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slideLayouts/slideLayout45.xml" ContentType="application/vnd.openxmlformats-officedocument.presentationml.slideLayout+xml"/>
  <Override PartName="/ppt/theme/theme35.xml" ContentType="application/vnd.openxmlformats-officedocument.theme+xml"/>
  <Override PartName="/ppt/slideLayouts/slideLayout46.xml" ContentType="application/vnd.openxmlformats-officedocument.presentationml.slideLayout+xml"/>
  <Override PartName="/ppt/theme/theme36.xml" ContentType="application/vnd.openxmlformats-officedocument.theme+xml"/>
  <Override PartName="/ppt/slideLayouts/slideLayout47.xml" ContentType="application/vnd.openxmlformats-officedocument.presentationml.slideLayout+xml"/>
  <Override PartName="/ppt/theme/theme37.xml" ContentType="application/vnd.openxmlformats-officedocument.theme+xml"/>
  <Override PartName="/ppt/slideLayouts/slideLayout48.xml" ContentType="application/vnd.openxmlformats-officedocument.presentationml.slideLayout+xml"/>
  <Override PartName="/ppt/theme/theme38.xml" ContentType="application/vnd.openxmlformats-officedocument.theme+xml"/>
  <Override PartName="/ppt/slideLayouts/slideLayout49.xml" ContentType="application/vnd.openxmlformats-officedocument.presentationml.slideLayout+xml"/>
  <Override PartName="/ppt/theme/theme39.xml" ContentType="application/vnd.openxmlformats-officedocument.theme+xml"/>
  <Override PartName="/ppt/slideLayouts/slideLayout50.xml" ContentType="application/vnd.openxmlformats-officedocument.presentationml.slideLayout+xml"/>
  <Override PartName="/ppt/theme/theme40.xml" ContentType="application/vnd.openxmlformats-officedocument.theme+xml"/>
  <Override PartName="/ppt/slideLayouts/slideLayout51.xml" ContentType="application/vnd.openxmlformats-officedocument.presentationml.slideLayout+xml"/>
  <Override PartName="/ppt/theme/theme41.xml" ContentType="application/vnd.openxmlformats-officedocument.theme+xml"/>
  <Override PartName="/ppt/slideLayouts/slideLayout52.xml" ContentType="application/vnd.openxmlformats-officedocument.presentationml.slideLayout+xml"/>
  <Override PartName="/ppt/theme/theme42.xml" ContentType="application/vnd.openxmlformats-officedocument.theme+xml"/>
  <Override PartName="/ppt/slideLayouts/slideLayout53.xml" ContentType="application/vnd.openxmlformats-officedocument.presentationml.slideLayout+xml"/>
  <Override PartName="/ppt/theme/theme43.xml" ContentType="application/vnd.openxmlformats-officedocument.theme+xml"/>
  <Override PartName="/ppt/slideLayouts/slideLayout54.xml" ContentType="application/vnd.openxmlformats-officedocument.presentationml.slideLayout+xml"/>
  <Override PartName="/ppt/theme/theme44.xml" ContentType="application/vnd.openxmlformats-officedocument.theme+xml"/>
  <Override PartName="/ppt/slideLayouts/slideLayout55.xml" ContentType="application/vnd.openxmlformats-officedocument.presentationml.slideLayout+xml"/>
  <Override PartName="/ppt/theme/theme45.xml" ContentType="application/vnd.openxmlformats-officedocument.theme+xml"/>
  <Override PartName="/ppt/slideLayouts/slideLayout56.xml" ContentType="application/vnd.openxmlformats-officedocument.presentationml.slideLayout+xml"/>
  <Override PartName="/ppt/theme/theme46.xml" ContentType="application/vnd.openxmlformats-officedocument.theme+xml"/>
  <Override PartName="/ppt/slideLayouts/slideLayout57.xml" ContentType="application/vnd.openxmlformats-officedocument.presentationml.slideLayout+xml"/>
  <Override PartName="/ppt/theme/theme47.xml" ContentType="application/vnd.openxmlformats-officedocument.theme+xml"/>
  <Override PartName="/ppt/slideLayouts/slideLayout58.xml" ContentType="application/vnd.openxmlformats-officedocument.presentationml.slideLayout+xml"/>
  <Override PartName="/ppt/theme/theme48.xml" ContentType="application/vnd.openxmlformats-officedocument.theme+xml"/>
  <Override PartName="/ppt/slideLayouts/slideLayout59.xml" ContentType="application/vnd.openxmlformats-officedocument.presentationml.slideLayout+xml"/>
  <Override PartName="/ppt/theme/theme49.xml" ContentType="application/vnd.openxmlformats-officedocument.theme+xml"/>
  <Override PartName="/ppt/slideLayouts/slideLayout60.xml" ContentType="application/vnd.openxmlformats-officedocument.presentationml.slideLayout+xml"/>
  <Override PartName="/ppt/theme/theme50.xml" ContentType="application/vnd.openxmlformats-officedocument.theme+xml"/>
  <Override PartName="/ppt/slideLayouts/slideLayout61.xml" ContentType="application/vnd.openxmlformats-officedocument.presentationml.slideLayout+xml"/>
  <Override PartName="/ppt/theme/theme51.xml" ContentType="application/vnd.openxmlformats-officedocument.theme+xml"/>
  <Override PartName="/ppt/slideLayouts/slideLayout62.xml" ContentType="application/vnd.openxmlformats-officedocument.presentationml.slideLayout+xml"/>
  <Override PartName="/ppt/theme/theme52.xml" ContentType="application/vnd.openxmlformats-officedocument.theme+xml"/>
  <Override PartName="/ppt/slideLayouts/slideLayout63.xml" ContentType="application/vnd.openxmlformats-officedocument.presentationml.slideLayout+xml"/>
  <Override PartName="/ppt/theme/theme53.xml" ContentType="application/vnd.openxmlformats-officedocument.theme+xml"/>
  <Override PartName="/ppt/slideLayouts/slideLayout64.xml" ContentType="application/vnd.openxmlformats-officedocument.presentationml.slideLayout+xml"/>
  <Override PartName="/ppt/theme/theme54.xml" ContentType="application/vnd.openxmlformats-officedocument.theme+xml"/>
  <Override PartName="/ppt/slideLayouts/slideLayout65.xml" ContentType="application/vnd.openxmlformats-officedocument.presentationml.slideLayout+xml"/>
  <Override PartName="/ppt/theme/theme55.xml" ContentType="application/vnd.openxmlformats-officedocument.theme+xml"/>
  <Override PartName="/ppt/slideLayouts/slideLayout66.xml" ContentType="application/vnd.openxmlformats-officedocument.presentationml.slideLayout+xml"/>
  <Override PartName="/ppt/theme/theme56.xml" ContentType="application/vnd.openxmlformats-officedocument.theme+xml"/>
  <Override PartName="/ppt/slideLayouts/slideLayout67.xml" ContentType="application/vnd.openxmlformats-officedocument.presentationml.slideLayout+xml"/>
  <Override PartName="/ppt/theme/theme57.xml" ContentType="application/vnd.openxmlformats-officedocument.theme+xml"/>
  <Override PartName="/ppt/slideLayouts/slideLayout68.xml" ContentType="application/vnd.openxmlformats-officedocument.presentationml.slideLayout+xml"/>
  <Override PartName="/ppt/theme/theme58.xml" ContentType="application/vnd.openxmlformats-officedocument.theme+xml"/>
  <Override PartName="/ppt/slideLayouts/slideLayout69.xml" ContentType="application/vnd.openxmlformats-officedocument.presentationml.slideLayout+xml"/>
  <Override PartName="/ppt/theme/theme59.xml" ContentType="application/vnd.openxmlformats-officedocument.theme+xml"/>
  <Override PartName="/ppt/slideLayouts/slideLayout70.xml" ContentType="application/vnd.openxmlformats-officedocument.presentationml.slideLayout+xml"/>
  <Override PartName="/ppt/theme/theme60.xml" ContentType="application/vnd.openxmlformats-officedocument.theme+xml"/>
  <Override PartName="/ppt/slideLayouts/slideLayout71.xml" ContentType="application/vnd.openxmlformats-officedocument.presentationml.slideLayout+xml"/>
  <Override PartName="/ppt/theme/theme61.xml" ContentType="application/vnd.openxmlformats-officedocument.theme+xml"/>
  <Override PartName="/ppt/slideLayouts/slideLayout72.xml" ContentType="application/vnd.openxmlformats-officedocument.presentationml.slideLayout+xml"/>
  <Override PartName="/ppt/theme/theme62.xml" ContentType="application/vnd.openxmlformats-officedocument.theme+xml"/>
  <Override PartName="/ppt/slideLayouts/slideLayout73.xml" ContentType="application/vnd.openxmlformats-officedocument.presentationml.slideLayout+xml"/>
  <Override PartName="/ppt/theme/theme63.xml" ContentType="application/vnd.openxmlformats-officedocument.theme+xml"/>
  <Override PartName="/ppt/slideLayouts/slideLayout74.xml" ContentType="application/vnd.openxmlformats-officedocument.presentationml.slideLayout+xml"/>
  <Override PartName="/ppt/theme/theme64.xml" ContentType="application/vnd.openxmlformats-officedocument.theme+xml"/>
  <Override PartName="/ppt/slideLayouts/slideLayout75.xml" ContentType="application/vnd.openxmlformats-officedocument.presentationml.slideLayout+xml"/>
  <Override PartName="/ppt/theme/theme65.xml" ContentType="application/vnd.openxmlformats-officedocument.theme+xml"/>
  <Override PartName="/ppt/slideLayouts/slideLayout76.xml" ContentType="application/vnd.openxmlformats-officedocument.presentationml.slideLayout+xml"/>
  <Override PartName="/ppt/theme/theme66.xml" ContentType="application/vnd.openxmlformats-officedocument.theme+xml"/>
  <Override PartName="/ppt/slideLayouts/slideLayout77.xml" ContentType="application/vnd.openxmlformats-officedocument.presentationml.slideLayout+xml"/>
  <Override PartName="/ppt/theme/theme67.xml" ContentType="application/vnd.openxmlformats-officedocument.theme+xml"/>
  <Override PartName="/ppt/slideLayouts/slideLayout78.xml" ContentType="application/vnd.openxmlformats-officedocument.presentationml.slideLayout+xml"/>
  <Override PartName="/ppt/theme/theme68.xml" ContentType="application/vnd.openxmlformats-officedocument.theme+xml"/>
  <Override PartName="/ppt/slideLayouts/slideLayout79.xml" ContentType="application/vnd.openxmlformats-officedocument.presentationml.slideLayout+xml"/>
  <Override PartName="/ppt/theme/theme69.xml" ContentType="application/vnd.openxmlformats-officedocument.theme+xml"/>
  <Override PartName="/ppt/slideLayouts/slideLayout80.xml" ContentType="application/vnd.openxmlformats-officedocument.presentationml.slideLayout+xml"/>
  <Override PartName="/ppt/theme/theme70.xml" ContentType="application/vnd.openxmlformats-officedocument.theme+xml"/>
  <Override PartName="/ppt/slideLayouts/slideLayout81.xml" ContentType="application/vnd.openxmlformats-officedocument.presentationml.slideLayout+xml"/>
  <Override PartName="/ppt/theme/theme71.xml" ContentType="application/vnd.openxmlformats-officedocument.theme+xml"/>
  <Override PartName="/ppt/slideLayouts/slideLayout82.xml" ContentType="application/vnd.openxmlformats-officedocument.presentationml.slideLayout+xml"/>
  <Override PartName="/ppt/theme/theme72.xml" ContentType="application/vnd.openxmlformats-officedocument.theme+xml"/>
  <Override PartName="/ppt/slideLayouts/slideLayout83.xml" ContentType="application/vnd.openxmlformats-officedocument.presentationml.slideLayout+xml"/>
  <Override PartName="/ppt/theme/theme73.xml" ContentType="application/vnd.openxmlformats-officedocument.theme+xml"/>
  <Override PartName="/ppt/slideLayouts/slideLayout84.xml" ContentType="application/vnd.openxmlformats-officedocument.presentationml.slideLayout+xml"/>
  <Override PartName="/ppt/theme/theme74.xml" ContentType="application/vnd.openxmlformats-officedocument.theme+xml"/>
  <Override PartName="/ppt/slideLayouts/slideLayout85.xml" ContentType="application/vnd.openxmlformats-officedocument.presentationml.slideLayout+xml"/>
  <Override PartName="/ppt/theme/theme75.xml" ContentType="application/vnd.openxmlformats-officedocument.theme+xml"/>
  <Override PartName="/ppt/slideLayouts/slideLayout86.xml" ContentType="application/vnd.openxmlformats-officedocument.presentationml.slideLayout+xml"/>
  <Override PartName="/ppt/theme/theme76.xml" ContentType="application/vnd.openxmlformats-officedocument.theme+xml"/>
  <Override PartName="/ppt/slideLayouts/slideLayout87.xml" ContentType="application/vnd.openxmlformats-officedocument.presentationml.slideLayout+xml"/>
  <Override PartName="/ppt/theme/theme77.xml" ContentType="application/vnd.openxmlformats-officedocument.theme+xml"/>
  <Override PartName="/ppt/slideLayouts/slideLayout88.xml" ContentType="application/vnd.openxmlformats-officedocument.presentationml.slideLayout+xml"/>
  <Override PartName="/ppt/theme/theme78.xml" ContentType="application/vnd.openxmlformats-officedocument.theme+xml"/>
  <Override PartName="/ppt/slideLayouts/slideLayout89.xml" ContentType="application/vnd.openxmlformats-officedocument.presentationml.slideLayout+xml"/>
  <Override PartName="/ppt/theme/theme7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0.xml" ContentType="application/vnd.openxmlformats-officedocument.theme+xml"/>
  <Override PartName="/ppt/slideLayouts/slideLayout92.xml" ContentType="application/vnd.openxmlformats-officedocument.presentationml.slideLayout+xml"/>
  <Override PartName="/ppt/theme/theme81.xml" ContentType="application/vnd.openxmlformats-officedocument.theme+xml"/>
  <Override PartName="/ppt/slideLayouts/slideLayout93.xml" ContentType="application/vnd.openxmlformats-officedocument.presentationml.slideLayout+xml"/>
  <Override PartName="/ppt/theme/theme82.xml" ContentType="application/vnd.openxmlformats-officedocument.theme+xml"/>
  <Override PartName="/ppt/slideLayouts/slideLayout94.xml" ContentType="application/vnd.openxmlformats-officedocument.presentationml.slideLayout+xml"/>
  <Override PartName="/ppt/theme/theme83.xml" ContentType="application/vnd.openxmlformats-officedocument.theme+xml"/>
  <Override PartName="/ppt/slideLayouts/slideLayout95.xml" ContentType="application/vnd.openxmlformats-officedocument.presentationml.slideLayout+xml"/>
  <Override PartName="/ppt/theme/theme84.xml" ContentType="application/vnd.openxmlformats-officedocument.theme+xml"/>
  <Override PartName="/ppt/slideLayouts/slideLayout96.xml" ContentType="application/vnd.openxmlformats-officedocument.presentationml.slideLayout+xml"/>
  <Override PartName="/ppt/theme/theme85.xml" ContentType="application/vnd.openxmlformats-officedocument.theme+xml"/>
  <Override PartName="/ppt/slideLayouts/slideLayout97.xml" ContentType="application/vnd.openxmlformats-officedocument.presentationml.slideLayout+xml"/>
  <Override PartName="/ppt/theme/theme86.xml" ContentType="application/vnd.openxmlformats-officedocument.theme+xml"/>
  <Override PartName="/ppt/slideLayouts/slideLayout98.xml" ContentType="application/vnd.openxmlformats-officedocument.presentationml.slideLayout+xml"/>
  <Override PartName="/ppt/theme/theme87.xml" ContentType="application/vnd.openxmlformats-officedocument.theme+xml"/>
  <Override PartName="/ppt/slideLayouts/slideLayout99.xml" ContentType="application/vnd.openxmlformats-officedocument.presentationml.slideLayout+xml"/>
  <Override PartName="/ppt/theme/theme88.xml" ContentType="application/vnd.openxmlformats-officedocument.theme+xml"/>
  <Override PartName="/ppt/slideLayouts/slideLayout100.xml" ContentType="application/vnd.openxmlformats-officedocument.presentationml.slideLayout+xml"/>
  <Override PartName="/ppt/theme/theme89.xml" ContentType="application/vnd.openxmlformats-officedocument.theme+xml"/>
  <Override PartName="/ppt/slideLayouts/slideLayout101.xml" ContentType="application/vnd.openxmlformats-officedocument.presentationml.slideLayout+xml"/>
  <Override PartName="/ppt/theme/theme90.xml" ContentType="application/vnd.openxmlformats-officedocument.theme+xml"/>
  <Override PartName="/ppt/slideLayouts/slideLayout102.xml" ContentType="application/vnd.openxmlformats-officedocument.presentationml.slideLayout+xml"/>
  <Override PartName="/ppt/theme/theme91.xml" ContentType="application/vnd.openxmlformats-officedocument.theme+xml"/>
  <Override PartName="/ppt/slideLayouts/slideLayout103.xml" ContentType="application/vnd.openxmlformats-officedocument.presentationml.slideLayout+xml"/>
  <Override PartName="/ppt/theme/theme92.xml" ContentType="application/vnd.openxmlformats-officedocument.theme+xml"/>
  <Override PartName="/ppt/slideLayouts/slideLayout104.xml" ContentType="application/vnd.openxmlformats-officedocument.presentationml.slideLayout+xml"/>
  <Override PartName="/ppt/theme/theme93.xml" ContentType="application/vnd.openxmlformats-officedocument.theme+xml"/>
  <Override PartName="/ppt/slideLayouts/slideLayout105.xml" ContentType="application/vnd.openxmlformats-officedocument.presentationml.slideLayout+xml"/>
  <Override PartName="/ppt/theme/theme94.xml" ContentType="application/vnd.openxmlformats-officedocument.theme+xml"/>
  <Override PartName="/ppt/slideLayouts/slideLayout106.xml" ContentType="application/vnd.openxmlformats-officedocument.presentationml.slideLayout+xml"/>
  <Override PartName="/ppt/theme/theme95.xml" ContentType="application/vnd.openxmlformats-officedocument.theme+xml"/>
  <Override PartName="/ppt/slideLayouts/slideLayout107.xml" ContentType="application/vnd.openxmlformats-officedocument.presentationml.slideLayout+xml"/>
  <Override PartName="/ppt/theme/theme96.xml" ContentType="application/vnd.openxmlformats-officedocument.theme+xml"/>
  <Override PartName="/ppt/slideLayouts/slideLayout108.xml" ContentType="application/vnd.openxmlformats-officedocument.presentationml.slideLayout+xml"/>
  <Override PartName="/ppt/theme/theme97.xml" ContentType="application/vnd.openxmlformats-officedocument.theme+xml"/>
  <Override PartName="/ppt/slideLayouts/slideLayout109.xml" ContentType="application/vnd.openxmlformats-officedocument.presentationml.slideLayout+xml"/>
  <Override PartName="/ppt/theme/theme98.xml" ContentType="application/vnd.openxmlformats-officedocument.theme+xml"/>
  <Override PartName="/ppt/theme/theme9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5.xml" ContentType="application/vnd.openxmlformats-officedocument.drawingml.chart+xml"/>
  <Override PartName="/ppt/theme/themeOverride5.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6" r:id="rId2"/>
    <p:sldMasterId id="2147483878" r:id="rId3"/>
    <p:sldMasterId id="2147483880" r:id="rId4"/>
    <p:sldMasterId id="2147483882" r:id="rId5"/>
    <p:sldMasterId id="2147483884" r:id="rId6"/>
    <p:sldMasterId id="2147483886" r:id="rId7"/>
    <p:sldMasterId id="2147483888" r:id="rId8"/>
    <p:sldMasterId id="2147483890" r:id="rId9"/>
    <p:sldMasterId id="2147483892" r:id="rId10"/>
    <p:sldMasterId id="2147483894" r:id="rId11"/>
    <p:sldMasterId id="2147483896" r:id="rId12"/>
    <p:sldMasterId id="2147483898" r:id="rId13"/>
    <p:sldMasterId id="2147483900" r:id="rId14"/>
    <p:sldMasterId id="2147483902" r:id="rId15"/>
    <p:sldMasterId id="2147483904" r:id="rId16"/>
    <p:sldMasterId id="2147483906" r:id="rId17"/>
    <p:sldMasterId id="2147483908" r:id="rId18"/>
    <p:sldMasterId id="2147483912" r:id="rId19"/>
    <p:sldMasterId id="2147483914" r:id="rId20"/>
    <p:sldMasterId id="2147483916" r:id="rId21"/>
    <p:sldMasterId id="2147483918" r:id="rId22"/>
    <p:sldMasterId id="2147483920" r:id="rId23"/>
    <p:sldMasterId id="2147483922" r:id="rId24"/>
    <p:sldMasterId id="2147483924" r:id="rId25"/>
    <p:sldMasterId id="2147483926" r:id="rId26"/>
    <p:sldMasterId id="2147483928" r:id="rId27"/>
    <p:sldMasterId id="2147483930" r:id="rId28"/>
    <p:sldMasterId id="2147483932" r:id="rId29"/>
    <p:sldMasterId id="2147483934" r:id="rId30"/>
    <p:sldMasterId id="2147483936" r:id="rId31"/>
    <p:sldMasterId id="2147483938" r:id="rId32"/>
    <p:sldMasterId id="2147483940" r:id="rId33"/>
    <p:sldMasterId id="2147483942" r:id="rId34"/>
    <p:sldMasterId id="2147483944" r:id="rId35"/>
    <p:sldMasterId id="2147483946" r:id="rId36"/>
    <p:sldMasterId id="2147483948" r:id="rId37"/>
    <p:sldMasterId id="2147483950" r:id="rId38"/>
    <p:sldMasterId id="2147483952" r:id="rId39"/>
    <p:sldMasterId id="2147483954" r:id="rId40"/>
    <p:sldMasterId id="2147483956" r:id="rId41"/>
    <p:sldMasterId id="2147483958" r:id="rId42"/>
    <p:sldMasterId id="2147483960" r:id="rId43"/>
    <p:sldMasterId id="2147483962" r:id="rId44"/>
    <p:sldMasterId id="2147483964" r:id="rId45"/>
    <p:sldMasterId id="2147483966" r:id="rId46"/>
    <p:sldMasterId id="2147483968" r:id="rId47"/>
    <p:sldMasterId id="2147483970" r:id="rId48"/>
    <p:sldMasterId id="2147483972" r:id="rId49"/>
    <p:sldMasterId id="2147483974" r:id="rId50"/>
    <p:sldMasterId id="2147483976" r:id="rId51"/>
    <p:sldMasterId id="2147483978" r:id="rId52"/>
    <p:sldMasterId id="2147483980" r:id="rId53"/>
    <p:sldMasterId id="2147483982" r:id="rId54"/>
    <p:sldMasterId id="2147483984" r:id="rId55"/>
    <p:sldMasterId id="2147483986" r:id="rId56"/>
    <p:sldMasterId id="2147483988" r:id="rId57"/>
    <p:sldMasterId id="2147483990" r:id="rId58"/>
    <p:sldMasterId id="2147483992" r:id="rId59"/>
    <p:sldMasterId id="2147483994" r:id="rId60"/>
    <p:sldMasterId id="2147483996" r:id="rId61"/>
    <p:sldMasterId id="2147483998" r:id="rId62"/>
    <p:sldMasterId id="2147484000" r:id="rId63"/>
    <p:sldMasterId id="2147484002" r:id="rId64"/>
    <p:sldMasterId id="2147484004" r:id="rId65"/>
    <p:sldMasterId id="2147484006" r:id="rId66"/>
    <p:sldMasterId id="2147484008" r:id="rId67"/>
    <p:sldMasterId id="2147484010" r:id="rId68"/>
    <p:sldMasterId id="2147484012" r:id="rId69"/>
    <p:sldMasterId id="2147484014" r:id="rId70"/>
    <p:sldMasterId id="2147484016" r:id="rId71"/>
    <p:sldMasterId id="2147484018" r:id="rId72"/>
    <p:sldMasterId id="2147484020" r:id="rId73"/>
    <p:sldMasterId id="2147484022" r:id="rId74"/>
    <p:sldMasterId id="2147484024" r:id="rId75"/>
    <p:sldMasterId id="2147484026" r:id="rId76"/>
    <p:sldMasterId id="2147484028" r:id="rId77"/>
    <p:sldMasterId id="2147484030" r:id="rId78"/>
    <p:sldMasterId id="2147484032" r:id="rId79"/>
    <p:sldMasterId id="2147484034" r:id="rId80"/>
    <p:sldMasterId id="2147484037" r:id="rId81"/>
    <p:sldMasterId id="2147484039" r:id="rId82"/>
    <p:sldMasterId id="2147484041" r:id="rId83"/>
    <p:sldMasterId id="2147484043" r:id="rId84"/>
    <p:sldMasterId id="2147484045" r:id="rId85"/>
    <p:sldMasterId id="2147484047" r:id="rId86"/>
    <p:sldMasterId id="2147484049" r:id="rId87"/>
    <p:sldMasterId id="2147484051" r:id="rId88"/>
    <p:sldMasterId id="2147484053" r:id="rId89"/>
    <p:sldMasterId id="2147484055" r:id="rId90"/>
    <p:sldMasterId id="2147484057" r:id="rId91"/>
    <p:sldMasterId id="2147484059" r:id="rId92"/>
    <p:sldMasterId id="2147484061" r:id="rId93"/>
    <p:sldMasterId id="2147484063" r:id="rId94"/>
    <p:sldMasterId id="2147484065" r:id="rId95"/>
    <p:sldMasterId id="2147484067" r:id="rId96"/>
    <p:sldMasterId id="2147484069" r:id="rId97"/>
    <p:sldMasterId id="2147484071" r:id="rId98"/>
  </p:sldMasterIdLst>
  <p:notesMasterIdLst>
    <p:notesMasterId r:id="rId202"/>
  </p:notesMasterIdLst>
  <p:sldIdLst>
    <p:sldId id="256" r:id="rId99"/>
    <p:sldId id="273" r:id="rId100"/>
    <p:sldId id="257" r:id="rId101"/>
    <p:sldId id="258" r:id="rId102"/>
    <p:sldId id="259" r:id="rId103"/>
    <p:sldId id="260" r:id="rId104"/>
    <p:sldId id="261" r:id="rId105"/>
    <p:sldId id="262" r:id="rId106"/>
    <p:sldId id="263" r:id="rId107"/>
    <p:sldId id="264" r:id="rId108"/>
    <p:sldId id="265" r:id="rId109"/>
    <p:sldId id="266" r:id="rId110"/>
    <p:sldId id="267" r:id="rId111"/>
    <p:sldId id="268" r:id="rId112"/>
    <p:sldId id="269" r:id="rId113"/>
    <p:sldId id="270" r:id="rId114"/>
    <p:sldId id="271" r:id="rId115"/>
    <p:sldId id="272" r:id="rId116"/>
    <p:sldId id="274" r:id="rId117"/>
    <p:sldId id="276" r:id="rId118"/>
    <p:sldId id="277" r:id="rId119"/>
    <p:sldId id="278" r:id="rId120"/>
    <p:sldId id="279" r:id="rId121"/>
    <p:sldId id="280" r:id="rId122"/>
    <p:sldId id="281" r:id="rId123"/>
    <p:sldId id="282" r:id="rId124"/>
    <p:sldId id="283" r:id="rId125"/>
    <p:sldId id="284" r:id="rId126"/>
    <p:sldId id="285" r:id="rId127"/>
    <p:sldId id="286" r:id="rId128"/>
    <p:sldId id="287" r:id="rId129"/>
    <p:sldId id="288" r:id="rId130"/>
    <p:sldId id="289" r:id="rId131"/>
    <p:sldId id="290" r:id="rId132"/>
    <p:sldId id="291" r:id="rId133"/>
    <p:sldId id="292" r:id="rId134"/>
    <p:sldId id="293" r:id="rId135"/>
    <p:sldId id="294" r:id="rId136"/>
    <p:sldId id="295" r:id="rId137"/>
    <p:sldId id="296" r:id="rId138"/>
    <p:sldId id="297" r:id="rId139"/>
    <p:sldId id="298" r:id="rId140"/>
    <p:sldId id="299" r:id="rId141"/>
    <p:sldId id="300" r:id="rId142"/>
    <p:sldId id="301" r:id="rId143"/>
    <p:sldId id="302" r:id="rId144"/>
    <p:sldId id="303" r:id="rId145"/>
    <p:sldId id="304" r:id="rId146"/>
    <p:sldId id="338" r:id="rId147"/>
    <p:sldId id="343" r:id="rId148"/>
    <p:sldId id="344" r:id="rId149"/>
    <p:sldId id="345" r:id="rId150"/>
    <p:sldId id="346" r:id="rId151"/>
    <p:sldId id="347" r:id="rId152"/>
    <p:sldId id="348" r:id="rId153"/>
    <p:sldId id="349" r:id="rId154"/>
    <p:sldId id="350" r:id="rId155"/>
    <p:sldId id="351" r:id="rId156"/>
    <p:sldId id="352" r:id="rId157"/>
    <p:sldId id="339" r:id="rId158"/>
    <p:sldId id="353" r:id="rId159"/>
    <p:sldId id="354" r:id="rId160"/>
    <p:sldId id="355" r:id="rId161"/>
    <p:sldId id="356" r:id="rId162"/>
    <p:sldId id="357" r:id="rId163"/>
    <p:sldId id="358" r:id="rId164"/>
    <p:sldId id="359" r:id="rId165"/>
    <p:sldId id="360" r:id="rId166"/>
    <p:sldId id="340" r:id="rId167"/>
    <p:sldId id="305" r:id="rId168"/>
    <p:sldId id="306" r:id="rId169"/>
    <p:sldId id="307" r:id="rId170"/>
    <p:sldId id="308" r:id="rId171"/>
    <p:sldId id="309" r:id="rId172"/>
    <p:sldId id="310" r:id="rId173"/>
    <p:sldId id="311" r:id="rId174"/>
    <p:sldId id="312" r:id="rId175"/>
    <p:sldId id="313" r:id="rId176"/>
    <p:sldId id="314" r:id="rId177"/>
    <p:sldId id="315" r:id="rId178"/>
    <p:sldId id="316" r:id="rId179"/>
    <p:sldId id="317" r:id="rId180"/>
    <p:sldId id="318" r:id="rId181"/>
    <p:sldId id="319" r:id="rId182"/>
    <p:sldId id="320" r:id="rId183"/>
    <p:sldId id="321" r:id="rId184"/>
    <p:sldId id="322" r:id="rId185"/>
    <p:sldId id="323" r:id="rId186"/>
    <p:sldId id="324" r:id="rId187"/>
    <p:sldId id="325" r:id="rId188"/>
    <p:sldId id="326" r:id="rId189"/>
    <p:sldId id="328" r:id="rId190"/>
    <p:sldId id="327" r:id="rId191"/>
    <p:sldId id="329" r:id="rId192"/>
    <p:sldId id="330" r:id="rId193"/>
    <p:sldId id="331" r:id="rId194"/>
    <p:sldId id="332" r:id="rId195"/>
    <p:sldId id="333" r:id="rId196"/>
    <p:sldId id="334" r:id="rId197"/>
    <p:sldId id="335" r:id="rId198"/>
    <p:sldId id="336" r:id="rId199"/>
    <p:sldId id="337" r:id="rId200"/>
    <p:sldId id="341" r:id="rId20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118" d="100"/>
          <a:sy n="118" d="100"/>
        </p:scale>
        <p:origin x="-1410" y="-48"/>
      </p:cViewPr>
      <p:guideLst>
        <p:guide orient="horz" pos="2160"/>
        <p:guide pos="2880"/>
      </p:guideLst>
    </p:cSldViewPr>
  </p:slideViewPr>
  <p:outlineViewPr>
    <p:cViewPr>
      <p:scale>
        <a:sx n="33" d="100"/>
        <a:sy n="33" d="100"/>
      </p:scale>
      <p:origin x="0" y="96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40.xml"/><Relationship Id="rId159" Type="http://schemas.openxmlformats.org/officeDocument/2006/relationships/slide" Target="slides/slide61.xml"/><Relationship Id="rId170" Type="http://schemas.openxmlformats.org/officeDocument/2006/relationships/slide" Target="slides/slide72.xml"/><Relationship Id="rId191" Type="http://schemas.openxmlformats.org/officeDocument/2006/relationships/slide" Target="slides/slide93.xml"/><Relationship Id="rId205"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4.xml"/><Relationship Id="rId123" Type="http://schemas.openxmlformats.org/officeDocument/2006/relationships/slide" Target="slides/slide25.xml"/><Relationship Id="rId128" Type="http://schemas.openxmlformats.org/officeDocument/2006/relationships/slide" Target="slides/slide30.xml"/><Relationship Id="rId144" Type="http://schemas.openxmlformats.org/officeDocument/2006/relationships/slide" Target="slides/slide46.xml"/><Relationship Id="rId149" Type="http://schemas.openxmlformats.org/officeDocument/2006/relationships/slide" Target="slides/slide51.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62.xml"/><Relationship Id="rId165" Type="http://schemas.openxmlformats.org/officeDocument/2006/relationships/slide" Target="slides/slide67.xml"/><Relationship Id="rId181" Type="http://schemas.openxmlformats.org/officeDocument/2006/relationships/slide" Target="slides/slide83.xml"/><Relationship Id="rId186" Type="http://schemas.openxmlformats.org/officeDocument/2006/relationships/slide" Target="slides/slide8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5.xml"/><Relationship Id="rId118" Type="http://schemas.openxmlformats.org/officeDocument/2006/relationships/slide" Target="slides/slide20.xml"/><Relationship Id="rId134" Type="http://schemas.openxmlformats.org/officeDocument/2006/relationships/slide" Target="slides/slide36.xml"/><Relationship Id="rId139" Type="http://schemas.openxmlformats.org/officeDocument/2006/relationships/slide" Target="slides/slide41.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52.xml"/><Relationship Id="rId155" Type="http://schemas.openxmlformats.org/officeDocument/2006/relationships/slide" Target="slides/slide57.xml"/><Relationship Id="rId171" Type="http://schemas.openxmlformats.org/officeDocument/2006/relationships/slide" Target="slides/slide73.xml"/><Relationship Id="rId176" Type="http://schemas.openxmlformats.org/officeDocument/2006/relationships/slide" Target="slides/slide78.xml"/><Relationship Id="rId192" Type="http://schemas.openxmlformats.org/officeDocument/2006/relationships/slide" Target="slides/slide94.xml"/><Relationship Id="rId197" Type="http://schemas.openxmlformats.org/officeDocument/2006/relationships/slide" Target="slides/slide99.xml"/><Relationship Id="rId206" Type="http://schemas.openxmlformats.org/officeDocument/2006/relationships/tableStyles" Target="tableStyles.xml"/><Relationship Id="rId201" Type="http://schemas.openxmlformats.org/officeDocument/2006/relationships/slide" Target="slides/slide10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5.xml"/><Relationship Id="rId108" Type="http://schemas.openxmlformats.org/officeDocument/2006/relationships/slide" Target="slides/slide10.xml"/><Relationship Id="rId124" Type="http://schemas.openxmlformats.org/officeDocument/2006/relationships/slide" Target="slides/slide26.xml"/><Relationship Id="rId129" Type="http://schemas.openxmlformats.org/officeDocument/2006/relationships/slide" Target="slides/slide31.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42.xml"/><Relationship Id="rId145" Type="http://schemas.openxmlformats.org/officeDocument/2006/relationships/slide" Target="slides/slide47.xml"/><Relationship Id="rId161" Type="http://schemas.openxmlformats.org/officeDocument/2006/relationships/slide" Target="slides/slide63.xml"/><Relationship Id="rId166" Type="http://schemas.openxmlformats.org/officeDocument/2006/relationships/slide" Target="slides/slide68.xml"/><Relationship Id="rId182" Type="http://schemas.openxmlformats.org/officeDocument/2006/relationships/slide" Target="slides/slide84.xml"/><Relationship Id="rId187"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16.xml"/><Relationship Id="rId119" Type="http://schemas.openxmlformats.org/officeDocument/2006/relationships/slide" Target="slides/slide21.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32.xml"/><Relationship Id="rId135" Type="http://schemas.openxmlformats.org/officeDocument/2006/relationships/slide" Target="slides/slide37.xml"/><Relationship Id="rId151" Type="http://schemas.openxmlformats.org/officeDocument/2006/relationships/slide" Target="slides/slide53.xml"/><Relationship Id="rId156" Type="http://schemas.openxmlformats.org/officeDocument/2006/relationships/slide" Target="slides/slide58.xml"/><Relationship Id="rId177" Type="http://schemas.openxmlformats.org/officeDocument/2006/relationships/slide" Target="slides/slide79.xml"/><Relationship Id="rId198" Type="http://schemas.openxmlformats.org/officeDocument/2006/relationships/slide" Target="slides/slide100.xml"/><Relationship Id="rId172" Type="http://schemas.openxmlformats.org/officeDocument/2006/relationships/slide" Target="slides/slide74.xml"/><Relationship Id="rId193" Type="http://schemas.openxmlformats.org/officeDocument/2006/relationships/slide" Target="slides/slide95.xml"/><Relationship Id="rId202"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1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6.xml"/><Relationship Id="rId120" Type="http://schemas.openxmlformats.org/officeDocument/2006/relationships/slide" Target="slides/slide22.xml"/><Relationship Id="rId125" Type="http://schemas.openxmlformats.org/officeDocument/2006/relationships/slide" Target="slides/slide27.xml"/><Relationship Id="rId141" Type="http://schemas.openxmlformats.org/officeDocument/2006/relationships/slide" Target="slides/slide43.xml"/><Relationship Id="rId146" Type="http://schemas.openxmlformats.org/officeDocument/2006/relationships/slide" Target="slides/slide48.xml"/><Relationship Id="rId167" Type="http://schemas.openxmlformats.org/officeDocument/2006/relationships/slide" Target="slides/slide69.xml"/><Relationship Id="rId188"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64.xml"/><Relationship Id="rId183"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12.xml"/><Relationship Id="rId115" Type="http://schemas.openxmlformats.org/officeDocument/2006/relationships/slide" Target="slides/slide17.xml"/><Relationship Id="rId131" Type="http://schemas.openxmlformats.org/officeDocument/2006/relationships/slide" Target="slides/slide33.xml"/><Relationship Id="rId136" Type="http://schemas.openxmlformats.org/officeDocument/2006/relationships/slide" Target="slides/slide38.xml"/><Relationship Id="rId157" Type="http://schemas.openxmlformats.org/officeDocument/2006/relationships/slide" Target="slides/slide59.xml"/><Relationship Id="rId178" Type="http://schemas.openxmlformats.org/officeDocument/2006/relationships/slide" Target="slides/slide80.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4.xml"/><Relationship Id="rId173" Type="http://schemas.openxmlformats.org/officeDocument/2006/relationships/slide" Target="slides/slide75.xml"/><Relationship Id="rId194" Type="http://schemas.openxmlformats.org/officeDocument/2006/relationships/slide" Target="slides/slide96.xml"/><Relationship Id="rId199" Type="http://schemas.openxmlformats.org/officeDocument/2006/relationships/slide" Target="slides/slide101.xml"/><Relationship Id="rId203"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2.xml"/><Relationship Id="rId105" Type="http://schemas.openxmlformats.org/officeDocument/2006/relationships/slide" Target="slides/slide7.xml"/><Relationship Id="rId126" Type="http://schemas.openxmlformats.org/officeDocument/2006/relationships/slide" Target="slides/slide28.xml"/><Relationship Id="rId147" Type="http://schemas.openxmlformats.org/officeDocument/2006/relationships/slide" Target="slides/slide49.xml"/><Relationship Id="rId168" Type="http://schemas.openxmlformats.org/officeDocument/2006/relationships/slide" Target="slides/slide7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23.xml"/><Relationship Id="rId142" Type="http://schemas.openxmlformats.org/officeDocument/2006/relationships/slide" Target="slides/slide44.xml"/><Relationship Id="rId163" Type="http://schemas.openxmlformats.org/officeDocument/2006/relationships/slide" Target="slides/slide65.xml"/><Relationship Id="rId184" Type="http://schemas.openxmlformats.org/officeDocument/2006/relationships/slide" Target="slides/slide86.xml"/><Relationship Id="rId189"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8.xml"/><Relationship Id="rId137" Type="http://schemas.openxmlformats.org/officeDocument/2006/relationships/slide" Target="slides/slide39.xml"/><Relationship Id="rId158" Type="http://schemas.openxmlformats.org/officeDocument/2006/relationships/slide" Target="slides/slide6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13.xml"/><Relationship Id="rId132" Type="http://schemas.openxmlformats.org/officeDocument/2006/relationships/slide" Target="slides/slide34.xml"/><Relationship Id="rId153" Type="http://schemas.openxmlformats.org/officeDocument/2006/relationships/slide" Target="slides/slide55.xml"/><Relationship Id="rId174" Type="http://schemas.openxmlformats.org/officeDocument/2006/relationships/slide" Target="slides/slide76.xml"/><Relationship Id="rId179" Type="http://schemas.openxmlformats.org/officeDocument/2006/relationships/slide" Target="slides/slide81.xml"/><Relationship Id="rId195" Type="http://schemas.openxmlformats.org/officeDocument/2006/relationships/slide" Target="slides/slide97.xml"/><Relationship Id="rId190" Type="http://schemas.openxmlformats.org/officeDocument/2006/relationships/slide" Target="slides/slide92.xml"/><Relationship Id="rId204"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8.xml"/><Relationship Id="rId12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 Target="slides/slide1.xml"/><Relationship Id="rId101" Type="http://schemas.openxmlformats.org/officeDocument/2006/relationships/slide" Target="slides/slide3.xml"/><Relationship Id="rId122" Type="http://schemas.openxmlformats.org/officeDocument/2006/relationships/slide" Target="slides/slide24.xml"/><Relationship Id="rId143" Type="http://schemas.openxmlformats.org/officeDocument/2006/relationships/slide" Target="slides/slide45.xml"/><Relationship Id="rId148" Type="http://schemas.openxmlformats.org/officeDocument/2006/relationships/slide" Target="slides/slide50.xml"/><Relationship Id="rId164" Type="http://schemas.openxmlformats.org/officeDocument/2006/relationships/slide" Target="slides/slide66.xml"/><Relationship Id="rId169" Type="http://schemas.openxmlformats.org/officeDocument/2006/relationships/slide" Target="slides/slide71.xml"/><Relationship Id="rId185"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82.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 Target="slides/slide14.xml"/><Relationship Id="rId133" Type="http://schemas.openxmlformats.org/officeDocument/2006/relationships/slide" Target="slides/slide35.xml"/><Relationship Id="rId154" Type="http://schemas.openxmlformats.org/officeDocument/2006/relationships/slide" Target="slides/slide56.xml"/><Relationship Id="rId175" Type="http://schemas.openxmlformats.org/officeDocument/2006/relationships/slide" Target="slides/slide77.xml"/><Relationship Id="rId196" Type="http://schemas.openxmlformats.org/officeDocument/2006/relationships/slide" Target="slides/slide98.xml"/><Relationship Id="rId200" Type="http://schemas.openxmlformats.org/officeDocument/2006/relationships/slide" Target="slides/slide10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836134629756747"/>
          <c:y val="2.6811670161864826E-2"/>
          <c:w val="0.57104822820140255"/>
          <c:h val="0.97318845449899161"/>
        </c:manualLayout>
      </c:layout>
      <c:barChart>
        <c:barDir val="bar"/>
        <c:grouping val="stacked"/>
        <c:varyColors val="0"/>
        <c:ser>
          <c:idx val="0"/>
          <c:order val="0"/>
          <c:tx>
            <c:strRef>
              <c:f>Feuil1!$B$1</c:f>
              <c:strCache>
                <c:ptCount val="1"/>
                <c:pt idx="0">
                  <c:v>Directeur(trice) d’établissement</c:v>
                </c:pt>
              </c:strCache>
            </c:strRef>
          </c:tx>
          <c:spPr>
            <a:solidFill>
              <a:srgbClr val="D74D4D"/>
            </a:solidFill>
            <a:ln w="25400">
              <a:noFill/>
            </a:ln>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nchorCtr="0">
                <a:spAutoFit/>
              </a:bodyPr>
              <a:lstStyle/>
              <a:p>
                <a:pPr algn="ctr">
                  <a:defRPr lang="fr-FR" sz="1200" b="1" i="1" u="none" strike="noStrike" kern="1200" baseline="0">
                    <a:solidFill>
                      <a:schemeClr val="bg1"/>
                    </a:solidFill>
                    <a:latin typeface="+mj-lt"/>
                    <a:ea typeface="+mn-ea"/>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Feuil1!$A$2:$A$3</c:f>
              <c:strCache>
                <c:ptCount val="2"/>
                <c:pt idx="0">
                  <c:v>Fonction Publique Hospitalière</c:v>
                </c:pt>
                <c:pt idx="1">
                  <c:v>Secteur privé à but non lucratif</c:v>
                </c:pt>
              </c:strCache>
            </c:strRef>
          </c:cat>
          <c:val>
            <c:numRef>
              <c:f>Feuil1!$B$2:$B$3</c:f>
              <c:numCache>
                <c:formatCode>##0"%"</c:formatCode>
                <c:ptCount val="2"/>
                <c:pt idx="0">
                  <c:v>82</c:v>
                </c:pt>
                <c:pt idx="1">
                  <c:v>34</c:v>
                </c:pt>
              </c:numCache>
            </c:numRef>
          </c:val>
        </c:ser>
        <c:ser>
          <c:idx val="1"/>
          <c:order val="1"/>
          <c:tx>
            <c:strRef>
              <c:f>Feuil1!$C$1</c:f>
              <c:strCache>
                <c:ptCount val="1"/>
                <c:pt idx="0">
                  <c:v>ST Directeur(trice) des soins / Cadre de santé</c:v>
                </c:pt>
              </c:strCache>
            </c:strRef>
          </c:tx>
          <c:spPr>
            <a:solidFill>
              <a:sysClr val="window" lastClr="FFFFFF">
                <a:lumMod val="85000"/>
              </a:sysClr>
            </a:solidFill>
            <a:ln w="28575">
              <a:noFill/>
            </a:ln>
            <a:effectLst>
              <a:outerShdw blurRad="50800" dist="38100" dir="2700000" algn="tl" rotWithShape="0">
                <a:prstClr val="black">
                  <a:alpha val="40000"/>
                </a:prstClr>
              </a:outerShdw>
            </a:effectLst>
          </c:spPr>
          <c:invertIfNegative val="0"/>
          <c:dLbls>
            <c:delete val="1"/>
          </c:dLbls>
          <c:cat>
            <c:strRef>
              <c:f>Feuil1!$A$2:$A$3</c:f>
              <c:strCache>
                <c:ptCount val="2"/>
                <c:pt idx="0">
                  <c:v>Fonction Publique Hospitalière</c:v>
                </c:pt>
                <c:pt idx="1">
                  <c:v>Secteur privé à but non lucratif</c:v>
                </c:pt>
              </c:strCache>
            </c:strRef>
          </c:cat>
          <c:val>
            <c:numRef>
              <c:f>Feuil1!$C$2:$C$3</c:f>
              <c:numCache>
                <c:formatCode>##0"%"</c:formatCode>
                <c:ptCount val="2"/>
                <c:pt idx="0">
                  <c:v>18</c:v>
                </c:pt>
                <c:pt idx="1">
                  <c:v>66</c:v>
                </c:pt>
              </c:numCache>
            </c:numRef>
          </c:val>
        </c:ser>
        <c:ser>
          <c:idx val="2"/>
          <c:order val="2"/>
          <c:tx>
            <c:strRef>
              <c:f>Feuil1!$D$1</c:f>
              <c:strCache>
                <c:ptCount val="1"/>
                <c:pt idx="0">
                  <c:v>Colonne1</c:v>
                </c:pt>
              </c:strCache>
            </c:strRef>
          </c:tx>
          <c:invertIfNegative val="0"/>
          <c:dLbls>
            <c:delete val="1"/>
          </c:dLbls>
          <c:cat>
            <c:strRef>
              <c:f>Feuil1!$A$2:$A$3</c:f>
              <c:strCache>
                <c:ptCount val="2"/>
                <c:pt idx="0">
                  <c:v>Fonction Publique Hospitalière</c:v>
                </c:pt>
                <c:pt idx="1">
                  <c:v>Secteur privé à but non lucratif</c:v>
                </c:pt>
              </c:strCache>
            </c:strRef>
          </c:cat>
          <c:val>
            <c:numRef>
              <c:f>Feuil1!$D$2:$D$3</c:f>
              <c:numCache>
                <c:formatCode>General</c:formatCode>
                <c:ptCount val="2"/>
              </c:numCache>
            </c:numRef>
          </c:val>
        </c:ser>
        <c:dLbls>
          <c:showLegendKey val="0"/>
          <c:showVal val="1"/>
          <c:showCatName val="0"/>
          <c:showSerName val="0"/>
          <c:showPercent val="0"/>
          <c:showBubbleSize val="0"/>
        </c:dLbls>
        <c:gapWidth val="124"/>
        <c:overlap val="100"/>
        <c:axId val="129801216"/>
        <c:axId val="129815296"/>
      </c:barChart>
      <c:catAx>
        <c:axId val="129801216"/>
        <c:scaling>
          <c:orientation val="maxMin"/>
        </c:scaling>
        <c:delete val="0"/>
        <c:axPos val="l"/>
        <c:numFmt formatCode="General" sourceLinked="1"/>
        <c:majorTickMark val="none"/>
        <c:minorTickMark val="none"/>
        <c:tickLblPos val="nextTo"/>
        <c:spPr>
          <a:ln>
            <a:noFill/>
          </a:ln>
        </c:spPr>
        <c:txPr>
          <a:bodyPr/>
          <a:lstStyle/>
          <a:p>
            <a:pPr>
              <a:defRPr sz="1100" b="0" cap="none" baseline="0">
                <a:latin typeface="Georgia" panose="02040502050405020303" pitchFamily="18" charset="0"/>
              </a:defRPr>
            </a:pPr>
            <a:endParaRPr lang="fr-FR"/>
          </a:p>
        </c:txPr>
        <c:crossAx val="129815296"/>
        <c:crosses val="autoZero"/>
        <c:auto val="1"/>
        <c:lblAlgn val="ctr"/>
        <c:lblOffset val="100"/>
        <c:noMultiLvlLbl val="0"/>
      </c:catAx>
      <c:valAx>
        <c:axId val="129815296"/>
        <c:scaling>
          <c:orientation val="minMax"/>
          <c:max val="100"/>
        </c:scaling>
        <c:delete val="1"/>
        <c:axPos val="t"/>
        <c:numFmt formatCode="##0&quot;%&quot;" sourceLinked="1"/>
        <c:majorTickMark val="out"/>
        <c:minorTickMark val="none"/>
        <c:tickLblPos val="none"/>
        <c:crossAx val="129801216"/>
        <c:crosses val="autoZero"/>
        <c:crossBetween val="between"/>
        <c:majorUnit val="0.5"/>
        <c:minorUnit val="0.1"/>
      </c:valAx>
      <c:spPr>
        <a:noFill/>
        <a:ln w="25400">
          <a:noFill/>
        </a:ln>
        <a:effectLst/>
      </c:spPr>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08542300183282"/>
          <c:y val="3.3411820734897187E-2"/>
          <c:w val="0.2031845666768648"/>
          <c:h val="0.95190400806477993"/>
        </c:manualLayout>
      </c:layout>
      <c:barChart>
        <c:barDir val="bar"/>
        <c:grouping val="percentStacked"/>
        <c:varyColors val="0"/>
        <c:ser>
          <c:idx val="0"/>
          <c:order val="0"/>
          <c:spPr>
            <a:solidFill>
              <a:srgbClr val="6C8D7E"/>
            </a:solidFill>
            <a:effectLst/>
          </c:spPr>
          <c:invertIfNegative val="0"/>
          <c:dLbls>
            <c:spPr>
              <a:noFill/>
              <a:ln>
                <a:noFill/>
              </a:ln>
              <a:effectLst/>
            </c:spPr>
            <c:txPr>
              <a:bodyPr/>
              <a:lstStyle/>
              <a:p>
                <a:pPr>
                  <a:defRPr sz="1200" b="1">
                    <a:solidFill>
                      <a:schemeClr val="tx1"/>
                    </a:solidFill>
                    <a:latin typeface="Arial" panose="020B0604020202020204" pitchFamily="34" charset="0"/>
                    <a:ea typeface="Tahoma"/>
                    <a:cs typeface="Arial" panose="020B0604020202020204" pitchFamily="34"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DATA!$A$2:$A$10</c:f>
              <c:strCache>
                <c:ptCount val="9"/>
                <c:pt idx="0">
                  <c:v>          Agent de production culinaire / alimentaire</c:v>
                </c:pt>
                <c:pt idx="1">
                  <c:v>          Infirmier(ère) soins généraux</c:v>
                </c:pt>
                <c:pt idx="2">
                  <c:v>          Agent de bio-nettoyage - AEQ - ASH</c:v>
                </c:pt>
                <c:pt idx="3">
                  <c:v>          Agent / operateur de logistique générale</c:v>
                </c:pt>
                <c:pt idx="4">
                  <c:v>          Agent des services mortuaires - ASH soins</c:v>
                </c:pt>
                <c:pt idx="5">
                  <c:v>          Aide-soignant(e)</c:v>
                </c:pt>
                <c:pt idx="6">
                  <c:v>          Jardinier(ére)</c:v>
                </c:pt>
                <c:pt idx="7">
                  <c:v>          Agent d'accueil</c:v>
                </c:pt>
                <c:pt idx="8">
                  <c:v>          Agent de blanchisserie / Lingère-couturière</c:v>
                </c:pt>
              </c:strCache>
            </c:strRef>
          </c:cat>
          <c:val>
            <c:numRef>
              <c:f>DATA!$B$2:$B$10</c:f>
              <c:numCache>
                <c:formatCode>0.0%</c:formatCode>
                <c:ptCount val="9"/>
                <c:pt idx="0">
                  <c:v>3.6036281865898349E-2</c:v>
                </c:pt>
                <c:pt idx="1">
                  <c:v>3.7650791010631332E-2</c:v>
                </c:pt>
                <c:pt idx="2">
                  <c:v>4.4001089473361683E-2</c:v>
                </c:pt>
                <c:pt idx="3">
                  <c:v>5.0250761067540214E-2</c:v>
                </c:pt>
                <c:pt idx="4">
                  <c:v>5.1815574607856192E-2</c:v>
                </c:pt>
                <c:pt idx="5">
                  <c:v>5.2427189462839661E-2</c:v>
                </c:pt>
                <c:pt idx="6">
                  <c:v>5.6871747862770376E-2</c:v>
                </c:pt>
                <c:pt idx="7">
                  <c:v>5.8883725009766734E-2</c:v>
                </c:pt>
                <c:pt idx="8">
                  <c:v>6.5113323086098823E-2</c:v>
                </c:pt>
              </c:numCache>
            </c:numRef>
          </c:val>
        </c:ser>
        <c:ser>
          <c:idx val="1"/>
          <c:order val="1"/>
          <c:spPr>
            <a:solidFill>
              <a:sysClr val="window" lastClr="FFFFFF">
                <a:lumMod val="85000"/>
              </a:sysClr>
            </a:solidFill>
          </c:spPr>
          <c:invertIfNegative val="0"/>
          <c:cat>
            <c:strRef>
              <c:f>DATA!$A$2:$A$10</c:f>
              <c:strCache>
                <c:ptCount val="9"/>
                <c:pt idx="0">
                  <c:v>          Agent de production culinaire / alimentaire</c:v>
                </c:pt>
                <c:pt idx="1">
                  <c:v>          Infirmier(ère) soins généraux</c:v>
                </c:pt>
                <c:pt idx="2">
                  <c:v>          Agent de bio-nettoyage - AEQ - ASH</c:v>
                </c:pt>
                <c:pt idx="3">
                  <c:v>          Agent / operateur de logistique générale</c:v>
                </c:pt>
                <c:pt idx="4">
                  <c:v>          Agent des services mortuaires - ASH soins</c:v>
                </c:pt>
                <c:pt idx="5">
                  <c:v>          Aide-soignant(e)</c:v>
                </c:pt>
                <c:pt idx="6">
                  <c:v>          Jardinier(ére)</c:v>
                </c:pt>
                <c:pt idx="7">
                  <c:v>          Agent d'accueil</c:v>
                </c:pt>
                <c:pt idx="8">
                  <c:v>          Agent de blanchisserie / Lingère-couturière</c:v>
                </c:pt>
              </c:strCache>
            </c:strRef>
          </c:cat>
          <c:val>
            <c:numRef>
              <c:f>DATA!$C$2:$C$10</c:f>
              <c:numCache>
                <c:formatCode>0.0%</c:formatCode>
                <c:ptCount val="9"/>
                <c:pt idx="0">
                  <c:v>0.96396371813410164</c:v>
                </c:pt>
                <c:pt idx="1">
                  <c:v>0.96234920898936871</c:v>
                </c:pt>
                <c:pt idx="2">
                  <c:v>0.95599891052663921</c:v>
                </c:pt>
                <c:pt idx="3">
                  <c:v>0.94974923893246066</c:v>
                </c:pt>
                <c:pt idx="4">
                  <c:v>0.94818442539214376</c:v>
                </c:pt>
                <c:pt idx="5">
                  <c:v>0.94757281053716069</c:v>
                </c:pt>
                <c:pt idx="6">
                  <c:v>0.94312825213722962</c:v>
                </c:pt>
                <c:pt idx="7">
                  <c:v>0.94111627499023232</c:v>
                </c:pt>
                <c:pt idx="8">
                  <c:v>0.93488667691390115</c:v>
                </c:pt>
              </c:numCache>
            </c:numRef>
          </c:val>
        </c:ser>
        <c:dLbls>
          <c:showLegendKey val="0"/>
          <c:showVal val="0"/>
          <c:showCatName val="0"/>
          <c:showSerName val="0"/>
          <c:showPercent val="0"/>
          <c:showBubbleSize val="0"/>
        </c:dLbls>
        <c:gapWidth val="36"/>
        <c:overlap val="100"/>
        <c:axId val="130618112"/>
        <c:axId val="130619648"/>
      </c:barChart>
      <c:catAx>
        <c:axId val="130618112"/>
        <c:scaling>
          <c:orientation val="minMax"/>
        </c:scaling>
        <c:delete val="0"/>
        <c:axPos val="l"/>
        <c:numFmt formatCode="General" sourceLinked="0"/>
        <c:majorTickMark val="out"/>
        <c:minorTickMark val="none"/>
        <c:tickLblPos val="nextTo"/>
        <c:spPr>
          <a:ln>
            <a:noFill/>
          </a:ln>
        </c:spPr>
        <c:txPr>
          <a:bodyPr/>
          <a:lstStyle/>
          <a:p>
            <a:pPr algn="r">
              <a:defRPr sz="1000" b="1" i="0">
                <a:latin typeface="Arial" panose="020B0604020202020204" pitchFamily="34" charset="0"/>
                <a:ea typeface="Tahoma" pitchFamily="34" charset="0"/>
                <a:cs typeface="Arial" panose="020B0604020202020204" pitchFamily="34" charset="0"/>
              </a:defRPr>
            </a:pPr>
            <a:endParaRPr lang="fr-FR"/>
          </a:p>
        </c:txPr>
        <c:crossAx val="130619648"/>
        <c:crosses val="autoZero"/>
        <c:auto val="1"/>
        <c:lblAlgn val="ctr"/>
        <c:lblOffset val="100"/>
        <c:noMultiLvlLbl val="0"/>
      </c:catAx>
      <c:valAx>
        <c:axId val="130619648"/>
        <c:scaling>
          <c:orientation val="minMax"/>
          <c:max val="1"/>
          <c:min val="0"/>
        </c:scaling>
        <c:delete val="1"/>
        <c:axPos val="b"/>
        <c:numFmt formatCode="0%" sourceLinked="1"/>
        <c:majorTickMark val="out"/>
        <c:minorTickMark val="none"/>
        <c:tickLblPos val="none"/>
        <c:crossAx val="1306181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951862114863105E-2"/>
          <c:y val="3.5080244407738201E-2"/>
          <c:w val="0.94888791384829263"/>
          <c:h val="0.92983945187385764"/>
        </c:manualLayout>
      </c:layout>
      <c:barChart>
        <c:barDir val="bar"/>
        <c:grouping val="stacked"/>
        <c:varyColors val="0"/>
        <c:ser>
          <c:idx val="0"/>
          <c:order val="0"/>
          <c:tx>
            <c:strRef>
              <c:f>Feuil1!$B$1</c:f>
              <c:strCache>
                <c:ptCount val="1"/>
                <c:pt idx="0">
                  <c:v>Hommes</c:v>
                </c:pt>
              </c:strCache>
            </c:strRef>
          </c:tx>
          <c:spPr>
            <a:solidFill>
              <a:srgbClr val="254061"/>
            </a:solidFill>
            <a:ln w="25400">
              <a:noFill/>
            </a:ln>
            <a:effectLst>
              <a:outerShdw blurRad="50800" dist="38100" dir="2700000" algn="tl" rotWithShape="0">
                <a:prstClr val="black">
                  <a:alpha val="40000"/>
                </a:prstClr>
              </a:outerShdw>
            </a:effectLst>
          </c:spPr>
          <c:invertIfNegative val="0"/>
          <c:dLbls>
            <c:dLbl>
              <c:idx val="0"/>
              <c:spPr/>
              <c:txPr>
                <a:bodyPr/>
                <a:lstStyle/>
                <a:p>
                  <a:pPr>
                    <a:defRPr sz="1200" b="1">
                      <a:solidFill>
                        <a:schemeClr val="bg1"/>
                      </a:solidFill>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Feuil1!$A$2</c:f>
              <c:strCache>
                <c:ptCount val="1"/>
                <c:pt idx="0">
                  <c:v>ENSEMBLE</c:v>
                </c:pt>
              </c:strCache>
            </c:strRef>
          </c:cat>
          <c:val>
            <c:numRef>
              <c:f>Feuil1!$B$2</c:f>
              <c:numCache>
                <c:formatCode>0%</c:formatCode>
                <c:ptCount val="1"/>
                <c:pt idx="0">
                  <c:v>0.27</c:v>
                </c:pt>
              </c:numCache>
            </c:numRef>
          </c:val>
        </c:ser>
        <c:ser>
          <c:idx val="1"/>
          <c:order val="1"/>
          <c:tx>
            <c:strRef>
              <c:f>Feuil1!$C$1</c:f>
              <c:strCache>
                <c:ptCount val="1"/>
                <c:pt idx="0">
                  <c:v>Femmes</c:v>
                </c:pt>
              </c:strCache>
            </c:strRef>
          </c:tx>
          <c:spPr>
            <a:solidFill>
              <a:srgbClr val="376092"/>
            </a:solidFill>
            <a:ln w="28575">
              <a:noFill/>
            </a:ln>
            <a:effectLst>
              <a:outerShdw blurRad="50800" dist="38100" dir="2700000" algn="tl" rotWithShape="0">
                <a:prstClr val="black">
                  <a:alpha val="40000"/>
                </a:prstClr>
              </a:outerShdw>
            </a:effectLst>
          </c:spPr>
          <c:invertIfNegative val="0"/>
          <c:dLbls>
            <c:spPr>
              <a:noFill/>
              <a:ln>
                <a:noFill/>
              </a:ln>
              <a:effectLst/>
            </c:spPr>
            <c:txPr>
              <a:bodyPr/>
              <a:lstStyle/>
              <a:p>
                <a:pPr>
                  <a:defRPr lang="en-US" sz="1200" b="1" i="0">
                    <a:solidFill>
                      <a:schemeClr val="bg1"/>
                    </a:solidFill>
                    <a:latin typeface="+mj-lt"/>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ENSEMBLE</c:v>
                </c:pt>
              </c:strCache>
            </c:strRef>
          </c:cat>
          <c:val>
            <c:numRef>
              <c:f>Feuil1!$C$2</c:f>
              <c:numCache>
                <c:formatCode>0%</c:formatCode>
                <c:ptCount val="1"/>
                <c:pt idx="0">
                  <c:v>0.34</c:v>
                </c:pt>
              </c:numCache>
            </c:numRef>
          </c:val>
        </c:ser>
        <c:ser>
          <c:idx val="2"/>
          <c:order val="2"/>
          <c:tx>
            <c:strRef>
              <c:f>Feuil1!$D$1</c:f>
              <c:strCache>
                <c:ptCount val="1"/>
                <c:pt idx="0">
                  <c:v>Colonne1</c:v>
                </c:pt>
              </c:strCache>
            </c:strRef>
          </c:tx>
          <c:spPr>
            <a:solidFill>
              <a:srgbClr val="95B3D7"/>
            </a:solidFill>
            <a:effectLst>
              <a:outerShdw blurRad="50800" dist="38100" dir="2700000" algn="tl" rotWithShape="0">
                <a:prstClr val="black">
                  <a:alpha val="40000"/>
                </a:prstClr>
              </a:outerShdw>
            </a:effectLst>
          </c:spPr>
          <c:invertIfNegative val="0"/>
          <c:dLbls>
            <c:spPr>
              <a:noFill/>
              <a:ln>
                <a:noFill/>
              </a:ln>
              <a:effectLst/>
            </c:spPr>
            <c:txPr>
              <a:bodyPr/>
              <a:lstStyle/>
              <a:p>
                <a:pPr algn="ctr">
                  <a:defRPr lang="fr-FR" sz="1200" b="1" i="0" u="none" strike="noStrike" kern="1200" baseline="0">
                    <a:solidFill>
                      <a:schemeClr val="bg1"/>
                    </a:solidFill>
                    <a:latin typeface="+mj-lt"/>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ENSEMBLE</c:v>
                </c:pt>
              </c:strCache>
            </c:strRef>
          </c:cat>
          <c:val>
            <c:numRef>
              <c:f>Feuil1!$D$2</c:f>
              <c:numCache>
                <c:formatCode>0%</c:formatCode>
                <c:ptCount val="1"/>
                <c:pt idx="0">
                  <c:v>0.16</c:v>
                </c:pt>
              </c:numCache>
            </c:numRef>
          </c:val>
        </c:ser>
        <c:ser>
          <c:idx val="3"/>
          <c:order val="3"/>
          <c:tx>
            <c:strRef>
              <c:f>Feuil1!$E$1</c:f>
              <c:strCache>
                <c:ptCount val="1"/>
                <c:pt idx="0">
                  <c:v>Colonne3</c:v>
                </c:pt>
              </c:strCache>
            </c:strRef>
          </c:tx>
          <c:spPr>
            <a:solidFill>
              <a:srgbClr val="B9CDE5"/>
            </a:solidFill>
            <a:effectLst>
              <a:outerShdw blurRad="50800" dist="38100" dir="2700000" algn="tl" rotWithShape="0">
                <a:prstClr val="black">
                  <a:alpha val="40000"/>
                </a:prstClr>
              </a:outerShdw>
            </a:effectLst>
          </c:spPr>
          <c:invertIfNegative val="0"/>
          <c:dLbls>
            <c:spPr>
              <a:noFill/>
              <a:ln>
                <a:noFill/>
              </a:ln>
              <a:effectLst/>
            </c:spPr>
            <c:txPr>
              <a:bodyPr/>
              <a:lstStyle/>
              <a:p>
                <a:pPr algn="ctr">
                  <a:defRPr lang="fr-FR" sz="1200" b="1" i="0" u="none" strike="noStrike" kern="1200" baseline="0">
                    <a:solidFill>
                      <a:schemeClr val="tx1"/>
                    </a:solidFill>
                    <a:latin typeface="+mj-lt"/>
                    <a:ea typeface="+mn-ea"/>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ENSEMBLE</c:v>
                </c:pt>
              </c:strCache>
            </c:strRef>
          </c:cat>
          <c:val>
            <c:numRef>
              <c:f>Feuil1!$E$2</c:f>
              <c:numCache>
                <c:formatCode>0%</c:formatCode>
                <c:ptCount val="1"/>
                <c:pt idx="0">
                  <c:v>9.0000000000000024E-2</c:v>
                </c:pt>
              </c:numCache>
            </c:numRef>
          </c:val>
        </c:ser>
        <c:ser>
          <c:idx val="4"/>
          <c:order val="4"/>
          <c:tx>
            <c:strRef>
              <c:f>Feuil1!$F$1</c:f>
              <c:strCache>
                <c:ptCount val="1"/>
                <c:pt idx="0">
                  <c:v>Colonne33</c:v>
                </c:pt>
              </c:strCache>
            </c:strRef>
          </c:tx>
          <c:spPr>
            <a:solidFill>
              <a:srgbClr val="DCE6F2"/>
            </a:solidFill>
            <a:effectLst>
              <a:outerShdw blurRad="50800" dist="38100" dir="2700000" algn="tl" rotWithShape="0">
                <a:prstClr val="black">
                  <a:alpha val="40000"/>
                </a:prstClr>
              </a:outerShdw>
            </a:effectLst>
          </c:spPr>
          <c:invertIfNegative val="0"/>
          <c:dLbls>
            <c:spPr>
              <a:noFill/>
              <a:ln>
                <a:noFill/>
              </a:ln>
              <a:effectLst/>
            </c:spPr>
            <c:txPr>
              <a:bodyPr anchorCtr="0"/>
              <a:lstStyle/>
              <a:p>
                <a:pPr algn="ctr">
                  <a:defRPr lang="fr-FR" sz="1200" b="1" i="0" u="none" strike="noStrike" kern="1200" baseline="0">
                    <a:solidFill>
                      <a:schemeClr val="tx1"/>
                    </a:solidFill>
                    <a:latin typeface="+mj-lt"/>
                    <a:ea typeface="+mn-ea"/>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ENSEMBLE</c:v>
                </c:pt>
              </c:strCache>
            </c:strRef>
          </c:cat>
          <c:val>
            <c:numRef>
              <c:f>Feuil1!$F$2</c:f>
              <c:numCache>
                <c:formatCode>0%</c:formatCode>
                <c:ptCount val="1"/>
                <c:pt idx="0">
                  <c:v>0.14000000000000001</c:v>
                </c:pt>
              </c:numCache>
            </c:numRef>
          </c:val>
        </c:ser>
        <c:ser>
          <c:idx val="5"/>
          <c:order val="5"/>
          <c:tx>
            <c:strRef>
              <c:f>Feuil1!$G$1</c:f>
              <c:strCache>
                <c:ptCount val="1"/>
                <c:pt idx="0">
                  <c:v>Colonne4</c:v>
                </c:pt>
              </c:strCache>
            </c:strRef>
          </c:tx>
          <c:spPr>
            <a:solidFill>
              <a:srgbClr val="B7DEE8"/>
            </a:solidFill>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nchorCtr="0">
                <a:spAutoFit/>
              </a:bodyPr>
              <a:lstStyle/>
              <a:p>
                <a:pPr algn="ctr">
                  <a:defRPr lang="fr-FR" sz="1600" b="1" i="0" u="none" strike="noStrike" kern="1200" baseline="0">
                    <a:solidFill>
                      <a:schemeClr val="tx1"/>
                    </a:solidFill>
                    <a:latin typeface="+mj-lt"/>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ENSEMBLE</c:v>
                </c:pt>
              </c:strCache>
            </c:strRef>
          </c:cat>
          <c:val>
            <c:numRef>
              <c:f>Feuil1!$G$2</c:f>
              <c:numCache>
                <c:formatCode>General</c:formatCode>
                <c:ptCount val="1"/>
              </c:numCache>
            </c:numRef>
          </c:val>
        </c:ser>
        <c:dLbls>
          <c:showLegendKey val="0"/>
          <c:showVal val="1"/>
          <c:showCatName val="0"/>
          <c:showSerName val="0"/>
          <c:showPercent val="0"/>
          <c:showBubbleSize val="0"/>
        </c:dLbls>
        <c:gapWidth val="45"/>
        <c:overlap val="100"/>
        <c:axId val="130701568"/>
        <c:axId val="130723840"/>
      </c:barChart>
      <c:catAx>
        <c:axId val="130701568"/>
        <c:scaling>
          <c:orientation val="maxMin"/>
        </c:scaling>
        <c:delete val="1"/>
        <c:axPos val="l"/>
        <c:numFmt formatCode="General" sourceLinked="1"/>
        <c:majorTickMark val="out"/>
        <c:minorTickMark val="none"/>
        <c:tickLblPos val="none"/>
        <c:crossAx val="130723840"/>
        <c:crosses val="autoZero"/>
        <c:auto val="1"/>
        <c:lblAlgn val="ctr"/>
        <c:lblOffset val="100"/>
        <c:noMultiLvlLbl val="0"/>
      </c:catAx>
      <c:valAx>
        <c:axId val="130723840"/>
        <c:scaling>
          <c:orientation val="minMax"/>
          <c:max val="1"/>
          <c:min val="0"/>
        </c:scaling>
        <c:delete val="1"/>
        <c:axPos val="t"/>
        <c:numFmt formatCode="0%" sourceLinked="1"/>
        <c:majorTickMark val="out"/>
        <c:minorTickMark val="none"/>
        <c:tickLblPos val="none"/>
        <c:crossAx val="130701568"/>
        <c:crosses val="autoZero"/>
        <c:crossBetween val="between"/>
        <c:majorUnit val="0.5"/>
        <c:minorUnit val="0.1"/>
      </c:valAx>
      <c:spPr>
        <a:noFill/>
        <a:ln w="25400">
          <a:noFill/>
        </a:ln>
      </c:spPr>
    </c:plotArea>
    <c:plotVisOnly val="1"/>
    <c:dispBlanksAs val="gap"/>
    <c:showDLblsOverMax val="0"/>
  </c:chart>
  <c:txPr>
    <a:bodyPr/>
    <a:lstStyle/>
    <a:p>
      <a:pPr algn="just">
        <a:defRPr sz="18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951862114863105E-2"/>
          <c:y val="3.5080244407738201E-2"/>
          <c:w val="0.94888791384829263"/>
          <c:h val="0.92983945187385764"/>
        </c:manualLayout>
      </c:layout>
      <c:barChart>
        <c:barDir val="bar"/>
        <c:grouping val="stacked"/>
        <c:varyColors val="0"/>
        <c:ser>
          <c:idx val="0"/>
          <c:order val="0"/>
          <c:tx>
            <c:strRef>
              <c:f>Feuil1!$B$1</c:f>
              <c:strCache>
                <c:ptCount val="1"/>
                <c:pt idx="0">
                  <c:v>Hommes</c:v>
                </c:pt>
              </c:strCache>
            </c:strRef>
          </c:tx>
          <c:spPr>
            <a:solidFill>
              <a:srgbClr val="254061"/>
            </a:solidFill>
            <a:ln w="25400">
              <a:noFill/>
            </a:ln>
            <a:effectLst>
              <a:outerShdw blurRad="50800" dist="38100" dir="2700000" algn="tl" rotWithShape="0">
                <a:prstClr val="black">
                  <a:alpha val="40000"/>
                </a:prstClr>
              </a:outerShdw>
            </a:effectLst>
          </c:spPr>
          <c:invertIfNegative val="0"/>
          <c:dLbls>
            <c:dLbl>
              <c:idx val="0"/>
              <c:spPr/>
              <c:txPr>
                <a:bodyPr/>
                <a:lstStyle/>
                <a:p>
                  <a:pPr>
                    <a:defRPr sz="1200" b="1">
                      <a:solidFill>
                        <a:schemeClr val="bg1"/>
                      </a:solidFill>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Feuil1!$A$2</c:f>
              <c:strCache>
                <c:ptCount val="1"/>
                <c:pt idx="0">
                  <c:v>ENSEMBLE</c:v>
                </c:pt>
              </c:strCache>
            </c:strRef>
          </c:cat>
          <c:val>
            <c:numRef>
              <c:f>Feuil1!$B$2</c:f>
              <c:numCache>
                <c:formatCode>0%</c:formatCode>
                <c:ptCount val="1"/>
                <c:pt idx="0">
                  <c:v>0.14000000000000001</c:v>
                </c:pt>
              </c:numCache>
            </c:numRef>
          </c:val>
        </c:ser>
        <c:ser>
          <c:idx val="1"/>
          <c:order val="1"/>
          <c:tx>
            <c:strRef>
              <c:f>Feuil1!$C$1</c:f>
              <c:strCache>
                <c:ptCount val="1"/>
                <c:pt idx="0">
                  <c:v>Femmes</c:v>
                </c:pt>
              </c:strCache>
            </c:strRef>
          </c:tx>
          <c:spPr>
            <a:solidFill>
              <a:srgbClr val="376092"/>
            </a:solidFill>
            <a:ln w="28575">
              <a:noFill/>
            </a:ln>
            <a:effectLst>
              <a:outerShdw blurRad="50800" dist="38100" dir="2700000" algn="tl" rotWithShape="0">
                <a:prstClr val="black">
                  <a:alpha val="40000"/>
                </a:prstClr>
              </a:outerShdw>
            </a:effectLst>
          </c:spPr>
          <c:invertIfNegative val="0"/>
          <c:dLbls>
            <c:spPr>
              <a:noFill/>
              <a:ln>
                <a:noFill/>
              </a:ln>
              <a:effectLst/>
            </c:spPr>
            <c:txPr>
              <a:bodyPr/>
              <a:lstStyle/>
              <a:p>
                <a:pPr>
                  <a:defRPr lang="en-US" sz="1200" b="1" i="0">
                    <a:solidFill>
                      <a:schemeClr val="bg1"/>
                    </a:solidFill>
                    <a:latin typeface="+mj-lt"/>
                    <a:cs typeface="Tahoma"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ENSEMBLE</c:v>
                </c:pt>
              </c:strCache>
            </c:strRef>
          </c:cat>
          <c:val>
            <c:numRef>
              <c:f>Feuil1!$C$2</c:f>
              <c:numCache>
                <c:formatCode>0%</c:formatCode>
                <c:ptCount val="1"/>
                <c:pt idx="0">
                  <c:v>0.28000000000000008</c:v>
                </c:pt>
              </c:numCache>
            </c:numRef>
          </c:val>
        </c:ser>
        <c:ser>
          <c:idx val="2"/>
          <c:order val="2"/>
          <c:tx>
            <c:strRef>
              <c:f>Feuil1!$D$1</c:f>
              <c:strCache>
                <c:ptCount val="1"/>
                <c:pt idx="0">
                  <c:v>Colonne1</c:v>
                </c:pt>
              </c:strCache>
            </c:strRef>
          </c:tx>
          <c:spPr>
            <a:solidFill>
              <a:srgbClr val="95B3D7"/>
            </a:solidFill>
            <a:effectLst>
              <a:outerShdw blurRad="50800" dist="38100" dir="2700000" algn="tl" rotWithShape="0">
                <a:prstClr val="black">
                  <a:alpha val="40000"/>
                </a:prstClr>
              </a:outerShdw>
            </a:effectLst>
          </c:spPr>
          <c:invertIfNegative val="0"/>
          <c:dLbls>
            <c:spPr>
              <a:noFill/>
              <a:ln>
                <a:noFill/>
              </a:ln>
              <a:effectLst/>
            </c:spPr>
            <c:txPr>
              <a:bodyPr/>
              <a:lstStyle/>
              <a:p>
                <a:pPr algn="ctr">
                  <a:defRPr lang="fr-FR" sz="1200" b="1" i="0" u="none" strike="noStrike" kern="1200" baseline="0">
                    <a:solidFill>
                      <a:schemeClr val="bg1"/>
                    </a:solidFill>
                    <a:latin typeface="+mj-lt"/>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ENSEMBLE</c:v>
                </c:pt>
              </c:strCache>
            </c:strRef>
          </c:cat>
          <c:val>
            <c:numRef>
              <c:f>Feuil1!$D$2</c:f>
              <c:numCache>
                <c:formatCode>0%</c:formatCode>
                <c:ptCount val="1"/>
                <c:pt idx="0">
                  <c:v>0.22</c:v>
                </c:pt>
              </c:numCache>
            </c:numRef>
          </c:val>
        </c:ser>
        <c:ser>
          <c:idx val="3"/>
          <c:order val="3"/>
          <c:tx>
            <c:strRef>
              <c:f>Feuil1!$E$1</c:f>
              <c:strCache>
                <c:ptCount val="1"/>
                <c:pt idx="0">
                  <c:v>Colonne3</c:v>
                </c:pt>
              </c:strCache>
            </c:strRef>
          </c:tx>
          <c:spPr>
            <a:solidFill>
              <a:srgbClr val="B9CDE5"/>
            </a:solidFill>
            <a:effectLst>
              <a:outerShdw blurRad="50800" dist="38100" dir="2700000" algn="tl" rotWithShape="0">
                <a:prstClr val="black">
                  <a:alpha val="40000"/>
                </a:prstClr>
              </a:outerShdw>
            </a:effectLst>
          </c:spPr>
          <c:invertIfNegative val="0"/>
          <c:dLbls>
            <c:dLbl>
              <c:idx val="0"/>
              <c:layout>
                <c:manualLayout>
                  <c:x val="-3.7398369195522801E-3"/>
                  <c:y val="7.26983093758740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fr-FR" sz="1200" b="1" i="0" u="none" strike="noStrike" kern="1200" baseline="0">
                    <a:solidFill>
                      <a:schemeClr val="tx1"/>
                    </a:solidFill>
                    <a:latin typeface="+mj-lt"/>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ENSEMBLE</c:v>
                </c:pt>
              </c:strCache>
            </c:strRef>
          </c:cat>
          <c:val>
            <c:numRef>
              <c:f>Feuil1!$E$2</c:f>
              <c:numCache>
                <c:formatCode>0%</c:formatCode>
                <c:ptCount val="1"/>
                <c:pt idx="0">
                  <c:v>1.0000000000000005E-2</c:v>
                </c:pt>
              </c:numCache>
            </c:numRef>
          </c:val>
        </c:ser>
        <c:ser>
          <c:idx val="4"/>
          <c:order val="4"/>
          <c:tx>
            <c:strRef>
              <c:f>Feuil1!$F$1</c:f>
              <c:strCache>
                <c:ptCount val="1"/>
                <c:pt idx="0">
                  <c:v>Colonne33</c:v>
                </c:pt>
              </c:strCache>
            </c:strRef>
          </c:tx>
          <c:spPr>
            <a:solidFill>
              <a:srgbClr val="DCE6F2"/>
            </a:solidFill>
            <a:effectLst>
              <a:outerShdw blurRad="50800" dist="38100" dir="2700000" algn="tl" rotWithShape="0">
                <a:prstClr val="black">
                  <a:alpha val="40000"/>
                </a:prstClr>
              </a:outerShdw>
            </a:effectLst>
          </c:spPr>
          <c:invertIfNegative val="0"/>
          <c:dLbls>
            <c:dLbl>
              <c:idx val="0"/>
              <c:layout>
                <c:manualLayout>
                  <c:x val="9.3495922988807365E-3"/>
                  <c:y val="-0.1661667465339506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fr-FR" sz="1200" b="1" i="0" u="none" strike="noStrike" kern="1200" baseline="0">
                    <a:solidFill>
                      <a:schemeClr val="tx1"/>
                    </a:solidFill>
                    <a:latin typeface="+mj-lt"/>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ENSEMBLE</c:v>
                </c:pt>
              </c:strCache>
            </c:strRef>
          </c:cat>
          <c:val>
            <c:numRef>
              <c:f>Feuil1!$F$2</c:f>
              <c:numCache>
                <c:formatCode>0%</c:formatCode>
                <c:ptCount val="1"/>
                <c:pt idx="0">
                  <c:v>1.0000000000000005E-2</c:v>
                </c:pt>
              </c:numCache>
            </c:numRef>
          </c:val>
        </c:ser>
        <c:ser>
          <c:idx val="5"/>
          <c:order val="5"/>
          <c:tx>
            <c:strRef>
              <c:f>Feuil1!$G$1</c:f>
              <c:strCache>
                <c:ptCount val="1"/>
                <c:pt idx="0">
                  <c:v>Colonne4</c:v>
                </c:pt>
              </c:strCache>
            </c:strRef>
          </c:tx>
          <c:spPr>
            <a:solidFill>
              <a:srgbClr val="B7DEE8"/>
            </a:solidFill>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nchorCtr="0">
                <a:spAutoFit/>
              </a:bodyPr>
              <a:lstStyle/>
              <a:p>
                <a:pPr algn="ctr">
                  <a:defRPr lang="fr-FR" sz="1200" b="1" i="0" u="none" strike="noStrike" kern="1200" baseline="0">
                    <a:solidFill>
                      <a:schemeClr val="tx1"/>
                    </a:solidFill>
                    <a:latin typeface="+mj-lt"/>
                    <a:ea typeface="+mn-ea"/>
                    <a:cs typeface="Tahoma"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ENSEMBLE</c:v>
                </c:pt>
              </c:strCache>
            </c:strRef>
          </c:cat>
          <c:val>
            <c:numRef>
              <c:f>Feuil1!$G$2</c:f>
              <c:numCache>
                <c:formatCode>0%</c:formatCode>
                <c:ptCount val="1"/>
                <c:pt idx="0">
                  <c:v>0.34</c:v>
                </c:pt>
              </c:numCache>
            </c:numRef>
          </c:val>
        </c:ser>
        <c:dLbls>
          <c:showLegendKey val="0"/>
          <c:showVal val="1"/>
          <c:showCatName val="0"/>
          <c:showSerName val="0"/>
          <c:showPercent val="0"/>
          <c:showBubbleSize val="0"/>
        </c:dLbls>
        <c:gapWidth val="45"/>
        <c:overlap val="100"/>
        <c:axId val="135542656"/>
        <c:axId val="135544192"/>
      </c:barChart>
      <c:catAx>
        <c:axId val="135542656"/>
        <c:scaling>
          <c:orientation val="maxMin"/>
        </c:scaling>
        <c:delete val="1"/>
        <c:axPos val="l"/>
        <c:numFmt formatCode="General" sourceLinked="1"/>
        <c:majorTickMark val="out"/>
        <c:minorTickMark val="none"/>
        <c:tickLblPos val="none"/>
        <c:crossAx val="135544192"/>
        <c:crosses val="autoZero"/>
        <c:auto val="1"/>
        <c:lblAlgn val="ctr"/>
        <c:lblOffset val="100"/>
        <c:noMultiLvlLbl val="0"/>
      </c:catAx>
      <c:valAx>
        <c:axId val="135544192"/>
        <c:scaling>
          <c:orientation val="minMax"/>
          <c:max val="1"/>
          <c:min val="0"/>
        </c:scaling>
        <c:delete val="1"/>
        <c:axPos val="t"/>
        <c:numFmt formatCode="0%" sourceLinked="1"/>
        <c:majorTickMark val="out"/>
        <c:minorTickMark val="none"/>
        <c:tickLblPos val="none"/>
        <c:crossAx val="135542656"/>
        <c:crosses val="autoZero"/>
        <c:crossBetween val="between"/>
        <c:majorUnit val="0.5"/>
        <c:minorUnit val="0.1"/>
      </c:valAx>
      <c:spPr>
        <a:noFill/>
        <a:ln w="25400">
          <a:noFill/>
        </a:ln>
      </c:spPr>
    </c:plotArea>
    <c:plotVisOnly val="1"/>
    <c:dispBlanksAs val="gap"/>
    <c:showDLblsOverMax val="0"/>
  </c:chart>
  <c:txPr>
    <a:bodyPr/>
    <a:lstStyle/>
    <a:p>
      <a:pPr algn="just">
        <a:defRPr sz="18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08542300183282"/>
          <c:y val="1.8196856708349279E-2"/>
          <c:w val="0.48877520959100434"/>
          <c:h val="0.96711890649698162"/>
        </c:manualLayout>
      </c:layout>
      <c:barChart>
        <c:barDir val="bar"/>
        <c:grouping val="clustered"/>
        <c:varyColors val="0"/>
        <c:ser>
          <c:idx val="0"/>
          <c:order val="0"/>
          <c:spPr>
            <a:solidFill>
              <a:srgbClr val="D74D4D"/>
            </a:solidFill>
            <a:effectLst>
              <a:outerShdw blurRad="50800" dist="38100" dir="2700000" algn="tl" rotWithShape="0">
                <a:prstClr val="black">
                  <a:alpha val="40000"/>
                </a:prstClr>
              </a:outerShdw>
            </a:effectLst>
          </c:spPr>
          <c:invertIfNegative val="0"/>
          <c:dPt>
            <c:idx val="0"/>
            <c:invertIfNegative val="0"/>
            <c:bubble3D val="0"/>
            <c:spPr>
              <a:solidFill>
                <a:srgbClr val="1F497D">
                  <a:lumMod val="75000"/>
                </a:srgbClr>
              </a:solidFill>
              <a:effectLst>
                <a:outerShdw blurRad="50800" dist="38100" dir="2700000" algn="tl" rotWithShape="0">
                  <a:prstClr val="black">
                    <a:alpha val="40000"/>
                  </a:prstClr>
                </a:outerShdw>
              </a:effectLst>
            </c:spPr>
          </c:dPt>
          <c:dPt>
            <c:idx val="1"/>
            <c:invertIfNegative val="0"/>
            <c:bubble3D val="0"/>
            <c:spPr>
              <a:solidFill>
                <a:srgbClr val="1F497D">
                  <a:lumMod val="75000"/>
                </a:srgbClr>
              </a:solidFill>
              <a:effectLst>
                <a:outerShdw blurRad="50800" dist="38100" dir="2700000" algn="tl" rotWithShape="0">
                  <a:prstClr val="black">
                    <a:alpha val="40000"/>
                  </a:prstClr>
                </a:outerShdw>
              </a:effectLst>
            </c:spPr>
          </c:dPt>
          <c:dPt>
            <c:idx val="2"/>
            <c:invertIfNegative val="0"/>
            <c:bubble3D val="0"/>
            <c:spPr>
              <a:solidFill>
                <a:srgbClr val="1F497D">
                  <a:lumMod val="60000"/>
                  <a:lumOff val="40000"/>
                </a:srgbClr>
              </a:solidFill>
              <a:effectLst>
                <a:outerShdw blurRad="50800" dist="38100" dir="2700000" algn="tl" rotWithShape="0">
                  <a:prstClr val="black">
                    <a:alpha val="40000"/>
                  </a:prstClr>
                </a:outerShdw>
              </a:effectLst>
            </c:spPr>
          </c:dPt>
          <c:dPt>
            <c:idx val="3"/>
            <c:invertIfNegative val="0"/>
            <c:bubble3D val="0"/>
            <c:spPr>
              <a:solidFill>
                <a:srgbClr val="4F81BD">
                  <a:lumMod val="75000"/>
                </a:srgbClr>
              </a:solidFill>
              <a:effectLst>
                <a:outerShdw blurRad="50800" dist="38100" dir="2700000" algn="tl" rotWithShape="0">
                  <a:prstClr val="black">
                    <a:alpha val="40000"/>
                  </a:prstClr>
                </a:outerShdw>
              </a:effectLst>
            </c:spPr>
          </c:dPt>
          <c:dPt>
            <c:idx val="4"/>
            <c:invertIfNegative val="0"/>
            <c:bubble3D val="0"/>
            <c:spPr>
              <a:solidFill>
                <a:srgbClr val="1F497D">
                  <a:lumMod val="75000"/>
                </a:srgbClr>
              </a:solidFill>
              <a:effectLst>
                <a:outerShdw blurRad="50800" dist="38100" dir="2700000" algn="tl" rotWithShape="0">
                  <a:prstClr val="black">
                    <a:alpha val="40000"/>
                  </a:prstClr>
                </a:outerShdw>
              </a:effectLst>
            </c:spPr>
          </c:dPt>
          <c:dPt>
            <c:idx val="5"/>
            <c:invertIfNegative val="0"/>
            <c:bubble3D val="0"/>
            <c:spPr>
              <a:solidFill>
                <a:srgbClr val="4BACC6">
                  <a:lumMod val="60000"/>
                  <a:lumOff val="40000"/>
                </a:srgbClr>
              </a:solidFill>
              <a:effectLst>
                <a:outerShdw blurRad="50800" dist="38100" dir="2700000" algn="tl" rotWithShape="0">
                  <a:prstClr val="black">
                    <a:alpha val="40000"/>
                  </a:prstClr>
                </a:outerShdw>
              </a:effectLst>
            </c:spPr>
          </c:dPt>
          <c:dPt>
            <c:idx val="6"/>
            <c:invertIfNegative val="0"/>
            <c:bubble3D val="0"/>
            <c:spPr>
              <a:solidFill>
                <a:srgbClr val="1F497D">
                  <a:lumMod val="40000"/>
                  <a:lumOff val="60000"/>
                </a:srgbClr>
              </a:solidFill>
              <a:effectLst>
                <a:outerShdw blurRad="50800" dist="38100" dir="2700000" algn="tl" rotWithShape="0">
                  <a:prstClr val="black">
                    <a:alpha val="40000"/>
                  </a:prstClr>
                </a:outerShdw>
              </a:effectLst>
            </c:spPr>
          </c:dPt>
          <c:dPt>
            <c:idx val="7"/>
            <c:invertIfNegative val="0"/>
            <c:bubble3D val="0"/>
            <c:spPr>
              <a:solidFill>
                <a:srgbClr val="1F497D">
                  <a:lumMod val="60000"/>
                  <a:lumOff val="40000"/>
                </a:srgbClr>
              </a:solidFill>
              <a:effectLst>
                <a:outerShdw blurRad="50800" dist="38100" dir="2700000" algn="tl" rotWithShape="0">
                  <a:prstClr val="black">
                    <a:alpha val="40000"/>
                  </a:prstClr>
                </a:outerShdw>
              </a:effectLst>
            </c:spPr>
          </c:dPt>
          <c:dPt>
            <c:idx val="8"/>
            <c:invertIfNegative val="0"/>
            <c:bubble3D val="0"/>
            <c:spPr>
              <a:solidFill>
                <a:srgbClr val="4F81BD">
                  <a:lumMod val="75000"/>
                </a:srgbClr>
              </a:solidFill>
              <a:effectLst>
                <a:outerShdw blurRad="50800" dist="38100" dir="2700000" algn="tl" rotWithShape="0">
                  <a:prstClr val="black">
                    <a:alpha val="40000"/>
                  </a:prstClr>
                </a:outerShdw>
              </a:effectLst>
            </c:spPr>
          </c:dPt>
          <c:dPt>
            <c:idx val="9"/>
            <c:invertIfNegative val="0"/>
            <c:bubble3D val="0"/>
            <c:spPr>
              <a:solidFill>
                <a:srgbClr val="1F497D">
                  <a:lumMod val="75000"/>
                </a:srgbClr>
              </a:solidFill>
              <a:effectLst>
                <a:outerShdw blurRad="50800" dist="38100" dir="2700000" algn="tl" rotWithShape="0">
                  <a:prstClr val="black">
                    <a:alpha val="40000"/>
                  </a:prstClr>
                </a:outerShdw>
              </a:effectLst>
            </c:spPr>
          </c:dPt>
          <c:dPt>
            <c:idx val="10"/>
            <c:invertIfNegative val="0"/>
            <c:bubble3D val="0"/>
            <c:spPr>
              <a:solidFill>
                <a:srgbClr val="4F81BD">
                  <a:lumMod val="75000"/>
                </a:srgbClr>
              </a:solidFill>
              <a:effectLst>
                <a:outerShdw blurRad="50800" dist="38100" dir="2700000" algn="tl" rotWithShape="0">
                  <a:prstClr val="black">
                    <a:alpha val="40000"/>
                  </a:prstClr>
                </a:outerShdw>
              </a:effectLst>
            </c:spPr>
          </c:dPt>
          <c:dPt>
            <c:idx val="11"/>
            <c:invertIfNegative val="0"/>
            <c:bubble3D val="0"/>
            <c:spPr>
              <a:solidFill>
                <a:srgbClr val="4BACC6">
                  <a:lumMod val="60000"/>
                  <a:lumOff val="40000"/>
                </a:srgbClr>
              </a:solidFill>
              <a:effectLst>
                <a:outerShdw blurRad="50800" dist="38100" dir="2700000" algn="tl" rotWithShape="0">
                  <a:prstClr val="black">
                    <a:alpha val="40000"/>
                  </a:prstClr>
                </a:outerShdw>
              </a:effectLst>
            </c:spPr>
          </c:dPt>
          <c:dPt>
            <c:idx val="12"/>
            <c:invertIfNegative val="0"/>
            <c:bubble3D val="0"/>
            <c:spPr>
              <a:solidFill>
                <a:srgbClr val="1F497D">
                  <a:lumMod val="40000"/>
                  <a:lumOff val="60000"/>
                </a:srgbClr>
              </a:solidFill>
              <a:effectLst>
                <a:outerShdw blurRad="50800" dist="38100" dir="2700000" algn="tl" rotWithShape="0">
                  <a:prstClr val="black">
                    <a:alpha val="40000"/>
                  </a:prstClr>
                </a:outerShdw>
              </a:effectLst>
            </c:spPr>
          </c:dPt>
          <c:dPt>
            <c:idx val="13"/>
            <c:invertIfNegative val="0"/>
            <c:bubble3D val="0"/>
            <c:spPr>
              <a:solidFill>
                <a:srgbClr val="1F497D">
                  <a:lumMod val="75000"/>
                </a:srgbClr>
              </a:solidFill>
              <a:effectLst>
                <a:outerShdw blurRad="50800" dist="38100" dir="2700000" algn="tl" rotWithShape="0">
                  <a:prstClr val="black">
                    <a:alpha val="40000"/>
                  </a:prstClr>
                </a:outerShdw>
              </a:effectLst>
            </c:spPr>
          </c:dPt>
          <c:dPt>
            <c:idx val="14"/>
            <c:invertIfNegative val="0"/>
            <c:bubble3D val="0"/>
            <c:spPr>
              <a:solidFill>
                <a:srgbClr val="1F497D">
                  <a:lumMod val="40000"/>
                  <a:lumOff val="60000"/>
                </a:srgbClr>
              </a:solidFill>
              <a:effectLst>
                <a:outerShdw blurRad="50800" dist="38100" dir="2700000" algn="tl" rotWithShape="0">
                  <a:prstClr val="black">
                    <a:alpha val="40000"/>
                  </a:prstClr>
                </a:outerShdw>
              </a:effectLst>
            </c:spPr>
          </c:dPt>
          <c:dPt>
            <c:idx val="15"/>
            <c:invertIfNegative val="0"/>
            <c:bubble3D val="0"/>
            <c:spPr>
              <a:solidFill>
                <a:srgbClr val="4BACC6">
                  <a:lumMod val="60000"/>
                  <a:lumOff val="40000"/>
                </a:srgbClr>
              </a:solidFill>
              <a:effectLst>
                <a:outerShdw blurRad="50800" dist="38100" dir="2700000" algn="tl" rotWithShape="0">
                  <a:prstClr val="black">
                    <a:alpha val="40000"/>
                  </a:prstClr>
                </a:outerShdw>
              </a:effectLst>
            </c:spPr>
          </c:dPt>
          <c:dPt>
            <c:idx val="16"/>
            <c:invertIfNegative val="0"/>
            <c:bubble3D val="0"/>
            <c:spPr>
              <a:solidFill>
                <a:srgbClr val="1F497D">
                  <a:lumMod val="75000"/>
                </a:srgbClr>
              </a:solidFill>
              <a:effectLst>
                <a:outerShdw blurRad="50800" dist="38100" dir="2700000" algn="tl" rotWithShape="0">
                  <a:prstClr val="black">
                    <a:alpha val="40000"/>
                  </a:prstClr>
                </a:outerShdw>
              </a:effectLst>
            </c:spPr>
          </c:dPt>
          <c:dPt>
            <c:idx val="17"/>
            <c:invertIfNegative val="0"/>
            <c:bubble3D val="0"/>
            <c:spPr>
              <a:solidFill>
                <a:sysClr val="window" lastClr="FFFFFF">
                  <a:lumMod val="75000"/>
                </a:sysClr>
              </a:solidFill>
              <a:effectLst>
                <a:outerShdw blurRad="50800" dist="38100" dir="2700000" algn="tl" rotWithShape="0">
                  <a:prstClr val="black">
                    <a:alpha val="40000"/>
                  </a:prstClr>
                </a:outerShdw>
              </a:effectLst>
            </c:spPr>
          </c:dPt>
          <c:dLbls>
            <c:dLbl>
              <c:idx val="0"/>
              <c:tx>
                <c:rich>
                  <a:bodyPr/>
                  <a:lstStyle/>
                  <a:p>
                    <a:r>
                      <a:rPr lang="en-US" smtClean="0"/>
                      <a:t>80%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20%</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7%</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5%</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5%</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5%</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mtClean="0"/>
                      <a:t>5%</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3.5591760827492392E-3"/>
                  <c:y val="2.2766140743761469E-7"/>
                </c:manualLayout>
              </c:layout>
              <c:tx>
                <c:rich>
                  <a:bodyPr/>
                  <a:lstStyle/>
                  <a:p>
                    <a:r>
                      <a:rPr lang="en-US" dirty="0" smtClean="0"/>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5.3782245857439456E-3"/>
                  <c:y val="0"/>
                </c:manualLayout>
              </c:layout>
              <c:tx>
                <c:rich>
                  <a:bodyPr/>
                  <a:lstStyle/>
                  <a:p>
                    <a:r>
                      <a:rPr lang="en-US" dirty="0" smtClean="0"/>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5.3782245857439456E-3"/>
                  <c:y val="0"/>
                </c:manualLayout>
              </c:layout>
              <c:tx>
                <c:rich>
                  <a:bodyPr/>
                  <a:lstStyle/>
                  <a:p>
                    <a:r>
                      <a:rPr lang="en-US" dirty="0" smtClean="0"/>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0"/>
              <c:tx>
                <c:rich>
                  <a:bodyPr/>
                  <a:lstStyle/>
                  <a:p>
                    <a:r>
                      <a:rPr lang="en-US" smtClean="0"/>
                      <a:t>3%</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1"/>
              <c:tx>
                <c:rich>
                  <a:bodyPr/>
                  <a:lstStyle/>
                  <a:p>
                    <a:r>
                      <a:rPr lang="en-US" smtClean="0"/>
                      <a:t>2%</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en-US" smtClean="0"/>
                      <a:t>2%</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en-US" smtClean="0"/>
                      <a:t>1%</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4"/>
              <c:tx>
                <c:rich>
                  <a:bodyPr/>
                  <a:lstStyle/>
                  <a:p>
                    <a:r>
                      <a:rPr lang="en-US" smtClean="0"/>
                      <a:t>1%</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5"/>
              <c:tx>
                <c:rich>
                  <a:bodyPr/>
                  <a:lstStyle/>
                  <a:p>
                    <a:r>
                      <a:rPr lang="en-US" smtClean="0"/>
                      <a:t>1%</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dLbl>
              <c:idx val="16"/>
              <c:tx>
                <c:rich>
                  <a:bodyPr/>
                  <a:lstStyle/>
                  <a:p>
                    <a:r>
                      <a:rPr lang="en-US" smtClean="0"/>
                      <a:t>1%</a:t>
                    </a:r>
                    <a:endParaRPr lang="en-US"/>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tx1"/>
                    </a:solidFill>
                    <a:latin typeface="Arial" panose="020B0604020202020204" pitchFamily="34" charset="0"/>
                    <a:ea typeface="Tahom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DATA!$A$2:$A$19</c:f>
              <c:strCache>
                <c:ptCount val="18"/>
                <c:pt idx="0">
                  <c:v>     Agent administratif / Adjoint administratif</c:v>
                </c:pt>
                <c:pt idx="1">
                  <c:v>     Secrétaire médicale</c:v>
                </c:pt>
                <c:pt idx="2">
                  <c:v>     Animateur</c:v>
                </c:pt>
                <c:pt idx="3">
                  <c:v>     Aide-soignant</c:v>
                </c:pt>
                <c:pt idx="4">
                  <c:v>     Technicien d'information médicale (TIM)</c:v>
                </c:pt>
                <c:pt idx="5">
                  <c:v>     Hôtellerie, cuisine</c:v>
                </c:pt>
                <c:pt idx="6">
                  <c:v>     Magasinier hospitalier</c:v>
                </c:pt>
                <c:pt idx="7">
                  <c:v>     Aide médico-psychologique (AMP)</c:v>
                </c:pt>
                <c:pt idx="8">
                  <c:v>     Agent de bio-nettoyage / ASHQ</c:v>
                </c:pt>
                <c:pt idx="9">
                  <c:v>     Archiviste</c:v>
                </c:pt>
                <c:pt idx="10">
                  <c:v>     Infirmier en soins généraux (IDE)</c:v>
                </c:pt>
                <c:pt idx="11">
                  <c:v>     Coursier</c:v>
                </c:pt>
                <c:pt idx="12">
                  <c:v>     Buandier</c:v>
                </c:pt>
                <c:pt idx="13">
                  <c:v>     Acheteur hospitalier</c:v>
                </c:pt>
                <c:pt idx="14">
                  <c:v>     Agent de maintenance</c:v>
                </c:pt>
                <c:pt idx="15">
                  <c:v>     Maîtresse de maison</c:v>
                </c:pt>
                <c:pt idx="16">
                  <c:v>     Responsable qualités</c:v>
                </c:pt>
                <c:pt idx="17">
                  <c:v>Autres</c:v>
                </c:pt>
              </c:strCache>
            </c:strRef>
          </c:cat>
          <c:val>
            <c:numRef>
              <c:f>DATA!$B$2:$B$19</c:f>
              <c:numCache>
                <c:formatCode>0.0%</c:formatCode>
                <c:ptCount val="18"/>
                <c:pt idx="0">
                  <c:v>0.8</c:v>
                </c:pt>
                <c:pt idx="1">
                  <c:v>0.2</c:v>
                </c:pt>
                <c:pt idx="2">
                  <c:v>7.0000000000000021E-2</c:v>
                </c:pt>
                <c:pt idx="3">
                  <c:v>0.05</c:v>
                </c:pt>
                <c:pt idx="4">
                  <c:v>0.05</c:v>
                </c:pt>
                <c:pt idx="5">
                  <c:v>0.05</c:v>
                </c:pt>
                <c:pt idx="6">
                  <c:v>0.05</c:v>
                </c:pt>
                <c:pt idx="7">
                  <c:v>4.0000000000000022E-2</c:v>
                </c:pt>
                <c:pt idx="8">
                  <c:v>4.0000000000000022E-2</c:v>
                </c:pt>
                <c:pt idx="9">
                  <c:v>4.0000000000000022E-2</c:v>
                </c:pt>
                <c:pt idx="10">
                  <c:v>3.0000000000000002E-2</c:v>
                </c:pt>
                <c:pt idx="11">
                  <c:v>2.0000000000000011E-2</c:v>
                </c:pt>
                <c:pt idx="12">
                  <c:v>2.0000000000000011E-2</c:v>
                </c:pt>
                <c:pt idx="13">
                  <c:v>1.0000000000000005E-2</c:v>
                </c:pt>
                <c:pt idx="14">
                  <c:v>1.0000000000000005E-2</c:v>
                </c:pt>
                <c:pt idx="15">
                  <c:v>1.0000000000000005E-2</c:v>
                </c:pt>
                <c:pt idx="16">
                  <c:v>1.0000000000000005E-2</c:v>
                </c:pt>
                <c:pt idx="17" formatCode="0%">
                  <c:v>2.0000000000000011E-2</c:v>
                </c:pt>
              </c:numCache>
            </c:numRef>
          </c:val>
        </c:ser>
        <c:dLbls>
          <c:showLegendKey val="0"/>
          <c:showVal val="0"/>
          <c:showCatName val="0"/>
          <c:showSerName val="0"/>
          <c:showPercent val="0"/>
          <c:showBubbleSize val="0"/>
        </c:dLbls>
        <c:gapWidth val="36"/>
        <c:axId val="135680000"/>
        <c:axId val="135681536"/>
      </c:barChart>
      <c:catAx>
        <c:axId val="135680000"/>
        <c:scaling>
          <c:orientation val="maxMin"/>
        </c:scaling>
        <c:delete val="0"/>
        <c:axPos val="l"/>
        <c:numFmt formatCode="General" sourceLinked="0"/>
        <c:majorTickMark val="out"/>
        <c:minorTickMark val="none"/>
        <c:tickLblPos val="nextTo"/>
        <c:spPr>
          <a:ln>
            <a:noFill/>
          </a:ln>
        </c:spPr>
        <c:txPr>
          <a:bodyPr/>
          <a:lstStyle/>
          <a:p>
            <a:pPr algn="r">
              <a:defRPr sz="1000" b="1" i="0">
                <a:latin typeface="Arial" panose="020B0604020202020204" pitchFamily="34" charset="0"/>
                <a:ea typeface="Tahoma" pitchFamily="34" charset="0"/>
                <a:cs typeface="Arial" panose="020B0604020202020204" pitchFamily="34" charset="0"/>
              </a:defRPr>
            </a:pPr>
            <a:endParaRPr lang="fr-FR"/>
          </a:p>
        </c:txPr>
        <c:crossAx val="135681536"/>
        <c:crosses val="autoZero"/>
        <c:auto val="1"/>
        <c:lblAlgn val="ctr"/>
        <c:lblOffset val="100"/>
        <c:noMultiLvlLbl val="0"/>
      </c:catAx>
      <c:valAx>
        <c:axId val="135681536"/>
        <c:scaling>
          <c:orientation val="minMax"/>
          <c:max val="1"/>
          <c:min val="0"/>
        </c:scaling>
        <c:delete val="1"/>
        <c:axPos val="t"/>
        <c:numFmt formatCode="0.0%" sourceLinked="1"/>
        <c:majorTickMark val="out"/>
        <c:minorTickMark val="none"/>
        <c:tickLblPos val="none"/>
        <c:crossAx val="13568000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4ABDD-53AA-4884-961A-4BDDDF6100E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2A912D6D-6136-423F-A8E2-3A07A3BEE66C}">
      <dgm:prSet phldrT="[Texte]"/>
      <dgm:spPr/>
      <dgm:t>
        <a:bodyPr/>
        <a:lstStyle/>
        <a:p>
          <a:r>
            <a:rPr lang="fr-FR" dirty="0" smtClean="0"/>
            <a:t>Anticiper et prévenir les inaptitudes</a:t>
          </a:r>
          <a:endParaRPr lang="fr-FR" dirty="0"/>
        </a:p>
      </dgm:t>
    </dgm:pt>
    <dgm:pt modelId="{3A451779-EE6B-4135-8C52-7B3AB399BA83}" type="parTrans" cxnId="{FEF0AA00-7AA9-4CC9-919E-659988EB0231}">
      <dgm:prSet/>
      <dgm:spPr/>
      <dgm:t>
        <a:bodyPr/>
        <a:lstStyle/>
        <a:p>
          <a:endParaRPr lang="fr-FR"/>
        </a:p>
      </dgm:t>
    </dgm:pt>
    <dgm:pt modelId="{4091C93E-403C-431C-86CD-C620E1454E7A}" type="sibTrans" cxnId="{FEF0AA00-7AA9-4CC9-919E-659988EB0231}">
      <dgm:prSet/>
      <dgm:spPr/>
      <dgm:t>
        <a:bodyPr/>
        <a:lstStyle/>
        <a:p>
          <a:endParaRPr lang="fr-FR"/>
        </a:p>
      </dgm:t>
    </dgm:pt>
    <dgm:pt modelId="{9A0C1D51-4EBF-445D-878C-31FC11AC822F}">
      <dgm:prSet phldrT="[Texte]"/>
      <dgm:spPr/>
      <dgm:t>
        <a:bodyPr/>
        <a:lstStyle/>
        <a:p>
          <a:r>
            <a:rPr lang="fr-FR" dirty="0" smtClean="0"/>
            <a:t>Prévenir la désinsertion professionnelle</a:t>
          </a:r>
        </a:p>
      </dgm:t>
    </dgm:pt>
    <dgm:pt modelId="{E6ED3C58-F617-4E97-B6B4-097685CE6CCB}" type="parTrans" cxnId="{3BA0860F-FCC1-462E-94FD-F7C802252D79}">
      <dgm:prSet/>
      <dgm:spPr/>
      <dgm:t>
        <a:bodyPr/>
        <a:lstStyle/>
        <a:p>
          <a:endParaRPr lang="fr-FR"/>
        </a:p>
      </dgm:t>
    </dgm:pt>
    <dgm:pt modelId="{782479CB-081C-4FCD-B941-9E04C05F7989}" type="sibTrans" cxnId="{3BA0860F-FCC1-462E-94FD-F7C802252D79}">
      <dgm:prSet/>
      <dgm:spPr/>
      <dgm:t>
        <a:bodyPr/>
        <a:lstStyle/>
        <a:p>
          <a:endParaRPr lang="fr-FR"/>
        </a:p>
      </dgm:t>
    </dgm:pt>
    <dgm:pt modelId="{B157EA0C-8DA9-4C83-B4AD-1B2ADEF04AC4}">
      <dgm:prSet phldrT="[Texte]"/>
      <dgm:spPr/>
      <dgm:t>
        <a:bodyPr/>
        <a:lstStyle/>
        <a:p>
          <a:r>
            <a:rPr lang="fr-FR" dirty="0" smtClean="0"/>
            <a:t>Identifier des interlocuteurs qualifiés et à l’écoute</a:t>
          </a:r>
        </a:p>
      </dgm:t>
    </dgm:pt>
    <dgm:pt modelId="{24583E93-4DA4-4CF1-A6BB-941497F0102A}" type="parTrans" cxnId="{C550A41A-F0D3-4096-82CA-2E569A06CB23}">
      <dgm:prSet/>
      <dgm:spPr/>
      <dgm:t>
        <a:bodyPr/>
        <a:lstStyle/>
        <a:p>
          <a:endParaRPr lang="fr-FR"/>
        </a:p>
      </dgm:t>
    </dgm:pt>
    <dgm:pt modelId="{C1F37E09-B04B-4627-AAD6-AA082AB0E216}" type="sibTrans" cxnId="{C550A41A-F0D3-4096-82CA-2E569A06CB23}">
      <dgm:prSet/>
      <dgm:spPr/>
      <dgm:t>
        <a:bodyPr/>
        <a:lstStyle/>
        <a:p>
          <a:endParaRPr lang="fr-FR"/>
        </a:p>
      </dgm:t>
    </dgm:pt>
    <dgm:pt modelId="{F7DD2A4A-EF00-4F3D-986B-739632486AD6}">
      <dgm:prSet phldrT="[Texte]"/>
      <dgm:spPr/>
      <dgm:t>
        <a:bodyPr/>
        <a:lstStyle/>
        <a:p>
          <a:r>
            <a:rPr lang="fr-FR" dirty="0" smtClean="0"/>
            <a:t>Répondre de manière adaptée et proportionnée : l’aménagement du poste et réaffectation</a:t>
          </a:r>
        </a:p>
      </dgm:t>
    </dgm:pt>
    <dgm:pt modelId="{1F51FC4C-04F5-43EA-9117-52BAAC26D4DF}" type="parTrans" cxnId="{C21900EA-CE99-4736-A3B0-731667FEEA9F}">
      <dgm:prSet/>
      <dgm:spPr/>
      <dgm:t>
        <a:bodyPr/>
        <a:lstStyle/>
        <a:p>
          <a:endParaRPr lang="fr-FR"/>
        </a:p>
      </dgm:t>
    </dgm:pt>
    <dgm:pt modelId="{31796A41-7857-4207-AD3B-09F8ADA4AD37}" type="sibTrans" cxnId="{C21900EA-CE99-4736-A3B0-731667FEEA9F}">
      <dgm:prSet/>
      <dgm:spPr/>
      <dgm:t>
        <a:bodyPr/>
        <a:lstStyle/>
        <a:p>
          <a:endParaRPr lang="fr-FR"/>
        </a:p>
      </dgm:t>
    </dgm:pt>
    <dgm:pt modelId="{F5755672-495C-42B0-8F85-83824A9EE978}">
      <dgm:prSet phldrT="[Texte]"/>
      <dgm:spPr/>
      <dgm:t>
        <a:bodyPr/>
        <a:lstStyle/>
        <a:p>
          <a:r>
            <a:rPr lang="fr-FR" dirty="0" smtClean="0"/>
            <a:t>Répondre de manière adaptée et proportionnée : le reclassement</a:t>
          </a:r>
        </a:p>
      </dgm:t>
    </dgm:pt>
    <dgm:pt modelId="{BC4859A0-84CA-40A1-9B5D-775BDF9FCF45}" type="parTrans" cxnId="{B9A35A31-EA80-4763-B6C5-13FF6F833749}">
      <dgm:prSet/>
      <dgm:spPr/>
      <dgm:t>
        <a:bodyPr/>
        <a:lstStyle/>
        <a:p>
          <a:endParaRPr lang="fr-FR"/>
        </a:p>
      </dgm:t>
    </dgm:pt>
    <dgm:pt modelId="{6BE09301-478B-4612-AC26-96236767B223}" type="sibTrans" cxnId="{B9A35A31-EA80-4763-B6C5-13FF6F833749}">
      <dgm:prSet/>
      <dgm:spPr/>
      <dgm:t>
        <a:bodyPr/>
        <a:lstStyle/>
        <a:p>
          <a:endParaRPr lang="fr-FR"/>
        </a:p>
      </dgm:t>
    </dgm:pt>
    <dgm:pt modelId="{BBCD33EC-C4B3-42AF-A132-4D670C974455}">
      <dgm:prSet phldrT="[Texte]"/>
      <dgm:spPr/>
      <dgm:t>
        <a:bodyPr/>
        <a:lstStyle/>
        <a:p>
          <a:r>
            <a:rPr lang="fr-FR" dirty="0" smtClean="0"/>
            <a:t>Travailler le projet professionnel</a:t>
          </a:r>
        </a:p>
      </dgm:t>
    </dgm:pt>
    <dgm:pt modelId="{54735504-DBA4-4435-8F2F-E670C957F5FE}" type="parTrans" cxnId="{167A9922-ECD4-4D24-9837-AB969A55F7B1}">
      <dgm:prSet/>
      <dgm:spPr/>
      <dgm:t>
        <a:bodyPr/>
        <a:lstStyle/>
        <a:p>
          <a:endParaRPr lang="fr-FR"/>
        </a:p>
      </dgm:t>
    </dgm:pt>
    <dgm:pt modelId="{412FA32E-968E-4E0F-AE1D-C88DAF293D98}" type="sibTrans" cxnId="{167A9922-ECD4-4D24-9837-AB969A55F7B1}">
      <dgm:prSet/>
      <dgm:spPr/>
      <dgm:t>
        <a:bodyPr/>
        <a:lstStyle/>
        <a:p>
          <a:endParaRPr lang="fr-FR"/>
        </a:p>
      </dgm:t>
    </dgm:pt>
    <dgm:pt modelId="{8BA40BDF-0207-4FF0-954B-45F67B5AFA56}" type="pres">
      <dgm:prSet presAssocID="{C4B4ABDD-53AA-4884-961A-4BDDDF6100E6}" presName="Name0" presStyleCnt="0">
        <dgm:presLayoutVars>
          <dgm:chMax val="7"/>
          <dgm:chPref val="7"/>
          <dgm:dir/>
        </dgm:presLayoutVars>
      </dgm:prSet>
      <dgm:spPr/>
      <dgm:t>
        <a:bodyPr/>
        <a:lstStyle/>
        <a:p>
          <a:endParaRPr lang="fr-FR"/>
        </a:p>
      </dgm:t>
    </dgm:pt>
    <dgm:pt modelId="{C24FC7C8-8D74-4D2F-9893-4CF6387AE587}" type="pres">
      <dgm:prSet presAssocID="{C4B4ABDD-53AA-4884-961A-4BDDDF6100E6}" presName="Name1" presStyleCnt="0"/>
      <dgm:spPr/>
    </dgm:pt>
    <dgm:pt modelId="{85900A11-20CD-4FD2-8F3C-2699723A77CD}" type="pres">
      <dgm:prSet presAssocID="{C4B4ABDD-53AA-4884-961A-4BDDDF6100E6}" presName="cycle" presStyleCnt="0"/>
      <dgm:spPr/>
    </dgm:pt>
    <dgm:pt modelId="{A2752CE1-9BBF-4C80-9BA4-35C9C5007E2C}" type="pres">
      <dgm:prSet presAssocID="{C4B4ABDD-53AA-4884-961A-4BDDDF6100E6}" presName="srcNode" presStyleLbl="node1" presStyleIdx="0" presStyleCnt="6"/>
      <dgm:spPr/>
    </dgm:pt>
    <dgm:pt modelId="{B9BAE2AB-37B7-4C71-A0B2-AC08063BFD96}" type="pres">
      <dgm:prSet presAssocID="{C4B4ABDD-53AA-4884-961A-4BDDDF6100E6}" presName="conn" presStyleLbl="parChTrans1D2" presStyleIdx="0" presStyleCnt="1"/>
      <dgm:spPr/>
      <dgm:t>
        <a:bodyPr/>
        <a:lstStyle/>
        <a:p>
          <a:endParaRPr lang="fr-FR"/>
        </a:p>
      </dgm:t>
    </dgm:pt>
    <dgm:pt modelId="{80982BAA-9700-4112-9668-2CCD8CE61EE9}" type="pres">
      <dgm:prSet presAssocID="{C4B4ABDD-53AA-4884-961A-4BDDDF6100E6}" presName="extraNode" presStyleLbl="node1" presStyleIdx="0" presStyleCnt="6"/>
      <dgm:spPr/>
    </dgm:pt>
    <dgm:pt modelId="{FF7253BA-974B-4A74-AAFB-F4332CB15247}" type="pres">
      <dgm:prSet presAssocID="{C4B4ABDD-53AA-4884-961A-4BDDDF6100E6}" presName="dstNode" presStyleLbl="node1" presStyleIdx="0" presStyleCnt="6"/>
      <dgm:spPr/>
    </dgm:pt>
    <dgm:pt modelId="{A064D7D0-E6A8-4D03-BF86-BCB957BCA292}" type="pres">
      <dgm:prSet presAssocID="{2A912D6D-6136-423F-A8E2-3A07A3BEE66C}" presName="text_1" presStyleLbl="node1" presStyleIdx="0" presStyleCnt="6">
        <dgm:presLayoutVars>
          <dgm:bulletEnabled val="1"/>
        </dgm:presLayoutVars>
      </dgm:prSet>
      <dgm:spPr/>
      <dgm:t>
        <a:bodyPr/>
        <a:lstStyle/>
        <a:p>
          <a:endParaRPr lang="fr-FR"/>
        </a:p>
      </dgm:t>
    </dgm:pt>
    <dgm:pt modelId="{BF79DD70-E420-4484-B264-3F68A5502716}" type="pres">
      <dgm:prSet presAssocID="{2A912D6D-6136-423F-A8E2-3A07A3BEE66C}" presName="accent_1" presStyleCnt="0"/>
      <dgm:spPr/>
    </dgm:pt>
    <dgm:pt modelId="{C1F99664-4BCD-42D8-97AB-73E33140FDC6}" type="pres">
      <dgm:prSet presAssocID="{2A912D6D-6136-423F-A8E2-3A07A3BEE66C}" presName="accentRepeatNode" presStyleLbl="solidFgAcc1" presStyleIdx="0" presStyleCnt="6"/>
      <dgm:spPr/>
    </dgm:pt>
    <dgm:pt modelId="{61B6CE94-F5AC-45EA-B416-66DA1AD53141}" type="pres">
      <dgm:prSet presAssocID="{9A0C1D51-4EBF-445D-878C-31FC11AC822F}" presName="text_2" presStyleLbl="node1" presStyleIdx="1" presStyleCnt="6">
        <dgm:presLayoutVars>
          <dgm:bulletEnabled val="1"/>
        </dgm:presLayoutVars>
      </dgm:prSet>
      <dgm:spPr/>
      <dgm:t>
        <a:bodyPr/>
        <a:lstStyle/>
        <a:p>
          <a:endParaRPr lang="fr-FR"/>
        </a:p>
      </dgm:t>
    </dgm:pt>
    <dgm:pt modelId="{3A7AE617-AE69-4F7F-A71F-5B45BFC76A6B}" type="pres">
      <dgm:prSet presAssocID="{9A0C1D51-4EBF-445D-878C-31FC11AC822F}" presName="accent_2" presStyleCnt="0"/>
      <dgm:spPr/>
    </dgm:pt>
    <dgm:pt modelId="{7F3892A0-A7E3-4EE1-BE15-0923E6A5F515}" type="pres">
      <dgm:prSet presAssocID="{9A0C1D51-4EBF-445D-878C-31FC11AC822F}" presName="accentRepeatNode" presStyleLbl="solidFgAcc1" presStyleIdx="1" presStyleCnt="6"/>
      <dgm:spPr/>
    </dgm:pt>
    <dgm:pt modelId="{6A85F14C-1654-4679-B800-B2F18AF7FC17}" type="pres">
      <dgm:prSet presAssocID="{B157EA0C-8DA9-4C83-B4AD-1B2ADEF04AC4}" presName="text_3" presStyleLbl="node1" presStyleIdx="2" presStyleCnt="6">
        <dgm:presLayoutVars>
          <dgm:bulletEnabled val="1"/>
        </dgm:presLayoutVars>
      </dgm:prSet>
      <dgm:spPr/>
      <dgm:t>
        <a:bodyPr/>
        <a:lstStyle/>
        <a:p>
          <a:endParaRPr lang="fr-FR"/>
        </a:p>
      </dgm:t>
    </dgm:pt>
    <dgm:pt modelId="{30906AD9-268B-4BDA-8EED-1F4A067A60D3}" type="pres">
      <dgm:prSet presAssocID="{B157EA0C-8DA9-4C83-B4AD-1B2ADEF04AC4}" presName="accent_3" presStyleCnt="0"/>
      <dgm:spPr/>
    </dgm:pt>
    <dgm:pt modelId="{61BEE0A9-5E8D-4FC6-B9A7-770E3F949776}" type="pres">
      <dgm:prSet presAssocID="{B157EA0C-8DA9-4C83-B4AD-1B2ADEF04AC4}" presName="accentRepeatNode" presStyleLbl="solidFgAcc1" presStyleIdx="2" presStyleCnt="6"/>
      <dgm:spPr/>
    </dgm:pt>
    <dgm:pt modelId="{7648B02C-8CD6-4BE5-95F2-76CA087700D1}" type="pres">
      <dgm:prSet presAssocID="{F7DD2A4A-EF00-4F3D-986B-739632486AD6}" presName="text_4" presStyleLbl="node1" presStyleIdx="3" presStyleCnt="6">
        <dgm:presLayoutVars>
          <dgm:bulletEnabled val="1"/>
        </dgm:presLayoutVars>
      </dgm:prSet>
      <dgm:spPr/>
      <dgm:t>
        <a:bodyPr/>
        <a:lstStyle/>
        <a:p>
          <a:endParaRPr lang="fr-FR"/>
        </a:p>
      </dgm:t>
    </dgm:pt>
    <dgm:pt modelId="{729DECCF-78E1-4F19-BF3D-18ED2BA5E328}" type="pres">
      <dgm:prSet presAssocID="{F7DD2A4A-EF00-4F3D-986B-739632486AD6}" presName="accent_4" presStyleCnt="0"/>
      <dgm:spPr/>
    </dgm:pt>
    <dgm:pt modelId="{7AEC1A9D-53CA-4AC1-B8D1-6F9D8F13BBC5}" type="pres">
      <dgm:prSet presAssocID="{F7DD2A4A-EF00-4F3D-986B-739632486AD6}" presName="accentRepeatNode" presStyleLbl="solidFgAcc1" presStyleIdx="3" presStyleCnt="6"/>
      <dgm:spPr/>
    </dgm:pt>
    <dgm:pt modelId="{AC1A7A30-3896-415F-BD5C-B32AE7BFC29F}" type="pres">
      <dgm:prSet presAssocID="{F5755672-495C-42B0-8F85-83824A9EE978}" presName="text_5" presStyleLbl="node1" presStyleIdx="4" presStyleCnt="6">
        <dgm:presLayoutVars>
          <dgm:bulletEnabled val="1"/>
        </dgm:presLayoutVars>
      </dgm:prSet>
      <dgm:spPr/>
      <dgm:t>
        <a:bodyPr/>
        <a:lstStyle/>
        <a:p>
          <a:endParaRPr lang="fr-FR"/>
        </a:p>
      </dgm:t>
    </dgm:pt>
    <dgm:pt modelId="{E4BDF198-CBA2-45DB-A446-D1692F300D9C}" type="pres">
      <dgm:prSet presAssocID="{F5755672-495C-42B0-8F85-83824A9EE978}" presName="accent_5" presStyleCnt="0"/>
      <dgm:spPr/>
    </dgm:pt>
    <dgm:pt modelId="{FADF91D7-78C2-4769-B82D-9AE26B64F47E}" type="pres">
      <dgm:prSet presAssocID="{F5755672-495C-42B0-8F85-83824A9EE978}" presName="accentRepeatNode" presStyleLbl="solidFgAcc1" presStyleIdx="4" presStyleCnt="6"/>
      <dgm:spPr/>
    </dgm:pt>
    <dgm:pt modelId="{83958C74-08A3-402E-8A60-7234C99DAB0A}" type="pres">
      <dgm:prSet presAssocID="{BBCD33EC-C4B3-42AF-A132-4D670C974455}" presName="text_6" presStyleLbl="node1" presStyleIdx="5" presStyleCnt="6">
        <dgm:presLayoutVars>
          <dgm:bulletEnabled val="1"/>
        </dgm:presLayoutVars>
      </dgm:prSet>
      <dgm:spPr/>
      <dgm:t>
        <a:bodyPr/>
        <a:lstStyle/>
        <a:p>
          <a:endParaRPr lang="fr-FR"/>
        </a:p>
      </dgm:t>
    </dgm:pt>
    <dgm:pt modelId="{98AA97D6-0C95-4CE5-BA88-3A55077DF8F6}" type="pres">
      <dgm:prSet presAssocID="{BBCD33EC-C4B3-42AF-A132-4D670C974455}" presName="accent_6" presStyleCnt="0"/>
      <dgm:spPr/>
    </dgm:pt>
    <dgm:pt modelId="{5E8B5C9B-E79B-4AA4-91CF-099312928E90}" type="pres">
      <dgm:prSet presAssocID="{BBCD33EC-C4B3-42AF-A132-4D670C974455}" presName="accentRepeatNode" presStyleLbl="solidFgAcc1" presStyleIdx="5" presStyleCnt="6"/>
      <dgm:spPr/>
    </dgm:pt>
  </dgm:ptLst>
  <dgm:cxnLst>
    <dgm:cxn modelId="{3BA0860F-FCC1-462E-94FD-F7C802252D79}" srcId="{C4B4ABDD-53AA-4884-961A-4BDDDF6100E6}" destId="{9A0C1D51-4EBF-445D-878C-31FC11AC822F}" srcOrd="1" destOrd="0" parTransId="{E6ED3C58-F617-4E97-B6B4-097685CE6CCB}" sibTransId="{782479CB-081C-4FCD-B941-9E04C05F7989}"/>
    <dgm:cxn modelId="{FEF0AA00-7AA9-4CC9-919E-659988EB0231}" srcId="{C4B4ABDD-53AA-4884-961A-4BDDDF6100E6}" destId="{2A912D6D-6136-423F-A8E2-3A07A3BEE66C}" srcOrd="0" destOrd="0" parTransId="{3A451779-EE6B-4135-8C52-7B3AB399BA83}" sibTransId="{4091C93E-403C-431C-86CD-C620E1454E7A}"/>
    <dgm:cxn modelId="{A633869A-7640-4396-9264-A720247385AB}" type="presOf" srcId="{C4B4ABDD-53AA-4884-961A-4BDDDF6100E6}" destId="{8BA40BDF-0207-4FF0-954B-45F67B5AFA56}" srcOrd="0" destOrd="0" presId="urn:microsoft.com/office/officeart/2008/layout/VerticalCurvedList"/>
    <dgm:cxn modelId="{4BB0B334-4DE4-4B08-A51F-A01FFC1390A6}" type="presOf" srcId="{B157EA0C-8DA9-4C83-B4AD-1B2ADEF04AC4}" destId="{6A85F14C-1654-4679-B800-B2F18AF7FC17}" srcOrd="0" destOrd="0" presId="urn:microsoft.com/office/officeart/2008/layout/VerticalCurvedList"/>
    <dgm:cxn modelId="{CE82202F-ECE7-4AF4-AB8C-B93F59164F56}" type="presOf" srcId="{4091C93E-403C-431C-86CD-C620E1454E7A}" destId="{B9BAE2AB-37B7-4C71-A0B2-AC08063BFD96}" srcOrd="0" destOrd="0" presId="urn:microsoft.com/office/officeart/2008/layout/VerticalCurvedList"/>
    <dgm:cxn modelId="{8085EAF6-371B-4CDA-BB36-7D6E2A0CC6A7}" type="presOf" srcId="{9A0C1D51-4EBF-445D-878C-31FC11AC822F}" destId="{61B6CE94-F5AC-45EA-B416-66DA1AD53141}" srcOrd="0" destOrd="0" presId="urn:microsoft.com/office/officeart/2008/layout/VerticalCurvedList"/>
    <dgm:cxn modelId="{17E577AF-A975-4B7F-82E3-DCBA86456D4F}" type="presOf" srcId="{F5755672-495C-42B0-8F85-83824A9EE978}" destId="{AC1A7A30-3896-415F-BD5C-B32AE7BFC29F}" srcOrd="0" destOrd="0" presId="urn:microsoft.com/office/officeart/2008/layout/VerticalCurvedList"/>
    <dgm:cxn modelId="{E2D3743E-60FA-4194-887E-BF0DC501A33A}" type="presOf" srcId="{BBCD33EC-C4B3-42AF-A132-4D670C974455}" destId="{83958C74-08A3-402E-8A60-7234C99DAB0A}" srcOrd="0" destOrd="0" presId="urn:microsoft.com/office/officeart/2008/layout/VerticalCurvedList"/>
    <dgm:cxn modelId="{C21900EA-CE99-4736-A3B0-731667FEEA9F}" srcId="{C4B4ABDD-53AA-4884-961A-4BDDDF6100E6}" destId="{F7DD2A4A-EF00-4F3D-986B-739632486AD6}" srcOrd="3" destOrd="0" parTransId="{1F51FC4C-04F5-43EA-9117-52BAAC26D4DF}" sibTransId="{31796A41-7857-4207-AD3B-09F8ADA4AD37}"/>
    <dgm:cxn modelId="{5049AF7E-01B5-43B8-A903-B9A327F84CBA}" type="presOf" srcId="{2A912D6D-6136-423F-A8E2-3A07A3BEE66C}" destId="{A064D7D0-E6A8-4D03-BF86-BCB957BCA292}" srcOrd="0" destOrd="0" presId="urn:microsoft.com/office/officeart/2008/layout/VerticalCurvedList"/>
    <dgm:cxn modelId="{B9A35A31-EA80-4763-B6C5-13FF6F833749}" srcId="{C4B4ABDD-53AA-4884-961A-4BDDDF6100E6}" destId="{F5755672-495C-42B0-8F85-83824A9EE978}" srcOrd="4" destOrd="0" parTransId="{BC4859A0-84CA-40A1-9B5D-775BDF9FCF45}" sibTransId="{6BE09301-478B-4612-AC26-96236767B223}"/>
    <dgm:cxn modelId="{C550A41A-F0D3-4096-82CA-2E569A06CB23}" srcId="{C4B4ABDD-53AA-4884-961A-4BDDDF6100E6}" destId="{B157EA0C-8DA9-4C83-B4AD-1B2ADEF04AC4}" srcOrd="2" destOrd="0" parTransId="{24583E93-4DA4-4CF1-A6BB-941497F0102A}" sibTransId="{C1F37E09-B04B-4627-AAD6-AA082AB0E216}"/>
    <dgm:cxn modelId="{30D33D00-0634-4A5D-BBCB-EE6D08D838CA}" type="presOf" srcId="{F7DD2A4A-EF00-4F3D-986B-739632486AD6}" destId="{7648B02C-8CD6-4BE5-95F2-76CA087700D1}" srcOrd="0" destOrd="0" presId="urn:microsoft.com/office/officeart/2008/layout/VerticalCurvedList"/>
    <dgm:cxn modelId="{167A9922-ECD4-4D24-9837-AB969A55F7B1}" srcId="{C4B4ABDD-53AA-4884-961A-4BDDDF6100E6}" destId="{BBCD33EC-C4B3-42AF-A132-4D670C974455}" srcOrd="5" destOrd="0" parTransId="{54735504-DBA4-4435-8F2F-E670C957F5FE}" sibTransId="{412FA32E-968E-4E0F-AE1D-C88DAF293D98}"/>
    <dgm:cxn modelId="{9A79EC53-22F5-49F0-872B-222CFCFA50DB}" type="presParOf" srcId="{8BA40BDF-0207-4FF0-954B-45F67B5AFA56}" destId="{C24FC7C8-8D74-4D2F-9893-4CF6387AE587}" srcOrd="0" destOrd="0" presId="urn:microsoft.com/office/officeart/2008/layout/VerticalCurvedList"/>
    <dgm:cxn modelId="{27B70066-0E12-4789-8B46-2DE60BF08FE4}" type="presParOf" srcId="{C24FC7C8-8D74-4D2F-9893-4CF6387AE587}" destId="{85900A11-20CD-4FD2-8F3C-2699723A77CD}" srcOrd="0" destOrd="0" presId="urn:microsoft.com/office/officeart/2008/layout/VerticalCurvedList"/>
    <dgm:cxn modelId="{48689764-19F0-4AB2-B0F6-FD1DE1BBFE85}" type="presParOf" srcId="{85900A11-20CD-4FD2-8F3C-2699723A77CD}" destId="{A2752CE1-9BBF-4C80-9BA4-35C9C5007E2C}" srcOrd="0" destOrd="0" presId="urn:microsoft.com/office/officeart/2008/layout/VerticalCurvedList"/>
    <dgm:cxn modelId="{5D6E0862-E334-4DAD-8833-F57A71211067}" type="presParOf" srcId="{85900A11-20CD-4FD2-8F3C-2699723A77CD}" destId="{B9BAE2AB-37B7-4C71-A0B2-AC08063BFD96}" srcOrd="1" destOrd="0" presId="urn:microsoft.com/office/officeart/2008/layout/VerticalCurvedList"/>
    <dgm:cxn modelId="{723C3E6C-D1A1-4CCC-AD8A-FDD4862CE002}" type="presParOf" srcId="{85900A11-20CD-4FD2-8F3C-2699723A77CD}" destId="{80982BAA-9700-4112-9668-2CCD8CE61EE9}" srcOrd="2" destOrd="0" presId="urn:microsoft.com/office/officeart/2008/layout/VerticalCurvedList"/>
    <dgm:cxn modelId="{9FD1805E-7A32-418F-9451-4CC6B96A2007}" type="presParOf" srcId="{85900A11-20CD-4FD2-8F3C-2699723A77CD}" destId="{FF7253BA-974B-4A74-AAFB-F4332CB15247}" srcOrd="3" destOrd="0" presId="urn:microsoft.com/office/officeart/2008/layout/VerticalCurvedList"/>
    <dgm:cxn modelId="{928DD278-78A1-49F6-A6AE-C4592F9D5862}" type="presParOf" srcId="{C24FC7C8-8D74-4D2F-9893-4CF6387AE587}" destId="{A064D7D0-E6A8-4D03-BF86-BCB957BCA292}" srcOrd="1" destOrd="0" presId="urn:microsoft.com/office/officeart/2008/layout/VerticalCurvedList"/>
    <dgm:cxn modelId="{86012CE9-3A5F-4B1F-8BC3-BB05D0487EAB}" type="presParOf" srcId="{C24FC7C8-8D74-4D2F-9893-4CF6387AE587}" destId="{BF79DD70-E420-4484-B264-3F68A5502716}" srcOrd="2" destOrd="0" presId="urn:microsoft.com/office/officeart/2008/layout/VerticalCurvedList"/>
    <dgm:cxn modelId="{64784F85-1D3B-4D02-9E20-8A3CF3C612FD}" type="presParOf" srcId="{BF79DD70-E420-4484-B264-3F68A5502716}" destId="{C1F99664-4BCD-42D8-97AB-73E33140FDC6}" srcOrd="0" destOrd="0" presId="urn:microsoft.com/office/officeart/2008/layout/VerticalCurvedList"/>
    <dgm:cxn modelId="{C98F13DC-8ACE-4591-9CD6-338683F6EE05}" type="presParOf" srcId="{C24FC7C8-8D74-4D2F-9893-4CF6387AE587}" destId="{61B6CE94-F5AC-45EA-B416-66DA1AD53141}" srcOrd="3" destOrd="0" presId="urn:microsoft.com/office/officeart/2008/layout/VerticalCurvedList"/>
    <dgm:cxn modelId="{25D8ABCE-1798-4386-83AD-E7E19E94F172}" type="presParOf" srcId="{C24FC7C8-8D74-4D2F-9893-4CF6387AE587}" destId="{3A7AE617-AE69-4F7F-A71F-5B45BFC76A6B}" srcOrd="4" destOrd="0" presId="urn:microsoft.com/office/officeart/2008/layout/VerticalCurvedList"/>
    <dgm:cxn modelId="{3EE2F9BA-0274-4C63-B468-18EA032CDBD8}" type="presParOf" srcId="{3A7AE617-AE69-4F7F-A71F-5B45BFC76A6B}" destId="{7F3892A0-A7E3-4EE1-BE15-0923E6A5F515}" srcOrd="0" destOrd="0" presId="urn:microsoft.com/office/officeart/2008/layout/VerticalCurvedList"/>
    <dgm:cxn modelId="{8ABE16B5-369F-4469-A75F-425820DA8AF8}" type="presParOf" srcId="{C24FC7C8-8D74-4D2F-9893-4CF6387AE587}" destId="{6A85F14C-1654-4679-B800-B2F18AF7FC17}" srcOrd="5" destOrd="0" presId="urn:microsoft.com/office/officeart/2008/layout/VerticalCurvedList"/>
    <dgm:cxn modelId="{C4CFE235-6578-4816-B3AD-0B0EB603FE27}" type="presParOf" srcId="{C24FC7C8-8D74-4D2F-9893-4CF6387AE587}" destId="{30906AD9-268B-4BDA-8EED-1F4A067A60D3}" srcOrd="6" destOrd="0" presId="urn:microsoft.com/office/officeart/2008/layout/VerticalCurvedList"/>
    <dgm:cxn modelId="{8A3168E1-0772-4610-A8B3-370520EE8B1D}" type="presParOf" srcId="{30906AD9-268B-4BDA-8EED-1F4A067A60D3}" destId="{61BEE0A9-5E8D-4FC6-B9A7-770E3F949776}" srcOrd="0" destOrd="0" presId="urn:microsoft.com/office/officeart/2008/layout/VerticalCurvedList"/>
    <dgm:cxn modelId="{403DE7EE-793A-4E62-AA7F-D88E64F07E5C}" type="presParOf" srcId="{C24FC7C8-8D74-4D2F-9893-4CF6387AE587}" destId="{7648B02C-8CD6-4BE5-95F2-76CA087700D1}" srcOrd="7" destOrd="0" presId="urn:microsoft.com/office/officeart/2008/layout/VerticalCurvedList"/>
    <dgm:cxn modelId="{3BF01E4D-05AE-4981-BB56-250B2CD3B79F}" type="presParOf" srcId="{C24FC7C8-8D74-4D2F-9893-4CF6387AE587}" destId="{729DECCF-78E1-4F19-BF3D-18ED2BA5E328}" srcOrd="8" destOrd="0" presId="urn:microsoft.com/office/officeart/2008/layout/VerticalCurvedList"/>
    <dgm:cxn modelId="{CC022567-F5C7-4701-A560-C97C494E360F}" type="presParOf" srcId="{729DECCF-78E1-4F19-BF3D-18ED2BA5E328}" destId="{7AEC1A9D-53CA-4AC1-B8D1-6F9D8F13BBC5}" srcOrd="0" destOrd="0" presId="urn:microsoft.com/office/officeart/2008/layout/VerticalCurvedList"/>
    <dgm:cxn modelId="{C6B8344F-DF01-4492-8AA4-4812FF55BC93}" type="presParOf" srcId="{C24FC7C8-8D74-4D2F-9893-4CF6387AE587}" destId="{AC1A7A30-3896-415F-BD5C-B32AE7BFC29F}" srcOrd="9" destOrd="0" presId="urn:microsoft.com/office/officeart/2008/layout/VerticalCurvedList"/>
    <dgm:cxn modelId="{08DA16D8-5602-455C-B414-77A093BB1304}" type="presParOf" srcId="{C24FC7C8-8D74-4D2F-9893-4CF6387AE587}" destId="{E4BDF198-CBA2-45DB-A446-D1692F300D9C}" srcOrd="10" destOrd="0" presId="urn:microsoft.com/office/officeart/2008/layout/VerticalCurvedList"/>
    <dgm:cxn modelId="{DBAB456F-A33B-4091-AF54-B3B657BAD1AB}" type="presParOf" srcId="{E4BDF198-CBA2-45DB-A446-D1692F300D9C}" destId="{FADF91D7-78C2-4769-B82D-9AE26B64F47E}" srcOrd="0" destOrd="0" presId="urn:microsoft.com/office/officeart/2008/layout/VerticalCurvedList"/>
    <dgm:cxn modelId="{74FC288F-DD9F-4D66-AE0B-28EF524472E6}" type="presParOf" srcId="{C24FC7C8-8D74-4D2F-9893-4CF6387AE587}" destId="{83958C74-08A3-402E-8A60-7234C99DAB0A}" srcOrd="11" destOrd="0" presId="urn:microsoft.com/office/officeart/2008/layout/VerticalCurvedList"/>
    <dgm:cxn modelId="{628CEAE7-9BF8-402C-BB9F-65F190BFCE00}" type="presParOf" srcId="{C24FC7C8-8D74-4D2F-9893-4CF6387AE587}" destId="{98AA97D6-0C95-4CE5-BA88-3A55077DF8F6}" srcOrd="12" destOrd="0" presId="urn:microsoft.com/office/officeart/2008/layout/VerticalCurvedList"/>
    <dgm:cxn modelId="{A68BDE23-DCCD-4C8C-95F0-5F3D062D20A2}" type="presParOf" srcId="{98AA97D6-0C95-4CE5-BA88-3A55077DF8F6}" destId="{5E8B5C9B-E79B-4AA4-91CF-099312928E9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382C-46FA-4B23-877D-A28E475C20A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CBE0CDFF-CC67-4550-821A-CF9DE9C0D78E}">
      <dgm:prSet phldrT="[Texte]" custT="1"/>
      <dgm:spPr>
        <a:solidFill>
          <a:schemeClr val="tx2">
            <a:lumMod val="60000"/>
            <a:lumOff val="40000"/>
          </a:schemeClr>
        </a:solidFill>
      </dgm:spPr>
      <dgm:t>
        <a:bodyPr/>
        <a:lstStyle/>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r>
            <a:rPr lang="fr-FR" sz="2000" b="1" dirty="0" smtClean="0">
              <a:latin typeface="Century Gothic" pitchFamily="34" charset="0"/>
            </a:rPr>
            <a:t>Professionnalisation des acteurs</a:t>
          </a:r>
        </a:p>
        <a:p>
          <a:endParaRPr lang="fr-FR" sz="2000" b="1" dirty="0" smtClean="0">
            <a:latin typeface="Century Gothic" pitchFamily="34" charset="0"/>
          </a:endParaRPr>
        </a:p>
        <a:p>
          <a:endParaRPr lang="fr-FR" sz="2000" b="1" dirty="0" smtClean="0">
            <a:latin typeface="Century Gothic" pitchFamily="34" charset="0"/>
          </a:endParaRPr>
        </a:p>
        <a:p>
          <a:r>
            <a:rPr lang="fr-FR" sz="1800" b="1" dirty="0" smtClean="0">
              <a:latin typeface="Century Gothic" pitchFamily="34" charset="0"/>
            </a:rPr>
            <a:t>Les modules de formation sur la thématique des inaptitudes</a:t>
          </a: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a:p>
          <a:endParaRPr lang="fr-FR" sz="2000" b="1" dirty="0" smtClean="0">
            <a:latin typeface="Century Gothic" pitchFamily="34" charset="0"/>
          </a:endParaRPr>
        </a:p>
      </dgm:t>
    </dgm:pt>
    <dgm:pt modelId="{33D9BE1A-0958-4632-B97F-1A6845514B69}" type="parTrans" cxnId="{EBABA88C-56AE-4697-AC1F-C2A0B631DC89}">
      <dgm:prSet/>
      <dgm:spPr/>
      <dgm:t>
        <a:bodyPr/>
        <a:lstStyle/>
        <a:p>
          <a:endParaRPr lang="fr-FR"/>
        </a:p>
      </dgm:t>
    </dgm:pt>
    <dgm:pt modelId="{FEF1AEE2-200D-43FC-AA7A-C320872826C3}" type="sibTrans" cxnId="{EBABA88C-56AE-4697-AC1F-C2A0B631DC89}">
      <dgm:prSet/>
      <dgm:spPr/>
      <dgm:t>
        <a:bodyPr/>
        <a:lstStyle/>
        <a:p>
          <a:endParaRPr lang="fr-FR"/>
        </a:p>
      </dgm:t>
    </dgm:pt>
    <dgm:pt modelId="{B01CD8E0-E012-4B51-9BD3-04128E7D9603}">
      <dgm:prSet phldrT="[Texte]" custT="1"/>
      <dgm:spPr>
        <a:solidFill>
          <a:schemeClr val="accent2">
            <a:lumMod val="75000"/>
          </a:schemeClr>
        </a:solidFill>
      </dgm:spPr>
      <dgm:t>
        <a:bodyPr/>
        <a:lstStyle/>
        <a:p>
          <a:endParaRPr lang="fr-FR" sz="2000" b="1" dirty="0" smtClean="0"/>
        </a:p>
        <a:p>
          <a:endParaRPr lang="fr-FR" sz="2000" b="1" dirty="0" smtClean="0"/>
        </a:p>
        <a:p>
          <a:endParaRPr lang="fr-FR" sz="2000" b="1" dirty="0" smtClean="0"/>
        </a:p>
        <a:p>
          <a:endParaRPr lang="fr-FR" sz="2000" b="1" dirty="0" smtClean="0"/>
        </a:p>
        <a:p>
          <a:r>
            <a:rPr lang="fr-FR" sz="2000" b="1" dirty="0" smtClean="0"/>
            <a:t>Etudes complémentaires à mener</a:t>
          </a:r>
        </a:p>
        <a:p>
          <a:endParaRPr lang="fr-FR" sz="2000" b="1" dirty="0" smtClean="0"/>
        </a:p>
        <a:p>
          <a:r>
            <a:rPr lang="fr-FR" sz="1800" b="1" dirty="0" smtClean="0"/>
            <a:t>Recueil et analyse d’indicateurs statistiques relatifs aux inaptitudes et aux activités en vue d’une reconversion</a:t>
          </a:r>
        </a:p>
        <a:p>
          <a:endParaRPr lang="fr-FR" sz="2000" b="1" dirty="0" smtClean="0"/>
        </a:p>
        <a:p>
          <a:endParaRPr lang="fr-FR" sz="2000" b="1" dirty="0" smtClean="0"/>
        </a:p>
        <a:p>
          <a:endParaRPr lang="fr-FR" sz="2000" b="1" dirty="0" smtClean="0"/>
        </a:p>
        <a:p>
          <a:endParaRPr lang="fr-FR" sz="2000" b="1" dirty="0"/>
        </a:p>
      </dgm:t>
    </dgm:pt>
    <dgm:pt modelId="{1F7D702A-58FA-4CDE-9E95-063C4F8DAF69}" type="parTrans" cxnId="{5F0BFBAD-55D2-4F89-9E83-08132F836FF4}">
      <dgm:prSet/>
      <dgm:spPr/>
      <dgm:t>
        <a:bodyPr/>
        <a:lstStyle/>
        <a:p>
          <a:endParaRPr lang="fr-FR"/>
        </a:p>
      </dgm:t>
    </dgm:pt>
    <dgm:pt modelId="{6000E40D-B41F-4167-88A7-C0DD658591C1}" type="sibTrans" cxnId="{5F0BFBAD-55D2-4F89-9E83-08132F836FF4}">
      <dgm:prSet/>
      <dgm:spPr/>
      <dgm:t>
        <a:bodyPr/>
        <a:lstStyle/>
        <a:p>
          <a:endParaRPr lang="fr-FR"/>
        </a:p>
      </dgm:t>
    </dgm:pt>
    <dgm:pt modelId="{1828EBEE-BE2E-4C66-AFD2-0C67D9471433}">
      <dgm:prSet phldrT="[Texte]" custT="1"/>
      <dgm:spPr>
        <a:solidFill>
          <a:schemeClr val="accent3">
            <a:lumMod val="75000"/>
          </a:schemeClr>
        </a:solidFill>
      </dgm:spPr>
      <dgm:t>
        <a:bodyPr/>
        <a:lstStyle/>
        <a:p>
          <a:endParaRPr lang="fr-FR" sz="2000" b="1" dirty="0" smtClean="0"/>
        </a:p>
        <a:p>
          <a:r>
            <a:rPr lang="fr-FR" sz="2000" b="1" dirty="0" smtClean="0"/>
            <a:t>Des outils</a:t>
          </a:r>
        </a:p>
        <a:p>
          <a:endParaRPr lang="fr-FR" sz="2000" b="1" dirty="0" smtClean="0"/>
        </a:p>
        <a:p>
          <a:r>
            <a:rPr lang="fr-FR" sz="2000" b="1" dirty="0" smtClean="0"/>
            <a:t>Des dispositifs</a:t>
          </a:r>
        </a:p>
        <a:p>
          <a:endParaRPr lang="fr-FR" sz="2000" b="1" dirty="0" smtClean="0"/>
        </a:p>
        <a:p>
          <a:r>
            <a:rPr lang="fr-FR" sz="2000" b="1" dirty="0" smtClean="0"/>
            <a:t>Des financements</a:t>
          </a:r>
        </a:p>
        <a:p>
          <a:endParaRPr lang="fr-FR" sz="2000" b="1" dirty="0" smtClean="0"/>
        </a:p>
        <a:p>
          <a:endParaRPr lang="fr-FR" sz="2000" b="1" dirty="0"/>
        </a:p>
      </dgm:t>
    </dgm:pt>
    <dgm:pt modelId="{13DEDF69-0F09-400E-B2BF-1AABAA2BAB8B}" type="parTrans" cxnId="{5F235BC2-C45E-4DEB-9F85-49F72D5D798B}">
      <dgm:prSet/>
      <dgm:spPr/>
      <dgm:t>
        <a:bodyPr/>
        <a:lstStyle/>
        <a:p>
          <a:endParaRPr lang="fr-FR"/>
        </a:p>
      </dgm:t>
    </dgm:pt>
    <dgm:pt modelId="{74A55FB1-9E9F-4A13-991C-F9DAF27CF20F}" type="sibTrans" cxnId="{5F235BC2-C45E-4DEB-9F85-49F72D5D798B}">
      <dgm:prSet/>
      <dgm:spPr/>
      <dgm:t>
        <a:bodyPr/>
        <a:lstStyle/>
        <a:p>
          <a:endParaRPr lang="fr-FR"/>
        </a:p>
      </dgm:t>
    </dgm:pt>
    <dgm:pt modelId="{FC52F0B4-DE16-4860-B99B-C4F9BB7065E0}" type="pres">
      <dgm:prSet presAssocID="{CB62382C-46FA-4B23-877D-A28E475C20A4}" presName="Name0" presStyleCnt="0">
        <dgm:presLayoutVars>
          <dgm:dir/>
          <dgm:resizeHandles val="exact"/>
        </dgm:presLayoutVars>
      </dgm:prSet>
      <dgm:spPr/>
      <dgm:t>
        <a:bodyPr/>
        <a:lstStyle/>
        <a:p>
          <a:endParaRPr lang="fr-FR"/>
        </a:p>
      </dgm:t>
    </dgm:pt>
    <dgm:pt modelId="{D3B8819B-977B-4E61-9678-9B2D0B1DB23D}" type="pres">
      <dgm:prSet presAssocID="{CBE0CDFF-CC67-4550-821A-CF9DE9C0D78E}" presName="node" presStyleLbl="node1" presStyleIdx="0" presStyleCnt="3" custScaleX="107405" custLinFactNeighborX="-31991" custLinFactNeighborY="632">
        <dgm:presLayoutVars>
          <dgm:bulletEnabled val="1"/>
        </dgm:presLayoutVars>
      </dgm:prSet>
      <dgm:spPr/>
      <dgm:t>
        <a:bodyPr/>
        <a:lstStyle/>
        <a:p>
          <a:endParaRPr lang="fr-FR"/>
        </a:p>
      </dgm:t>
    </dgm:pt>
    <dgm:pt modelId="{A2A6DC2B-811A-426E-BC86-3BD6ACC8DD3E}" type="pres">
      <dgm:prSet presAssocID="{FEF1AEE2-200D-43FC-AA7A-C320872826C3}" presName="sibTrans" presStyleCnt="0"/>
      <dgm:spPr/>
    </dgm:pt>
    <dgm:pt modelId="{B2AC56AD-22B7-4E80-9006-2D4048B15282}" type="pres">
      <dgm:prSet presAssocID="{B01CD8E0-E012-4B51-9BD3-04128E7D9603}" presName="node" presStyleLbl="node1" presStyleIdx="1" presStyleCnt="3">
        <dgm:presLayoutVars>
          <dgm:bulletEnabled val="1"/>
        </dgm:presLayoutVars>
      </dgm:prSet>
      <dgm:spPr/>
      <dgm:t>
        <a:bodyPr/>
        <a:lstStyle/>
        <a:p>
          <a:endParaRPr lang="fr-FR"/>
        </a:p>
      </dgm:t>
    </dgm:pt>
    <dgm:pt modelId="{6512045E-78F5-4080-A27D-2F83A46778B3}" type="pres">
      <dgm:prSet presAssocID="{6000E40D-B41F-4167-88A7-C0DD658591C1}" presName="sibTrans" presStyleCnt="0"/>
      <dgm:spPr/>
    </dgm:pt>
    <dgm:pt modelId="{2EA00AD8-8355-43CE-B844-4D04EE2D8191}" type="pres">
      <dgm:prSet presAssocID="{1828EBEE-BE2E-4C66-AFD2-0C67D9471433}" presName="node" presStyleLbl="node1" presStyleIdx="2" presStyleCnt="3">
        <dgm:presLayoutVars>
          <dgm:bulletEnabled val="1"/>
        </dgm:presLayoutVars>
      </dgm:prSet>
      <dgm:spPr/>
      <dgm:t>
        <a:bodyPr/>
        <a:lstStyle/>
        <a:p>
          <a:endParaRPr lang="fr-FR"/>
        </a:p>
      </dgm:t>
    </dgm:pt>
  </dgm:ptLst>
  <dgm:cxnLst>
    <dgm:cxn modelId="{EBABA88C-56AE-4697-AC1F-C2A0B631DC89}" srcId="{CB62382C-46FA-4B23-877D-A28E475C20A4}" destId="{CBE0CDFF-CC67-4550-821A-CF9DE9C0D78E}" srcOrd="0" destOrd="0" parTransId="{33D9BE1A-0958-4632-B97F-1A6845514B69}" sibTransId="{FEF1AEE2-200D-43FC-AA7A-C320872826C3}"/>
    <dgm:cxn modelId="{5F235BC2-C45E-4DEB-9F85-49F72D5D798B}" srcId="{CB62382C-46FA-4B23-877D-A28E475C20A4}" destId="{1828EBEE-BE2E-4C66-AFD2-0C67D9471433}" srcOrd="2" destOrd="0" parTransId="{13DEDF69-0F09-400E-B2BF-1AABAA2BAB8B}" sibTransId="{74A55FB1-9E9F-4A13-991C-F9DAF27CF20F}"/>
    <dgm:cxn modelId="{5F0BFBAD-55D2-4F89-9E83-08132F836FF4}" srcId="{CB62382C-46FA-4B23-877D-A28E475C20A4}" destId="{B01CD8E0-E012-4B51-9BD3-04128E7D9603}" srcOrd="1" destOrd="0" parTransId="{1F7D702A-58FA-4CDE-9E95-063C4F8DAF69}" sibTransId="{6000E40D-B41F-4167-88A7-C0DD658591C1}"/>
    <dgm:cxn modelId="{334D4698-B873-4031-95C4-DE849AA688AA}" type="presOf" srcId="{CBE0CDFF-CC67-4550-821A-CF9DE9C0D78E}" destId="{D3B8819B-977B-4E61-9678-9B2D0B1DB23D}" srcOrd="0" destOrd="0" presId="urn:microsoft.com/office/officeart/2005/8/layout/hList6"/>
    <dgm:cxn modelId="{339692D7-311C-450F-ADBC-8877AD7576D7}" type="presOf" srcId="{1828EBEE-BE2E-4C66-AFD2-0C67D9471433}" destId="{2EA00AD8-8355-43CE-B844-4D04EE2D8191}" srcOrd="0" destOrd="0" presId="urn:microsoft.com/office/officeart/2005/8/layout/hList6"/>
    <dgm:cxn modelId="{ED01F9A1-CC83-45F5-9F9F-9776471CE3FF}" type="presOf" srcId="{CB62382C-46FA-4B23-877D-A28E475C20A4}" destId="{FC52F0B4-DE16-4860-B99B-C4F9BB7065E0}" srcOrd="0" destOrd="0" presId="urn:microsoft.com/office/officeart/2005/8/layout/hList6"/>
    <dgm:cxn modelId="{FF34A39B-D6B7-4D44-A2CD-6CE902D32C60}" type="presOf" srcId="{B01CD8E0-E012-4B51-9BD3-04128E7D9603}" destId="{B2AC56AD-22B7-4E80-9006-2D4048B15282}" srcOrd="0" destOrd="0" presId="urn:microsoft.com/office/officeart/2005/8/layout/hList6"/>
    <dgm:cxn modelId="{398C6C3B-D944-401C-A5DA-DDFBBE0826DE}" type="presParOf" srcId="{FC52F0B4-DE16-4860-B99B-C4F9BB7065E0}" destId="{D3B8819B-977B-4E61-9678-9B2D0B1DB23D}" srcOrd="0" destOrd="0" presId="urn:microsoft.com/office/officeart/2005/8/layout/hList6"/>
    <dgm:cxn modelId="{1DF8FA55-5F6A-41A2-AC0C-8FD5BE6B6F91}" type="presParOf" srcId="{FC52F0B4-DE16-4860-B99B-C4F9BB7065E0}" destId="{A2A6DC2B-811A-426E-BC86-3BD6ACC8DD3E}" srcOrd="1" destOrd="0" presId="urn:microsoft.com/office/officeart/2005/8/layout/hList6"/>
    <dgm:cxn modelId="{70D47BD7-88B9-4BD3-B84F-3C9CDDCCC8A3}" type="presParOf" srcId="{FC52F0B4-DE16-4860-B99B-C4F9BB7065E0}" destId="{B2AC56AD-22B7-4E80-9006-2D4048B15282}" srcOrd="2" destOrd="0" presId="urn:microsoft.com/office/officeart/2005/8/layout/hList6"/>
    <dgm:cxn modelId="{F58BE429-0206-4ADD-A5DC-0130BB38AE0E}" type="presParOf" srcId="{FC52F0B4-DE16-4860-B99B-C4F9BB7065E0}" destId="{6512045E-78F5-4080-A27D-2F83A46778B3}" srcOrd="3" destOrd="0" presId="urn:microsoft.com/office/officeart/2005/8/layout/hList6"/>
    <dgm:cxn modelId="{2FB1C8B9-49F1-4C16-B3B6-8A69A25A50FF}" type="presParOf" srcId="{FC52F0B4-DE16-4860-B99B-C4F9BB7065E0}" destId="{2EA00AD8-8355-43CE-B844-4D04EE2D819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7FCF8-BF01-495A-8052-4BA977885B7D}" type="datetimeFigureOut">
              <a:rPr lang="fr-FR" smtClean="0"/>
              <a:pPr/>
              <a:t>30/11/2016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F7FEE-40FF-463C-8CEE-B961D02DB73C}" type="slidenum">
              <a:rPr lang="fr-FR" smtClean="0"/>
              <a:pPr/>
              <a:t>‹N°›</a:t>
            </a:fld>
            <a:endParaRPr lang="fr-FR"/>
          </a:p>
        </p:txBody>
      </p:sp>
    </p:spTree>
    <p:extLst>
      <p:ext uri="{BB962C8B-B14F-4D97-AF65-F5344CB8AC3E}">
        <p14:creationId xmlns:p14="http://schemas.microsoft.com/office/powerpoint/2010/main" val="52441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898980"/>
            <a:fld id="{284B881A-1BCC-4C0A-BB28-521798E9742A}" type="slidenum">
              <a:rPr lang="fr-FR" altLang="fr-FR">
                <a:solidFill>
                  <a:prstClr val="black"/>
                </a:solidFill>
              </a:rPr>
              <a:pPr defTabSz="898980"/>
              <a:t>3</a:t>
            </a:fld>
            <a:endParaRPr lang="fr-FR" altLang="fr-FR" dirty="0">
              <a:solidFill>
                <a:prstClr val="black"/>
              </a:solidFill>
            </a:endParaRPr>
          </a:p>
        </p:txBody>
      </p:sp>
      <p:sp>
        <p:nvSpPr>
          <p:cNvPr id="36867" name="Rectangle 2"/>
          <p:cNvSpPr>
            <a:spLocks noGrp="1" noRot="1" noChangeAspect="1" noChangeArrowheads="1" noTextEdit="1"/>
          </p:cNvSpPr>
          <p:nvPr>
            <p:ph type="sldImg"/>
          </p:nvPr>
        </p:nvSpPr>
        <p:spPr>
          <a:xfrm>
            <a:off x="652463" y="804863"/>
            <a:ext cx="5360987" cy="4021137"/>
          </a:xfrm>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4236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BFF7FEE-40FF-463C-8CEE-B961D02DB73C}" type="slidenum">
              <a:rPr lang="fr-FR" smtClean="0"/>
              <a:pPr/>
              <a:t>49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43E5FB-DC2F-4B51-8813-1F96051CD2F1}" type="slidenum">
              <a:rPr smtClean="0"/>
              <a:pPr/>
              <a:t>72</a:t>
            </a:fld>
            <a:endParaRPr/>
          </a:p>
        </p:txBody>
      </p:sp>
    </p:spTree>
    <p:extLst>
      <p:ext uri="{BB962C8B-B14F-4D97-AF65-F5344CB8AC3E}">
        <p14:creationId xmlns:p14="http://schemas.microsoft.com/office/powerpoint/2010/main" val="408527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30724" name="Espace réservé du numéro de diapositive 3"/>
          <p:cNvSpPr>
            <a:spLocks noGrp="1"/>
          </p:cNvSpPr>
          <p:nvPr>
            <p:ph type="sldNum" sz="quarter" idx="5"/>
          </p:nvPr>
        </p:nvSpPr>
        <p:spPr bwMode="auto">
          <a:noFill/>
          <a:ln>
            <a:miter lim="800000"/>
            <a:headEnd/>
            <a:tailEnd/>
          </a:ln>
        </p:spPr>
        <p:txBody>
          <a:bodyPr/>
          <a:lstStyle/>
          <a:p>
            <a:fld id="{8063EEB6-CC26-47A4-A5F1-7A2DF21581E3}" type="slidenum">
              <a:rPr lang="fr-FR" altLang="fr-FR">
                <a:solidFill>
                  <a:prstClr val="black"/>
                </a:solidFill>
              </a:rPr>
              <a:pPr/>
              <a:t>99</a:t>
            </a:fld>
            <a:endParaRPr lang="fr-FR" alt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3.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4.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6.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7.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213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932"/>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22F65698-314E-4072-89E4-571CDDE32764}"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8079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EBB87F8-4282-4240-BB24-5BB75A991977}"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54835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EBB87F8-4282-4240-BB24-5BB75A991977}"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54835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EBB87F8-4282-4240-BB24-5BB75A991977}"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54835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EBB87F8-4282-4240-BB24-5BB75A991977}"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5483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EBB87F8-4282-4240-BB24-5BB75A991977}"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54835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EBB87F8-4282-4240-BB24-5BB75A991977}"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54835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22F65698-314E-4072-89E4-571CDDE32764}"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807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213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10383"/>
            <a:ext cx="457200" cy="441325"/>
          </a:xfrm>
        </p:spPr>
        <p:txBody>
          <a:bodyPr/>
          <a:lstStyle/>
          <a:p>
            <a:fld id="{CF4668DC-857F-487D-BFFA-8C0CA5037977}" type="slidenum">
              <a:rPr lang="fr-BE" smtClean="0"/>
              <a:pPr/>
              <a:t>‹N°›</a:t>
            </a:fld>
            <a:endParaRPr lang="fr-BE"/>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5295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TitreWiPi">
    <p:spTree>
      <p:nvGrpSpPr>
        <p:cNvPr id="1" name=""/>
        <p:cNvGrpSpPr/>
        <p:nvPr/>
      </p:nvGrpSpPr>
      <p:grpSpPr>
        <a:xfrm>
          <a:off x="0" y="0"/>
          <a:ext cx="0" cy="0"/>
          <a:chOff x="0" y="0"/>
          <a:chExt cx="0" cy="0"/>
        </a:xfrm>
      </p:grpSpPr>
      <p:sp>
        <p:nvSpPr>
          <p:cNvPr id="4" name="Rectangle 3"/>
          <p:cNvSpPr/>
          <p:nvPr userDrawn="1"/>
        </p:nvSpPr>
        <p:spPr>
          <a:xfrm>
            <a:off x="-685" y="0"/>
            <a:ext cx="9144687" cy="4122008"/>
          </a:xfrm>
          <a:prstGeom prst="rect">
            <a:avLst/>
          </a:prstGeom>
          <a:solidFill>
            <a:srgbClr val="6C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Espace réservé du texte 2"/>
          <p:cNvSpPr>
            <a:spLocks noGrp="1"/>
          </p:cNvSpPr>
          <p:nvPr>
            <p:ph type="body" idx="1"/>
          </p:nvPr>
        </p:nvSpPr>
        <p:spPr>
          <a:xfrm>
            <a:off x="1062732" y="4122008"/>
            <a:ext cx="7422052" cy="404272"/>
          </a:xfrm>
          <a:prstGeom prst="rect">
            <a:avLst/>
          </a:prstGeom>
        </p:spPr>
        <p:txBody>
          <a:bodyPr anchor="ctr">
            <a:normAutofit/>
          </a:bodyPr>
          <a:lstStyle>
            <a:lvl1pPr marL="0" indent="0">
              <a:buNone/>
              <a:defRPr sz="1534" i="1">
                <a:solidFill>
                  <a:schemeClr val="bg1"/>
                </a:solidFill>
                <a:latin typeface="Eras Medium ITC" panose="020B0602030504020804" pitchFamily="34" charset="0"/>
                <a:cs typeface="Arial" pitchFamily="34" charset="0"/>
              </a:defRPr>
            </a:lvl1pPr>
            <a:lvl2pPr marL="389586" indent="0">
              <a:buNone/>
              <a:defRPr sz="1534">
                <a:solidFill>
                  <a:schemeClr val="tx1">
                    <a:tint val="75000"/>
                  </a:schemeClr>
                </a:solidFill>
              </a:defRPr>
            </a:lvl2pPr>
            <a:lvl3pPr marL="779173" indent="0">
              <a:buNone/>
              <a:defRPr sz="1363">
                <a:solidFill>
                  <a:schemeClr val="tx1">
                    <a:tint val="75000"/>
                  </a:schemeClr>
                </a:solidFill>
              </a:defRPr>
            </a:lvl3pPr>
            <a:lvl4pPr marL="1168759" indent="0">
              <a:buNone/>
              <a:defRPr sz="1193">
                <a:solidFill>
                  <a:schemeClr val="tx1">
                    <a:tint val="75000"/>
                  </a:schemeClr>
                </a:solidFill>
              </a:defRPr>
            </a:lvl4pPr>
            <a:lvl5pPr marL="1558345" indent="0">
              <a:buNone/>
              <a:defRPr sz="1193">
                <a:solidFill>
                  <a:schemeClr val="tx1">
                    <a:tint val="75000"/>
                  </a:schemeClr>
                </a:solidFill>
              </a:defRPr>
            </a:lvl5pPr>
            <a:lvl6pPr marL="1947932" indent="0">
              <a:buNone/>
              <a:defRPr sz="1193">
                <a:solidFill>
                  <a:schemeClr val="tx1">
                    <a:tint val="75000"/>
                  </a:schemeClr>
                </a:solidFill>
              </a:defRPr>
            </a:lvl6pPr>
            <a:lvl7pPr marL="2337518" indent="0">
              <a:buNone/>
              <a:defRPr sz="1193">
                <a:solidFill>
                  <a:schemeClr val="tx1">
                    <a:tint val="75000"/>
                  </a:schemeClr>
                </a:solidFill>
              </a:defRPr>
            </a:lvl7pPr>
            <a:lvl8pPr marL="2727104" indent="0">
              <a:buNone/>
              <a:defRPr sz="1193">
                <a:solidFill>
                  <a:schemeClr val="tx1">
                    <a:tint val="75000"/>
                  </a:schemeClr>
                </a:solidFill>
              </a:defRPr>
            </a:lvl8pPr>
            <a:lvl9pPr marL="3116691" indent="0">
              <a:buNone/>
              <a:defRPr sz="1193">
                <a:solidFill>
                  <a:schemeClr val="tx1">
                    <a:tint val="75000"/>
                  </a:schemeClr>
                </a:solidFill>
              </a:defRPr>
            </a:lvl9pPr>
          </a:lstStyle>
          <a:p>
            <a:pPr lvl="0"/>
            <a:endParaRPr lang="fr-FR" dirty="0" smtClean="0"/>
          </a:p>
        </p:txBody>
      </p:sp>
      <p:graphicFrame>
        <p:nvGraphicFramePr>
          <p:cNvPr id="10" name="Group 133"/>
          <p:cNvGraphicFramePr>
            <a:graphicFrameLocks noGrp="1"/>
          </p:cNvGraphicFramePr>
          <p:nvPr userDrawn="1">
            <p:extLst>
              <p:ext uri="{D42A27DB-BD31-4B8C-83A1-F6EECF244321}">
                <p14:modId xmlns:p14="http://schemas.microsoft.com/office/powerpoint/2010/main" val="2759304912"/>
              </p:ext>
            </p:extLst>
          </p:nvPr>
        </p:nvGraphicFramePr>
        <p:xfrm>
          <a:off x="1073500" y="3531629"/>
          <a:ext cx="8076087" cy="988939"/>
        </p:xfrm>
        <a:graphic>
          <a:graphicData uri="http://schemas.openxmlformats.org/drawingml/2006/table">
            <a:tbl>
              <a:tblPr/>
              <a:tblGrid>
                <a:gridCol w="8076087"/>
              </a:tblGrid>
              <a:tr h="592699">
                <a:tc>
                  <a:txBody>
                    <a:bodyPr/>
                    <a:lstStyle/>
                    <a:p>
                      <a:endParaRPr lang="fr-FR" sz="2800" kern="1200" dirty="0" smtClean="0">
                        <a:solidFill>
                          <a:schemeClr val="bg1"/>
                        </a:solidFill>
                        <a:latin typeface="+mn-lt"/>
                        <a:ea typeface="+mn-ea"/>
                        <a:cs typeface="+mn-cs"/>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946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2000" i="1" dirty="0" smtClean="0">
                        <a:solidFill>
                          <a:schemeClr val="bg1"/>
                        </a:solidFill>
                        <a:latin typeface="Book Antiqua" pitchFamily="18" charset="0"/>
                      </a:endParaRPr>
                    </a:p>
                  </a:txBody>
                  <a:tcPr marL="84406" marR="84406" horzOverflow="overflow">
                    <a:lnL>
                      <a:noFill/>
                    </a:lnL>
                    <a:lnR>
                      <a:noFill/>
                    </a:lnR>
                    <a:lnT>
                      <a:noFill/>
                    </a:lnT>
                    <a:lnB>
                      <a:noFill/>
                    </a:lnB>
                    <a:lnTlToBr>
                      <a:noFill/>
                    </a:lnTlToBr>
                    <a:lnBlToTr>
                      <a:noFill/>
                    </a:lnBlToTr>
                    <a:solidFill>
                      <a:schemeClr val="bg1">
                        <a:lumMod val="75000"/>
                      </a:schemeClr>
                    </a:solidFill>
                  </a:tcPr>
                </a:tc>
              </a:tr>
            </a:tbl>
          </a:graphicData>
        </a:graphic>
      </p:graphicFrame>
      <p:sp>
        <p:nvSpPr>
          <p:cNvPr id="2" name="Titre 1"/>
          <p:cNvSpPr>
            <a:spLocks noGrp="1"/>
          </p:cNvSpPr>
          <p:nvPr>
            <p:ph type="title"/>
          </p:nvPr>
        </p:nvSpPr>
        <p:spPr>
          <a:xfrm>
            <a:off x="1062732" y="3578562"/>
            <a:ext cx="7422052" cy="476997"/>
          </a:xfrm>
        </p:spPr>
        <p:txBody>
          <a:bodyPr anchor="t">
            <a:normAutofit/>
          </a:bodyPr>
          <a:lstStyle>
            <a:lvl1pPr algn="l">
              <a:defRPr sz="2386" b="0" cap="none" baseline="0"/>
            </a:lvl1pPr>
          </a:lstStyle>
          <a:p>
            <a:r>
              <a:rPr lang="fr-FR" dirty="0" smtClean="0"/>
              <a:t>Modifiez le style du titre</a:t>
            </a:r>
            <a:endParaRPr lang="fr-FR" dirty="0"/>
          </a:p>
        </p:txBody>
      </p:sp>
      <p:pic>
        <p:nvPicPr>
          <p:cNvPr id="7" name="Picture 3" descr="D:\01-OWay\GRAPHISMES\BG_OWaySlides\Guillemets\Guill_Bleu-01.png"/>
          <p:cNvPicPr>
            <a:picLocks noChangeAspect="1" noChangeArrowheads="1"/>
          </p:cNvPicPr>
          <p:nvPr userDrawn="1"/>
        </p:nvPicPr>
        <p:blipFill>
          <a:blip r:embed="rId2" cstate="print">
            <a:duotone>
              <a:prstClr val="black"/>
              <a:srgbClr val="6C8D7E">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auto">
          <a:xfrm>
            <a:off x="87957" y="6353669"/>
            <a:ext cx="427037" cy="342025"/>
          </a:xfrm>
          <a:prstGeom prst="rect">
            <a:avLst/>
          </a:prstGeom>
          <a:noFill/>
        </p:spPr>
      </p:pic>
      <p:sp>
        <p:nvSpPr>
          <p:cNvPr id="8" name="Text Box 65"/>
          <p:cNvSpPr txBox="1">
            <a:spLocks noChangeArrowheads="1"/>
          </p:cNvSpPr>
          <p:nvPr userDrawn="1"/>
        </p:nvSpPr>
        <p:spPr bwMode="white">
          <a:xfrm>
            <a:off x="500749" y="6518758"/>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1343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TitreWiPi">
    <p:spTree>
      <p:nvGrpSpPr>
        <p:cNvPr id="1" name=""/>
        <p:cNvGrpSpPr/>
        <p:nvPr/>
      </p:nvGrpSpPr>
      <p:grpSpPr>
        <a:xfrm>
          <a:off x="0" y="0"/>
          <a:ext cx="0" cy="0"/>
          <a:chOff x="0" y="0"/>
          <a:chExt cx="0" cy="0"/>
        </a:xfrm>
      </p:grpSpPr>
      <p:sp>
        <p:nvSpPr>
          <p:cNvPr id="4" name="Rectangle 3"/>
          <p:cNvSpPr/>
          <p:nvPr userDrawn="1"/>
        </p:nvSpPr>
        <p:spPr>
          <a:xfrm>
            <a:off x="-685" y="0"/>
            <a:ext cx="9144687" cy="4122008"/>
          </a:xfrm>
          <a:prstGeom prst="rect">
            <a:avLst/>
          </a:prstGeom>
          <a:solidFill>
            <a:srgbClr val="6C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Espace réservé du texte 2"/>
          <p:cNvSpPr>
            <a:spLocks noGrp="1"/>
          </p:cNvSpPr>
          <p:nvPr>
            <p:ph type="body" idx="1"/>
          </p:nvPr>
        </p:nvSpPr>
        <p:spPr>
          <a:xfrm>
            <a:off x="1062732" y="4122008"/>
            <a:ext cx="7422052" cy="404272"/>
          </a:xfrm>
          <a:prstGeom prst="rect">
            <a:avLst/>
          </a:prstGeom>
        </p:spPr>
        <p:txBody>
          <a:bodyPr anchor="ctr">
            <a:normAutofit/>
          </a:bodyPr>
          <a:lstStyle>
            <a:lvl1pPr marL="0" indent="0">
              <a:buNone/>
              <a:defRPr sz="1534" i="1">
                <a:solidFill>
                  <a:schemeClr val="bg1"/>
                </a:solidFill>
                <a:latin typeface="Eras Medium ITC" panose="020B0602030504020804" pitchFamily="34" charset="0"/>
                <a:cs typeface="Arial" pitchFamily="34" charset="0"/>
              </a:defRPr>
            </a:lvl1pPr>
            <a:lvl2pPr marL="389586" indent="0">
              <a:buNone/>
              <a:defRPr sz="1534">
                <a:solidFill>
                  <a:schemeClr val="tx1">
                    <a:tint val="75000"/>
                  </a:schemeClr>
                </a:solidFill>
              </a:defRPr>
            </a:lvl2pPr>
            <a:lvl3pPr marL="779173" indent="0">
              <a:buNone/>
              <a:defRPr sz="1363">
                <a:solidFill>
                  <a:schemeClr val="tx1">
                    <a:tint val="75000"/>
                  </a:schemeClr>
                </a:solidFill>
              </a:defRPr>
            </a:lvl3pPr>
            <a:lvl4pPr marL="1168759" indent="0">
              <a:buNone/>
              <a:defRPr sz="1193">
                <a:solidFill>
                  <a:schemeClr val="tx1">
                    <a:tint val="75000"/>
                  </a:schemeClr>
                </a:solidFill>
              </a:defRPr>
            </a:lvl4pPr>
            <a:lvl5pPr marL="1558345" indent="0">
              <a:buNone/>
              <a:defRPr sz="1193">
                <a:solidFill>
                  <a:schemeClr val="tx1">
                    <a:tint val="75000"/>
                  </a:schemeClr>
                </a:solidFill>
              </a:defRPr>
            </a:lvl5pPr>
            <a:lvl6pPr marL="1947932" indent="0">
              <a:buNone/>
              <a:defRPr sz="1193">
                <a:solidFill>
                  <a:schemeClr val="tx1">
                    <a:tint val="75000"/>
                  </a:schemeClr>
                </a:solidFill>
              </a:defRPr>
            </a:lvl6pPr>
            <a:lvl7pPr marL="2337518" indent="0">
              <a:buNone/>
              <a:defRPr sz="1193">
                <a:solidFill>
                  <a:schemeClr val="tx1">
                    <a:tint val="75000"/>
                  </a:schemeClr>
                </a:solidFill>
              </a:defRPr>
            </a:lvl7pPr>
            <a:lvl8pPr marL="2727104" indent="0">
              <a:buNone/>
              <a:defRPr sz="1193">
                <a:solidFill>
                  <a:schemeClr val="tx1">
                    <a:tint val="75000"/>
                  </a:schemeClr>
                </a:solidFill>
              </a:defRPr>
            </a:lvl8pPr>
            <a:lvl9pPr marL="3116691" indent="0">
              <a:buNone/>
              <a:defRPr sz="1193">
                <a:solidFill>
                  <a:schemeClr val="tx1">
                    <a:tint val="75000"/>
                  </a:schemeClr>
                </a:solidFill>
              </a:defRPr>
            </a:lvl9pPr>
          </a:lstStyle>
          <a:p>
            <a:pPr lvl="0"/>
            <a:endParaRPr lang="fr-FR" dirty="0" smtClean="0"/>
          </a:p>
        </p:txBody>
      </p:sp>
      <p:graphicFrame>
        <p:nvGraphicFramePr>
          <p:cNvPr id="10" name="Group 133"/>
          <p:cNvGraphicFramePr>
            <a:graphicFrameLocks noGrp="1"/>
          </p:cNvGraphicFramePr>
          <p:nvPr userDrawn="1">
            <p:extLst>
              <p:ext uri="{D42A27DB-BD31-4B8C-83A1-F6EECF244321}">
                <p14:modId xmlns:p14="http://schemas.microsoft.com/office/powerpoint/2010/main" val="2759304912"/>
              </p:ext>
            </p:extLst>
          </p:nvPr>
        </p:nvGraphicFramePr>
        <p:xfrm>
          <a:off x="1073500" y="3531629"/>
          <a:ext cx="8076087" cy="988939"/>
        </p:xfrm>
        <a:graphic>
          <a:graphicData uri="http://schemas.openxmlformats.org/drawingml/2006/table">
            <a:tbl>
              <a:tblPr/>
              <a:tblGrid>
                <a:gridCol w="8076087"/>
              </a:tblGrid>
              <a:tr h="592699">
                <a:tc>
                  <a:txBody>
                    <a:bodyPr/>
                    <a:lstStyle/>
                    <a:p>
                      <a:endParaRPr lang="fr-FR" sz="2800" kern="1200" dirty="0" smtClean="0">
                        <a:solidFill>
                          <a:schemeClr val="bg1"/>
                        </a:solidFill>
                        <a:latin typeface="+mn-lt"/>
                        <a:ea typeface="+mn-ea"/>
                        <a:cs typeface="+mn-cs"/>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946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2000" i="1" dirty="0" smtClean="0">
                        <a:solidFill>
                          <a:schemeClr val="bg1"/>
                        </a:solidFill>
                        <a:latin typeface="Book Antiqua" pitchFamily="18" charset="0"/>
                      </a:endParaRPr>
                    </a:p>
                  </a:txBody>
                  <a:tcPr marL="84406" marR="84406" horzOverflow="overflow">
                    <a:lnL>
                      <a:noFill/>
                    </a:lnL>
                    <a:lnR>
                      <a:noFill/>
                    </a:lnR>
                    <a:lnT>
                      <a:noFill/>
                    </a:lnT>
                    <a:lnB>
                      <a:noFill/>
                    </a:lnB>
                    <a:lnTlToBr>
                      <a:noFill/>
                    </a:lnTlToBr>
                    <a:lnBlToTr>
                      <a:noFill/>
                    </a:lnBlToTr>
                    <a:solidFill>
                      <a:schemeClr val="bg1">
                        <a:lumMod val="75000"/>
                      </a:schemeClr>
                    </a:solidFill>
                  </a:tcPr>
                </a:tc>
              </a:tr>
            </a:tbl>
          </a:graphicData>
        </a:graphic>
      </p:graphicFrame>
      <p:sp>
        <p:nvSpPr>
          <p:cNvPr id="2" name="Titre 1"/>
          <p:cNvSpPr>
            <a:spLocks noGrp="1"/>
          </p:cNvSpPr>
          <p:nvPr>
            <p:ph type="title"/>
          </p:nvPr>
        </p:nvSpPr>
        <p:spPr>
          <a:xfrm>
            <a:off x="1062732" y="3578562"/>
            <a:ext cx="7422052" cy="476997"/>
          </a:xfrm>
        </p:spPr>
        <p:txBody>
          <a:bodyPr anchor="t">
            <a:normAutofit/>
          </a:bodyPr>
          <a:lstStyle>
            <a:lvl1pPr algn="l">
              <a:defRPr sz="2386" b="0" cap="none" baseline="0"/>
            </a:lvl1pPr>
          </a:lstStyle>
          <a:p>
            <a:r>
              <a:rPr lang="fr-FR" dirty="0" smtClean="0"/>
              <a:t>Modifiez le style du titre</a:t>
            </a:r>
            <a:endParaRPr lang="fr-FR" dirty="0"/>
          </a:p>
        </p:txBody>
      </p:sp>
      <p:pic>
        <p:nvPicPr>
          <p:cNvPr id="7" name="Picture 3" descr="D:\01-OWay\GRAPHISMES\BG_OWaySlides\Guillemets\Guill_Bleu-01.png"/>
          <p:cNvPicPr>
            <a:picLocks noChangeAspect="1" noChangeArrowheads="1"/>
          </p:cNvPicPr>
          <p:nvPr userDrawn="1"/>
        </p:nvPicPr>
        <p:blipFill>
          <a:blip r:embed="rId2" cstate="print">
            <a:duotone>
              <a:prstClr val="black"/>
              <a:srgbClr val="6C8D7E">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auto">
          <a:xfrm>
            <a:off x="87957" y="6353597"/>
            <a:ext cx="427037" cy="342025"/>
          </a:xfrm>
          <a:prstGeom prst="rect">
            <a:avLst/>
          </a:prstGeom>
          <a:noFill/>
        </p:spPr>
      </p:pic>
      <p:sp>
        <p:nvSpPr>
          <p:cNvPr id="8" name="Text Box 65"/>
          <p:cNvSpPr txBox="1">
            <a:spLocks noChangeArrowheads="1"/>
          </p:cNvSpPr>
          <p:nvPr userDrawn="1"/>
        </p:nvSpPr>
        <p:spPr bwMode="white">
          <a:xfrm>
            <a:off x="500749" y="6518686"/>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1343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cSld name="TitreWiPi">
    <p:spTree>
      <p:nvGrpSpPr>
        <p:cNvPr id="1" name=""/>
        <p:cNvGrpSpPr/>
        <p:nvPr/>
      </p:nvGrpSpPr>
      <p:grpSpPr>
        <a:xfrm>
          <a:off x="0" y="0"/>
          <a:ext cx="0" cy="0"/>
          <a:chOff x="0" y="0"/>
          <a:chExt cx="0" cy="0"/>
        </a:xfrm>
      </p:grpSpPr>
      <p:sp>
        <p:nvSpPr>
          <p:cNvPr id="4" name="Rectangle 3"/>
          <p:cNvSpPr/>
          <p:nvPr userDrawn="1"/>
        </p:nvSpPr>
        <p:spPr>
          <a:xfrm>
            <a:off x="-685" y="0"/>
            <a:ext cx="9144687" cy="4122008"/>
          </a:xfrm>
          <a:prstGeom prst="rect">
            <a:avLst/>
          </a:prstGeom>
          <a:solidFill>
            <a:srgbClr val="6C8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Espace réservé du texte 2"/>
          <p:cNvSpPr>
            <a:spLocks noGrp="1"/>
          </p:cNvSpPr>
          <p:nvPr>
            <p:ph type="body" idx="1"/>
          </p:nvPr>
        </p:nvSpPr>
        <p:spPr>
          <a:xfrm>
            <a:off x="1062732" y="4122008"/>
            <a:ext cx="7422052" cy="404272"/>
          </a:xfrm>
          <a:prstGeom prst="rect">
            <a:avLst/>
          </a:prstGeom>
        </p:spPr>
        <p:txBody>
          <a:bodyPr anchor="ctr">
            <a:normAutofit/>
          </a:bodyPr>
          <a:lstStyle>
            <a:lvl1pPr marL="0" indent="0">
              <a:buNone/>
              <a:defRPr sz="1534" i="1">
                <a:solidFill>
                  <a:schemeClr val="bg1"/>
                </a:solidFill>
                <a:latin typeface="Eras Medium ITC" panose="020B0602030504020804" pitchFamily="34" charset="0"/>
                <a:cs typeface="Arial" pitchFamily="34" charset="0"/>
              </a:defRPr>
            </a:lvl1pPr>
            <a:lvl2pPr marL="389586" indent="0">
              <a:buNone/>
              <a:defRPr sz="1534">
                <a:solidFill>
                  <a:schemeClr val="tx1">
                    <a:tint val="75000"/>
                  </a:schemeClr>
                </a:solidFill>
              </a:defRPr>
            </a:lvl2pPr>
            <a:lvl3pPr marL="779173" indent="0">
              <a:buNone/>
              <a:defRPr sz="1363">
                <a:solidFill>
                  <a:schemeClr val="tx1">
                    <a:tint val="75000"/>
                  </a:schemeClr>
                </a:solidFill>
              </a:defRPr>
            </a:lvl3pPr>
            <a:lvl4pPr marL="1168759" indent="0">
              <a:buNone/>
              <a:defRPr sz="1193">
                <a:solidFill>
                  <a:schemeClr val="tx1">
                    <a:tint val="75000"/>
                  </a:schemeClr>
                </a:solidFill>
              </a:defRPr>
            </a:lvl4pPr>
            <a:lvl5pPr marL="1558345" indent="0">
              <a:buNone/>
              <a:defRPr sz="1193">
                <a:solidFill>
                  <a:schemeClr val="tx1">
                    <a:tint val="75000"/>
                  </a:schemeClr>
                </a:solidFill>
              </a:defRPr>
            </a:lvl5pPr>
            <a:lvl6pPr marL="1947932" indent="0">
              <a:buNone/>
              <a:defRPr sz="1193">
                <a:solidFill>
                  <a:schemeClr val="tx1">
                    <a:tint val="75000"/>
                  </a:schemeClr>
                </a:solidFill>
              </a:defRPr>
            </a:lvl6pPr>
            <a:lvl7pPr marL="2337518" indent="0">
              <a:buNone/>
              <a:defRPr sz="1193">
                <a:solidFill>
                  <a:schemeClr val="tx1">
                    <a:tint val="75000"/>
                  </a:schemeClr>
                </a:solidFill>
              </a:defRPr>
            </a:lvl7pPr>
            <a:lvl8pPr marL="2727104" indent="0">
              <a:buNone/>
              <a:defRPr sz="1193">
                <a:solidFill>
                  <a:schemeClr val="tx1">
                    <a:tint val="75000"/>
                  </a:schemeClr>
                </a:solidFill>
              </a:defRPr>
            </a:lvl8pPr>
            <a:lvl9pPr marL="3116691" indent="0">
              <a:buNone/>
              <a:defRPr sz="1193">
                <a:solidFill>
                  <a:schemeClr val="tx1">
                    <a:tint val="75000"/>
                  </a:schemeClr>
                </a:solidFill>
              </a:defRPr>
            </a:lvl9pPr>
          </a:lstStyle>
          <a:p>
            <a:pPr lvl="0"/>
            <a:endParaRPr lang="fr-FR" dirty="0" smtClean="0"/>
          </a:p>
        </p:txBody>
      </p:sp>
      <p:graphicFrame>
        <p:nvGraphicFramePr>
          <p:cNvPr id="10" name="Group 133"/>
          <p:cNvGraphicFramePr>
            <a:graphicFrameLocks noGrp="1"/>
          </p:cNvGraphicFramePr>
          <p:nvPr userDrawn="1">
            <p:extLst>
              <p:ext uri="{D42A27DB-BD31-4B8C-83A1-F6EECF244321}">
                <p14:modId xmlns:p14="http://schemas.microsoft.com/office/powerpoint/2010/main" val="2759304912"/>
              </p:ext>
            </p:extLst>
          </p:nvPr>
        </p:nvGraphicFramePr>
        <p:xfrm>
          <a:off x="1073500" y="3531629"/>
          <a:ext cx="8076087" cy="988939"/>
        </p:xfrm>
        <a:graphic>
          <a:graphicData uri="http://schemas.openxmlformats.org/drawingml/2006/table">
            <a:tbl>
              <a:tblPr/>
              <a:tblGrid>
                <a:gridCol w="8076087"/>
              </a:tblGrid>
              <a:tr h="592699">
                <a:tc>
                  <a:txBody>
                    <a:bodyPr/>
                    <a:lstStyle/>
                    <a:p>
                      <a:endParaRPr lang="fr-FR" sz="2800" kern="1200" dirty="0" smtClean="0">
                        <a:solidFill>
                          <a:schemeClr val="bg1"/>
                        </a:solidFill>
                        <a:latin typeface="+mn-lt"/>
                        <a:ea typeface="+mn-ea"/>
                        <a:cs typeface="+mn-cs"/>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946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2000" i="1" dirty="0" smtClean="0">
                        <a:solidFill>
                          <a:schemeClr val="bg1"/>
                        </a:solidFill>
                        <a:latin typeface="Book Antiqua" pitchFamily="18" charset="0"/>
                      </a:endParaRPr>
                    </a:p>
                  </a:txBody>
                  <a:tcPr marL="84406" marR="84406" horzOverflow="overflow">
                    <a:lnL>
                      <a:noFill/>
                    </a:lnL>
                    <a:lnR>
                      <a:noFill/>
                    </a:lnR>
                    <a:lnT>
                      <a:noFill/>
                    </a:lnT>
                    <a:lnB>
                      <a:noFill/>
                    </a:lnB>
                    <a:lnTlToBr>
                      <a:noFill/>
                    </a:lnTlToBr>
                    <a:lnBlToTr>
                      <a:noFill/>
                    </a:lnBlToTr>
                    <a:solidFill>
                      <a:schemeClr val="bg1">
                        <a:lumMod val="75000"/>
                      </a:schemeClr>
                    </a:solidFill>
                  </a:tcPr>
                </a:tc>
              </a:tr>
            </a:tbl>
          </a:graphicData>
        </a:graphic>
      </p:graphicFrame>
      <p:sp>
        <p:nvSpPr>
          <p:cNvPr id="2" name="Titre 1"/>
          <p:cNvSpPr>
            <a:spLocks noGrp="1"/>
          </p:cNvSpPr>
          <p:nvPr>
            <p:ph type="title"/>
          </p:nvPr>
        </p:nvSpPr>
        <p:spPr>
          <a:xfrm>
            <a:off x="1062732" y="3578562"/>
            <a:ext cx="7422052" cy="476997"/>
          </a:xfrm>
        </p:spPr>
        <p:txBody>
          <a:bodyPr anchor="t">
            <a:normAutofit/>
          </a:bodyPr>
          <a:lstStyle>
            <a:lvl1pPr algn="l">
              <a:defRPr sz="2386" b="0" cap="none" baseline="0"/>
            </a:lvl1pPr>
          </a:lstStyle>
          <a:p>
            <a:r>
              <a:rPr lang="fr-FR" dirty="0" smtClean="0"/>
              <a:t>Modifiez le style du titre</a:t>
            </a:r>
            <a:endParaRPr lang="fr-FR" dirty="0"/>
          </a:p>
        </p:txBody>
      </p:sp>
      <p:pic>
        <p:nvPicPr>
          <p:cNvPr id="7" name="Picture 3" descr="D:\01-OWay\GRAPHISMES\BG_OWaySlides\Guillemets\Guill_Bleu-01.png"/>
          <p:cNvPicPr>
            <a:picLocks noChangeAspect="1" noChangeArrowheads="1"/>
          </p:cNvPicPr>
          <p:nvPr userDrawn="1"/>
        </p:nvPicPr>
        <p:blipFill>
          <a:blip r:embed="rId2" cstate="print">
            <a:duotone>
              <a:prstClr val="black"/>
              <a:srgbClr val="6C8D7E">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auto">
          <a:xfrm>
            <a:off x="87957" y="6353537"/>
            <a:ext cx="427037" cy="342025"/>
          </a:xfrm>
          <a:prstGeom prst="rect">
            <a:avLst/>
          </a:prstGeom>
          <a:noFill/>
        </p:spPr>
      </p:pic>
      <p:sp>
        <p:nvSpPr>
          <p:cNvPr id="8" name="Text Box 65"/>
          <p:cNvSpPr txBox="1">
            <a:spLocks noChangeArrowheads="1"/>
          </p:cNvSpPr>
          <p:nvPr userDrawn="1"/>
        </p:nvSpPr>
        <p:spPr bwMode="white">
          <a:xfrm>
            <a:off x="500749" y="6518626"/>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1343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re et libe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7" name="Espace réservé du texte 7"/>
          <p:cNvSpPr>
            <a:spLocks noGrp="1"/>
          </p:cNvSpPr>
          <p:nvPr>
            <p:ph type="body" sz="quarter" idx="12" hasCustomPrompt="1"/>
          </p:nvPr>
        </p:nvSpPr>
        <p:spPr>
          <a:xfrm>
            <a:off x="953724" y="1177200"/>
            <a:ext cx="8176750" cy="324000"/>
          </a:xfrm>
          <a:prstGeom prst="rect">
            <a:avLst/>
          </a:prstGeom>
        </p:spPr>
        <p:txBody>
          <a:bodyPr anchor="t">
            <a:noAutofit/>
          </a:bodyPr>
          <a:lstStyle>
            <a:lvl1pPr marL="0" indent="0">
              <a:buNone/>
              <a:defRPr sz="1108" b="1">
                <a:solidFill>
                  <a:schemeClr val="tx1"/>
                </a:solidFill>
                <a:latin typeface="Arial" panose="020B0604020202020204" pitchFamily="34" charset="0"/>
                <a:ea typeface="Tahoma" panose="020B0604030504040204" pitchFamily="34" charset="0"/>
                <a:cs typeface="Arial" panose="020B0604020202020204" pitchFamily="34" charset="0"/>
              </a:defRPr>
            </a:lvl1pPr>
            <a:lvl2pPr marL="389586" indent="0">
              <a:buNone/>
              <a:defRPr sz="1534">
                <a:solidFill>
                  <a:schemeClr val="tx1">
                    <a:lumMod val="50000"/>
                    <a:lumOff val="50000"/>
                  </a:schemeClr>
                </a:solidFill>
                <a:latin typeface="Script MT Bold"/>
              </a:defRPr>
            </a:lvl2pPr>
            <a:lvl3pPr marL="779173" indent="0">
              <a:buNone/>
              <a:defRPr sz="1534">
                <a:solidFill>
                  <a:schemeClr val="tx1">
                    <a:lumMod val="50000"/>
                    <a:lumOff val="50000"/>
                  </a:schemeClr>
                </a:solidFill>
                <a:latin typeface="Script MT Bold"/>
              </a:defRPr>
            </a:lvl3pPr>
            <a:lvl4pPr marL="1168759" indent="0">
              <a:buNone/>
              <a:defRPr sz="1534">
                <a:solidFill>
                  <a:schemeClr val="tx1">
                    <a:lumMod val="50000"/>
                    <a:lumOff val="50000"/>
                  </a:schemeClr>
                </a:solidFill>
                <a:latin typeface="Script MT Bold"/>
              </a:defRPr>
            </a:lvl4pPr>
            <a:lvl5pPr marL="1558345" indent="0">
              <a:buNone/>
              <a:defRPr sz="1534">
                <a:solidFill>
                  <a:schemeClr val="tx1">
                    <a:lumMod val="50000"/>
                    <a:lumOff val="50000"/>
                  </a:schemeClr>
                </a:solidFill>
                <a:latin typeface="Script MT Bold"/>
              </a:defRPr>
            </a:lvl5pPr>
          </a:lstStyle>
          <a:p>
            <a:pPr lvl="0"/>
            <a:r>
              <a:rPr lang="fr-FR" dirty="0" smtClean="0"/>
              <a:t>Libellé de la question</a:t>
            </a:r>
            <a:endParaRPr lang="fr-FR" dirty="0"/>
          </a:p>
        </p:txBody>
      </p:sp>
      <p:sp>
        <p:nvSpPr>
          <p:cNvPr id="6" name="Espace réservé du texte 3"/>
          <p:cNvSpPr>
            <a:spLocks noGrp="1"/>
          </p:cNvSpPr>
          <p:nvPr>
            <p:ph type="body" sz="quarter" idx="10" hasCustomPrompt="1"/>
          </p:nvPr>
        </p:nvSpPr>
        <p:spPr>
          <a:xfrm>
            <a:off x="641838" y="747714"/>
            <a:ext cx="8503754" cy="366712"/>
          </a:xfrm>
          <a:prstGeom prst="rect">
            <a:avLst/>
          </a:prstGeom>
        </p:spPr>
        <p:txBody>
          <a:bodyPr>
            <a:noAutofit/>
          </a:bodyPr>
          <a:lstStyle>
            <a:lvl1pPr marL="0" indent="0">
              <a:buNone/>
              <a:defRPr sz="1534" i="1">
                <a:solidFill>
                  <a:schemeClr val="bg1"/>
                </a:solidFill>
                <a:latin typeface="Eras Medium ITC" panose="020B0602030504020804" pitchFamily="34" charset="0"/>
                <a:cs typeface="Arial" panose="020B0604020202020204" pitchFamily="34" charset="0"/>
              </a:defRPr>
            </a:lvl1pPr>
            <a:lvl2pPr marL="389586" indent="0">
              <a:buNone/>
              <a:defRPr sz="1534" i="1">
                <a:latin typeface="Arial" panose="020B0604020202020204" pitchFamily="34" charset="0"/>
                <a:cs typeface="Arial" panose="020B0604020202020204" pitchFamily="34" charset="0"/>
              </a:defRPr>
            </a:lvl2pPr>
            <a:lvl3pPr marL="779173" indent="0">
              <a:buNone/>
              <a:defRPr sz="1534" i="1">
                <a:latin typeface="Arial" panose="020B0604020202020204" pitchFamily="34" charset="0"/>
                <a:cs typeface="Arial" panose="020B0604020202020204" pitchFamily="34" charset="0"/>
              </a:defRPr>
            </a:lvl3pPr>
            <a:lvl4pPr marL="1168759" indent="0">
              <a:buNone/>
              <a:defRPr sz="1534" i="1">
                <a:latin typeface="Arial" panose="020B0604020202020204" pitchFamily="34" charset="0"/>
                <a:cs typeface="Arial" panose="020B0604020202020204" pitchFamily="34" charset="0"/>
              </a:defRPr>
            </a:lvl4pPr>
            <a:lvl5pPr marL="1558345" indent="0">
              <a:buNone/>
              <a:defRPr sz="1534" i="1">
                <a:latin typeface="Arial" panose="020B0604020202020204" pitchFamily="34" charset="0"/>
                <a:cs typeface="Arial" panose="020B0604020202020204" pitchFamily="34" charset="0"/>
              </a:defRPr>
            </a:lvl5pPr>
          </a:lstStyle>
          <a:p>
            <a:pPr lvl="0"/>
            <a:r>
              <a:rPr lang="fr-FR" dirty="0" smtClean="0"/>
              <a:t>Sous-titre</a:t>
            </a:r>
            <a:endParaRPr lang="fr-FR" dirty="0"/>
          </a:p>
        </p:txBody>
      </p:sp>
      <p:sp>
        <p:nvSpPr>
          <p:cNvPr id="3" name="ZoneTexte 2"/>
          <p:cNvSpPr txBox="1"/>
          <p:nvPr userDrawn="1"/>
        </p:nvSpPr>
        <p:spPr>
          <a:xfrm>
            <a:off x="7290212" y="6381328"/>
            <a:ext cx="1336529" cy="369332"/>
          </a:xfrm>
          <a:prstGeom prst="rect">
            <a:avLst/>
          </a:prstGeom>
          <a:solidFill>
            <a:schemeClr val="bg1"/>
          </a:solidFill>
        </p:spPr>
        <p:txBody>
          <a:bodyPr wrap="square" rtlCol="0">
            <a:spAutoFit/>
          </a:bodyPr>
          <a:lstStyle/>
          <a:p>
            <a:endParaRPr lang="fr-FR" dirty="0">
              <a:solidFill>
                <a:prstClr val="black"/>
              </a:solidFill>
            </a:endParaRPr>
          </a:p>
        </p:txBody>
      </p:sp>
      <p:grpSp>
        <p:nvGrpSpPr>
          <p:cNvPr id="4" name="Groupe 4"/>
          <p:cNvGrpSpPr/>
          <p:nvPr userDrawn="1"/>
        </p:nvGrpSpPr>
        <p:grpSpPr>
          <a:xfrm>
            <a:off x="6034394" y="6529918"/>
            <a:ext cx="2430835" cy="283458"/>
            <a:chOff x="1928664" y="4581128"/>
            <a:chExt cx="6345632" cy="541325"/>
          </a:xfrm>
        </p:grpSpPr>
        <p:grpSp>
          <p:nvGrpSpPr>
            <p:cNvPr id="5" name="Groupe 7"/>
            <p:cNvGrpSpPr/>
            <p:nvPr/>
          </p:nvGrpSpPr>
          <p:grpSpPr>
            <a:xfrm>
              <a:off x="1928664" y="4622851"/>
              <a:ext cx="3315600" cy="499602"/>
              <a:chOff x="1928664" y="4622851"/>
              <a:chExt cx="3315600" cy="499602"/>
            </a:xfrm>
          </p:grpSpPr>
          <p:pic>
            <p:nvPicPr>
              <p:cNvPr id="12" name="Picture 2" descr="D:\01-OWay\GRAPHISMES\LOGO OW-01.png"/>
              <p:cNvPicPr>
                <a:picLocks noChangeAspect="1" noChangeArrowheads="1"/>
              </p:cNvPicPr>
              <p:nvPr/>
            </p:nvPicPr>
            <p:blipFill>
              <a:blip r:embed="rId2"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3637996" y="4622851"/>
                <a:ext cx="1606268" cy="499602"/>
              </a:xfrm>
              <a:prstGeom prst="rect">
                <a:avLst/>
              </a:prstGeom>
            </p:spPr>
            <p:txBody>
              <a:bodyPr wrap="square">
                <a:spAutoFit/>
              </a:bodyPr>
              <a:lstStyle/>
              <a:p>
                <a:pPr fontAlgn="base">
                  <a:spcBef>
                    <a:spcPct val="50000"/>
                  </a:spcBef>
                  <a:spcAft>
                    <a:spcPct val="0"/>
                  </a:spcAft>
                </a:pPr>
                <a:r>
                  <a:rPr lang="fr-FR" sz="1100" i="1" dirty="0" smtClean="0">
                    <a:solidFill>
                      <a:srgbClr val="808080">
                        <a:lumMod val="75000"/>
                      </a:srgbClr>
                    </a:solidFill>
                    <a:latin typeface="Georgia" pitchFamily="18" charset="0"/>
                  </a:rPr>
                  <a:t>pour</a:t>
                </a:r>
                <a:endParaRPr lang="fr-FR" sz="1100" dirty="0">
                  <a:solidFill>
                    <a:srgbClr val="808080">
                      <a:lumMod val="75000"/>
                    </a:srgbClr>
                  </a:solidFill>
                  <a:latin typeface="Tahoma" pitchFamily="34" charset="0"/>
                </a:endParaRPr>
              </a:p>
            </p:txBody>
          </p:sp>
        </p:grpSp>
        <p:pic>
          <p:nvPicPr>
            <p:cNvPr id="9" name="Image 8" descr="C:\Users\Steeve Flanet\Pictures\unifa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0" name="Image 9" descr="ARS_LOGOS_rhone_alp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1" name="Image 10" descr="C:\Users\Steeve Flanet\Pictures\ANF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spTree>
    <p:extLst>
      <p:ext uri="{BB962C8B-B14F-4D97-AF65-F5344CB8AC3E}">
        <p14:creationId xmlns:p14="http://schemas.microsoft.com/office/powerpoint/2010/main" val="2820255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143000" y="2864587"/>
            <a:ext cx="6858000" cy="966599"/>
          </a:xfrm>
        </p:spPr>
        <p:txBody>
          <a:bodyPr>
            <a:normAutofit/>
          </a:bodyPr>
          <a:lstStyle/>
          <a:p>
            <a:r>
              <a:rPr lang="fr-FR" sz="3600" b="1" spc="100" dirty="0" smtClean="0">
                <a:latin typeface="Century Gothic" panose="020B0502020202020204" pitchFamily="34" charset="0"/>
              </a:rPr>
              <a:t>Titre Présentation</a:t>
            </a:r>
            <a:endParaRPr lang="fr-FR" sz="3600" b="1" spc="100" dirty="0">
              <a:latin typeface="Century Gothic" panose="020B0502020202020204" pitchFamily="34" charset="0"/>
            </a:endParaRPr>
          </a:p>
        </p:txBody>
      </p:sp>
      <p:sp>
        <p:nvSpPr>
          <p:cNvPr id="8" name="Subtitle 2"/>
          <p:cNvSpPr>
            <a:spLocks noGrp="1"/>
          </p:cNvSpPr>
          <p:nvPr>
            <p:ph type="subTitle" idx="1"/>
          </p:nvPr>
        </p:nvSpPr>
        <p:spPr>
          <a:xfrm>
            <a:off x="1143000" y="3987578"/>
            <a:ext cx="6858000" cy="463522"/>
          </a:xfrm>
        </p:spPr>
        <p:txBody>
          <a:bodyPr>
            <a:normAutofit/>
          </a:bodyPr>
          <a:lstStyle/>
          <a:p>
            <a:r>
              <a:rPr lang="fr-FR" sz="2000" dirty="0" smtClean="0">
                <a:latin typeface="Century Gothic" panose="020B0502020202020204" pitchFamily="34" charset="0"/>
              </a:rPr>
              <a:t>Sous titre présentation</a:t>
            </a:r>
            <a:endParaRPr lang="fr-FR" sz="2000" dirty="0">
              <a:latin typeface="Century Gothic" panose="020B0502020202020204" pitchFamily="34" charset="0"/>
            </a:endParaRPr>
          </a:p>
        </p:txBody>
      </p:sp>
      <p:pic>
        <p:nvPicPr>
          <p:cNvPr id="10" name="Picture 8"/>
          <p:cNvPicPr>
            <a:picLocks noChangeAspect="1"/>
          </p:cNvPicPr>
          <p:nvPr userDrawn="1"/>
        </p:nvPicPr>
        <p:blipFill>
          <a:blip r:embed="rId2" cstate="print"/>
          <a:stretch>
            <a:fillRect/>
          </a:stretch>
        </p:blipFill>
        <p:spPr>
          <a:xfrm>
            <a:off x="7676494" y="6494373"/>
            <a:ext cx="1474650" cy="368663"/>
          </a:xfrm>
          <a:prstGeom prst="rect">
            <a:avLst/>
          </a:prstGeom>
        </p:spPr>
      </p:pic>
      <p:sp>
        <p:nvSpPr>
          <p:cNvPr id="11" name="Date Placeholder 9"/>
          <p:cNvSpPr>
            <a:spLocks noGrp="1"/>
          </p:cNvSpPr>
          <p:nvPr>
            <p:ph type="dt" sz="half" idx="10"/>
          </p:nvPr>
        </p:nvSpPr>
        <p:spPr>
          <a:xfrm>
            <a:off x="7676494" y="6493150"/>
            <a:ext cx="1467506" cy="365125"/>
          </a:xfrm>
        </p:spPr>
        <p:txBody>
          <a:bodyPr/>
          <a:lstStyle/>
          <a:p>
            <a:pPr algn="ctr"/>
            <a:endParaRPr lang="fr-FR" b="1" dirty="0">
              <a:solidFill>
                <a:prstClr val="white"/>
              </a:solidFill>
            </a:endParaRPr>
          </a:p>
        </p:txBody>
      </p:sp>
      <p:sp>
        <p:nvSpPr>
          <p:cNvPr id="17" name="Espace réservé du texte 16"/>
          <p:cNvSpPr>
            <a:spLocks noGrp="1"/>
          </p:cNvSpPr>
          <p:nvPr>
            <p:ph type="body" sz="quarter" idx="11" hasCustomPrompt="1"/>
          </p:nvPr>
        </p:nvSpPr>
        <p:spPr>
          <a:xfrm>
            <a:off x="3419477" y="5287963"/>
            <a:ext cx="2066925" cy="609600"/>
          </a:xfrm>
        </p:spPr>
        <p:txBody>
          <a:bodyPr>
            <a:normAutofit/>
          </a:bodyPr>
          <a:lstStyle>
            <a:lvl1pPr marL="0" indent="0" algn="ctr">
              <a:buNone/>
              <a:defRPr sz="2000"/>
            </a:lvl1pPr>
          </a:lstStyle>
          <a:p>
            <a:pPr lvl="0"/>
            <a:r>
              <a:rPr lang="fr-FR" dirty="0" smtClean="0"/>
              <a:t>Nom du client</a:t>
            </a:r>
            <a:endParaRPr lang="fr-FR" dirty="0"/>
          </a:p>
        </p:txBody>
      </p:sp>
      <p:pic>
        <p:nvPicPr>
          <p:cNvPr id="12" name="Picture 6"/>
          <p:cNvPicPr>
            <a:picLocks noChangeAspect="1"/>
          </p:cNvPicPr>
          <p:nvPr userDrawn="1"/>
        </p:nvPicPr>
        <p:blipFill>
          <a:blip r:embed="rId3" cstate="print"/>
          <a:stretch>
            <a:fillRect/>
          </a:stretch>
        </p:blipFill>
        <p:spPr>
          <a:xfrm>
            <a:off x="1083605" y="876268"/>
            <a:ext cx="6943725" cy="1394005"/>
          </a:xfrm>
          <a:prstGeom prst="rect">
            <a:avLst/>
          </a:prstGeom>
        </p:spPr>
      </p:pic>
    </p:spTree>
    <p:extLst>
      <p:ext uri="{BB962C8B-B14F-4D97-AF65-F5344CB8AC3E}">
        <p14:creationId xmlns:p14="http://schemas.microsoft.com/office/powerpoint/2010/main" val="31637479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213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932"/>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AA309A6D-C09C-4548-B29A-6CF363A7E532}" type="datetimeFigureOut">
              <a:rPr lang="fr-FR" smtClean="0"/>
              <a:pPr/>
              <a:t>30/11/2016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8" name="Connecteur droit 7"/>
          <p:cNvSpPr>
            <a:spLocks noChangeShapeType="1"/>
          </p:cNvSpPr>
          <p:nvPr/>
        </p:nvSpPr>
        <p:spPr bwMode="auto">
          <a:xfrm flipV="1">
            <a:off x="4563216"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8" name="Espace réservé du pied de page 7"/>
          <p:cNvSpPr>
            <a:spLocks noGrp="1"/>
          </p:cNvSpPr>
          <p:nvPr>
            <p:ph type="ftr" sz="quarter" idx="11"/>
          </p:nvPr>
        </p:nvSpPr>
        <p:spPr>
          <a:xfrm>
            <a:off x="304800" y="6409944"/>
            <a:ext cx="3581400" cy="365760"/>
          </a:xfrm>
        </p:spPr>
        <p:txBody>
          <a:bodyPr/>
          <a:lstStyle/>
          <a:p>
            <a:endParaRPr lang="fr-BE"/>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20"/>
            <a:ext cx="457200" cy="441325"/>
          </a:xfrm>
        </p:spPr>
        <p:txBody>
          <a:bodyPr/>
          <a:lstStyle>
            <a:lvl1pPr algn="ctr">
              <a:defRPr/>
            </a:lvl1pPr>
          </a:lstStyle>
          <a:p>
            <a:fld id="{CF4668DC-857F-487D-BFFA-8C0CA5037977}" type="slidenum">
              <a:rPr lang="fr-BE" smtClean="0"/>
              <a:pPr/>
              <a:t>‹N°›</a:t>
            </a:fld>
            <a:endParaRPr lang="fr-BE"/>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tretch>
            <a:fillRect/>
          </a:stretch>
        </p:blipFill>
        <p:spPr>
          <a:xfrm>
            <a:off x="2049546" y="6537278"/>
            <a:ext cx="5017481" cy="396922"/>
          </a:xfrm>
          <a:prstGeom prst="rect">
            <a:avLst/>
          </a:prstGeom>
          <a:ln>
            <a:noFill/>
          </a:ln>
          <a:effectLst>
            <a:outerShdw blurRad="190500" dist="25400" dir="16440000" algn="tl" rotWithShape="0">
              <a:srgbClr val="333333">
                <a:alpha val="42000"/>
              </a:srgbClr>
            </a:outerShdw>
          </a:effectLst>
        </p:spPr>
      </p:pic>
      <p:sp>
        <p:nvSpPr>
          <p:cNvPr id="8" name="Title 1"/>
          <p:cNvSpPr txBox="1">
            <a:spLocks/>
          </p:cNvSpPr>
          <p:nvPr userDrawn="1"/>
        </p:nvSpPr>
        <p:spPr>
          <a:xfrm>
            <a:off x="2230517" y="6359176"/>
            <a:ext cx="6118363" cy="777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200" spc="100" dirty="0" smtClean="0">
                <a:solidFill>
                  <a:prstClr val="white"/>
                </a:solidFill>
                <a:latin typeface="Century Gothic" panose="020B0502020202020204" pitchFamily="34" charset="0"/>
              </a:rPr>
              <a:t>Etude inaptitude ANFH UNIFAF Rhône-Alpes</a:t>
            </a:r>
            <a:endParaRPr lang="fr-FR" sz="1200" spc="100" dirty="0">
              <a:solidFill>
                <a:prstClr val="white"/>
              </a:solidFill>
              <a:latin typeface="Century Gothic" panose="020B0502020202020204" pitchFamily="34" charset="0"/>
            </a:endParaRPr>
          </a:p>
        </p:txBody>
      </p:sp>
      <p:sp>
        <p:nvSpPr>
          <p:cNvPr id="10" name="Slide Number Placeholder 12"/>
          <p:cNvSpPr>
            <a:spLocks noGrp="1"/>
          </p:cNvSpPr>
          <p:nvPr>
            <p:ph type="sldNum" sz="quarter" idx="12"/>
          </p:nvPr>
        </p:nvSpPr>
        <p:spPr>
          <a:xfrm>
            <a:off x="6238462" y="6564094"/>
            <a:ext cx="537554" cy="365125"/>
          </a:xfrm>
        </p:spPr>
        <p:txBody>
          <a:bodyPr/>
          <a:lstStyle>
            <a:lvl1pPr>
              <a:defRPr sz="1200"/>
            </a:lvl1pPr>
          </a:lstStyle>
          <a:p>
            <a:fld id="{46D4F244-EDB4-4A87-A664-329EAF5915D8}" type="slidenum">
              <a:rPr lang="fr-FR" b="1" spc="100" smtClean="0">
                <a:solidFill>
                  <a:prstClr val="white"/>
                </a:solidFill>
                <a:latin typeface="Century Gothic" panose="020B0502020202020204" pitchFamily="34" charset="0"/>
              </a:rPr>
              <a:pPr/>
              <a:t>‹N°›</a:t>
            </a:fld>
            <a:endParaRPr lang="fr-FR" sz="1400" b="1" spc="100" dirty="0">
              <a:solidFill>
                <a:prstClr val="white"/>
              </a:solidFill>
              <a:latin typeface="Century Gothic" panose="020B0502020202020204" pitchFamily="34" charset="0"/>
            </a:endParaRPr>
          </a:p>
        </p:txBody>
      </p:sp>
      <p:sp>
        <p:nvSpPr>
          <p:cNvPr id="17" name="Espace réservé du texte 16"/>
          <p:cNvSpPr>
            <a:spLocks noGrp="1"/>
          </p:cNvSpPr>
          <p:nvPr>
            <p:ph type="body" sz="quarter" idx="13" hasCustomPrompt="1"/>
          </p:nvPr>
        </p:nvSpPr>
        <p:spPr>
          <a:xfrm>
            <a:off x="1152941" y="238538"/>
            <a:ext cx="5987331" cy="491613"/>
          </a:xfrm>
        </p:spPr>
        <p:txBody>
          <a:bodyPr>
            <a:normAutofit/>
          </a:bodyPr>
          <a:lstStyle>
            <a:lvl1pPr marL="0" indent="0">
              <a:buNone/>
              <a:defRPr sz="2400" b="1">
                <a:latin typeface="Century Gothic" panose="020B0502020202020204" pitchFamily="34" charset="0"/>
              </a:defRPr>
            </a:lvl1pPr>
          </a:lstStyle>
          <a:p>
            <a:pPr lvl="0"/>
            <a:r>
              <a:rPr lang="fr-FR" dirty="0" smtClean="0"/>
              <a:t>Titre de la slide</a:t>
            </a:r>
            <a:endParaRPr lang="fr-FR" dirty="0"/>
          </a:p>
        </p:txBody>
      </p:sp>
      <p:sp>
        <p:nvSpPr>
          <p:cNvPr id="19" name="Espace réservé du texte 18"/>
          <p:cNvSpPr>
            <a:spLocks noGrp="1"/>
          </p:cNvSpPr>
          <p:nvPr>
            <p:ph type="body" sz="quarter" idx="14" hasCustomPrompt="1"/>
          </p:nvPr>
        </p:nvSpPr>
        <p:spPr>
          <a:xfrm>
            <a:off x="1153510" y="729561"/>
            <a:ext cx="7990490" cy="343866"/>
          </a:xfrm>
        </p:spPr>
        <p:txBody>
          <a:bodyPr>
            <a:normAutofit/>
          </a:bodyPr>
          <a:lstStyle>
            <a:lvl1pPr marL="0" indent="0">
              <a:buNone/>
              <a:defRPr sz="1600" baseline="0">
                <a:latin typeface="Century Gothic" panose="020B0502020202020204" pitchFamily="34" charset="0"/>
              </a:defRPr>
            </a:lvl1pPr>
          </a:lstStyle>
          <a:p>
            <a:pPr lvl="0"/>
            <a:r>
              <a:rPr lang="fr-FR" dirty="0" smtClean="0"/>
              <a:t>Sous-titre de la slide</a:t>
            </a:r>
            <a:endParaRPr lang="fr-FR" dirty="0"/>
          </a:p>
        </p:txBody>
      </p:sp>
      <p:pic>
        <p:nvPicPr>
          <p:cNvPr id="11" name="Picture 9"/>
          <p:cNvPicPr>
            <a:picLocks noChangeAspect="1"/>
          </p:cNvPicPr>
          <p:nvPr userDrawn="1"/>
        </p:nvPicPr>
        <p:blipFill>
          <a:blip r:embed="rId3" cstate="print"/>
          <a:stretch>
            <a:fillRect/>
          </a:stretch>
        </p:blipFill>
        <p:spPr>
          <a:xfrm>
            <a:off x="24326" y="34926"/>
            <a:ext cx="1072064" cy="866775"/>
          </a:xfrm>
          <a:prstGeom prst="rect">
            <a:avLst/>
          </a:prstGeom>
        </p:spPr>
      </p:pic>
    </p:spTree>
    <p:extLst>
      <p:ext uri="{BB962C8B-B14F-4D97-AF65-F5344CB8AC3E}">
        <p14:creationId xmlns:p14="http://schemas.microsoft.com/office/powerpoint/2010/main" val="300188449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grpSp>
        <p:nvGrpSpPr>
          <p:cNvPr id="2" name="Group 15"/>
          <p:cNvGrpSpPr/>
          <p:nvPr/>
        </p:nvGrpSpPr>
        <p:grpSpPr>
          <a:xfrm>
            <a:off x="0" y="-8464"/>
            <a:ext cx="9144004" cy="6866467"/>
            <a:chOff x="0" y="-8467"/>
            <a:chExt cx="12192005" cy="6866467"/>
          </a:xfrm>
        </p:grpSpPr>
        <p:sp>
          <p:nvSpPr>
            <p:cNvPr id="3" name="Freeform 14"/>
            <p:cNvSpPr/>
            <p:nvPr/>
          </p:nvSpPr>
          <p:spPr>
            <a:xfrm>
              <a:off x="0" y="-7863"/>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cxnSp>
          <p:nvCxnSpPr>
            <p:cNvPr id="4" name="Straight Connector 18"/>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5" name="Straight Connector 19"/>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6"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Isosceles Triangle 22"/>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26"/>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1"/>
          <p:cNvSpPr txBox="1">
            <a:spLocks noGrp="1"/>
          </p:cNvSpPr>
          <p:nvPr>
            <p:ph type="ctrTitle"/>
          </p:nvPr>
        </p:nvSpPr>
        <p:spPr>
          <a:xfrm>
            <a:off x="1130301" y="2404533"/>
            <a:ext cx="5825198" cy="1646304"/>
          </a:xfrm>
        </p:spPr>
        <p:txBody>
          <a:bodyPr anchor="b"/>
          <a:lstStyle>
            <a:lvl1pPr algn="r">
              <a:defRPr sz="5400"/>
            </a:lvl1pPr>
          </a:lstStyle>
          <a:p>
            <a:pPr lvl="0"/>
            <a:r>
              <a:rPr lang="fr-FR"/>
              <a:t>Modifiez le style du titre</a:t>
            </a:r>
            <a:endParaRPr lang="en-US"/>
          </a:p>
        </p:txBody>
      </p:sp>
      <p:sp>
        <p:nvSpPr>
          <p:cNvPr id="14" name="Subtitle 2"/>
          <p:cNvSpPr txBox="1">
            <a:spLocks noGrp="1"/>
          </p:cNvSpPr>
          <p:nvPr>
            <p:ph type="subTitle" idx="1"/>
          </p:nvPr>
        </p:nvSpPr>
        <p:spPr>
          <a:xfrm>
            <a:off x="1130301" y="4050828"/>
            <a:ext cx="5825198" cy="1096895"/>
          </a:xfrm>
        </p:spPr>
        <p:txBody>
          <a:bodyPr/>
          <a:lstStyle>
            <a:lvl1pPr marL="0" indent="0" algn="r">
              <a:buNone/>
              <a:defRPr>
                <a:solidFill>
                  <a:srgbClr val="7F7F7F"/>
                </a:solidFill>
              </a:defRPr>
            </a:lvl1pPr>
          </a:lstStyle>
          <a:p>
            <a:pPr lvl="0"/>
            <a:r>
              <a:rPr lang="fr-FR"/>
              <a:t>Modifiez le style des sous-titres du masque</a:t>
            </a:r>
            <a:endParaRPr lang="en-US"/>
          </a:p>
        </p:txBody>
      </p:sp>
      <p:sp>
        <p:nvSpPr>
          <p:cNvPr id="15" name="Date Placeholder 3"/>
          <p:cNvSpPr txBox="1">
            <a:spLocks noGrp="1"/>
          </p:cNvSpPr>
          <p:nvPr>
            <p:ph type="dt" sz="half" idx="7"/>
          </p:nvPr>
        </p:nvSpPr>
        <p:spPr/>
        <p:txBody>
          <a:bodyPr/>
          <a:lstStyle>
            <a:lvl1pPr>
              <a:defRPr/>
            </a:lvl1pPr>
          </a:lstStyle>
          <a:p>
            <a:fld id="{E6D6B337-827A-465C-BAE6-AC1E7DDE5CF6}" type="datetime1">
              <a:rPr lang="fr-FR"/>
              <a:pPr/>
              <a:t>30/11/2016</a:t>
            </a:fld>
            <a:endParaRPr/>
          </a:p>
        </p:txBody>
      </p:sp>
      <p:sp>
        <p:nvSpPr>
          <p:cNvPr id="16" name="Footer Placeholder 4"/>
          <p:cNvSpPr txBox="1">
            <a:spLocks noGrp="1"/>
          </p:cNvSpPr>
          <p:nvPr>
            <p:ph type="ftr" sz="quarter" idx="9"/>
          </p:nvPr>
        </p:nvSpPr>
        <p:spPr/>
        <p:txBody>
          <a:bodyPr/>
          <a:lstStyle>
            <a:lvl1pPr>
              <a:defRPr/>
            </a:lvl1pPr>
          </a:lstStyle>
          <a:p>
            <a:endParaRPr/>
          </a:p>
        </p:txBody>
      </p:sp>
      <p:sp>
        <p:nvSpPr>
          <p:cNvPr id="17" name="Slide Number Placeholder 5"/>
          <p:cNvSpPr txBox="1">
            <a:spLocks noGrp="1"/>
          </p:cNvSpPr>
          <p:nvPr>
            <p:ph type="sldNum" sz="quarter" idx="8"/>
          </p:nvPr>
        </p:nvSpPr>
        <p:spPr/>
        <p:txBody>
          <a:bodyPr/>
          <a:lstStyle>
            <a:lvl1pPr>
              <a:defRPr/>
            </a:lvl1pPr>
          </a:lstStyle>
          <a:p>
            <a:fld id="{8B187CBB-3757-4A29-8D02-2FE1BF2EAA62}" type="slidenum">
              <a:rPr/>
              <a:pPr/>
              <a:t>‹N°›</a:t>
            </a:fld>
            <a:endParaRPr/>
          </a:p>
        </p:txBody>
      </p:sp>
    </p:spTree>
    <p:extLst>
      <p:ext uri="{BB962C8B-B14F-4D97-AF65-F5344CB8AC3E}">
        <p14:creationId xmlns:p14="http://schemas.microsoft.com/office/powerpoint/2010/main" val="290519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4343400" y="1036022"/>
            <a:ext cx="457200" cy="441325"/>
          </a:xfrm>
        </p:spPr>
        <p:txBody>
          <a:bodyPr/>
          <a:lstStyle/>
          <a:p>
            <a:fld id="{CF4668DC-857F-487D-BFFA-8C0CA5037977}" type="slidenum">
              <a:rPr lang="fr-BE" smtClean="0"/>
              <a:pPr/>
              <a:t>‹N°›</a:t>
            </a:fld>
            <a:endParaRPr lang="fr-B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grpSp>
        <p:nvGrpSpPr>
          <p:cNvPr id="2" name="Group 15"/>
          <p:cNvGrpSpPr/>
          <p:nvPr/>
        </p:nvGrpSpPr>
        <p:grpSpPr>
          <a:xfrm>
            <a:off x="0" y="-8464"/>
            <a:ext cx="9144004" cy="6866467"/>
            <a:chOff x="0" y="-8467"/>
            <a:chExt cx="12192005" cy="6866467"/>
          </a:xfrm>
        </p:grpSpPr>
        <p:sp>
          <p:nvSpPr>
            <p:cNvPr id="3" name="Freeform 14"/>
            <p:cNvSpPr/>
            <p:nvPr/>
          </p:nvSpPr>
          <p:spPr>
            <a:xfrm>
              <a:off x="0" y="-7863"/>
              <a:ext cx="863595" cy="5698065"/>
            </a:xfrm>
            <a:custGeom>
              <a:avLst/>
              <a:gdLst>
                <a:gd name="f0" fmla="val w"/>
                <a:gd name="f1" fmla="val h"/>
                <a:gd name="f2" fmla="val 0"/>
                <a:gd name="f3" fmla="val 863600"/>
                <a:gd name="f4" fmla="val 5698067"/>
                <a:gd name="f5" fmla="val 8467"/>
                <a:gd name="f6" fmla="val 16934"/>
                <a:gd name="f7" fmla="*/ f0 1 863600"/>
                <a:gd name="f8" fmla="*/ f1 1 5698067"/>
                <a:gd name="f9" fmla="+- f4 0 f2"/>
                <a:gd name="f10" fmla="+- f3 0 f2"/>
                <a:gd name="f11" fmla="*/ f10 1 863600"/>
                <a:gd name="f12" fmla="*/ f9 1 56980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63600" h="5698067">
                  <a:moveTo>
                    <a:pt x="f2" y="f5"/>
                  </a:moveTo>
                  <a:lnTo>
                    <a:pt x="f3" y="f2"/>
                  </a:lnTo>
                  <a:lnTo>
                    <a:pt x="f3" y="f6"/>
                  </a:lnTo>
                  <a:lnTo>
                    <a:pt x="f2" y="f4"/>
                  </a:lnTo>
                  <a:lnTo>
                    <a:pt x="f2" y="f5"/>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cxnSp>
          <p:nvCxnSpPr>
            <p:cNvPr id="4" name="Straight Connector 18"/>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5" name="Straight Connector 19"/>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6"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Isosceles Triangle 22"/>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26"/>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1"/>
          <p:cNvSpPr txBox="1">
            <a:spLocks noGrp="1"/>
          </p:cNvSpPr>
          <p:nvPr>
            <p:ph type="ctrTitle"/>
          </p:nvPr>
        </p:nvSpPr>
        <p:spPr>
          <a:xfrm>
            <a:off x="1130301" y="2404533"/>
            <a:ext cx="5825198" cy="1646304"/>
          </a:xfrm>
        </p:spPr>
        <p:txBody>
          <a:bodyPr anchor="b"/>
          <a:lstStyle>
            <a:lvl1pPr algn="r">
              <a:defRPr sz="5400"/>
            </a:lvl1pPr>
          </a:lstStyle>
          <a:p>
            <a:pPr lvl="0"/>
            <a:r>
              <a:rPr lang="fr-FR"/>
              <a:t>Modifiez le style du titre</a:t>
            </a:r>
            <a:endParaRPr lang="en-US"/>
          </a:p>
        </p:txBody>
      </p:sp>
      <p:sp>
        <p:nvSpPr>
          <p:cNvPr id="14" name="Subtitle 2"/>
          <p:cNvSpPr txBox="1">
            <a:spLocks noGrp="1"/>
          </p:cNvSpPr>
          <p:nvPr>
            <p:ph type="subTitle" idx="1"/>
          </p:nvPr>
        </p:nvSpPr>
        <p:spPr>
          <a:xfrm>
            <a:off x="1130301" y="4050828"/>
            <a:ext cx="5825198" cy="1096895"/>
          </a:xfrm>
        </p:spPr>
        <p:txBody>
          <a:bodyPr/>
          <a:lstStyle>
            <a:lvl1pPr marL="0" indent="0" algn="r">
              <a:buNone/>
              <a:defRPr>
                <a:solidFill>
                  <a:srgbClr val="7F7F7F"/>
                </a:solidFill>
              </a:defRPr>
            </a:lvl1pPr>
          </a:lstStyle>
          <a:p>
            <a:pPr lvl="0"/>
            <a:r>
              <a:rPr lang="fr-FR"/>
              <a:t>Modifiez le style des sous-titres du masque</a:t>
            </a:r>
            <a:endParaRPr lang="en-US"/>
          </a:p>
        </p:txBody>
      </p:sp>
      <p:sp>
        <p:nvSpPr>
          <p:cNvPr id="15" name="Date Placeholder 3"/>
          <p:cNvSpPr txBox="1">
            <a:spLocks noGrp="1"/>
          </p:cNvSpPr>
          <p:nvPr>
            <p:ph type="dt" sz="half" idx="7"/>
          </p:nvPr>
        </p:nvSpPr>
        <p:spPr/>
        <p:txBody>
          <a:bodyPr/>
          <a:lstStyle>
            <a:lvl1pPr>
              <a:defRPr/>
            </a:lvl1pPr>
          </a:lstStyle>
          <a:p>
            <a:fld id="{E6D6B337-827A-465C-BAE6-AC1E7DDE5CF6}" type="datetime1">
              <a:rPr lang="fr-FR"/>
              <a:pPr/>
              <a:t>30/11/2016</a:t>
            </a:fld>
            <a:endParaRPr/>
          </a:p>
        </p:txBody>
      </p:sp>
      <p:sp>
        <p:nvSpPr>
          <p:cNvPr id="16" name="Footer Placeholder 4"/>
          <p:cNvSpPr txBox="1">
            <a:spLocks noGrp="1"/>
          </p:cNvSpPr>
          <p:nvPr>
            <p:ph type="ftr" sz="quarter" idx="9"/>
          </p:nvPr>
        </p:nvSpPr>
        <p:spPr/>
        <p:txBody>
          <a:bodyPr/>
          <a:lstStyle>
            <a:lvl1pPr>
              <a:defRPr/>
            </a:lvl1pPr>
          </a:lstStyle>
          <a:p>
            <a:endParaRPr/>
          </a:p>
        </p:txBody>
      </p:sp>
      <p:sp>
        <p:nvSpPr>
          <p:cNvPr id="17" name="Slide Number Placeholder 5"/>
          <p:cNvSpPr txBox="1">
            <a:spLocks noGrp="1"/>
          </p:cNvSpPr>
          <p:nvPr>
            <p:ph type="sldNum" sz="quarter" idx="8"/>
          </p:nvPr>
        </p:nvSpPr>
        <p:spPr/>
        <p:txBody>
          <a:bodyPr/>
          <a:lstStyle>
            <a:lvl1pPr>
              <a:defRPr/>
            </a:lvl1pPr>
          </a:lstStyle>
          <a:p>
            <a:fld id="{8B187CBB-3757-4A29-8D02-2FE1BF2EAA62}" type="slidenum">
              <a:rPr/>
              <a:pPr/>
              <a:t>‹N°›</a:t>
            </a:fld>
            <a:endParaRPr/>
          </a:p>
        </p:txBody>
      </p:sp>
    </p:spTree>
    <p:extLst>
      <p:ext uri="{BB962C8B-B14F-4D97-AF65-F5344CB8AC3E}">
        <p14:creationId xmlns:p14="http://schemas.microsoft.com/office/powerpoint/2010/main" val="290519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213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txBox="1">
            <a:spLocks noGrp="1"/>
          </p:cNvSpPr>
          <p:nvPr>
            <p:ph type="dt" sz="half" idx="7"/>
          </p:nvPr>
        </p:nvSpPr>
        <p:spPr/>
        <p:txBody>
          <a:bodyPr/>
          <a:lstStyle>
            <a:lvl1pPr>
              <a:defRPr/>
            </a:lvl1pPr>
          </a:lstStyle>
          <a:p>
            <a:fld id="{B7E45C71-4ABF-4953-BC6D-7C24AC6FB192}" type="datetime1">
              <a:rPr lang="fr-FR"/>
              <a:pPr/>
              <a:t>30/11/2016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3565670-F09C-4CFA-9A06-E65913D3979C}" type="slidenum">
              <a:rPr/>
              <a:pPr/>
              <a:t>‹N°›</a:t>
            </a:fld>
            <a:endParaRPr/>
          </a:p>
        </p:txBody>
      </p:sp>
    </p:spTree>
    <p:extLst>
      <p:ext uri="{BB962C8B-B14F-4D97-AF65-F5344CB8AC3E}">
        <p14:creationId xmlns:p14="http://schemas.microsoft.com/office/powerpoint/2010/main" val="283436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72138FA3-3F23-4406-9E63-5BB145528D66}" type="datetime1">
              <a:rPr lang="fr-FR"/>
              <a:pPr>
                <a:defRPr/>
              </a:pPr>
              <a:t>30/11/2016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4362450" y="1027113"/>
            <a:ext cx="457200" cy="441325"/>
          </a:xfrm>
        </p:spPr>
        <p:txBody>
          <a:bodyPr/>
          <a:lstStyle>
            <a:lvl1pPr>
              <a:defRPr/>
            </a:lvl1pPr>
          </a:lstStyle>
          <a:p>
            <a:pPr>
              <a:defRPr/>
            </a:pPr>
            <a:fld id="{9462BDDE-F328-447E-8F6C-293943A6C004}"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5"/>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1" name="Rectangle 20"/>
          <p:cNvSpPr>
            <a:spLocks noChangeArrowheads="1"/>
          </p:cNvSpPr>
          <p:nvPr/>
        </p:nvSpPr>
        <p:spPr bwMode="auto">
          <a:xfrm>
            <a:off x="149352" y="638886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6" name="Espace réservé du pied de page 5"/>
          <p:cNvSpPr>
            <a:spLocks noGrp="1"/>
          </p:cNvSpPr>
          <p:nvPr>
            <p:ph type="ftr" sz="quarter" idx="11"/>
          </p:nvPr>
        </p:nvSpPr>
        <p:spPr>
          <a:xfrm>
            <a:off x="301752" y="6410848"/>
            <a:ext cx="3383280" cy="365760"/>
          </a:xfrm>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40"/>
            <a:ext cx="457200" cy="441325"/>
          </a:xfrm>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86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AA309A6D-C09C-4548-B29A-6CF363A7E532}" type="datetimeFigureOut">
              <a:rPr lang="fr-FR" smtClean="0"/>
              <a:pPr/>
              <a:t>30/11/2016</a:t>
            </a:fld>
            <a:endParaRPr lang="fr-BE"/>
          </a:p>
        </p:txBody>
      </p:sp>
      <p:sp>
        <p:nvSpPr>
          <p:cNvPr id="6" name="Espace réservé du pied de page 5"/>
          <p:cNvSpPr>
            <a:spLocks noGrp="1"/>
          </p:cNvSpPr>
          <p:nvPr>
            <p:ph type="ftr" sz="quarter" idx="11"/>
          </p:nvPr>
        </p:nvSpPr>
        <p:spPr>
          <a:xfrm>
            <a:off x="301752" y="6410848"/>
            <a:ext cx="3584448" cy="365760"/>
          </a:xfrm>
        </p:spPr>
        <p:txBody>
          <a:bodyPr/>
          <a:lstStyle/>
          <a:p>
            <a:endParaRPr lang="fr-B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F05FED74-5C2C-465F-8211-D2C0B62D58E6}" type="datetime1">
              <a:rPr lang="fr-FR"/>
              <a:pPr>
                <a:defRPr/>
              </a:pPr>
              <a:t>30/11/2016</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4343400" y="1036638"/>
            <a:ext cx="457200" cy="441325"/>
          </a:xfrm>
        </p:spPr>
        <p:txBody>
          <a:bodyPr/>
          <a:lstStyle>
            <a:lvl1pPr>
              <a:defRPr/>
            </a:lvl1pPr>
          </a:lstStyle>
          <a:p>
            <a:pPr>
              <a:defRPr/>
            </a:pPr>
            <a:fld id="{BECA1C6B-864D-4A66-828B-42EDD0E60A8E}" type="slidenum">
              <a:rPr lang="fr-FR" altLang="fr-FR">
                <a:solidFill>
                  <a:srgbClr val="8CADAE">
                    <a:shade val="75000"/>
                  </a:srgbClr>
                </a:solidFill>
              </a:rPr>
              <a:pPr>
                <a:defRPr/>
              </a:pPr>
              <a:t>‹N°›</a:t>
            </a:fld>
            <a:endParaRPr lang="fr-FR" altLang="fr-FR">
              <a:solidFill>
                <a:srgbClr val="8CADAE">
                  <a:shade val="75000"/>
                </a:srgb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213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30/11/2016</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932"/>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21" name="Titre 20"/>
          <p:cNvSpPr>
            <a:spLocks noGrp="1"/>
          </p:cNvSpPr>
          <p:nvPr>
            <p:ph type="title"/>
          </p:nvPr>
        </p:nvSpPr>
        <p:spPr>
          <a:xfrm>
            <a:off x="395536" y="2636912"/>
            <a:ext cx="8229600" cy="1143000"/>
          </a:xfrm>
        </p:spPr>
        <p:txBody>
          <a:bodyPr>
            <a:normAutofit/>
          </a:bodyPr>
          <a:lstStyle>
            <a:lvl1pPr>
              <a:defRPr sz="5400" b="0"/>
            </a:lvl1pPr>
          </a:lstStyle>
          <a:p>
            <a:r>
              <a:rPr lang="fr-FR" dirty="0" smtClean="0"/>
              <a:t>Modifiez le style du titre</a:t>
            </a:r>
            <a:endParaRPr lang="fr-FR" dirty="0"/>
          </a:p>
        </p:txBody>
      </p:sp>
      <p:sp>
        <p:nvSpPr>
          <p:cNvPr id="23" name="Rectangle 22"/>
          <p:cNvSpPr/>
          <p:nvPr userDrawn="1"/>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Rectangle 23"/>
          <p:cNvSpPr/>
          <p:nvPr userDrawn="1"/>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461" y="186399"/>
            <a:ext cx="1970591" cy="1082362"/>
          </a:xfrm>
          <a:prstGeom prst="rect">
            <a:avLst/>
          </a:prstGeom>
        </p:spPr>
      </p:pic>
    </p:spTree>
    <p:extLst>
      <p:ext uri="{BB962C8B-B14F-4D97-AF65-F5344CB8AC3E}">
        <p14:creationId xmlns:p14="http://schemas.microsoft.com/office/powerpoint/2010/main" val="52562661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solidFill>
                  <a:prstClr val="black"/>
                </a:solidFill>
              </a:rPr>
              <a:pPr/>
              <a:t>‹N°›</a:t>
            </a:fld>
            <a:endParaRPr lang="fr-FR">
              <a:solidFill>
                <a:prstClr val="black"/>
              </a:solidFill>
            </a:endParaRP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0.xml"/><Relationship Id="rId5" Type="http://schemas.openxmlformats.org/officeDocument/2006/relationships/image" Target="../media/image7.png"/><Relationship Id="rId4" Type="http://schemas.microsoft.com/office/2007/relationships/hdphoto" Target="../media/hdphoto1.wdp"/></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21.xml"/><Relationship Id="rId5" Type="http://schemas.openxmlformats.org/officeDocument/2006/relationships/image" Target="../media/image7.png"/><Relationship Id="rId4" Type="http://schemas.microsoft.com/office/2007/relationships/hdphoto" Target="../media/hdphoto1.wdp"/></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22.xml"/><Relationship Id="rId5" Type="http://schemas.openxmlformats.org/officeDocument/2006/relationships/image" Target="../media/image7.png"/><Relationship Id="rId4" Type="http://schemas.microsoft.com/office/2007/relationships/hdphoto" Target="../media/hdphoto1.wdp"/></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23.xml"/><Relationship Id="rId5" Type="http://schemas.openxmlformats.org/officeDocument/2006/relationships/image" Target="../media/image7.png"/><Relationship Id="rId4" Type="http://schemas.microsoft.com/office/2007/relationships/hdphoto" Target="../media/hdphoto1.wdp"/></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24.xml"/><Relationship Id="rId5" Type="http://schemas.openxmlformats.org/officeDocument/2006/relationships/image" Target="../media/image7.png"/><Relationship Id="rId4" Type="http://schemas.microsoft.com/office/2007/relationships/hdphoto" Target="../media/hdphoto1.wdp"/></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25.xml"/><Relationship Id="rId5" Type="http://schemas.openxmlformats.org/officeDocument/2006/relationships/image" Target="../media/image7.png"/><Relationship Id="rId4" Type="http://schemas.microsoft.com/office/2007/relationships/hdphoto" Target="../media/hdphoto1.wdp"/></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26.xml"/><Relationship Id="rId5" Type="http://schemas.openxmlformats.org/officeDocument/2006/relationships/image" Target="../media/image7.png"/><Relationship Id="rId4" Type="http://schemas.microsoft.com/office/2007/relationships/hdphoto" Target="../media/hdphoto1.wdp"/></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27.xml"/><Relationship Id="rId5" Type="http://schemas.openxmlformats.org/officeDocument/2006/relationships/image" Target="../media/image7.png"/><Relationship Id="rId4" Type="http://schemas.microsoft.com/office/2007/relationships/hdphoto" Target="../media/hdphoto1.wdp"/></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7.png"/><Relationship Id="rId4" Type="http://schemas.microsoft.com/office/2007/relationships/hdphoto" Target="../media/hdphoto1.wdp"/></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7.png"/><Relationship Id="rId4" Type="http://schemas.microsoft.com/office/2007/relationships/hdphoto" Target="../media/hdphoto1.wdp"/></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5.xml"/><Relationship Id="rId5" Type="http://schemas.openxmlformats.org/officeDocument/2006/relationships/image" Target="../media/image7.png"/><Relationship Id="rId4" Type="http://schemas.microsoft.com/office/2007/relationships/hdphoto" Target="../media/hdphoto1.wdp"/></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6.xml"/><Relationship Id="rId5" Type="http://schemas.openxmlformats.org/officeDocument/2006/relationships/image" Target="../media/image7.png"/><Relationship Id="rId4" Type="http://schemas.microsoft.com/office/2007/relationships/hdphoto" Target="../media/hdphoto1.wdp"/></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70.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71.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72.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73.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74.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75.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76.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7.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78.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7.xml"/><Relationship Id="rId5" Type="http://schemas.openxmlformats.org/officeDocument/2006/relationships/image" Target="../media/image7.png"/><Relationship Id="rId4" Type="http://schemas.microsoft.com/office/2007/relationships/hdphoto" Target="../media/hdphoto1.wdp"/></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80.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81.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82.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83.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84.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85.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86.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87.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88.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18.xml"/><Relationship Id="rId5" Type="http://schemas.openxmlformats.org/officeDocument/2006/relationships/image" Target="../media/image7.png"/><Relationship Id="rId4" Type="http://schemas.microsoft.com/office/2007/relationships/hdphoto" Target="../media/hdphoto1.wdp"/></Relationships>
</file>

<file path=ppt/slideMasters/_rels/slideMaster80.xml.rels><?xml version="1.0" encoding="UTF-8" standalone="yes"?>
<Relationships xmlns="http://schemas.openxmlformats.org/package/2006/relationships"><Relationship Id="rId3" Type="http://schemas.openxmlformats.org/officeDocument/2006/relationships/theme" Target="../theme/theme80.xml"/><Relationship Id="rId2" Type="http://schemas.openxmlformats.org/officeDocument/2006/relationships/slideLayout" Target="../slideLayouts/slideLayout91.xml"/><Relationship Id="rId1" Type="http://schemas.openxmlformats.org/officeDocument/2006/relationships/slideLayout" Target="../slideLayouts/slideLayout90.xml"/></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1.xml"/><Relationship Id="rId1" Type="http://schemas.openxmlformats.org/officeDocument/2006/relationships/slideLayout" Target="../slideLayouts/slideLayout92.xml"/></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2.xml"/><Relationship Id="rId1" Type="http://schemas.openxmlformats.org/officeDocument/2006/relationships/slideLayout" Target="../slideLayouts/slideLayout93.xml"/></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3.xml"/><Relationship Id="rId1" Type="http://schemas.openxmlformats.org/officeDocument/2006/relationships/slideLayout" Target="../slideLayouts/slideLayout94.xml"/></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4.xml"/><Relationship Id="rId1" Type="http://schemas.openxmlformats.org/officeDocument/2006/relationships/slideLayout" Target="../slideLayouts/slideLayout95.xm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5.xml"/><Relationship Id="rId1" Type="http://schemas.openxmlformats.org/officeDocument/2006/relationships/slideLayout" Target="../slideLayouts/slideLayout96.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6.xml"/><Relationship Id="rId1" Type="http://schemas.openxmlformats.org/officeDocument/2006/relationships/slideLayout" Target="../slideLayouts/slideLayout97.xml"/></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7.xml"/><Relationship Id="rId1" Type="http://schemas.openxmlformats.org/officeDocument/2006/relationships/slideLayout" Target="../slideLayouts/slideLayout98.xml"/></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8.xml"/><Relationship Id="rId1" Type="http://schemas.openxmlformats.org/officeDocument/2006/relationships/slideLayout" Target="../slideLayouts/slideLayout99.xml"/></Relationships>
</file>

<file path=ppt/slideMasters/_rels/slideMaster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89.xml"/><Relationship Id="rId1"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19.xml"/><Relationship Id="rId5" Type="http://schemas.openxmlformats.org/officeDocument/2006/relationships/image" Target="../media/image7.png"/><Relationship Id="rId4" Type="http://schemas.microsoft.com/office/2007/relationships/hdphoto" Target="../media/hdphoto1.wdp"/></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90.xml"/><Relationship Id="rId1" Type="http://schemas.openxmlformats.org/officeDocument/2006/relationships/slideLayout" Target="../slideLayouts/slideLayout101.xml"/></Relationships>
</file>

<file path=ppt/slideMasters/_rels/slideMaster91.xml.rels><?xml version="1.0" encoding="UTF-8" standalone="yes"?>
<Relationships xmlns="http://schemas.openxmlformats.org/package/2006/relationships"><Relationship Id="rId2" Type="http://schemas.openxmlformats.org/officeDocument/2006/relationships/theme" Target="../theme/theme91.xml"/><Relationship Id="rId1" Type="http://schemas.openxmlformats.org/officeDocument/2006/relationships/slideLayout" Target="../slideLayouts/slideLayout102.xml"/></Relationships>
</file>

<file path=ppt/slideMasters/_rels/slideMaster92.xml.rels><?xml version="1.0" encoding="UTF-8" standalone="yes"?>
<Relationships xmlns="http://schemas.openxmlformats.org/package/2006/relationships"><Relationship Id="rId2" Type="http://schemas.openxmlformats.org/officeDocument/2006/relationships/theme" Target="../theme/theme92.xml"/><Relationship Id="rId1" Type="http://schemas.openxmlformats.org/officeDocument/2006/relationships/slideLayout" Target="../slideLayouts/slideLayout103.xml"/></Relationships>
</file>

<file path=ppt/slideMasters/_rels/slideMaster93.xml.rels><?xml version="1.0" encoding="UTF-8" standalone="yes"?>
<Relationships xmlns="http://schemas.openxmlformats.org/package/2006/relationships"><Relationship Id="rId2" Type="http://schemas.openxmlformats.org/officeDocument/2006/relationships/theme" Target="../theme/theme93.xml"/><Relationship Id="rId1" Type="http://schemas.openxmlformats.org/officeDocument/2006/relationships/slideLayout" Target="../slideLayouts/slideLayout104.xml"/></Relationships>
</file>

<file path=ppt/slideMasters/_rels/slideMaster94.xml.rels><?xml version="1.0" encoding="UTF-8" standalone="yes"?>
<Relationships xmlns="http://schemas.openxmlformats.org/package/2006/relationships"><Relationship Id="rId2" Type="http://schemas.openxmlformats.org/officeDocument/2006/relationships/theme" Target="../theme/theme94.xml"/><Relationship Id="rId1" Type="http://schemas.openxmlformats.org/officeDocument/2006/relationships/slideLayout" Target="../slideLayouts/slideLayout105.xml"/></Relationships>
</file>

<file path=ppt/slideMasters/_rels/slideMaster95.xml.rels><?xml version="1.0" encoding="UTF-8" standalone="yes"?>
<Relationships xmlns="http://schemas.openxmlformats.org/package/2006/relationships"><Relationship Id="rId2" Type="http://schemas.openxmlformats.org/officeDocument/2006/relationships/theme" Target="../theme/theme95.xml"/><Relationship Id="rId1" Type="http://schemas.openxmlformats.org/officeDocument/2006/relationships/slideLayout" Target="../slideLayouts/slideLayout106.xml"/></Relationships>
</file>

<file path=ppt/slideMasters/_rels/slideMaster96.xml.rels><?xml version="1.0" encoding="UTF-8" standalone="yes"?>
<Relationships xmlns="http://schemas.openxmlformats.org/package/2006/relationships"><Relationship Id="rId2" Type="http://schemas.openxmlformats.org/officeDocument/2006/relationships/theme" Target="../theme/theme96.xml"/><Relationship Id="rId1" Type="http://schemas.openxmlformats.org/officeDocument/2006/relationships/slideLayout" Target="../slideLayouts/slideLayout107.xml"/></Relationships>
</file>

<file path=ppt/slideMasters/_rels/slideMaster97.xml.rels><?xml version="1.0" encoding="UTF-8" standalone="yes"?>
<Relationships xmlns="http://schemas.openxmlformats.org/package/2006/relationships"><Relationship Id="rId2" Type="http://schemas.openxmlformats.org/officeDocument/2006/relationships/theme" Target="../theme/theme97.xml"/><Relationship Id="rId1" Type="http://schemas.openxmlformats.org/officeDocument/2006/relationships/slideLayout" Target="../slideLayouts/slideLayout108.xm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86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309A6D-C09C-4548-B29A-6CF363A7E532}" type="datetimeFigureOut">
              <a:rPr lang="fr-FR" smtClean="0"/>
              <a:pPr/>
              <a:t>30/11/2016</a:t>
            </a:fld>
            <a:endParaRPr lang="fr-BE"/>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BE"/>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4668DC-857F-487D-BFFA-8C0CA5037977}" type="slidenum">
              <a:rPr lang="fr-BE" smtClean="0"/>
              <a:pPr/>
              <a:t>‹N°›</a:t>
            </a:fld>
            <a:endParaRPr lang="fr-BE"/>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25"/>
            <a:ext cx="427037" cy="342025"/>
          </a:xfrm>
          <a:prstGeom prst="rect">
            <a:avLst/>
          </a:prstGeom>
          <a:noFill/>
        </p:spPr>
      </p:pic>
      <p:sp>
        <p:nvSpPr>
          <p:cNvPr id="10" name="Text Box 65"/>
          <p:cNvSpPr txBox="1">
            <a:spLocks noChangeArrowheads="1"/>
          </p:cNvSpPr>
          <p:nvPr userDrawn="1"/>
        </p:nvSpPr>
        <p:spPr bwMode="white">
          <a:xfrm>
            <a:off x="500749" y="6518714"/>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93"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11"/>
            <a:ext cx="427037" cy="342025"/>
          </a:xfrm>
          <a:prstGeom prst="rect">
            <a:avLst/>
          </a:prstGeom>
          <a:noFill/>
        </p:spPr>
      </p:pic>
      <p:sp>
        <p:nvSpPr>
          <p:cNvPr id="10" name="Text Box 65"/>
          <p:cNvSpPr txBox="1">
            <a:spLocks noChangeArrowheads="1"/>
          </p:cNvSpPr>
          <p:nvPr userDrawn="1"/>
        </p:nvSpPr>
        <p:spPr bwMode="white">
          <a:xfrm>
            <a:off x="500749" y="6518700"/>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95"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595"/>
            <a:ext cx="427037" cy="342025"/>
          </a:xfrm>
          <a:prstGeom prst="rect">
            <a:avLst/>
          </a:prstGeom>
          <a:noFill/>
        </p:spPr>
      </p:pic>
      <p:sp>
        <p:nvSpPr>
          <p:cNvPr id="10" name="Text Box 65"/>
          <p:cNvSpPr txBox="1">
            <a:spLocks noChangeArrowheads="1"/>
          </p:cNvSpPr>
          <p:nvPr userDrawn="1"/>
        </p:nvSpPr>
        <p:spPr bwMode="white">
          <a:xfrm>
            <a:off x="500749" y="6518684"/>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97"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577"/>
            <a:ext cx="427037" cy="342025"/>
          </a:xfrm>
          <a:prstGeom prst="rect">
            <a:avLst/>
          </a:prstGeom>
          <a:noFill/>
        </p:spPr>
      </p:pic>
      <p:sp>
        <p:nvSpPr>
          <p:cNvPr id="10" name="Text Box 65"/>
          <p:cNvSpPr txBox="1">
            <a:spLocks noChangeArrowheads="1"/>
          </p:cNvSpPr>
          <p:nvPr userDrawn="1"/>
        </p:nvSpPr>
        <p:spPr bwMode="white">
          <a:xfrm>
            <a:off x="500749" y="6518666"/>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99"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557"/>
            <a:ext cx="427037" cy="342025"/>
          </a:xfrm>
          <a:prstGeom prst="rect">
            <a:avLst/>
          </a:prstGeom>
          <a:noFill/>
        </p:spPr>
      </p:pic>
      <p:sp>
        <p:nvSpPr>
          <p:cNvPr id="10" name="Text Box 65"/>
          <p:cNvSpPr txBox="1">
            <a:spLocks noChangeArrowheads="1"/>
          </p:cNvSpPr>
          <p:nvPr userDrawn="1"/>
        </p:nvSpPr>
        <p:spPr bwMode="white">
          <a:xfrm>
            <a:off x="500749" y="6518646"/>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901"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535"/>
            <a:ext cx="427037" cy="342025"/>
          </a:xfrm>
          <a:prstGeom prst="rect">
            <a:avLst/>
          </a:prstGeom>
          <a:noFill/>
        </p:spPr>
      </p:pic>
      <p:sp>
        <p:nvSpPr>
          <p:cNvPr id="10" name="Text Box 65"/>
          <p:cNvSpPr txBox="1">
            <a:spLocks noChangeArrowheads="1"/>
          </p:cNvSpPr>
          <p:nvPr userDrawn="1"/>
        </p:nvSpPr>
        <p:spPr bwMode="white">
          <a:xfrm>
            <a:off x="500749" y="6518624"/>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903"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511"/>
            <a:ext cx="427037" cy="342025"/>
          </a:xfrm>
          <a:prstGeom prst="rect">
            <a:avLst/>
          </a:prstGeom>
          <a:noFill/>
        </p:spPr>
      </p:pic>
      <p:sp>
        <p:nvSpPr>
          <p:cNvPr id="10" name="Text Box 65"/>
          <p:cNvSpPr txBox="1">
            <a:spLocks noChangeArrowheads="1"/>
          </p:cNvSpPr>
          <p:nvPr userDrawn="1"/>
        </p:nvSpPr>
        <p:spPr bwMode="white">
          <a:xfrm>
            <a:off x="500749" y="6518600"/>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905"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48" y="6353485"/>
            <a:ext cx="427037" cy="342025"/>
          </a:xfrm>
          <a:prstGeom prst="rect">
            <a:avLst/>
          </a:prstGeom>
          <a:noFill/>
        </p:spPr>
      </p:pic>
      <p:sp>
        <p:nvSpPr>
          <p:cNvPr id="10" name="Text Box 65"/>
          <p:cNvSpPr txBox="1">
            <a:spLocks noChangeArrowheads="1"/>
          </p:cNvSpPr>
          <p:nvPr userDrawn="1"/>
        </p:nvSpPr>
        <p:spPr bwMode="white">
          <a:xfrm>
            <a:off x="500749" y="6518574"/>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907"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0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13"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auto">
          <a:xfrm>
            <a:off x="0" y="-1"/>
            <a:ext cx="9144000" cy="3895725"/>
          </a:xfrm>
          <a:prstGeom prst="rect">
            <a:avLst/>
          </a:prstGeom>
          <a:solidFill>
            <a:srgbClr val="949482">
              <a:alpha val="80000"/>
            </a:srgbClr>
          </a:solidFill>
          <a:ln w="9525" cap="flat" cmpd="sng" algn="ctr">
            <a:noFill/>
            <a:prstDash val="solid"/>
            <a:miter lim="800000"/>
            <a:headEnd type="none" w="med" len="med"/>
            <a:tailEnd type="none" w="med" len="med"/>
          </a:ln>
          <a:effectLst/>
        </p:spPr>
        <p:txBody>
          <a:bodyPr vert="horz" wrap="square" lIns="77913" tIns="38957" rIns="77913" bIns="38957" numCol="1" rtlCol="0" anchor="t" anchorCtr="0" compatLnSpc="1">
            <a:prstTxWarp prst="textNoShape">
              <a:avLst/>
            </a:prstTxWarp>
            <a:noAutofit/>
          </a:bodyPr>
          <a:lstStyle/>
          <a:p>
            <a:pPr algn="r" eaLnBrk="0" fontAlgn="base" hangingPunct="0">
              <a:spcBef>
                <a:spcPct val="0"/>
              </a:spcBef>
              <a:spcAft>
                <a:spcPct val="0"/>
              </a:spcAft>
            </a:pPr>
            <a:endParaRPr lang="fr-FR" sz="1704" b="1" dirty="0" smtClean="0">
              <a:solidFill>
                <a:srgbClr val="000000"/>
              </a:solidFill>
              <a:latin typeface="Tahoma" pitchFamily="34" charset="0"/>
              <a:cs typeface="Arial" charset="0"/>
            </a:endParaRPr>
          </a:p>
        </p:txBody>
      </p:sp>
      <p:pic>
        <p:nvPicPr>
          <p:cNvPr id="13" name="Picture 2" descr="D:\01-OWay\GRAPHISMES\Afaq_20252_g.jpg"/>
          <p:cNvPicPr>
            <a:picLocks noChangeAspect="1" noChangeArrowheads="1"/>
          </p:cNvPicPr>
          <p:nvPr/>
        </p:nvPicPr>
        <p:blipFill>
          <a:blip r:embed="rId3" cstate="email"/>
          <a:srcRect/>
          <a:stretch>
            <a:fillRect/>
          </a:stretch>
        </p:blipFill>
        <p:spPr bwMode="auto">
          <a:xfrm>
            <a:off x="8122100" y="6291723"/>
            <a:ext cx="366057" cy="409393"/>
          </a:xfrm>
          <a:prstGeom prst="rect">
            <a:avLst/>
          </a:prstGeom>
          <a:noFill/>
          <a:effectLst>
            <a:outerShdw blurRad="50800" dist="38100" dir="2700000" algn="tl" rotWithShape="0">
              <a:prstClr val="black">
                <a:alpha val="40000"/>
              </a:prstClr>
            </a:outerShdw>
          </a:effectLst>
        </p:spPr>
      </p:pic>
      <p:pic>
        <p:nvPicPr>
          <p:cNvPr id="1027" name="Picture 3" descr="D:\01-OWay\GRAPHISMES\ESOMAR_Member.png"/>
          <p:cNvPicPr>
            <a:picLocks noChangeAspect="1" noChangeArrowheads="1"/>
          </p:cNvPicPr>
          <p:nvPr/>
        </p:nvPicPr>
        <p:blipFill>
          <a:blip r:embed="rId4" cstate="email"/>
          <a:srcRect/>
          <a:stretch>
            <a:fillRect/>
          </a:stretch>
        </p:blipFill>
        <p:spPr bwMode="auto">
          <a:xfrm>
            <a:off x="8571292" y="6291723"/>
            <a:ext cx="374453" cy="409393"/>
          </a:xfrm>
          <a:prstGeom prst="rect">
            <a:avLst/>
          </a:prstGeom>
          <a:noFill/>
          <a:effectLst>
            <a:outerShdw blurRad="50800" dist="38100" dir="2700000" algn="tl" rotWithShape="0">
              <a:prstClr val="black">
                <a:alpha val="40000"/>
              </a:prstClr>
            </a:outerShdw>
          </a:effectLst>
        </p:spPr>
      </p:pic>
      <p:pic>
        <p:nvPicPr>
          <p:cNvPr id="7174" name="Picture 6" descr="D:\01-OWay\GRAPHISMES\BG_OWaySlides\Guillemets\G_blanc_full-trans-03.png"/>
          <p:cNvPicPr>
            <a:picLocks noChangeAspect="1" noChangeArrowheads="1"/>
          </p:cNvPicPr>
          <p:nvPr userDrawn="1"/>
        </p:nvPicPr>
        <p:blipFill>
          <a:blip r:embed="rId5" cstate="print"/>
          <a:srcRect/>
          <a:stretch>
            <a:fillRect/>
          </a:stretch>
        </p:blipFill>
        <p:spPr bwMode="auto">
          <a:xfrm>
            <a:off x="138481" y="182563"/>
            <a:ext cx="725366" cy="627062"/>
          </a:xfrm>
          <a:prstGeom prst="rect">
            <a:avLst/>
          </a:prstGeom>
          <a:noFill/>
        </p:spPr>
      </p:pic>
    </p:spTree>
    <p:extLst>
      <p:ext uri="{BB962C8B-B14F-4D97-AF65-F5344CB8AC3E}">
        <p14:creationId xmlns:p14="http://schemas.microsoft.com/office/powerpoint/2010/main" val="2975659154"/>
      </p:ext>
    </p:extLst>
  </p:cSld>
  <p:clrMap bg1="lt1" tx1="dk1" bg2="lt2" tx2="dk2" accent1="accent1" accent2="accent2" accent3="accent3" accent4="accent4" accent5="accent5" accent6="accent6" hlink="hlink" folHlink="folHlink"/>
  <p:sldLayoutIdLst>
    <p:sldLayoutId id="2147483877" r:id="rId1"/>
  </p:sldLayoutIdLst>
  <p:txStyles>
    <p:titleStyle>
      <a:lvl1pPr algn="ctr" rtl="0" eaLnBrk="0" fontAlgn="base" hangingPunct="0">
        <a:spcBef>
          <a:spcPct val="0"/>
        </a:spcBef>
        <a:spcAft>
          <a:spcPct val="0"/>
        </a:spcAft>
        <a:defRPr sz="3750">
          <a:solidFill>
            <a:schemeClr val="tx2"/>
          </a:solidFill>
          <a:latin typeface="+mj-lt"/>
          <a:ea typeface="+mj-ea"/>
          <a:cs typeface="+mj-cs"/>
        </a:defRPr>
      </a:lvl1pPr>
      <a:lvl2pPr algn="ctr" rtl="0" eaLnBrk="0" fontAlgn="base" hangingPunct="0">
        <a:spcBef>
          <a:spcPct val="0"/>
        </a:spcBef>
        <a:spcAft>
          <a:spcPct val="0"/>
        </a:spcAft>
        <a:defRPr sz="3750">
          <a:solidFill>
            <a:schemeClr val="tx2"/>
          </a:solidFill>
          <a:latin typeface="Arial" charset="0"/>
        </a:defRPr>
      </a:lvl2pPr>
      <a:lvl3pPr algn="ctr" rtl="0" eaLnBrk="0" fontAlgn="base" hangingPunct="0">
        <a:spcBef>
          <a:spcPct val="0"/>
        </a:spcBef>
        <a:spcAft>
          <a:spcPct val="0"/>
        </a:spcAft>
        <a:defRPr sz="3750">
          <a:solidFill>
            <a:schemeClr val="tx2"/>
          </a:solidFill>
          <a:latin typeface="Arial" charset="0"/>
        </a:defRPr>
      </a:lvl3pPr>
      <a:lvl4pPr algn="ctr" rtl="0" eaLnBrk="0" fontAlgn="base" hangingPunct="0">
        <a:spcBef>
          <a:spcPct val="0"/>
        </a:spcBef>
        <a:spcAft>
          <a:spcPct val="0"/>
        </a:spcAft>
        <a:defRPr sz="3750">
          <a:solidFill>
            <a:schemeClr val="tx2"/>
          </a:solidFill>
          <a:latin typeface="Arial" charset="0"/>
        </a:defRPr>
      </a:lvl4pPr>
      <a:lvl5pPr algn="ctr" rtl="0" eaLnBrk="0" fontAlgn="base" hangingPunct="0">
        <a:spcBef>
          <a:spcPct val="0"/>
        </a:spcBef>
        <a:spcAft>
          <a:spcPct val="0"/>
        </a:spcAft>
        <a:defRPr sz="3750">
          <a:solidFill>
            <a:schemeClr val="tx2"/>
          </a:solidFill>
          <a:latin typeface="Arial" charset="0"/>
        </a:defRPr>
      </a:lvl5pPr>
      <a:lvl6pPr marL="389586" algn="ctr" rtl="0" fontAlgn="base">
        <a:spcBef>
          <a:spcPct val="0"/>
        </a:spcBef>
        <a:spcAft>
          <a:spcPct val="0"/>
        </a:spcAft>
        <a:defRPr sz="3750">
          <a:solidFill>
            <a:schemeClr val="tx2"/>
          </a:solidFill>
          <a:latin typeface="Arial" charset="0"/>
        </a:defRPr>
      </a:lvl6pPr>
      <a:lvl7pPr marL="779173" algn="ctr" rtl="0" fontAlgn="base">
        <a:spcBef>
          <a:spcPct val="0"/>
        </a:spcBef>
        <a:spcAft>
          <a:spcPct val="0"/>
        </a:spcAft>
        <a:defRPr sz="3750">
          <a:solidFill>
            <a:schemeClr val="tx2"/>
          </a:solidFill>
          <a:latin typeface="Arial" charset="0"/>
        </a:defRPr>
      </a:lvl7pPr>
      <a:lvl8pPr marL="1168759" algn="ctr" rtl="0" fontAlgn="base">
        <a:spcBef>
          <a:spcPct val="0"/>
        </a:spcBef>
        <a:spcAft>
          <a:spcPct val="0"/>
        </a:spcAft>
        <a:defRPr sz="3750">
          <a:solidFill>
            <a:schemeClr val="tx2"/>
          </a:solidFill>
          <a:latin typeface="Arial" charset="0"/>
        </a:defRPr>
      </a:lvl8pPr>
      <a:lvl9pPr marL="1558345" algn="ctr" rtl="0" fontAlgn="base">
        <a:spcBef>
          <a:spcPct val="0"/>
        </a:spcBef>
        <a:spcAft>
          <a:spcPct val="0"/>
        </a:spcAft>
        <a:defRPr sz="3750">
          <a:solidFill>
            <a:schemeClr val="tx2"/>
          </a:solidFill>
          <a:latin typeface="Arial" charset="0"/>
        </a:defRPr>
      </a:lvl9pPr>
    </p:titleStyle>
    <p:bodyStyle>
      <a:lvl1pPr marL="292190" indent="-292190" algn="l" rtl="0" eaLnBrk="0" fontAlgn="base" hangingPunct="0">
        <a:spcBef>
          <a:spcPct val="20000"/>
        </a:spcBef>
        <a:spcAft>
          <a:spcPct val="0"/>
        </a:spcAft>
        <a:buChar char="•"/>
        <a:defRPr sz="2727">
          <a:solidFill>
            <a:schemeClr val="tx1"/>
          </a:solidFill>
          <a:latin typeface="+mn-lt"/>
          <a:ea typeface="+mn-ea"/>
          <a:cs typeface="+mn-cs"/>
        </a:defRPr>
      </a:lvl1pPr>
      <a:lvl2pPr marL="633078" indent="-243492" algn="l" rtl="0" eaLnBrk="0" fontAlgn="base" hangingPunct="0">
        <a:spcBef>
          <a:spcPct val="20000"/>
        </a:spcBef>
        <a:spcAft>
          <a:spcPct val="0"/>
        </a:spcAft>
        <a:buChar char="–"/>
        <a:defRPr sz="2386">
          <a:solidFill>
            <a:schemeClr val="tx1"/>
          </a:solidFill>
          <a:latin typeface="+mn-lt"/>
        </a:defRPr>
      </a:lvl2pPr>
      <a:lvl3pPr marL="973966" indent="-194793" algn="l" rtl="0" eaLnBrk="0" fontAlgn="base" hangingPunct="0">
        <a:spcBef>
          <a:spcPct val="20000"/>
        </a:spcBef>
        <a:spcAft>
          <a:spcPct val="0"/>
        </a:spcAft>
        <a:buChar char="•"/>
        <a:defRPr sz="2045">
          <a:solidFill>
            <a:schemeClr val="tx1"/>
          </a:solidFill>
          <a:latin typeface="+mn-lt"/>
        </a:defRPr>
      </a:lvl3pPr>
      <a:lvl4pPr marL="1363553" indent="-194793" algn="l" rtl="0" eaLnBrk="0" fontAlgn="base" hangingPunct="0">
        <a:spcBef>
          <a:spcPct val="20000"/>
        </a:spcBef>
        <a:spcAft>
          <a:spcPct val="0"/>
        </a:spcAft>
        <a:buChar char="–"/>
        <a:defRPr sz="1704">
          <a:solidFill>
            <a:schemeClr val="tx1"/>
          </a:solidFill>
          <a:latin typeface="+mn-lt"/>
        </a:defRPr>
      </a:lvl4pPr>
      <a:lvl5pPr marL="1753139" indent="-194793" algn="l" rtl="0" eaLnBrk="0" fontAlgn="base" hangingPunct="0">
        <a:spcBef>
          <a:spcPct val="20000"/>
        </a:spcBef>
        <a:spcAft>
          <a:spcPct val="0"/>
        </a:spcAft>
        <a:buChar char="»"/>
        <a:defRPr sz="1704">
          <a:solidFill>
            <a:schemeClr val="tx1"/>
          </a:solidFill>
          <a:latin typeface="+mn-lt"/>
        </a:defRPr>
      </a:lvl5pPr>
      <a:lvl6pPr marL="2142725" indent="-194793" algn="l" rtl="0" fontAlgn="base">
        <a:spcBef>
          <a:spcPct val="20000"/>
        </a:spcBef>
        <a:spcAft>
          <a:spcPct val="0"/>
        </a:spcAft>
        <a:buChar char="»"/>
        <a:defRPr sz="1704">
          <a:solidFill>
            <a:schemeClr val="tx1"/>
          </a:solidFill>
          <a:latin typeface="+mn-lt"/>
        </a:defRPr>
      </a:lvl6pPr>
      <a:lvl7pPr marL="2532312" indent="-194793" algn="l" rtl="0" fontAlgn="base">
        <a:spcBef>
          <a:spcPct val="20000"/>
        </a:spcBef>
        <a:spcAft>
          <a:spcPct val="0"/>
        </a:spcAft>
        <a:buChar char="»"/>
        <a:defRPr sz="1704">
          <a:solidFill>
            <a:schemeClr val="tx1"/>
          </a:solidFill>
          <a:latin typeface="+mn-lt"/>
        </a:defRPr>
      </a:lvl7pPr>
      <a:lvl8pPr marL="2921898" indent="-194793" algn="l" rtl="0" fontAlgn="base">
        <a:spcBef>
          <a:spcPct val="20000"/>
        </a:spcBef>
        <a:spcAft>
          <a:spcPct val="0"/>
        </a:spcAft>
        <a:buChar char="»"/>
        <a:defRPr sz="1704">
          <a:solidFill>
            <a:schemeClr val="tx1"/>
          </a:solidFill>
          <a:latin typeface="+mn-lt"/>
        </a:defRPr>
      </a:lvl8pPr>
      <a:lvl9pPr marL="3311484" indent="-194793" algn="l" rtl="0" fontAlgn="base">
        <a:spcBef>
          <a:spcPct val="20000"/>
        </a:spcBef>
        <a:spcAft>
          <a:spcPct val="0"/>
        </a:spcAft>
        <a:buChar char="»"/>
        <a:defRPr sz="1704">
          <a:solidFill>
            <a:schemeClr val="tx1"/>
          </a:solidFill>
          <a:latin typeface="+mn-lt"/>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1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17"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1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2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23"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2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27"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2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3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67"/>
            <a:ext cx="427037" cy="342025"/>
          </a:xfrm>
          <a:prstGeom prst="rect">
            <a:avLst/>
          </a:prstGeom>
          <a:noFill/>
        </p:spPr>
      </p:pic>
      <p:sp>
        <p:nvSpPr>
          <p:cNvPr id="10" name="Text Box 65"/>
          <p:cNvSpPr txBox="1">
            <a:spLocks noChangeArrowheads="1"/>
          </p:cNvSpPr>
          <p:nvPr userDrawn="1"/>
        </p:nvSpPr>
        <p:spPr bwMode="white">
          <a:xfrm>
            <a:off x="500749" y="6518756"/>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79"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37"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3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4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43"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4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47"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53"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67"/>
            <a:ext cx="427037" cy="342025"/>
          </a:xfrm>
          <a:prstGeom prst="rect">
            <a:avLst/>
          </a:prstGeom>
          <a:noFill/>
        </p:spPr>
      </p:pic>
      <p:sp>
        <p:nvSpPr>
          <p:cNvPr id="10" name="Text Box 65"/>
          <p:cNvSpPr txBox="1">
            <a:spLocks noChangeArrowheads="1"/>
          </p:cNvSpPr>
          <p:nvPr userDrawn="1"/>
        </p:nvSpPr>
        <p:spPr bwMode="white">
          <a:xfrm>
            <a:off x="500749" y="6518756"/>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81"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5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57"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5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63"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6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67"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6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Footer Placeholder 4"/>
          <p:cNvSpPr>
            <a:spLocks noGrp="1"/>
          </p:cNvSpPr>
          <p:nvPr>
            <p:ph type="ftr" sz="quarter" idx="3"/>
          </p:nvPr>
        </p:nvSpPr>
        <p:spPr>
          <a:xfrm>
            <a:off x="3028950" y="63566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6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4F244-EDB4-4A87-A664-329EAF5915D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827349"/>
      </p:ext>
    </p:extLst>
  </p:cSld>
  <p:clrMap bg1="lt1" tx1="dk1" bg2="lt2" tx2="dk2" accent1="accent1" accent2="accent2" accent3="accent3" accent4="accent4" accent5="accent5" accent6="accent6" hlink="hlink" folHlink="folHlink"/>
  <p:sldLayoutIdLst>
    <p:sldLayoutId id="214748396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631"/>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631"/>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631"/>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71"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631"/>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631"/>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631"/>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73"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65"/>
            <a:ext cx="427037" cy="342025"/>
          </a:xfrm>
          <a:prstGeom prst="rect">
            <a:avLst/>
          </a:prstGeom>
          <a:noFill/>
        </p:spPr>
      </p:pic>
      <p:sp>
        <p:nvSpPr>
          <p:cNvPr id="10" name="Text Box 65"/>
          <p:cNvSpPr txBox="1">
            <a:spLocks noChangeArrowheads="1"/>
          </p:cNvSpPr>
          <p:nvPr userDrawn="1"/>
        </p:nvSpPr>
        <p:spPr bwMode="white">
          <a:xfrm>
            <a:off x="500749" y="6518754"/>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83"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629"/>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629"/>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629"/>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75"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625"/>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625"/>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625"/>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77"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619"/>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619"/>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619"/>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79"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611"/>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611"/>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611"/>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81"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601"/>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601"/>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601"/>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83"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589"/>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589"/>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589"/>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85"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575"/>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575"/>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575"/>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87"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559"/>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559"/>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559"/>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89"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541"/>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541"/>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541"/>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91"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521"/>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521"/>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521"/>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93"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61"/>
            <a:ext cx="427037" cy="342025"/>
          </a:xfrm>
          <a:prstGeom prst="rect">
            <a:avLst/>
          </a:prstGeom>
          <a:noFill/>
        </p:spPr>
      </p:pic>
      <p:sp>
        <p:nvSpPr>
          <p:cNvPr id="10" name="Text Box 65"/>
          <p:cNvSpPr txBox="1">
            <a:spLocks noChangeArrowheads="1"/>
          </p:cNvSpPr>
          <p:nvPr userDrawn="1"/>
        </p:nvSpPr>
        <p:spPr bwMode="white">
          <a:xfrm>
            <a:off x="500749" y="6518750"/>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85"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499"/>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499"/>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499"/>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95"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475"/>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475"/>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475"/>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97"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449"/>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449"/>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449"/>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3999"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421"/>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421"/>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421"/>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4001"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43"/>
          <p:cNvGrpSpPr/>
          <p:nvPr/>
        </p:nvGrpSpPr>
        <p:grpSpPr>
          <a:xfrm>
            <a:off x="0" y="-8464"/>
            <a:ext cx="9144004" cy="6866467"/>
            <a:chOff x="0" y="-8467"/>
            <a:chExt cx="12192005" cy="6866467"/>
          </a:xfrm>
        </p:grpSpPr>
        <p:cxnSp>
          <p:nvCxnSpPr>
            <p:cNvPr id="3" name="Straight Connector 19"/>
            <p:cNvCxnSpPr/>
            <p:nvPr/>
          </p:nvCxnSpPr>
          <p:spPr>
            <a:xfrm>
              <a:off x="9371008" y="0"/>
              <a:ext cx="1219207" cy="6858000"/>
            </a:xfrm>
            <a:prstGeom prst="straightConnector1">
              <a:avLst/>
            </a:prstGeom>
            <a:noFill/>
            <a:ln w="9528" cap="flat">
              <a:solidFill>
                <a:srgbClr val="4A66AC">
                  <a:alpha val="70000"/>
                </a:srgbClr>
              </a:solidFill>
              <a:prstDash val="solid"/>
              <a:miter/>
            </a:ln>
          </p:spPr>
        </p:cxnSp>
        <p:cxnSp>
          <p:nvCxnSpPr>
            <p:cNvPr id="4" name="Straight Connector 20"/>
            <p:cNvCxnSpPr/>
            <p:nvPr/>
          </p:nvCxnSpPr>
          <p:spPr>
            <a:xfrm flipH="1">
              <a:off x="7425266" y="3681410"/>
              <a:ext cx="4763557" cy="3176590"/>
            </a:xfrm>
            <a:prstGeom prst="straightConnector1">
              <a:avLst/>
            </a:prstGeom>
            <a:noFill/>
            <a:ln w="9528" cap="flat">
              <a:solidFill>
                <a:srgbClr val="4A66AC">
                  <a:alpha val="70000"/>
                </a:srgbClr>
              </a:solidFill>
              <a:prstDash val="solid"/>
              <a:miter/>
            </a:ln>
          </p:spPr>
        </p:cxnSp>
        <p:sp>
          <p:nvSpPr>
            <p:cNvPr id="5" name="Rectangle 23"/>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 f4 0 f2"/>
                <a:gd name="f9" fmla="+- f3 0 f2"/>
                <a:gd name="f10" fmla="*/ f9 1 3007349"/>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007349" h="6866467">
                  <a:moveTo>
                    <a:pt x="f5" y="f2"/>
                  </a:moveTo>
                  <a:lnTo>
                    <a:pt x="f3" y="f2"/>
                  </a:lnTo>
                  <a:lnTo>
                    <a:pt x="f3" y="f4"/>
                  </a:lnTo>
                  <a:lnTo>
                    <a:pt x="f2" y="f4"/>
                  </a:lnTo>
                  <a:lnTo>
                    <a:pt x="f5" y="f2"/>
                  </a:lnTo>
                  <a:close/>
                </a:path>
              </a:pathLst>
            </a:custGeom>
            <a:solidFill>
              <a:srgbClr val="4A66AC">
                <a:alpha val="3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6" name="Rectangle 25"/>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 f4 0 f2"/>
                <a:gd name="f9" fmla="+- f3 0 f2"/>
                <a:gd name="f10" fmla="*/ f9 1 2573311"/>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573311" h="6866467">
                  <a:moveTo>
                    <a:pt x="f2" y="f2"/>
                  </a:moveTo>
                  <a:lnTo>
                    <a:pt x="f3" y="f2"/>
                  </a:lnTo>
                  <a:lnTo>
                    <a:pt x="f3" y="f4"/>
                  </a:lnTo>
                  <a:lnTo>
                    <a:pt x="f5" y="f4"/>
                  </a:lnTo>
                  <a:lnTo>
                    <a:pt x="f2" y="f2"/>
                  </a:lnTo>
                  <a:close/>
                </a:path>
              </a:pathLst>
            </a:custGeom>
            <a:solidFill>
              <a:srgbClr val="4A66AC">
                <a:alpha val="2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7" name="Isosceles Triangle 23"/>
            <p:cNvSpPr/>
            <p:nvPr/>
          </p:nvSpPr>
          <p:spPr>
            <a:xfrm>
              <a:off x="8932334" y="3047996"/>
              <a:ext cx="3259671" cy="3810003"/>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8" name="Rectangle 27"/>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 f4 0 f2"/>
                <a:gd name="f9" fmla="+- f3 0 f2"/>
                <a:gd name="f10" fmla="*/ f9 1 2858013"/>
                <a:gd name="f11" fmla="*/ f8 1 6866467"/>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858013" h="6866467">
                  <a:moveTo>
                    <a:pt x="f2" y="f2"/>
                  </a:moveTo>
                  <a:lnTo>
                    <a:pt x="f3" y="f2"/>
                  </a:lnTo>
                  <a:lnTo>
                    <a:pt x="f3" y="f4"/>
                  </a:lnTo>
                  <a:lnTo>
                    <a:pt x="f5" y="f4"/>
                  </a:lnTo>
                  <a:lnTo>
                    <a:pt x="f2" y="f2"/>
                  </a:lnTo>
                  <a:close/>
                </a:path>
              </a:pathLst>
            </a:custGeom>
            <a:solidFill>
              <a:srgbClr val="374D81">
                <a:alpha val="5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9" name="Rectangle 28"/>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 f4 0 f2"/>
                <a:gd name="f9" fmla="+- f3 0 f2"/>
                <a:gd name="f10" fmla="*/ f9 1 1290094"/>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90094" h="6858000">
                  <a:moveTo>
                    <a:pt x="f5" y="f2"/>
                  </a:moveTo>
                  <a:lnTo>
                    <a:pt x="f3" y="f2"/>
                  </a:lnTo>
                  <a:lnTo>
                    <a:pt x="f3" y="f4"/>
                  </a:lnTo>
                  <a:lnTo>
                    <a:pt x="f2" y="f4"/>
                  </a:lnTo>
                  <a:lnTo>
                    <a:pt x="f5" y="f2"/>
                  </a:lnTo>
                  <a:close/>
                </a:path>
              </a:pathLst>
            </a:custGeom>
            <a:solidFill>
              <a:srgbClr val="253356">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0" name="Rectangle 29"/>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 f4 0 f2"/>
                <a:gd name="f9" fmla="+- f3 0 f2"/>
                <a:gd name="f10" fmla="*/ f9 1 1249825"/>
                <a:gd name="f11" fmla="*/ f8 1 6858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49825" h="6858000">
                  <a:moveTo>
                    <a:pt x="f2" y="f2"/>
                  </a:moveTo>
                  <a:lnTo>
                    <a:pt x="f3" y="f2"/>
                  </a:lnTo>
                  <a:lnTo>
                    <a:pt x="f3" y="f4"/>
                  </a:lnTo>
                  <a:lnTo>
                    <a:pt x="f5" y="f4"/>
                  </a:lnTo>
                  <a:lnTo>
                    <a:pt x="f2" y="f2"/>
                  </a:lnTo>
                  <a:close/>
                </a:path>
              </a:pathLst>
            </a:custGeom>
            <a:solidFill>
              <a:srgbClr val="1C2640">
                <a:alpha val="8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1" name="Isosceles Triangle 27"/>
            <p:cNvSpPr/>
            <p:nvPr/>
          </p:nvSpPr>
          <p:spPr>
            <a:xfrm>
              <a:off x="10371664" y="3589870"/>
              <a:ext cx="1817159" cy="3268129"/>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374D81">
                <a:alpha val="66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sp>
          <p:nvSpPr>
            <p:cNvPr id="12" name="Isosceles Triangle 18"/>
            <p:cNvSpPr/>
            <p:nvPr/>
          </p:nvSpPr>
          <p:spPr>
            <a:xfrm>
              <a:off x="0" y="4013201"/>
              <a:ext cx="448732" cy="2844798"/>
            </a:xfrm>
            <a:custGeom>
              <a:avLst/>
              <a:gdLst>
                <a:gd name="f0" fmla="val 10800000"/>
                <a:gd name="f1" fmla="val 5400000"/>
                <a:gd name="f2" fmla="val 180"/>
                <a:gd name="f3" fmla="val w"/>
                <a:gd name="f4" fmla="val h"/>
                <a:gd name="f5" fmla="val ss"/>
                <a:gd name="f6" fmla="val 0"/>
                <a:gd name="f7" fmla="+- 0 0 -360"/>
                <a:gd name="f8" fmla="+- 0 0 -270"/>
                <a:gd name="f9" fmla="+- 0 0 -180"/>
                <a:gd name="f10" fmla="+- 0 0 -90"/>
                <a:gd name="f11" fmla="abs f3"/>
                <a:gd name="f12" fmla="abs f4"/>
                <a:gd name="f13" fmla="abs f5"/>
                <a:gd name="f14" fmla="*/ f7 f0 1"/>
                <a:gd name="f15" fmla="*/ f8 f0 1"/>
                <a:gd name="f16" fmla="*/ f9 f0 1"/>
                <a:gd name="f17" fmla="*/ f10 f0 1"/>
                <a:gd name="f18" fmla="?: f11 f3 1"/>
                <a:gd name="f19" fmla="?: f12 f4 1"/>
                <a:gd name="f20" fmla="?: f13 f5 1"/>
                <a:gd name="f21" fmla="*/ f14 1 f2"/>
                <a:gd name="f22" fmla="*/ f15 1 f2"/>
                <a:gd name="f23" fmla="*/ f16 1 f2"/>
                <a:gd name="f24" fmla="*/ f17 1 f2"/>
                <a:gd name="f25" fmla="*/ f18 1 21600"/>
                <a:gd name="f26" fmla="*/ f19 1 21600"/>
                <a:gd name="f27" fmla="*/ 21600 f18 1"/>
                <a:gd name="f28" fmla="*/ 21600 f19 1"/>
                <a:gd name="f29" fmla="+- f21 0 f1"/>
                <a:gd name="f30" fmla="+- f22 0 f1"/>
                <a:gd name="f31" fmla="+- f23 0 f1"/>
                <a:gd name="f32" fmla="+- f24 0 f1"/>
                <a:gd name="f33" fmla="min f26 f25"/>
                <a:gd name="f34" fmla="*/ f27 1 f20"/>
                <a:gd name="f35" fmla="*/ f28 1 f20"/>
                <a:gd name="f36" fmla="val f34"/>
                <a:gd name="f37" fmla="val f35"/>
                <a:gd name="f38" fmla="*/ f6 f33 1"/>
                <a:gd name="f39" fmla="+- f37 0 f6"/>
                <a:gd name="f40" fmla="+- f36 0 f6"/>
                <a:gd name="f41" fmla="*/ f37 f33 1"/>
                <a:gd name="f42" fmla="*/ f36 f33 1"/>
                <a:gd name="f43" fmla="*/ f39 1 2"/>
                <a:gd name="f44" fmla="*/ f40 1 2"/>
                <a:gd name="f45" fmla="*/ f40 f6 1"/>
                <a:gd name="f46" fmla="+- f6 f43 0"/>
                <a:gd name="f47" fmla="*/ f45 1 200000"/>
                <a:gd name="f48" fmla="*/ f45 1 100000"/>
                <a:gd name="f49" fmla="+- f47 f44 0"/>
                <a:gd name="f50" fmla="*/ f47 f33 1"/>
                <a:gd name="f51" fmla="*/ f46 f33 1"/>
                <a:gd name="f52" fmla="*/ f48 f33 1"/>
                <a:gd name="f53" fmla="*/ f49 f33 1"/>
              </a:gdLst>
              <a:ahLst/>
              <a:cxnLst>
                <a:cxn ang="3cd4">
                  <a:pos x="hc" y="t"/>
                </a:cxn>
                <a:cxn ang="0">
                  <a:pos x="r" y="vc"/>
                </a:cxn>
                <a:cxn ang="cd4">
                  <a:pos x="hc" y="b"/>
                </a:cxn>
                <a:cxn ang="cd2">
                  <a:pos x="l" y="vc"/>
                </a:cxn>
                <a:cxn ang="f29">
                  <a:pos x="f52" y="f38"/>
                </a:cxn>
                <a:cxn ang="f30">
                  <a:pos x="f50" y="f51"/>
                </a:cxn>
                <a:cxn ang="f31">
                  <a:pos x="f38" y="f41"/>
                </a:cxn>
                <a:cxn ang="f31">
                  <a:pos x="f52" y="f41"/>
                </a:cxn>
                <a:cxn ang="f31">
                  <a:pos x="f42" y="f41"/>
                </a:cxn>
                <a:cxn ang="f32">
                  <a:pos x="f53" y="f51"/>
                </a:cxn>
              </a:cxnLst>
              <a:rect l="f50" t="f51" r="f53" b="f41"/>
              <a:pathLst>
                <a:path>
                  <a:moveTo>
                    <a:pt x="f38" y="f41"/>
                  </a:moveTo>
                  <a:lnTo>
                    <a:pt x="f52" y="f38"/>
                  </a:lnTo>
                  <a:lnTo>
                    <a:pt x="f42" y="f41"/>
                  </a:lnTo>
                  <a:close/>
                </a:path>
              </a:pathLst>
            </a:custGeom>
            <a:solidFill>
              <a:srgbClr val="4A66AC">
                <a:alpha val="70000"/>
              </a:srgbClr>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fr-FR">
                <a:solidFill>
                  <a:srgbClr val="000000"/>
                </a:solidFill>
              </a:endParaRPr>
            </a:p>
          </p:txBody>
        </p:sp>
      </p:grpSp>
      <p:sp>
        <p:nvSpPr>
          <p:cNvPr id="13" name="Title Placeholder 1"/>
          <p:cNvSpPr txBox="1">
            <a:spLocks noGrp="1"/>
          </p:cNvSpPr>
          <p:nvPr>
            <p:ph type="title"/>
          </p:nvPr>
        </p:nvSpPr>
        <p:spPr>
          <a:xfrm>
            <a:off x="508000" y="609607"/>
            <a:ext cx="6447500" cy="1320795"/>
          </a:xfrm>
          <a:prstGeom prst="rect">
            <a:avLst/>
          </a:prstGeom>
          <a:noFill/>
          <a:ln>
            <a:noFill/>
          </a:ln>
        </p:spPr>
        <p:txBody>
          <a:bodyPr vert="horz" wrap="square" lIns="91440" tIns="45720" rIns="91440" bIns="45720" anchor="t" anchorCtr="0" compatLnSpc="1">
            <a:noAutofit/>
          </a:bodyPr>
          <a:lstStyle/>
          <a:p>
            <a:pPr lvl="0"/>
            <a:r>
              <a:rPr lang="fr-FR"/>
              <a:t>Modifiez le style du titre</a:t>
            </a:r>
            <a:endParaRPr lang="en-US"/>
          </a:p>
        </p:txBody>
      </p:sp>
      <p:sp>
        <p:nvSpPr>
          <p:cNvPr id="14" name="Text Placeholder 2"/>
          <p:cNvSpPr txBox="1">
            <a:spLocks noGrp="1"/>
          </p:cNvSpPr>
          <p:nvPr>
            <p:ph type="body" idx="1"/>
          </p:nvPr>
        </p:nvSpPr>
        <p:spPr>
          <a:xfrm>
            <a:off x="508000" y="2160590"/>
            <a:ext cx="6447500" cy="3880768"/>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Date Placeholder 3"/>
          <p:cNvSpPr txBox="1">
            <a:spLocks noGrp="1"/>
          </p:cNvSpPr>
          <p:nvPr>
            <p:ph type="dt" sz="half" idx="2"/>
          </p:nvPr>
        </p:nvSpPr>
        <p:spPr>
          <a:xfrm>
            <a:off x="5403851" y="6041391"/>
            <a:ext cx="68395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fld id="{96E8E16E-D578-4524-8DFA-8E8DF0CF02CA}" type="datetime1">
              <a:rPr lang="fr-FR"/>
              <a:pPr/>
              <a:t>30/11/2016</a:t>
            </a:fld>
            <a:endParaRPr/>
          </a:p>
        </p:txBody>
      </p:sp>
      <p:sp>
        <p:nvSpPr>
          <p:cNvPr id="16" name="Footer Placeholder 4"/>
          <p:cNvSpPr txBox="1">
            <a:spLocks noGrp="1"/>
          </p:cNvSpPr>
          <p:nvPr>
            <p:ph type="ftr" sz="quarter" idx="3"/>
          </p:nvPr>
        </p:nvSpPr>
        <p:spPr>
          <a:xfrm>
            <a:off x="508001" y="6041391"/>
            <a:ext cx="4723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900" b="0" i="0" u="none" strike="noStrike" kern="1200" cap="none" spc="0" baseline="0">
                <a:solidFill>
                  <a:srgbClr val="898989"/>
                </a:solidFill>
                <a:uFillTx/>
                <a:latin typeface="Trebuchet MS"/>
                <a:ea typeface=""/>
                <a:cs typeface=""/>
              </a:defRPr>
            </a:lvl1pPr>
          </a:lstStyle>
          <a:p>
            <a:endParaRPr/>
          </a:p>
        </p:txBody>
      </p:sp>
      <p:sp>
        <p:nvSpPr>
          <p:cNvPr id="17" name="Slide Number Placeholder 5"/>
          <p:cNvSpPr txBox="1">
            <a:spLocks noGrp="1"/>
          </p:cNvSpPr>
          <p:nvPr>
            <p:ph type="sldNum" sz="quarter" idx="4"/>
          </p:nvPr>
        </p:nvSpPr>
        <p:spPr>
          <a:xfrm>
            <a:off x="6442994" y="6041391"/>
            <a:ext cx="51250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900" b="0" i="0" u="none" strike="noStrike" kern="1200" cap="none" spc="0" baseline="0">
                <a:solidFill>
                  <a:srgbClr val="4A66AC"/>
                </a:solidFill>
                <a:uFillTx/>
                <a:latin typeface="Trebuchet MS"/>
                <a:ea typeface=""/>
                <a:cs typeface=""/>
              </a:defRPr>
            </a:lvl1pPr>
          </a:lstStyle>
          <a:p>
            <a:fld id="{565271EA-B24C-4218-9414-727694B0D1F2}" type="slidenum">
              <a:rPr/>
              <a:pPr/>
              <a:t>‹N°›</a:t>
            </a:fld>
            <a:endParaRPr/>
          </a:p>
        </p:txBody>
      </p:sp>
    </p:spTree>
  </p:cSld>
  <p:clrMap bg1="lt1" tx1="dk1" bg2="lt2" tx2="dk2" accent1="accent1" accent2="accent2" accent3="accent3" accent4="accent4" accent5="accent5" accent6="accent6" hlink="hlink" folHlink="folHlink"/>
  <p:sldLayoutIdLst>
    <p:sldLayoutId id="2147484003"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457200" rtl="0" fontAlgn="auto" hangingPunct="1">
        <a:lnSpc>
          <a:spcPct val="100000"/>
        </a:lnSpc>
        <a:spcBef>
          <a:spcPts val="0"/>
        </a:spcBef>
        <a:spcAft>
          <a:spcPts val="0"/>
        </a:spcAft>
        <a:buNone/>
        <a:tabLst/>
        <a:defRPr lang="fr-FR" sz="3600" b="0" i="0" u="none" strike="noStrike" kern="1200" cap="none" spc="0" baseline="0">
          <a:solidFill>
            <a:srgbClr val="4A66AC"/>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4A66AC"/>
        </a:buClr>
        <a:buSzPct val="80000"/>
        <a:buFont typeface="Wingdings 3"/>
        <a:buChar char=""/>
        <a:tabLst/>
        <a:defRPr lang="fr-FR"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4A66AC"/>
        </a:buClr>
        <a:buSzPct val="80000"/>
        <a:buFont typeface="Wingdings 3"/>
        <a:buChar char=""/>
        <a:tabLst/>
        <a:defRPr lang="fr-FR"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4A66AC"/>
        </a:buClr>
        <a:buSzPct val="80000"/>
        <a:buFont typeface="Wingdings 3"/>
        <a:buChar char=""/>
        <a:tabLst/>
        <a:defRPr lang="fr-FR"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05"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07"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09"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11"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13"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55"/>
            <a:ext cx="427037" cy="342025"/>
          </a:xfrm>
          <a:prstGeom prst="rect">
            <a:avLst/>
          </a:prstGeom>
          <a:noFill/>
        </p:spPr>
      </p:pic>
      <p:sp>
        <p:nvSpPr>
          <p:cNvPr id="10" name="Text Box 65"/>
          <p:cNvSpPr txBox="1">
            <a:spLocks noChangeArrowheads="1"/>
          </p:cNvSpPr>
          <p:nvPr userDrawn="1"/>
        </p:nvSpPr>
        <p:spPr bwMode="white">
          <a:xfrm>
            <a:off x="500749" y="6518744"/>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15"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17"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19"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21"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23"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25"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27"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29"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31"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33" r:id="rId1"/>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47"/>
            <a:ext cx="427037" cy="342025"/>
          </a:xfrm>
          <a:prstGeom prst="rect">
            <a:avLst/>
          </a:prstGeom>
          <a:noFill/>
        </p:spPr>
      </p:pic>
      <p:sp>
        <p:nvSpPr>
          <p:cNvPr id="10" name="Text Box 65"/>
          <p:cNvSpPr txBox="1">
            <a:spLocks noChangeArrowheads="1"/>
          </p:cNvSpPr>
          <p:nvPr userDrawn="1"/>
        </p:nvSpPr>
        <p:spPr bwMode="white">
          <a:xfrm>
            <a:off x="500749" y="6518736"/>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89"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4" name="Espace réservé de la date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fontAlgn="base">
              <a:spcBef>
                <a:spcPct val="0"/>
              </a:spcBef>
              <a:spcAft>
                <a:spcPct val="0"/>
              </a:spcAft>
              <a:defRPr/>
            </a:pPr>
            <a:fld id="{BC91A751-9BAD-4D93-805E-AC2B2A0FEE9D}" type="datetime1">
              <a:rPr lang="fr-FR">
                <a:latin typeface="Arial" charset="0"/>
                <a:cs typeface="Arial" charset="0"/>
              </a:rPr>
              <a:pPr fontAlgn="base">
                <a:spcBef>
                  <a:spcPct val="0"/>
                </a:spcBef>
                <a:spcAft>
                  <a:spcPct val="0"/>
                </a:spcAft>
                <a:defRPr/>
              </a:pPr>
              <a:t>30/11/2016</a:t>
            </a:fld>
            <a:endParaRPr lang="fr-FR">
              <a:latin typeface="Arial" charset="0"/>
              <a:cs typeface="Arial" charset="0"/>
            </a:endParaRPr>
          </a:p>
        </p:txBody>
      </p:sp>
      <p:sp>
        <p:nvSpPr>
          <p:cNvPr id="3" name="Espace réservé du pied de page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fr-FR">
              <a:latin typeface="Arial" charset="0"/>
              <a:cs typeface="Arial" charset="0"/>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10" name="Connecteur droit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fontAlgn="base" hangingPunct="0">
              <a:spcBef>
                <a:spcPct val="0"/>
              </a:spcBef>
              <a:spcAft>
                <a:spcPct val="0"/>
              </a:spcAft>
              <a:defRPr/>
            </a:pPr>
            <a:endParaRPr lang="en-US">
              <a:solidFill>
                <a:prstClr val="black"/>
              </a:solidFill>
              <a:latin typeface="Arial" charset="0"/>
              <a:cs typeface="Arial" charset="0"/>
            </a:endParaRPr>
          </a:p>
        </p:txBody>
      </p:sp>
      <p:sp>
        <p:nvSpPr>
          <p:cNvPr id="12" name="Ellips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lips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fontAlgn="base">
              <a:spcBef>
                <a:spcPct val="0"/>
              </a:spcBef>
              <a:spcAft>
                <a:spcPct val="0"/>
              </a:spcAft>
              <a:defRPr/>
            </a:pPr>
            <a:fld id="{CA3691AC-85BE-44CD-8CC2-45DF0A340DAE}" type="slidenum">
              <a:rPr lang="fr-FR" altLang="fr-FR">
                <a:solidFill>
                  <a:srgbClr val="8CADAE">
                    <a:shade val="75000"/>
                  </a:srgbClr>
                </a:solidFill>
                <a:latin typeface="Arial" charset="0"/>
                <a:cs typeface="Arial" charset="0"/>
              </a:rPr>
              <a:pPr fontAlgn="base">
                <a:spcBef>
                  <a:spcPct val="0"/>
                </a:spcBef>
                <a:spcAft>
                  <a:spcPct val="0"/>
                </a:spcAft>
                <a:defRPr/>
              </a:pPr>
              <a:t>‹N°›</a:t>
            </a:fld>
            <a:endParaRPr lang="fr-FR" altLang="fr-FR">
              <a:solidFill>
                <a:srgbClr val="8CADAE">
                  <a:shade val="75000"/>
                </a:srgbClr>
              </a:solidFill>
              <a:latin typeface="Arial" charset="0"/>
              <a:cs typeface="Arial" charset="0"/>
            </a:endParaRPr>
          </a:p>
        </p:txBody>
      </p:sp>
      <p:sp>
        <p:nvSpPr>
          <p:cNvPr id="1038" name="Espace réservé du titre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39" name="Espace réservé du texte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Lst>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3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4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4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4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4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4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5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5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5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7889" y="8546"/>
            <a:ext cx="9144000" cy="741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solidFill>
                <a:prstClr val="white"/>
              </a:solidFill>
            </a:endParaRPr>
          </a:p>
        </p:txBody>
      </p:sp>
      <p:graphicFrame>
        <p:nvGraphicFramePr>
          <p:cNvPr id="8" name="Group 133"/>
          <p:cNvGraphicFramePr>
            <a:graphicFrameLocks noGrp="1"/>
          </p:cNvGraphicFramePr>
          <p:nvPr>
            <p:extLst>
              <p:ext uri="{D42A27DB-BD31-4B8C-83A1-F6EECF244321}">
                <p14:modId xmlns:p14="http://schemas.microsoft.com/office/powerpoint/2010/main" val="1780195758"/>
              </p:ext>
            </p:extLst>
          </p:nvPr>
        </p:nvGraphicFramePr>
        <p:xfrm>
          <a:off x="638908" y="230160"/>
          <a:ext cx="8505092" cy="883920"/>
        </p:xfrm>
        <a:graphic>
          <a:graphicData uri="http://schemas.openxmlformats.org/drawingml/2006/table">
            <a:tbl>
              <a:tblPr/>
              <a:tblGrid>
                <a:gridCol w="8505092"/>
              </a:tblGrid>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bg1"/>
                        </a:solidFill>
                        <a:effectLst/>
                        <a:latin typeface="+mn-lt"/>
                      </a:endParaRPr>
                    </a:p>
                  </a:txBody>
                  <a:tcPr marL="84406" marR="84406" horzOverflow="overflow">
                    <a:lnL>
                      <a:noFill/>
                    </a:lnL>
                    <a:lnR>
                      <a:noFill/>
                    </a:lnR>
                    <a:lnT>
                      <a:noFill/>
                    </a:lnT>
                    <a:lnB>
                      <a:noFill/>
                    </a:lnB>
                    <a:lnTlToBr>
                      <a:noFill/>
                    </a:lnTlToBr>
                    <a:lnBlToTr>
                      <a:noFill/>
                    </a:lnBlToTr>
                    <a:solidFill>
                      <a:schemeClr val="tx1">
                        <a:lumMod val="65000"/>
                        <a:lumOff val="35000"/>
                      </a:schemeClr>
                    </a:solid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fr-FR" sz="1800" dirty="0" smtClean="0">
                        <a:solidFill>
                          <a:schemeClr val="bg1"/>
                        </a:solidFill>
                        <a:latin typeface="Script MT Bold" pitchFamily="66" charset="0"/>
                        <a:ea typeface="Tahoma" pitchFamily="34" charset="0"/>
                        <a:cs typeface="Tahoma" pitchFamily="34" charset="0"/>
                      </a:endParaRPr>
                    </a:p>
                  </a:txBody>
                  <a:tcPr marL="84406" marR="84406" horzOverflow="overflow">
                    <a:lnL>
                      <a:noFill/>
                    </a:lnL>
                    <a:lnR>
                      <a:noFill/>
                    </a:lnR>
                    <a:lnT>
                      <a:noFill/>
                    </a:lnT>
                    <a:lnB>
                      <a:noFill/>
                    </a:lnB>
                    <a:lnTlToBr>
                      <a:noFill/>
                    </a:lnTlToBr>
                    <a:lnBlToTr>
                      <a:noFill/>
                    </a:lnBlToTr>
                    <a:solidFill>
                      <a:srgbClr val="6C8D7E"/>
                    </a:solidFill>
                  </a:tcPr>
                </a:tc>
              </a:tr>
            </a:tbl>
          </a:graphicData>
        </a:graphic>
      </p:graphicFrame>
      <p:sp>
        <p:nvSpPr>
          <p:cNvPr id="2" name="Espace réservé du titre 1"/>
          <p:cNvSpPr>
            <a:spLocks noGrp="1"/>
          </p:cNvSpPr>
          <p:nvPr>
            <p:ph type="title"/>
          </p:nvPr>
        </p:nvSpPr>
        <p:spPr>
          <a:xfrm>
            <a:off x="641839" y="230982"/>
            <a:ext cx="8502162" cy="516364"/>
          </a:xfrm>
          <a:prstGeom prst="rect">
            <a:avLst/>
          </a:prstGeom>
        </p:spPr>
        <p:txBody>
          <a:bodyPr vert="horz" lIns="91440" tIns="45720" rIns="91440" bIns="45720" rtlCol="0" anchor="t">
            <a:normAutofit/>
          </a:bodyPr>
          <a:lstStyle/>
          <a:p>
            <a:r>
              <a:rPr lang="fr-FR" dirty="0" smtClean="0"/>
              <a:t>Modifiez le style du titre</a:t>
            </a:r>
            <a:endParaRPr lang="fr-FR" dirty="0"/>
          </a:p>
        </p:txBody>
      </p:sp>
      <p:pic>
        <p:nvPicPr>
          <p:cNvPr id="9" name="Picture 3" descr="D:\01-OWay\GRAPHISMES\BG_OWaySlides\Guillemets\Guill_Bleu-01.png"/>
          <p:cNvPicPr>
            <a:picLocks noChangeAspect="1" noChangeArrowheads="1"/>
          </p:cNvPicPr>
          <p:nvPr userDrawn="1"/>
        </p:nvPicPr>
        <p:blipFill>
          <a:blip r:embed="rId3" cstate="print">
            <a:duotone>
              <a:prstClr val="black"/>
              <a:srgbClr val="6C8D7E">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auto">
          <a:xfrm>
            <a:off x="87957" y="6353637"/>
            <a:ext cx="427037" cy="342025"/>
          </a:xfrm>
          <a:prstGeom prst="rect">
            <a:avLst/>
          </a:prstGeom>
          <a:noFill/>
        </p:spPr>
      </p:pic>
      <p:sp>
        <p:nvSpPr>
          <p:cNvPr id="10" name="Text Box 65"/>
          <p:cNvSpPr txBox="1">
            <a:spLocks noChangeArrowheads="1"/>
          </p:cNvSpPr>
          <p:nvPr userDrawn="1"/>
        </p:nvSpPr>
        <p:spPr bwMode="white">
          <a:xfrm>
            <a:off x="500749" y="6518726"/>
            <a:ext cx="8458200" cy="246221"/>
          </a:xfrm>
          <a:prstGeom prst="rect">
            <a:avLst/>
          </a:prstGeom>
          <a:noFill/>
          <a:ln w="9525">
            <a:noFill/>
            <a:miter lim="800000"/>
            <a:headEnd/>
            <a:tailEnd/>
          </a:ln>
          <a:effectLst/>
        </p:spPr>
        <p:txBody>
          <a:bodyPr>
            <a:spAutoFit/>
          </a:bodyPr>
          <a:lstStyle/>
          <a:p>
            <a:pPr>
              <a:spcBef>
                <a:spcPct val="0"/>
              </a:spcBef>
              <a:tabLst>
                <a:tab pos="8972550" algn="r"/>
              </a:tabLst>
              <a:defRPr/>
            </a:pPr>
            <a:r>
              <a:rPr lang="fr-FR" sz="1000" kern="0" dirty="0" smtClean="0">
                <a:solidFill>
                  <a:srgbClr val="6C8D7E"/>
                </a:solidFill>
                <a:latin typeface="Arial" panose="020B0604020202020204" pitchFamily="34" charset="0"/>
                <a:cs typeface="Arial" panose="020B0604020202020204" pitchFamily="34" charset="0"/>
              </a:rPr>
              <a:t>Enquête sur les situations d’inaptitude – Janvier 2015</a:t>
            </a:r>
            <a:r>
              <a:rPr lang="fr-FR" sz="1000" kern="0" dirty="0" smtClean="0">
                <a:solidFill>
                  <a:srgbClr val="5E6579"/>
                </a:solidFill>
                <a:latin typeface="Arial" panose="020B0604020202020204" pitchFamily="34" charset="0"/>
                <a:cs typeface="Arial" panose="020B0604020202020204" pitchFamily="34" charset="0"/>
              </a:rPr>
              <a:t>	  </a:t>
            </a:r>
            <a:r>
              <a:rPr lang="fr-FR" sz="1000" b="1" kern="0" dirty="0" smtClean="0">
                <a:solidFill>
                  <a:srgbClr val="5E6579"/>
                </a:solidFill>
                <a:latin typeface="Arial" panose="020B0604020202020204" pitchFamily="34" charset="0"/>
                <a:cs typeface="Arial" panose="020B0604020202020204" pitchFamily="34" charset="0"/>
              </a:rPr>
              <a:t> </a:t>
            </a:r>
            <a:fld id="{D9D70E58-8C94-47F9-A275-0F943DE5A575}" type="slidenum">
              <a:rPr lang="fr-FR" sz="1000" b="1" kern="0" smtClean="0">
                <a:solidFill>
                  <a:srgbClr val="6C8D7E"/>
                </a:solidFill>
                <a:latin typeface="Arial" panose="020B0604020202020204" pitchFamily="34" charset="0"/>
                <a:cs typeface="Arial" panose="020B0604020202020204" pitchFamily="34" charset="0"/>
              </a:rPr>
              <a:pPr>
                <a:spcBef>
                  <a:spcPct val="0"/>
                </a:spcBef>
                <a:tabLst>
                  <a:tab pos="8972550" algn="r"/>
                </a:tabLst>
                <a:defRPr/>
              </a:pPr>
              <a:t>‹N°›</a:t>
            </a:fld>
            <a:endParaRPr lang="fr-FR" sz="1000" b="1" kern="0" dirty="0">
              <a:solidFill>
                <a:srgbClr val="6C8D7E"/>
              </a:solidFill>
              <a:latin typeface="Arial" panose="020B0604020202020204" pitchFamily="34" charset="0"/>
              <a:cs typeface="Arial" panose="020B0604020202020204" pitchFamily="34" charset="0"/>
            </a:endParaRPr>
          </a:p>
        </p:txBody>
      </p:sp>
      <p:pic>
        <p:nvPicPr>
          <p:cNvPr id="11" name="Picture 2" descr="D:\01-OWay\GRAPHISMES\LOGO OW-01.png"/>
          <p:cNvPicPr>
            <a:picLocks noChangeAspect="1" noChangeArrowheads="1"/>
          </p:cNvPicPr>
          <p:nvPr userDrawn="1"/>
        </p:nvPicPr>
        <p:blipFill>
          <a:blip r:embed="rId5" cstate="print"/>
          <a:srcRect t="30885" b="29159"/>
          <a:stretch>
            <a:fillRect/>
          </a:stretch>
        </p:blipFill>
        <p:spPr bwMode="auto">
          <a:xfrm>
            <a:off x="7480572" y="6531258"/>
            <a:ext cx="1079699" cy="215542"/>
          </a:xfrm>
          <a:prstGeom prst="rect">
            <a:avLst/>
          </a:prstGeom>
          <a:noFill/>
          <a:effectLst>
            <a:outerShdw blurRad="50800" dist="38100" dir="2700000" algn="tl" rotWithShape="0">
              <a:prstClr val="black">
                <a:alpha val="30000"/>
              </a:prstClr>
            </a:outerShdw>
          </a:effectLst>
        </p:spPr>
      </p:pic>
    </p:spTree>
    <p:extLst>
      <p:ext uri="{BB962C8B-B14F-4D97-AF65-F5344CB8AC3E}">
        <p14:creationId xmlns:p14="http://schemas.microsoft.com/office/powerpoint/2010/main" val="1982698158"/>
      </p:ext>
    </p:extLst>
  </p:cSld>
  <p:clrMap bg1="lt1" tx1="dk1" bg2="lt2" tx2="dk2" accent1="accent1" accent2="accent2" accent3="accent3" accent4="accent4" accent5="accent5" accent6="accent6" hlink="hlink" folHlink="folHlink"/>
  <p:sldLayoutIdLst>
    <p:sldLayoutId id="2147483891" r:id="rId1"/>
  </p:sldLayoutIdLst>
  <p:timing>
    <p:tnLst>
      <p:par>
        <p:cTn id="1" dur="indefinite" restart="never" nodeType="tmRoot"/>
      </p:par>
    </p:tnLst>
  </p:timing>
  <p:hf sldNum="0" hdr="0" ftr="0" dt="0"/>
  <p:txStyles>
    <p:titleStyle>
      <a:lvl1pPr algn="l" defTabSz="779173" rtl="0" eaLnBrk="1" latinLnBrk="0" hangingPunct="1">
        <a:spcBef>
          <a:spcPct val="0"/>
        </a:spcBef>
        <a:buNone/>
        <a:defRPr sz="2045" kern="1200">
          <a:solidFill>
            <a:schemeClr val="bg1"/>
          </a:solidFill>
          <a:latin typeface="Eras Medium ITC" panose="020B0602030504020804" pitchFamily="34" charset="0"/>
          <a:ea typeface="+mj-ea"/>
          <a:cs typeface="Arial" pitchFamily="34" charset="0"/>
        </a:defRPr>
      </a:lvl1pPr>
    </p:titleStyle>
    <p:bodyStyle>
      <a:lvl1pPr marL="292190" indent="-292190" algn="l" defTabSz="779173" rtl="0" eaLnBrk="1" latinLnBrk="0" hangingPunct="1">
        <a:spcBef>
          <a:spcPct val="20000"/>
        </a:spcBef>
        <a:buFont typeface="Arial" pitchFamily="34" charset="0"/>
        <a:buChar char="•"/>
        <a:defRPr sz="2727" kern="1200">
          <a:solidFill>
            <a:schemeClr val="tx1"/>
          </a:solidFill>
          <a:latin typeface="+mn-lt"/>
          <a:ea typeface="+mn-ea"/>
          <a:cs typeface="+mn-cs"/>
        </a:defRPr>
      </a:lvl1pPr>
      <a:lvl2pPr marL="633078" indent="-243492" algn="l" defTabSz="779173" rtl="0" eaLnBrk="1" latinLnBrk="0" hangingPunct="1">
        <a:spcBef>
          <a:spcPct val="20000"/>
        </a:spcBef>
        <a:buFont typeface="Arial" pitchFamily="34" charset="0"/>
        <a:buChar char="–"/>
        <a:defRPr sz="2386" kern="1200">
          <a:solidFill>
            <a:schemeClr val="tx1"/>
          </a:solidFill>
          <a:latin typeface="+mn-lt"/>
          <a:ea typeface="+mn-ea"/>
          <a:cs typeface="+mn-cs"/>
        </a:defRPr>
      </a:lvl2pPr>
      <a:lvl3pPr marL="973966" indent="-194793" algn="l" defTabSz="779173" rtl="0" eaLnBrk="1" latinLnBrk="0" hangingPunct="1">
        <a:spcBef>
          <a:spcPct val="20000"/>
        </a:spcBef>
        <a:buFont typeface="Arial" pitchFamily="34" charset="0"/>
        <a:buChar char="•"/>
        <a:defRPr sz="2045" kern="1200">
          <a:solidFill>
            <a:schemeClr val="tx1"/>
          </a:solidFill>
          <a:latin typeface="+mn-lt"/>
          <a:ea typeface="+mn-ea"/>
          <a:cs typeface="+mn-cs"/>
        </a:defRPr>
      </a:lvl3pPr>
      <a:lvl4pPr marL="1363553"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4pPr>
      <a:lvl5pPr marL="1753139"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fr-FR"/>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solidFill>
                  <a:prstClr val="black">
                    <a:tint val="75000"/>
                  </a:prstClr>
                </a:solidFill>
              </a:rPr>
              <a:pPr/>
              <a:t>30/11/2016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solidFill>
                  <a:prstClr val="black">
                    <a:tint val="75000"/>
                  </a:prstClr>
                </a:solidFill>
              </a:rPr>
              <a:pPr/>
              <a:t>‹N°›</a:t>
            </a:fld>
            <a:endParaRPr lang="fr-FR" dirty="0">
              <a:solidFill>
                <a:prstClr val="black">
                  <a:tint val="75000"/>
                </a:prstClr>
              </a:solidFill>
            </a:endParaRPr>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405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79D6-0505-4D07-9258-2910926B4B12}"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296518"/>
      </p:ext>
    </p:extLst>
  </p:cSld>
  <p:clrMap bg1="lt1" tx1="dk1" bg2="lt2" tx2="dk2" accent1="accent1" accent2="accent2" accent3="accent3" accent4="accent4" accent5="accent5" accent6="accent6" hlink="hlink" folHlink="folHlink"/>
  <p:sldLayoutIdLst>
    <p:sldLayoutId id="2147484058"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79D6-0505-4D07-9258-2910926B4B12}"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296518"/>
      </p:ext>
    </p:extLst>
  </p:cSld>
  <p:clrMap bg1="lt1" tx1="dk1" bg2="lt2" tx2="dk2" accent1="accent1" accent2="accent2" accent3="accent3" accent4="accent4" accent5="accent5" accent6="accent6" hlink="hlink" folHlink="folHlink"/>
  <p:sldLayoutIdLst>
    <p:sldLayoutId id="214748406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79D6-0505-4D07-9258-2910926B4B12}"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296518"/>
      </p:ext>
    </p:extLst>
  </p:cSld>
  <p:clrMap bg1="lt1" tx1="dk1" bg2="lt2" tx2="dk2" accent1="accent1" accent2="accent2" accent3="accent3" accent4="accent4" accent5="accent5" accent6="accent6" hlink="hlink" folHlink="folHlink"/>
  <p:sldLayoutIdLst>
    <p:sldLayoutId id="2147484062"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79D6-0505-4D07-9258-2910926B4B12}"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296518"/>
      </p:ext>
    </p:extLst>
  </p:cSld>
  <p:clrMap bg1="lt1" tx1="dk1" bg2="lt2" tx2="dk2" accent1="accent1" accent2="accent2" accent3="accent3" accent4="accent4" accent5="accent5" accent6="accent6" hlink="hlink" folHlink="folHlink"/>
  <p:sldLayoutIdLst>
    <p:sldLayoutId id="2147484064"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79D6-0505-4D07-9258-2910926B4B12}"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296518"/>
      </p:ext>
    </p:extLst>
  </p:cSld>
  <p:clrMap bg1="lt1" tx1="dk1" bg2="lt2" tx2="dk2" accent1="accent1" accent2="accent2" accent3="accent3" accent4="accent4" accent5="accent5" accent6="accent6" hlink="hlink" folHlink="folHlink"/>
  <p:sldLayoutIdLst>
    <p:sldLayoutId id="2147484066"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79D6-0505-4D07-9258-2910926B4B12}"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296518"/>
      </p:ext>
    </p:extLst>
  </p:cSld>
  <p:clrMap bg1="lt1" tx1="dk1" bg2="lt2" tx2="dk2" accent1="accent1" accent2="accent2" accent3="accent3" accent4="accent4" accent5="accent5" accent6="accent6" hlink="hlink" folHlink="folHlink"/>
  <p:sldLayoutIdLst>
    <p:sldLayoutId id="2147484068"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79D6-0505-4D07-9258-2910926B4B12}"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296518"/>
      </p:ext>
    </p:extLst>
  </p:cSld>
  <p:clrMap bg1="lt1" tx1="dk1" bg2="lt2" tx2="dk2" accent1="accent1" accent2="accent2" accent3="accent3" accent4="accent4" accent5="accent5" accent6="accent6" hlink="hlink" folHlink="folHlink"/>
  <p:sldLayoutIdLst>
    <p:sldLayoutId id="214748407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79D6-0505-4D07-9258-2910926B4B12}" type="datetime1">
              <a:rPr lang="fr-FR" smtClean="0">
                <a:solidFill>
                  <a:prstClr val="black">
                    <a:tint val="75000"/>
                  </a:prstClr>
                </a:solidFill>
              </a:rPr>
              <a:pPr/>
              <a:t>30/11/2016</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titre de la présentation</a:t>
            </a:r>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0694C-7162-4069-9C66-FFC09727B2F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1296518"/>
      </p:ext>
    </p:extLst>
  </p:cSld>
  <p:clrMap bg1="lt1" tx1="dk1" bg2="lt2" tx2="dk2" accent1="accent1" accent2="accent2" accent3="accent3" accent4="accent4" accent5="accent5" accent6="accent6" hlink="hlink" folHlink="folHlink"/>
  <p:sldLayoutIdLst>
    <p:sldLayoutId id="2147484072"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emf"/></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9.xml"/><Relationship Id="rId1" Type="http://schemas.openxmlformats.org/officeDocument/2006/relationships/tags" Target="../tags/tag2.xml"/><Relationship Id="rId5" Type="http://schemas.openxmlformats.org/officeDocument/2006/relationships/chart" Target="../charts/chart2.xml"/><Relationship Id="rId4" Type="http://schemas.openxmlformats.org/officeDocument/2006/relationships/image" Target="../media/image32.jpeg"/></Relationships>
</file>

<file path=ppt/slides/_rels/slide10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4.png"/><Relationship Id="rId7" Type="http://schemas.openxmlformats.org/officeDocument/2006/relationships/image" Target="../media/image18.emf"/><Relationship Id="rId2" Type="http://schemas.openxmlformats.org/officeDocument/2006/relationships/image" Target="../media/image63.png"/><Relationship Id="rId1" Type="http://schemas.openxmlformats.org/officeDocument/2006/relationships/slideLayout" Target="../slideLayouts/slideLayout88.xml"/><Relationship Id="rId6" Type="http://schemas.openxmlformats.org/officeDocument/2006/relationships/image" Target="../media/image17.jpeg"/><Relationship Id="rId5"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 Id="rId4" Type="http://schemas.openxmlformats.org/officeDocument/2006/relationships/image" Target="../media/image67.png"/></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89.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90.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chart" Target="../charts/chart5.xml"/><Relationship Id="rId4"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 Id="rId1" Type="http://schemas.openxmlformats.org/officeDocument/2006/relationships/slideLayout" Target="../slideLayouts/slideLayout28.xml"/><Relationship Id="rId5" Type="http://schemas.openxmlformats.org/officeDocument/2006/relationships/image" Target="../media/image36.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31.xml"/><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52.xml"/><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53.xml"/><Relationship Id="rId5" Type="http://schemas.openxmlformats.org/officeDocument/2006/relationships/image" Target="../media/image50.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hyperlink" Target="mailto:c.toldre@eneisconseil.com" TargetMode="External"/><Relationship Id="rId2" Type="http://schemas.openxmlformats.org/officeDocument/2006/relationships/image" Target="../media/image51.jpeg"/><Relationship Id="rId1" Type="http://schemas.openxmlformats.org/officeDocument/2006/relationships/slideLayout" Target="../slideLayouts/slideLayout57.xml"/><Relationship Id="rId5" Type="http://schemas.openxmlformats.org/officeDocument/2006/relationships/image" Target="../media/image52.wmf"/><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0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jpeg"/><Relationship Id="rId1" Type="http://schemas.openxmlformats.org/officeDocument/2006/relationships/slideLayout" Target="../slideLayouts/slideLayout10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8.xml"/><Relationship Id="rId4" Type="http://schemas.openxmlformats.org/officeDocument/2006/relationships/image" Target="../media/image5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 Id="rId1" Type="http://schemas.openxmlformats.org/officeDocument/2006/relationships/slideLayout" Target="../slideLayouts/slideLayout75.xml"/><Relationship Id="rId5" Type="http://schemas.openxmlformats.org/officeDocument/2006/relationships/image" Target="../media/image19.png"/><Relationship Id="rId4" Type="http://schemas.openxmlformats.org/officeDocument/2006/relationships/image" Target="../media/image18.emf"/></Relationships>
</file>

<file path=ppt/slides/_rels/slide8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2.xml"/><Relationship Id="rId7"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 Id="rId2" Type="http://schemas.openxmlformats.org/officeDocument/2006/relationships/diagramData" Target="../diagrams/data2.xml"/><Relationship Id="rId1" Type="http://schemas.openxmlformats.org/officeDocument/2006/relationships/slideLayout" Target="../slideLayouts/slideLayout76.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2.png"/><Relationship Id="rId4" Type="http://schemas.openxmlformats.org/officeDocument/2006/relationships/diagramQuickStyle" Target="../diagrams/quickStyle2.xml"/><Relationship Id="rId9" Type="http://schemas.openxmlformats.org/officeDocument/2006/relationships/image" Target="../media/image18.emf"/></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7.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8.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66.gif"/><Relationship Id="rId7" Type="http://schemas.openxmlformats.org/officeDocument/2006/relationships/image" Target="../media/image62.png"/><Relationship Id="rId2" Type="http://schemas.openxmlformats.org/officeDocument/2006/relationships/image" Target="../media/image65.gif"/><Relationship Id="rId1" Type="http://schemas.openxmlformats.org/officeDocument/2006/relationships/slideLayout" Target="../slideLayouts/slideLayout79.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81.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80.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82.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83.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84.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85.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86.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s>
</file>

<file path=ppt/slides/_rels/slide9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3.png"/><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87.xml"/><Relationship Id="rId6" Type="http://schemas.openxmlformats.org/officeDocument/2006/relationships/image" Target="../media/image17.jpeg"/><Relationship Id="rId5" Type="http://schemas.openxmlformats.org/officeDocument/2006/relationships/hyperlink" Target="http://www.google.fr/imgres?imgurl=https://gesplan.anfh.fr/GesPlan/images/logo_anfh.png;jsessionid=c2d9fc394d6451bebdea13efc8ff&amp;imgrefurl=https://gesplan.anfh.fr/&amp;h=422&amp;w=655&amp;tbnid=bBautEDUsrcxwM:&amp;zoom=1&amp;tbnh=122&amp;tbnw=190&amp;usg=__7D6dLM4GeHRT3Z38zDGxY354xSk=&amp;docid=mDzY8HOG3a3v5M&amp;hl=fr&amp;sa=X&amp;ei=K987U6n5A8Wd0AX8toH4Dw&amp;ved=0CDYQ9QEwAQ" TargetMode="External"/><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28662" y="2857496"/>
            <a:ext cx="7429552" cy="1752600"/>
          </a:xfrm>
        </p:spPr>
        <p:txBody>
          <a:bodyPr>
            <a:normAutofit lnSpcReduction="10000"/>
          </a:bodyPr>
          <a:lstStyle/>
          <a:p>
            <a:r>
              <a:rPr lang="fr-FR" sz="2000" u="sng" dirty="0" smtClean="0">
                <a:latin typeface="Century Gothic" pitchFamily="34" charset="0"/>
              </a:rPr>
              <a:t>Une journée pour comprendre et agir</a:t>
            </a:r>
          </a:p>
          <a:p>
            <a:endParaRPr lang="fr-FR" sz="2000" u="sng" dirty="0" smtClean="0">
              <a:latin typeface="Century Gothic" pitchFamily="34" charset="0"/>
            </a:endParaRPr>
          </a:p>
          <a:p>
            <a:r>
              <a:rPr lang="fr-FR" sz="2000" dirty="0" smtClean="0">
                <a:latin typeface="Century Gothic" pitchFamily="34" charset="0"/>
              </a:rPr>
              <a:t>8 novembre 2016</a:t>
            </a:r>
          </a:p>
          <a:p>
            <a:endParaRPr lang="fr-FR" sz="2000" dirty="0">
              <a:latin typeface="Century Gothic" pitchFamily="34" charset="0"/>
            </a:endParaRPr>
          </a:p>
          <a:p>
            <a:r>
              <a:rPr lang="fr-FR" dirty="0" smtClean="0">
                <a:latin typeface="Century Gothic" pitchFamily="34" charset="0"/>
              </a:rPr>
              <a:t>Espace Tête d’Or- Lyon</a:t>
            </a:r>
            <a:endParaRPr lang="fr-FR" dirty="0">
              <a:latin typeface="Century Gothic" pitchFamily="34" charset="0"/>
            </a:endParaRPr>
          </a:p>
        </p:txBody>
      </p:sp>
      <p:sp>
        <p:nvSpPr>
          <p:cNvPr id="2" name="Titre 1"/>
          <p:cNvSpPr>
            <a:spLocks noGrp="1"/>
          </p:cNvSpPr>
          <p:nvPr>
            <p:ph type="ctrTitle"/>
          </p:nvPr>
        </p:nvSpPr>
        <p:spPr>
          <a:xfrm>
            <a:off x="714348" y="642918"/>
            <a:ext cx="8001056" cy="1262050"/>
          </a:xfrm>
          <a:solidFill>
            <a:schemeClr val="accent3">
              <a:lumMod val="40000"/>
              <a:lumOff val="60000"/>
            </a:schemeClr>
          </a:solidFill>
        </p:spPr>
        <p:txBody>
          <a:bodyPr>
            <a:noAutofit/>
          </a:bodyPr>
          <a:lstStyle/>
          <a:p>
            <a:r>
              <a:rPr lang="fr-FR" sz="2400" b="1" dirty="0">
                <a:latin typeface="Century Gothic" pitchFamily="34" charset="0"/>
              </a:rPr>
              <a:t>LA GESTION ET L’ACCOMPAGNEMENT DES PERSONNELS EN SITUATION D’INAPTITUDE DANS LE SECTEUR SANITAIRE ET MEDICO-SOCIAL</a:t>
            </a:r>
          </a:p>
        </p:txBody>
      </p:sp>
      <p:pic>
        <p:nvPicPr>
          <p:cNvPr id="4" name="rg_hi" descr="https://encrypted-tbn2.gstatic.com/images?q=tbn:ANd9GcTp0tUcBTk8JpZpmMtqWkKJrb4itMoIfOgz0mulsjkc9edHHuYZ">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311" y="5000636"/>
            <a:ext cx="1500198" cy="785818"/>
          </a:xfrm>
          <a:prstGeom prst="rect">
            <a:avLst/>
          </a:prstGeom>
          <a:noFill/>
          <a:ln>
            <a:noFill/>
          </a:ln>
        </p:spPr>
      </p:pic>
      <p:pic>
        <p:nvPicPr>
          <p:cNvPr id="5" name="Imag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32" y="5000636"/>
            <a:ext cx="1428760" cy="661428"/>
          </a:xfrm>
          <a:prstGeom prst="rect">
            <a:avLst/>
          </a:prstGeom>
          <a:noFill/>
          <a:ln>
            <a:noFill/>
          </a:ln>
        </p:spPr>
      </p:pic>
      <p:pic>
        <p:nvPicPr>
          <p:cNvPr id="1026" name="Picture 2" descr="sans-titre"/>
          <p:cNvPicPr>
            <a:picLocks noChangeAspect="1" noChangeArrowheads="1"/>
          </p:cNvPicPr>
          <p:nvPr/>
        </p:nvPicPr>
        <p:blipFill>
          <a:blip r:embed="rId5" cstate="print"/>
          <a:srcRect/>
          <a:stretch>
            <a:fillRect/>
          </a:stretch>
        </p:blipFill>
        <p:spPr bwMode="auto">
          <a:xfrm>
            <a:off x="928662" y="5072074"/>
            <a:ext cx="1500198" cy="870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srcRect l="19399" t="25997" r="19845" b="11996"/>
          <a:stretch/>
        </p:blipFill>
        <p:spPr>
          <a:xfrm>
            <a:off x="4106732" y="2955299"/>
            <a:ext cx="4772605" cy="2968148"/>
          </a:xfrm>
          <a:prstGeom prst="rect">
            <a:avLst/>
          </a:prstGeom>
        </p:spPr>
      </p:pic>
      <p:sp>
        <p:nvSpPr>
          <p:cNvPr id="20" name="Titre 1"/>
          <p:cNvSpPr>
            <a:spLocks noGrp="1"/>
          </p:cNvSpPr>
          <p:nvPr>
            <p:ph type="title"/>
          </p:nvPr>
        </p:nvSpPr>
        <p:spPr>
          <a:xfrm>
            <a:off x="671483" y="238876"/>
            <a:ext cx="8502162" cy="516364"/>
          </a:xfrm>
        </p:spPr>
        <p:txBody>
          <a:bodyPr anchor="ctr">
            <a:normAutofit fontScale="90000"/>
          </a:bodyPr>
          <a:lstStyle/>
          <a:p>
            <a:r>
              <a:rPr lang="fr-FR" sz="1700" b="1" i="1" dirty="0" smtClean="0">
                <a:latin typeface="Georgia" panose="02040502050405020303" pitchFamily="18" charset="0"/>
              </a:rPr>
              <a:t>Sans surprise, une problématique qui touche - en proportion - davantage les métiers techniques et du soin </a:t>
            </a:r>
            <a:endParaRPr lang="fr-FR" sz="1700" b="1" i="1" dirty="0">
              <a:latin typeface="Georgia" panose="02040502050405020303" pitchFamily="18" charset="0"/>
            </a:endParaRPr>
          </a:p>
        </p:txBody>
      </p:sp>
      <p:sp>
        <p:nvSpPr>
          <p:cNvPr id="14" name="Rectangle 13"/>
          <p:cNvSpPr/>
          <p:nvPr/>
        </p:nvSpPr>
        <p:spPr>
          <a:xfrm>
            <a:off x="450927" y="1275452"/>
            <a:ext cx="8375084" cy="1145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t" anchorCtr="0"/>
          <a:lstStyle/>
          <a:p>
            <a:pPr marL="446088" indent="-285750" algn="just">
              <a:lnSpc>
                <a:spcPts val="2100"/>
              </a:lnSpc>
              <a:spcAft>
                <a:spcPts val="600"/>
              </a:spcAft>
              <a:buClr>
                <a:srgbClr val="6C8D7E"/>
              </a:buClr>
              <a:buFont typeface="Webdings" panose="05030102010509060703" pitchFamily="18" charset="2"/>
              <a:buChar char=""/>
            </a:pPr>
            <a:r>
              <a:rPr lang="fr-FR" sz="1500" dirty="0" smtClean="0">
                <a:solidFill>
                  <a:prstClr val="black"/>
                </a:solidFill>
                <a:latin typeface="Arial" panose="020B0604020202020204" pitchFamily="34" charset="0"/>
                <a:cs typeface="Arial" panose="020B0604020202020204" pitchFamily="34" charset="0"/>
              </a:rPr>
              <a:t>Les part des agents ayant fait l’objet d’un avis d’inaptitude au cours des 3 dernières années rapportés sur les effectifs déclarés au 31/12/2013 n’est pas homogène entre les différents métiers exercés. On retrouve des taux sensiblement plus importants sur </a:t>
            </a:r>
            <a:r>
              <a:rPr lang="fr-FR" sz="1500" b="1" dirty="0" smtClean="0">
                <a:solidFill>
                  <a:prstClr val="black"/>
                </a:solidFill>
                <a:latin typeface="Arial" panose="020B0604020202020204" pitchFamily="34" charset="0"/>
                <a:cs typeface="Arial" panose="020B0604020202020204" pitchFamily="34" charset="0"/>
              </a:rPr>
              <a:t>une dizaine de métiers, essentiellement des métiers techniques et du soin</a:t>
            </a:r>
            <a:r>
              <a:rPr lang="fr-FR" sz="1500" dirty="0" smtClean="0">
                <a:solidFill>
                  <a:prstClr val="black"/>
                </a:solidFill>
                <a:latin typeface="Arial" panose="020B0604020202020204" pitchFamily="34" charset="0"/>
                <a:cs typeface="Arial" panose="020B0604020202020204" pitchFamily="34" charset="0"/>
              </a:rPr>
              <a:t> :</a:t>
            </a:r>
            <a:endParaRPr lang="fr-FR" sz="1500" dirty="0">
              <a:solidFill>
                <a:prstClr val="black"/>
              </a:solidFill>
              <a:latin typeface="Arial" panose="020B0604020202020204" pitchFamily="34" charset="0"/>
              <a:cs typeface="Arial" panose="020B0604020202020204" pitchFamily="34" charset="0"/>
            </a:endParaRPr>
          </a:p>
        </p:txBody>
      </p:sp>
      <p:pic>
        <p:nvPicPr>
          <p:cNvPr id="10" name="Image 9" descr="C:\Users\Steeve Flanet\Pictures\ANF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30" y="836712"/>
            <a:ext cx="505435" cy="180000"/>
          </a:xfrm>
          <a:prstGeom prst="rect">
            <a:avLst/>
          </a:prstGeom>
          <a:noFill/>
          <a:ln>
            <a:noFill/>
          </a:ln>
        </p:spPr>
      </p:pic>
      <p:sp>
        <p:nvSpPr>
          <p:cNvPr id="2" name="ZoneTexte 1"/>
          <p:cNvSpPr txBox="1"/>
          <p:nvPr/>
        </p:nvSpPr>
        <p:spPr>
          <a:xfrm>
            <a:off x="650335" y="791126"/>
            <a:ext cx="4054604" cy="261610"/>
          </a:xfrm>
          <a:prstGeom prst="rect">
            <a:avLst/>
          </a:prstGeom>
          <a:noFill/>
        </p:spPr>
        <p:txBody>
          <a:bodyPr wrap="square" rtlCol="0">
            <a:spAutoFit/>
          </a:bodyPr>
          <a:lstStyle/>
          <a:p>
            <a:r>
              <a:rPr lang="fr-FR" sz="1100" i="1" dirty="0" smtClean="0">
                <a:solidFill>
                  <a:prstClr val="white"/>
                </a:solidFill>
                <a:latin typeface="Arial" panose="020B0604020202020204" pitchFamily="34" charset="0"/>
                <a:cs typeface="Arial" panose="020B0604020202020204" pitchFamily="34" charset="0"/>
              </a:rPr>
              <a:t>Fonction Publique Hospitalière uniquement</a:t>
            </a:r>
            <a:endParaRPr lang="fr-FR" sz="1100" i="1" dirty="0">
              <a:solidFill>
                <a:prstClr val="white"/>
              </a:solidFill>
              <a:latin typeface="Arial" panose="020B0604020202020204" pitchFamily="34" charset="0"/>
              <a:cs typeface="Arial" panose="020B0604020202020204" pitchFamily="34" charset="0"/>
            </a:endParaRPr>
          </a:p>
        </p:txBody>
      </p:sp>
      <p:graphicFrame>
        <p:nvGraphicFramePr>
          <p:cNvPr id="9" name="Graphique 8"/>
          <p:cNvGraphicFramePr>
            <a:graphicFrameLocks noChangeAspect="1"/>
          </p:cNvGraphicFramePr>
          <p:nvPr>
            <p:custDataLst>
              <p:tags r:id="rId1"/>
            </p:custDataLst>
            <p:extLst>
              <p:ext uri="{D42A27DB-BD31-4B8C-83A1-F6EECF244321}">
                <p14:modId xmlns:p14="http://schemas.microsoft.com/office/powerpoint/2010/main" val="651683916"/>
              </p:ext>
            </p:extLst>
          </p:nvPr>
        </p:nvGraphicFramePr>
        <p:xfrm>
          <a:off x="21533" y="2619172"/>
          <a:ext cx="6444620" cy="3635880"/>
        </p:xfrm>
        <a:graphic>
          <a:graphicData uri="http://schemas.openxmlformats.org/drawingml/2006/chart">
            <c:chart xmlns:c="http://schemas.openxmlformats.org/drawingml/2006/chart" xmlns:r="http://schemas.openxmlformats.org/officeDocument/2006/relationships" r:id="rId5"/>
          </a:graphicData>
        </a:graphic>
      </p:graphicFrame>
      <p:pic>
        <p:nvPicPr>
          <p:cNvPr id="8" name="Image 7" descr="C:\Users\Steeve Flanet\Pictures\ANFH.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416" y="4421610"/>
            <a:ext cx="505435" cy="180000"/>
          </a:xfrm>
          <a:prstGeom prst="rect">
            <a:avLst/>
          </a:prstGeom>
          <a:noFill/>
          <a:ln>
            <a:noFill/>
          </a:ln>
        </p:spPr>
      </p:pic>
    </p:spTree>
    <p:extLst>
      <p:ext uri="{BB962C8B-B14F-4D97-AF65-F5344CB8AC3E}">
        <p14:creationId xmlns:p14="http://schemas.microsoft.com/office/powerpoint/2010/main" val="21504467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2"/>
          <p:cNvSpPr>
            <a:spLocks noGrp="1"/>
          </p:cNvSpPr>
          <p:nvPr>
            <p:ph sz="quarter" idx="4294967295"/>
          </p:nvPr>
        </p:nvSpPr>
        <p:spPr>
          <a:xfrm>
            <a:off x="714347" y="1428736"/>
            <a:ext cx="8143933" cy="4870450"/>
          </a:xfrm>
        </p:spPr>
        <p:txBody>
          <a:bodyPr>
            <a:normAutofit/>
          </a:bodyPr>
          <a:lstStyle/>
          <a:p>
            <a:pPr marL="274320" indent="-274320" fontAlgn="auto">
              <a:spcAft>
                <a:spcPts val="0"/>
              </a:spcAft>
              <a:buFont typeface="Arial" panose="020B0604020202020204" pitchFamily="34" charset="0"/>
              <a:buBlip>
                <a:blip r:embed="rId2"/>
              </a:buBlip>
              <a:defRPr/>
            </a:pPr>
            <a:r>
              <a:rPr lang="fr-FR" altLang="fr-FR" sz="2000" b="1" dirty="0" smtClean="0">
                <a:solidFill>
                  <a:srgbClr val="00B050"/>
                </a:solidFill>
                <a:latin typeface="Century Gothic" pitchFamily="34" charset="0"/>
              </a:rPr>
              <a:t>Pour</a:t>
            </a:r>
            <a:r>
              <a:rPr lang="fr-FR" altLang="fr-FR" sz="2000" b="1" dirty="0" smtClean="0">
                <a:solidFill>
                  <a:srgbClr val="00B050"/>
                </a:solidFill>
              </a:rPr>
              <a:t> ANFH –  Axe 2 : accompagnement des agents</a:t>
            </a:r>
          </a:p>
          <a:p>
            <a:pPr marL="274320" indent="-274320" fontAlgn="auto">
              <a:spcAft>
                <a:spcPts val="0"/>
              </a:spcAft>
              <a:buFont typeface="Arial" panose="020B0604020202020204" pitchFamily="34" charset="0"/>
              <a:buNone/>
              <a:defRPr/>
            </a:pPr>
            <a:endParaRPr lang="fr-FR" altLang="fr-FR" sz="2000" dirty="0" smtClean="0"/>
          </a:p>
          <a:p>
            <a:pPr marL="0" indent="0" fontAlgn="auto">
              <a:spcAft>
                <a:spcPts val="0"/>
              </a:spcAft>
              <a:buFont typeface="Arial" panose="020B0604020202020204" pitchFamily="34" charset="0"/>
              <a:buNone/>
              <a:defRPr/>
            </a:pPr>
            <a:endParaRPr lang="fr-FR" altLang="fr-FR" sz="2000" b="1" dirty="0" smtClean="0"/>
          </a:p>
          <a:p>
            <a:pPr marL="0" indent="0" fontAlgn="auto">
              <a:spcAft>
                <a:spcPts val="0"/>
              </a:spcAft>
              <a:buFont typeface="Arial" panose="020B0604020202020204" pitchFamily="34" charset="0"/>
              <a:buNone/>
              <a:defRPr/>
            </a:pPr>
            <a:endParaRPr lang="fr-FR" altLang="fr-FR" sz="2000" b="1" dirty="0"/>
          </a:p>
          <a:p>
            <a:pPr marL="0" indent="0" fontAlgn="auto">
              <a:spcAft>
                <a:spcPts val="0"/>
              </a:spcAft>
              <a:buFont typeface="Arial" panose="020B0604020202020204" pitchFamily="34" charset="0"/>
              <a:buNone/>
              <a:defRPr/>
            </a:pPr>
            <a:endParaRPr lang="fr-FR" altLang="fr-FR" sz="2000" b="1" dirty="0" smtClean="0"/>
          </a:p>
          <a:p>
            <a:pPr marL="0" indent="0" fontAlgn="auto">
              <a:spcAft>
                <a:spcPts val="0"/>
              </a:spcAft>
              <a:buFont typeface="Arial" panose="020B0604020202020204" pitchFamily="34" charset="0"/>
              <a:buNone/>
              <a:defRPr/>
            </a:pPr>
            <a:endParaRPr lang="fr-FR" altLang="fr-FR" sz="2000" b="1" dirty="0"/>
          </a:p>
          <a:p>
            <a:pPr marL="0" indent="0" fontAlgn="auto">
              <a:spcAft>
                <a:spcPts val="0"/>
              </a:spcAft>
              <a:buFont typeface="Arial" panose="020B0604020202020204" pitchFamily="34" charset="0"/>
              <a:buNone/>
              <a:defRPr/>
            </a:pPr>
            <a:endParaRPr lang="fr-FR" altLang="fr-FR" sz="2000" b="1" dirty="0" smtClean="0"/>
          </a:p>
          <a:p>
            <a:pPr marL="0" indent="0" fontAlgn="auto">
              <a:spcAft>
                <a:spcPts val="0"/>
              </a:spcAft>
              <a:buFont typeface="Arial" panose="020B0604020202020204" pitchFamily="34" charset="0"/>
              <a:buNone/>
              <a:defRPr/>
            </a:pPr>
            <a:endParaRPr lang="fr-FR" altLang="fr-FR" sz="2000" b="1" dirty="0"/>
          </a:p>
          <a:p>
            <a:pPr marL="0" indent="0" fontAlgn="auto">
              <a:spcAft>
                <a:spcPts val="0"/>
              </a:spcAft>
              <a:buFont typeface="Arial" panose="020B0604020202020204" pitchFamily="34" charset="0"/>
              <a:buNone/>
              <a:defRPr/>
            </a:pPr>
            <a:endParaRPr lang="fr-FR" altLang="fr-FR" sz="2000" b="1" dirty="0" smtClean="0"/>
          </a:p>
          <a:p>
            <a:pPr marL="0" indent="0" fontAlgn="auto">
              <a:spcAft>
                <a:spcPts val="0"/>
              </a:spcAft>
              <a:buFont typeface="Arial" panose="020B0604020202020204" pitchFamily="34" charset="0"/>
              <a:buNone/>
              <a:defRPr/>
            </a:pPr>
            <a:endParaRPr lang="fr-FR" altLang="fr-FR" sz="2000" b="1" dirty="0"/>
          </a:p>
          <a:p>
            <a:pPr marL="0" indent="0" fontAlgn="auto">
              <a:spcAft>
                <a:spcPts val="0"/>
              </a:spcAft>
              <a:buFont typeface="Arial" panose="020B0604020202020204" pitchFamily="34" charset="0"/>
              <a:buNone/>
              <a:defRPr/>
            </a:pPr>
            <a:endParaRPr lang="fr-FR" altLang="fr-FR" sz="2000" b="1" dirty="0" smtClean="0"/>
          </a:p>
          <a:p>
            <a:pPr marL="357188" indent="0" fontAlgn="auto">
              <a:spcAft>
                <a:spcPts val="0"/>
              </a:spcAft>
              <a:buFont typeface="Arial" panose="020B0604020202020204" pitchFamily="34" charset="0"/>
              <a:buNone/>
              <a:defRPr/>
            </a:pPr>
            <a:endParaRPr lang="fr-FR" altLang="fr-FR" sz="2000" dirty="0" smtClean="0"/>
          </a:p>
          <a:p>
            <a:pPr marL="357188" indent="0" fontAlgn="auto">
              <a:spcAft>
                <a:spcPts val="0"/>
              </a:spcAft>
              <a:buFont typeface="Arial" panose="020B0604020202020204" pitchFamily="34" charset="0"/>
              <a:buNone/>
              <a:defRPr/>
            </a:pPr>
            <a:endParaRPr lang="fr-FR" altLang="fr-FR" sz="2000" dirty="0" smtClean="0"/>
          </a:p>
          <a:p>
            <a:pPr marL="274320" indent="-274320" fontAlgn="auto">
              <a:spcAft>
                <a:spcPts val="0"/>
              </a:spcAft>
              <a:buFont typeface="Arial" panose="020B0604020202020204" pitchFamily="34" charset="0"/>
              <a:buBlip>
                <a:blip r:embed="rId3"/>
              </a:buBlip>
              <a:defRPr/>
            </a:pPr>
            <a:endParaRPr lang="fr-FR" altLang="fr-FR" sz="1800" dirty="0" smtClean="0"/>
          </a:p>
          <a:p>
            <a:pPr marL="274320" indent="-274320" fontAlgn="auto">
              <a:spcAft>
                <a:spcPts val="0"/>
              </a:spcAft>
              <a:buFont typeface="Arial" panose="020B0604020202020204" pitchFamily="34" charset="0"/>
              <a:buBlip>
                <a:blip r:embed="rId3"/>
              </a:buBlip>
              <a:defRPr/>
            </a:pPr>
            <a:endParaRPr lang="fr-FR" altLang="fr-FR" sz="1800" dirty="0" smtClean="0"/>
          </a:p>
          <a:p>
            <a:pPr marL="274320" indent="-274320" fontAlgn="auto">
              <a:spcAft>
                <a:spcPts val="0"/>
              </a:spcAft>
              <a:buFont typeface="Arial" panose="020B0604020202020204" pitchFamily="34" charset="0"/>
              <a:buBlip>
                <a:blip r:embed="rId3"/>
              </a:buBlip>
              <a:defRPr/>
            </a:pPr>
            <a:endParaRPr lang="fr-FR" altLang="fr-FR" sz="1800" dirty="0" smtClean="0"/>
          </a:p>
          <a:p>
            <a:pPr marL="274320" indent="-274320" fontAlgn="auto">
              <a:spcAft>
                <a:spcPts val="0"/>
              </a:spcAft>
              <a:buFont typeface="Arial" panose="020B0604020202020204" pitchFamily="34" charset="0"/>
              <a:buBlip>
                <a:blip r:embed="rId3"/>
              </a:buBlip>
              <a:defRPr/>
            </a:pPr>
            <a:endParaRPr lang="fr-FR" altLang="fr-FR" sz="1800" dirty="0" smtClean="0"/>
          </a:p>
          <a:p>
            <a:pPr marL="274320" indent="-274320" fontAlgn="auto">
              <a:spcAft>
                <a:spcPts val="0"/>
              </a:spcAft>
              <a:buFont typeface="Arial" panose="020B0604020202020204" pitchFamily="34" charset="0"/>
              <a:buBlip>
                <a:blip r:embed="rId3"/>
              </a:buBlip>
              <a:defRPr/>
            </a:pPr>
            <a:endParaRPr lang="fr-FR" altLang="fr-FR" sz="1800" dirty="0" smtClean="0"/>
          </a:p>
          <a:p>
            <a:pPr marL="274320" indent="-274320" fontAlgn="auto">
              <a:spcAft>
                <a:spcPts val="0"/>
              </a:spcAft>
              <a:buFont typeface="Arial" panose="020B0604020202020204" pitchFamily="34" charset="0"/>
              <a:buBlip>
                <a:blip r:embed="rId3"/>
              </a:buBlip>
              <a:defRPr/>
            </a:pPr>
            <a:endParaRPr lang="fr-FR" altLang="fr-FR" sz="2000" dirty="0" smtClean="0"/>
          </a:p>
          <a:p>
            <a:pPr marL="274320" indent="-274320" fontAlgn="auto">
              <a:spcAft>
                <a:spcPts val="0"/>
              </a:spcAft>
              <a:buFont typeface="Arial" panose="020B0604020202020204" pitchFamily="34" charset="0"/>
              <a:buBlip>
                <a:blip r:embed="rId3"/>
              </a:buBlip>
              <a:defRPr/>
            </a:pPr>
            <a:endParaRPr lang="fr-FR" altLang="fr-FR" sz="2000" dirty="0" smtClean="0"/>
          </a:p>
          <a:p>
            <a:pPr marL="274320" indent="-274320" fontAlgn="auto">
              <a:spcAft>
                <a:spcPts val="0"/>
              </a:spcAft>
              <a:buFont typeface="Arial" panose="020B0604020202020204" pitchFamily="34" charset="0"/>
              <a:buBlip>
                <a:blip r:embed="rId3"/>
              </a:buBlip>
              <a:defRPr/>
            </a:pPr>
            <a:endParaRPr lang="fr-FR" altLang="fr-FR" sz="2000" dirty="0" smtClean="0"/>
          </a:p>
          <a:p>
            <a:pPr marL="274320" indent="-274320" fontAlgn="auto">
              <a:spcAft>
                <a:spcPts val="0"/>
              </a:spcAft>
              <a:buFont typeface="Arial" panose="020B0604020202020204" pitchFamily="34" charset="0"/>
              <a:buNone/>
              <a:defRPr/>
            </a:pPr>
            <a:endParaRPr lang="fr-FR" altLang="fr-FR" sz="2000" b="1" dirty="0" smtClean="0"/>
          </a:p>
          <a:p>
            <a:pPr marL="274320" indent="-274320" fontAlgn="auto">
              <a:spcAft>
                <a:spcPts val="0"/>
              </a:spcAft>
              <a:buFont typeface="Arial" panose="020B0604020202020204" pitchFamily="34" charset="0"/>
              <a:buNone/>
              <a:defRPr/>
            </a:pPr>
            <a:endParaRPr lang="fr-FR" altLang="fr-FR" sz="800" b="1" dirty="0" smtClean="0"/>
          </a:p>
          <a:p>
            <a:pPr marL="274320" indent="-274320" fontAlgn="auto">
              <a:spcAft>
                <a:spcPts val="0"/>
              </a:spcAft>
              <a:buFont typeface="Arial" panose="020B0604020202020204" pitchFamily="34" charset="0"/>
              <a:buNone/>
              <a:defRPr/>
            </a:pPr>
            <a:endParaRPr lang="fr-FR" altLang="fr-FR" sz="1800" dirty="0" smtClean="0"/>
          </a:p>
        </p:txBody>
      </p:sp>
      <p:pic>
        <p:nvPicPr>
          <p:cNvPr id="26627" name="Image 2"/>
          <p:cNvPicPr>
            <a:picLocks noChangeAspect="1"/>
          </p:cNvPicPr>
          <p:nvPr/>
        </p:nvPicPr>
        <p:blipFill>
          <a:blip r:embed="rId4" cstate="print"/>
          <a:srcRect/>
          <a:stretch>
            <a:fillRect/>
          </a:stretch>
        </p:blipFill>
        <p:spPr bwMode="auto">
          <a:xfrm>
            <a:off x="428597" y="1857364"/>
            <a:ext cx="8258204" cy="4500594"/>
          </a:xfrm>
          <a:prstGeom prst="rect">
            <a:avLst/>
          </a:prstGeom>
          <a:noFill/>
          <a:ln w="9525">
            <a:noFill/>
            <a:miter lim="800000"/>
            <a:headEnd/>
            <a:tailEnd/>
          </a:ln>
        </p:spPr>
      </p:pic>
      <p:sp>
        <p:nvSpPr>
          <p:cNvPr id="13" name="Titre 1"/>
          <p:cNvSpPr>
            <a:spLocks noGrp="1"/>
          </p:cNvSpPr>
          <p:nvPr>
            <p:ph type="title"/>
          </p:nvPr>
        </p:nvSpPr>
        <p:spPr>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grpSp>
        <p:nvGrpSpPr>
          <p:cNvPr id="2" name="Groupe 13"/>
          <p:cNvGrpSpPr>
            <a:grpSpLocks/>
          </p:cNvGrpSpPr>
          <p:nvPr/>
        </p:nvGrpSpPr>
        <p:grpSpPr bwMode="auto">
          <a:xfrm>
            <a:off x="2214563" y="6429375"/>
            <a:ext cx="4714875" cy="428625"/>
            <a:chOff x="1214414" y="5715016"/>
            <a:chExt cx="6858048" cy="642942"/>
          </a:xfrm>
        </p:grpSpPr>
        <p:pic>
          <p:nvPicPr>
            <p:cNvPr id="26630" name="rg_hi" descr="https://encrypted-tbn2.gstatic.com/images?q=tbn:ANd9GcTp0tUcBTk8JpZpmMtqWkKJrb4itMoIfOgz0mulsjkc9edHHuYZ">
              <a:hlinkClick r:id="rId5"/>
            </p:cNvPr>
            <p:cNvPicPr>
              <a:picLocks noChangeAspect="1" noChangeArrowheads="1"/>
            </p:cNvPicPr>
            <p:nvPr/>
          </p:nvPicPr>
          <p:blipFill>
            <a:blip r:embed="rId6" cstate="print"/>
            <a:srcRect/>
            <a:stretch>
              <a:fillRect/>
            </a:stretch>
          </p:blipFill>
          <p:spPr bwMode="auto">
            <a:xfrm>
              <a:off x="3786182" y="5715016"/>
              <a:ext cx="1428760" cy="642942"/>
            </a:xfrm>
            <a:prstGeom prst="rect">
              <a:avLst/>
            </a:prstGeom>
            <a:noFill/>
            <a:ln w="9525">
              <a:noFill/>
              <a:miter lim="800000"/>
              <a:headEnd/>
              <a:tailEnd/>
            </a:ln>
          </p:spPr>
        </p:pic>
        <p:pic>
          <p:nvPicPr>
            <p:cNvPr id="26631" name="Image 15"/>
            <p:cNvPicPr>
              <a:picLocks noChangeAspect="1" noChangeArrowheads="1"/>
            </p:cNvPicPr>
            <p:nvPr/>
          </p:nvPicPr>
          <p:blipFill>
            <a:blip r:embed="rId7" cstate="print"/>
            <a:srcRect/>
            <a:stretch>
              <a:fillRect/>
            </a:stretch>
          </p:blipFill>
          <p:spPr bwMode="auto">
            <a:xfrm>
              <a:off x="6786578" y="5715016"/>
              <a:ext cx="1285884" cy="518552"/>
            </a:xfrm>
            <a:prstGeom prst="rect">
              <a:avLst/>
            </a:prstGeom>
            <a:noFill/>
            <a:ln w="9525">
              <a:noFill/>
              <a:miter lim="800000"/>
              <a:headEnd/>
              <a:tailEnd/>
            </a:ln>
          </p:spPr>
        </p:pic>
        <p:pic>
          <p:nvPicPr>
            <p:cNvPr id="26632" name="Picture 2" descr="sans-titre"/>
            <p:cNvPicPr>
              <a:picLocks noChangeAspect="1" noChangeArrowheads="1"/>
            </p:cNvPicPr>
            <p:nvPr/>
          </p:nvPicPr>
          <p:blipFill>
            <a:blip r:embed="rId8"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2"/>
          <p:cNvSpPr>
            <a:spLocks noGrp="1"/>
          </p:cNvSpPr>
          <p:nvPr>
            <p:ph sz="quarter" idx="4294967295"/>
          </p:nvPr>
        </p:nvSpPr>
        <p:spPr>
          <a:xfrm>
            <a:off x="785813" y="1500188"/>
            <a:ext cx="8148637" cy="4543425"/>
          </a:xfrm>
        </p:spPr>
        <p:txBody>
          <a:bodyPr>
            <a:normAutofit/>
          </a:bodyPr>
          <a:lstStyle/>
          <a:p>
            <a:pPr marL="274320" indent="-274320" fontAlgn="auto">
              <a:spcAft>
                <a:spcPts val="0"/>
              </a:spcAft>
              <a:buFont typeface="Arial" panose="020B0604020202020204" pitchFamily="34" charset="0"/>
              <a:buBlip>
                <a:blip r:embed="rId2"/>
              </a:buBlip>
              <a:defRPr/>
            </a:pPr>
            <a:r>
              <a:rPr lang="fr-FR" altLang="fr-FR" sz="2000" b="1" dirty="0" smtClean="0">
                <a:solidFill>
                  <a:srgbClr val="00B050"/>
                </a:solidFill>
                <a:latin typeface="Century Gothic" pitchFamily="34" charset="0"/>
              </a:rPr>
              <a:t>Pour ANFH –  Axe 2 : accompagnement des agents</a:t>
            </a:r>
          </a:p>
          <a:p>
            <a:pPr marL="274320" indent="-274320" fontAlgn="auto">
              <a:spcAft>
                <a:spcPts val="0"/>
              </a:spcAft>
              <a:buFont typeface="Arial" panose="020B0604020202020204" pitchFamily="34" charset="0"/>
              <a:buNone/>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r>
              <a:rPr lang="fr-FR" altLang="fr-FR" sz="2000" b="1" dirty="0" smtClean="0">
                <a:latin typeface="Century Gothic" pitchFamily="34" charset="0"/>
              </a:rPr>
              <a:t>Actuellement, sont à disposition des agents :</a:t>
            </a:r>
          </a:p>
          <a:p>
            <a:pPr marL="548640" lvl="1" indent="-274320" fontAlgn="auto">
              <a:spcAft>
                <a:spcPts val="0"/>
              </a:spcAft>
              <a:buFont typeface="Wingdings" pitchFamily="2" charset="2"/>
              <a:buChar char="v"/>
              <a:defRPr/>
            </a:pPr>
            <a:r>
              <a:rPr lang="fr-FR" altLang="fr-FR" sz="1600" b="1" dirty="0" smtClean="0">
                <a:latin typeface="Century Gothic" pitchFamily="34" charset="0"/>
              </a:rPr>
              <a:t>Le bilan de compétences</a:t>
            </a:r>
          </a:p>
          <a:p>
            <a:pPr marL="548640" lvl="1" indent="-274320" fontAlgn="auto">
              <a:spcAft>
                <a:spcPts val="0"/>
              </a:spcAft>
              <a:buFont typeface="Wingdings" pitchFamily="2" charset="2"/>
              <a:buChar char="v"/>
              <a:defRPr/>
            </a:pPr>
            <a:r>
              <a:rPr lang="fr-FR" altLang="fr-FR" sz="1600" b="1" dirty="0" smtClean="0">
                <a:latin typeface="Century Gothic" pitchFamily="34" charset="0"/>
              </a:rPr>
              <a:t>Le dispositif C Possible</a:t>
            </a:r>
          </a:p>
          <a:p>
            <a:pPr marL="548640" lvl="1" indent="-274320" fontAlgn="auto">
              <a:spcAft>
                <a:spcPts val="0"/>
              </a:spcAft>
              <a:buFont typeface="Wingdings" pitchFamily="2" charset="2"/>
              <a:buChar char="v"/>
              <a:defRPr/>
            </a:pPr>
            <a:r>
              <a:rPr lang="fr-FR" altLang="fr-FR" sz="1600" b="1" dirty="0">
                <a:latin typeface="Century Gothic" pitchFamily="34" charset="0"/>
              </a:rPr>
              <a:t>L</a:t>
            </a:r>
            <a:r>
              <a:rPr lang="fr-FR" altLang="fr-FR" sz="1600" b="1" dirty="0" smtClean="0">
                <a:latin typeface="Century Gothic" pitchFamily="34" charset="0"/>
              </a:rPr>
              <a:t>a formation sur le repositionnement professionnel (ANFH Champagne Ardennes et Haute Normandie)</a:t>
            </a:r>
          </a:p>
          <a:p>
            <a:pPr marL="457200" lvl="1" indent="0" fontAlgn="auto">
              <a:spcAft>
                <a:spcPts val="0"/>
              </a:spcAft>
              <a:buFont typeface="Arial" panose="020B0604020202020204" pitchFamily="34" charset="0"/>
              <a:buNone/>
              <a:defRPr/>
            </a:pPr>
            <a:endParaRPr lang="fr-FR" altLang="fr-FR" sz="1600" b="1" dirty="0">
              <a:latin typeface="Century Gothic" pitchFamily="34" charset="0"/>
            </a:endParaRPr>
          </a:p>
          <a:p>
            <a:pPr marL="274320" indent="-274320" fontAlgn="auto">
              <a:spcAft>
                <a:spcPts val="0"/>
              </a:spcAft>
              <a:buFont typeface="Arial" panose="020B0604020202020204" pitchFamily="34" charset="0"/>
              <a:buBlip>
                <a:blip r:embed="rId3"/>
              </a:buBlip>
              <a:defRPr/>
            </a:pPr>
            <a:r>
              <a:rPr lang="fr-FR" altLang="fr-FR" sz="2000" b="1" dirty="0" smtClean="0">
                <a:solidFill>
                  <a:prstClr val="black"/>
                </a:solidFill>
                <a:latin typeface="Century Gothic" pitchFamily="34" charset="0"/>
              </a:rPr>
              <a:t>A venir :</a:t>
            </a:r>
          </a:p>
          <a:p>
            <a:pPr marL="548640" lvl="1" indent="-274320" fontAlgn="auto">
              <a:spcAft>
                <a:spcPts val="0"/>
              </a:spcAft>
              <a:buFont typeface="Wingdings" pitchFamily="2" charset="2"/>
              <a:buChar char="v"/>
              <a:defRPr/>
            </a:pPr>
            <a:r>
              <a:rPr lang="fr-FR" altLang="fr-FR" sz="1600" b="1" dirty="0" smtClean="0">
                <a:solidFill>
                  <a:prstClr val="black"/>
                </a:solidFill>
                <a:latin typeface="Century Gothic" pitchFamily="34" charset="0"/>
              </a:rPr>
              <a:t>Le cahier des charges pour l’accompagnement personnalisé de l’agent est prêt. Il reste l’appel d’offres à réaliser</a:t>
            </a:r>
          </a:p>
          <a:p>
            <a:pPr marL="0" indent="0" fontAlgn="auto">
              <a:spcAft>
                <a:spcPts val="0"/>
              </a:spcAft>
              <a:buFont typeface="Arial" panose="020B0604020202020204" pitchFamily="34" charset="0"/>
              <a:buNone/>
              <a:defRPr/>
            </a:pPr>
            <a:endParaRPr lang="fr-FR" altLang="fr-FR" sz="1800" dirty="0" smtClean="0">
              <a:solidFill>
                <a:schemeClr val="accent2">
                  <a:lumMod val="75000"/>
                </a:schemeClr>
              </a:solidFill>
              <a:latin typeface="Century Gothic" pitchFamily="34" charset="0"/>
            </a:endParaRPr>
          </a:p>
          <a:p>
            <a:pPr marL="274320" indent="-274320" fontAlgn="auto">
              <a:spcAft>
                <a:spcPts val="0"/>
              </a:spcAft>
              <a:buFont typeface="Arial" panose="020B0604020202020204" pitchFamily="34" charset="0"/>
              <a:buBlip>
                <a:blip r:embed="rId3"/>
              </a:buBlip>
              <a:defRPr/>
            </a:pPr>
            <a:r>
              <a:rPr lang="fr-FR" altLang="fr-FR" sz="1800" dirty="0" smtClean="0">
                <a:solidFill>
                  <a:schemeClr val="accent2">
                    <a:lumMod val="75000"/>
                  </a:schemeClr>
                </a:solidFill>
                <a:latin typeface="Century Gothic" pitchFamily="34" charset="0"/>
              </a:rPr>
              <a:t>Financement des coûts pédagogiques par les fonds régionaux et nationaux</a:t>
            </a:r>
          </a:p>
          <a:p>
            <a:pPr marL="357188" indent="0" fontAlgn="auto">
              <a:spcAft>
                <a:spcPts val="0"/>
              </a:spcAft>
              <a:buFont typeface="Arial" panose="020B0604020202020204" pitchFamily="34" charset="0"/>
              <a:buNone/>
              <a:defRPr/>
            </a:pPr>
            <a:endParaRPr lang="fr-FR" altLang="fr-FR" sz="2000" dirty="0" smtClean="0">
              <a:latin typeface="Century Gothic" pitchFamily="34" charset="0"/>
            </a:endParaRPr>
          </a:p>
          <a:p>
            <a:pPr marL="357188" indent="0" fontAlgn="auto">
              <a:spcAft>
                <a:spcPts val="0"/>
              </a:spcAft>
              <a:buFont typeface="Arial" panose="020B0604020202020204" pitchFamily="34" charset="0"/>
              <a:buNone/>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20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8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1800" dirty="0" smtClean="0">
              <a:latin typeface="Century Gothic" pitchFamily="34" charset="0"/>
            </a:endParaRPr>
          </a:p>
        </p:txBody>
      </p:sp>
      <p:sp>
        <p:nvSpPr>
          <p:cNvPr id="12" name="Titre 1"/>
          <p:cNvSpPr>
            <a:spLocks noGrp="1"/>
          </p:cNvSpPr>
          <p:nvPr>
            <p:ph type="title"/>
          </p:nvPr>
        </p:nvSpPr>
        <p:spPr>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grpSp>
        <p:nvGrpSpPr>
          <p:cNvPr id="2" name="Groupe 12"/>
          <p:cNvGrpSpPr>
            <a:grpSpLocks/>
          </p:cNvGrpSpPr>
          <p:nvPr/>
        </p:nvGrpSpPr>
        <p:grpSpPr bwMode="auto">
          <a:xfrm>
            <a:off x="2214563" y="6072188"/>
            <a:ext cx="4714875" cy="428625"/>
            <a:chOff x="1214414" y="5715016"/>
            <a:chExt cx="6858048" cy="642942"/>
          </a:xfrm>
        </p:grpSpPr>
        <p:pic>
          <p:nvPicPr>
            <p:cNvPr id="27653"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27654" name="Image 14"/>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27655"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2"/>
          <p:cNvSpPr>
            <a:spLocks noGrp="1"/>
          </p:cNvSpPr>
          <p:nvPr>
            <p:ph sz="quarter" idx="4294967295"/>
          </p:nvPr>
        </p:nvSpPr>
        <p:spPr>
          <a:xfrm>
            <a:off x="571500" y="1643063"/>
            <a:ext cx="8291513" cy="4525962"/>
          </a:xfrm>
        </p:spPr>
        <p:txBody>
          <a:bodyPr>
            <a:normAutofit/>
          </a:bodyPr>
          <a:lstStyle/>
          <a:p>
            <a:pPr marL="274320" indent="-274320" fontAlgn="auto">
              <a:spcAft>
                <a:spcPts val="0"/>
              </a:spcAft>
              <a:buFont typeface="Arial" panose="020B0604020202020204" pitchFamily="34" charset="0"/>
              <a:buBlip>
                <a:blip r:embed="rId2"/>
              </a:buBlip>
              <a:defRPr/>
            </a:pPr>
            <a:r>
              <a:rPr lang="fr-FR" altLang="fr-FR" sz="2000" b="1" dirty="0" smtClean="0">
                <a:solidFill>
                  <a:srgbClr val="00B050"/>
                </a:solidFill>
                <a:latin typeface="Century Gothic" pitchFamily="34" charset="0"/>
              </a:rPr>
              <a:t>Pour ANFH –  Axe 3 : Parcours métiers à construire</a:t>
            </a:r>
          </a:p>
          <a:p>
            <a:pPr marL="274320" indent="-274320" fontAlgn="auto">
              <a:spcAft>
                <a:spcPts val="0"/>
              </a:spcAft>
              <a:buFont typeface="Arial" panose="020B0604020202020204" pitchFamily="34" charset="0"/>
              <a:buNone/>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r>
              <a:rPr lang="fr-FR" sz="2000" b="1" dirty="0" smtClean="0">
                <a:latin typeface="Century Gothic" pitchFamily="34" charset="0"/>
              </a:rPr>
              <a:t>Cet </a:t>
            </a:r>
            <a:r>
              <a:rPr lang="fr-FR" sz="2000" b="1" dirty="0">
                <a:latin typeface="Century Gothic" pitchFamily="34" charset="0"/>
              </a:rPr>
              <a:t>axe a pour objectifs de favoriser :</a:t>
            </a:r>
          </a:p>
          <a:p>
            <a:pPr marL="548640" lvl="1" indent="-274320" fontAlgn="auto">
              <a:spcAft>
                <a:spcPts val="0"/>
              </a:spcAft>
              <a:buFont typeface="Wingdings" pitchFamily="2" charset="2"/>
              <a:buChar char="v"/>
              <a:defRPr/>
            </a:pPr>
            <a:r>
              <a:rPr lang="fr-FR" sz="1600" b="1" dirty="0">
                <a:latin typeface="Century Gothic" pitchFamily="34" charset="0"/>
              </a:rPr>
              <a:t>l’accès à des métiers porteurs d’emploi  </a:t>
            </a:r>
          </a:p>
          <a:p>
            <a:pPr marL="548640" lvl="1" indent="-274320" fontAlgn="auto">
              <a:spcAft>
                <a:spcPts val="0"/>
              </a:spcAft>
              <a:buFont typeface="Wingdings" pitchFamily="2" charset="2"/>
              <a:buChar char="v"/>
              <a:defRPr/>
            </a:pPr>
            <a:r>
              <a:rPr lang="fr-FR" sz="1600" b="1" dirty="0">
                <a:latin typeface="Century Gothic" pitchFamily="34" charset="0"/>
              </a:rPr>
              <a:t>l’acquisition des compétences nécessaires à l’exercice de ces métiers par le biais des formations </a:t>
            </a:r>
            <a:r>
              <a:rPr lang="fr-FR" sz="1600" b="1" dirty="0" err="1">
                <a:latin typeface="Century Gothic" pitchFamily="34" charset="0"/>
              </a:rPr>
              <a:t>certifiantes</a:t>
            </a:r>
            <a:r>
              <a:rPr lang="fr-FR" sz="1600" b="1" dirty="0">
                <a:latin typeface="Century Gothic" pitchFamily="34" charset="0"/>
              </a:rPr>
              <a:t>, qualifiantes ou diplômantes ;</a:t>
            </a:r>
          </a:p>
          <a:p>
            <a:pPr marL="548640" lvl="1" indent="-274320" fontAlgn="auto">
              <a:spcAft>
                <a:spcPts val="0"/>
              </a:spcAft>
              <a:buFont typeface="Wingdings" pitchFamily="2" charset="2"/>
              <a:buChar char="v"/>
              <a:defRPr/>
            </a:pPr>
            <a:r>
              <a:rPr lang="fr-FR" sz="1600" b="1" dirty="0">
                <a:latin typeface="Century Gothic" pitchFamily="34" charset="0"/>
              </a:rPr>
              <a:t>la visibilité de ces métiers et des parcours pour y accéder ;</a:t>
            </a:r>
          </a:p>
          <a:p>
            <a:pPr marL="548640" lvl="1" indent="-274320" fontAlgn="auto">
              <a:spcAft>
                <a:spcPts val="0"/>
              </a:spcAft>
              <a:buFont typeface="Wingdings" pitchFamily="2" charset="2"/>
              <a:buChar char="v"/>
              <a:defRPr/>
            </a:pPr>
            <a:r>
              <a:rPr lang="fr-FR" sz="1600" b="1" dirty="0">
                <a:latin typeface="Century Gothic" pitchFamily="34" charset="0"/>
              </a:rPr>
              <a:t>le développement de l’offre de parcours-métiers dans l’offre de formation régionale et la capitalisation inter-régionale sur ces </a:t>
            </a:r>
            <a:r>
              <a:rPr lang="fr-FR" sz="1600" b="1" dirty="0" smtClean="0">
                <a:latin typeface="Century Gothic" pitchFamily="34" charset="0"/>
              </a:rPr>
              <a:t>parcours</a:t>
            </a:r>
          </a:p>
          <a:p>
            <a:pPr marL="457200" lvl="1" indent="0" fontAlgn="auto">
              <a:spcAft>
                <a:spcPts val="0"/>
              </a:spcAft>
              <a:buFont typeface="Arial" panose="020B0604020202020204" pitchFamily="34" charset="0"/>
              <a:buNone/>
              <a:defRPr/>
            </a:pPr>
            <a:endParaRPr lang="fr-FR" sz="1600" b="1" dirty="0">
              <a:latin typeface="Century Gothic" pitchFamily="34" charset="0"/>
            </a:endParaRPr>
          </a:p>
          <a:p>
            <a:pPr marL="0" indent="0" fontAlgn="auto">
              <a:spcAft>
                <a:spcPts val="0"/>
              </a:spcAft>
              <a:buFont typeface="Arial" panose="020B0604020202020204" pitchFamily="34" charset="0"/>
              <a:buNone/>
              <a:defRPr/>
            </a:pPr>
            <a:endParaRPr lang="fr-FR" altLang="fr-FR" sz="1600" dirty="0" smtClean="0">
              <a:solidFill>
                <a:schemeClr val="accent2">
                  <a:lumMod val="75000"/>
                </a:schemeClr>
              </a:solidFill>
              <a:latin typeface="Century Gothic" pitchFamily="34" charset="0"/>
            </a:endParaRPr>
          </a:p>
        </p:txBody>
      </p:sp>
      <p:sp>
        <p:nvSpPr>
          <p:cNvPr id="12" name="Titre 1"/>
          <p:cNvSpPr>
            <a:spLocks noGrp="1"/>
          </p:cNvSpPr>
          <p:nvPr>
            <p:ph type="title"/>
          </p:nvPr>
        </p:nvSpPr>
        <p:spPr>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grpSp>
        <p:nvGrpSpPr>
          <p:cNvPr id="2" name="Groupe 12"/>
          <p:cNvGrpSpPr>
            <a:grpSpLocks/>
          </p:cNvGrpSpPr>
          <p:nvPr/>
        </p:nvGrpSpPr>
        <p:grpSpPr bwMode="auto">
          <a:xfrm>
            <a:off x="2071688" y="5929313"/>
            <a:ext cx="4714875" cy="428625"/>
            <a:chOff x="1214414" y="5715016"/>
            <a:chExt cx="6858048" cy="642942"/>
          </a:xfrm>
        </p:grpSpPr>
        <p:pic>
          <p:nvPicPr>
            <p:cNvPr id="28677"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28678" name="Image 14"/>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28679"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42852"/>
            <a:ext cx="8858312" cy="1357322"/>
          </a:xfrm>
          <a:solidFill>
            <a:schemeClr val="accent3">
              <a:lumMod val="40000"/>
              <a:lumOff val="60000"/>
            </a:schemeClr>
          </a:solidFill>
        </p:spPr>
        <p:txBody>
          <a:bodyPr>
            <a:noAutofit/>
          </a:bodyPr>
          <a:lstStyle/>
          <a:p>
            <a:r>
              <a:rPr lang="fr-FR" sz="2400" b="1" dirty="0">
                <a:latin typeface="Century Gothic" pitchFamily="34" charset="0"/>
              </a:rPr>
              <a:t>LA GESTION ET L’ACCOMPAGNEMENT DES PERSONNELS EN SITUATION D’INAPTITUDE DANS LE SECTEUR SANITAIRE ET MEDICO-SOCIAL</a:t>
            </a:r>
          </a:p>
        </p:txBody>
      </p:sp>
      <p:sp>
        <p:nvSpPr>
          <p:cNvPr id="3" name="Sous-titre 2"/>
          <p:cNvSpPr>
            <a:spLocks noGrp="1"/>
          </p:cNvSpPr>
          <p:nvPr>
            <p:ph type="subTitle" idx="4294967295"/>
          </p:nvPr>
        </p:nvSpPr>
        <p:spPr>
          <a:xfrm>
            <a:off x="2857488" y="2643182"/>
            <a:ext cx="3929090" cy="785818"/>
          </a:xfrm>
        </p:spPr>
        <p:txBody>
          <a:bodyPr>
            <a:normAutofit/>
          </a:bodyPr>
          <a:lstStyle/>
          <a:p>
            <a:pPr>
              <a:buNone/>
            </a:pPr>
            <a:r>
              <a:rPr lang="fr-FR" sz="3600" b="1" dirty="0" smtClean="0">
                <a:solidFill>
                  <a:srgbClr val="0070C0"/>
                </a:solidFill>
                <a:latin typeface="Century Gothic" pitchFamily="34" charset="0"/>
              </a:rPr>
              <a:t>CONCLUSION </a:t>
            </a:r>
            <a:endParaRPr lang="fr-FR" sz="3600" b="1" dirty="0">
              <a:solidFill>
                <a:srgbClr val="0070C0"/>
              </a:solidFill>
              <a:latin typeface="Century Gothic" pitchFamily="34" charset="0"/>
            </a:endParaRPr>
          </a:p>
        </p:txBody>
      </p:sp>
      <p:grpSp>
        <p:nvGrpSpPr>
          <p:cNvPr id="7" name="Groupe 12"/>
          <p:cNvGrpSpPr>
            <a:grpSpLocks/>
          </p:cNvGrpSpPr>
          <p:nvPr/>
        </p:nvGrpSpPr>
        <p:grpSpPr bwMode="auto">
          <a:xfrm>
            <a:off x="785786" y="5429264"/>
            <a:ext cx="7715304" cy="785798"/>
            <a:chOff x="1214414" y="5715016"/>
            <a:chExt cx="6858048" cy="642942"/>
          </a:xfrm>
        </p:grpSpPr>
        <p:pic>
          <p:nvPicPr>
            <p:cNvPr id="8" name="rg_hi" descr="https://encrypted-tbn2.gstatic.com/images?q=tbn:ANd9GcTp0tUcBTk8JpZpmMtqWkKJrb4itMoIfOgz0mulsjkc9edHHuYZ">
              <a:hlinkClick r:id="rId2"/>
            </p:cNvPr>
            <p:cNvPicPr>
              <a:picLocks noChangeAspect="1" noChangeArrowheads="1"/>
            </p:cNvPicPr>
            <p:nvPr/>
          </p:nvPicPr>
          <p:blipFill>
            <a:blip r:embed="rId3" cstate="print"/>
            <a:srcRect/>
            <a:stretch>
              <a:fillRect/>
            </a:stretch>
          </p:blipFill>
          <p:spPr bwMode="auto">
            <a:xfrm>
              <a:off x="3786182" y="5715016"/>
              <a:ext cx="1428760" cy="642942"/>
            </a:xfrm>
            <a:prstGeom prst="rect">
              <a:avLst/>
            </a:prstGeom>
            <a:noFill/>
            <a:ln w="9525">
              <a:noFill/>
              <a:miter lim="800000"/>
              <a:headEnd/>
              <a:tailEnd/>
            </a:ln>
          </p:spPr>
        </p:pic>
        <p:pic>
          <p:nvPicPr>
            <p:cNvPr id="9" name="Image 14"/>
            <p:cNvPicPr>
              <a:picLocks noChangeAspect="1" noChangeArrowheads="1"/>
            </p:cNvPicPr>
            <p:nvPr/>
          </p:nvPicPr>
          <p:blipFill>
            <a:blip r:embed="rId4" cstate="print"/>
            <a:srcRect/>
            <a:stretch>
              <a:fillRect/>
            </a:stretch>
          </p:blipFill>
          <p:spPr bwMode="auto">
            <a:xfrm>
              <a:off x="6786578" y="5715016"/>
              <a:ext cx="1285884" cy="518552"/>
            </a:xfrm>
            <a:prstGeom prst="rect">
              <a:avLst/>
            </a:prstGeom>
            <a:noFill/>
            <a:ln w="9525">
              <a:noFill/>
              <a:miter lim="800000"/>
              <a:headEnd/>
              <a:tailEnd/>
            </a:ln>
          </p:spPr>
        </p:pic>
        <p:pic>
          <p:nvPicPr>
            <p:cNvPr id="10" name="Picture 2" descr="sans-titre"/>
            <p:cNvPicPr>
              <a:picLocks noChangeAspect="1" noChangeArrowheads="1"/>
            </p:cNvPicPr>
            <p:nvPr/>
          </p:nvPicPr>
          <p:blipFill>
            <a:blip r:embed="rId5"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7283" y="1573645"/>
            <a:ext cx="2300334" cy="12242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Titre 1"/>
          <p:cNvSpPr>
            <a:spLocks noGrp="1"/>
          </p:cNvSpPr>
          <p:nvPr>
            <p:ph type="title"/>
          </p:nvPr>
        </p:nvSpPr>
        <p:spPr>
          <a:xfrm>
            <a:off x="671483" y="238876"/>
            <a:ext cx="8502162" cy="516364"/>
          </a:xfrm>
        </p:spPr>
        <p:txBody>
          <a:bodyPr anchor="ctr">
            <a:noAutofit/>
          </a:bodyPr>
          <a:lstStyle/>
          <a:p>
            <a:r>
              <a:rPr lang="fr-FR" sz="1600" b="1" i="1" dirty="0" smtClean="0">
                <a:latin typeface="Georgia" panose="02040502050405020303" pitchFamily="18" charset="0"/>
              </a:rPr>
              <a:t>Seul un peu plus d’1 avis d’inaptitude sur 2 donne lieu à une mesure consécutive</a:t>
            </a:r>
            <a:endParaRPr lang="fr-FR" sz="1600" b="1" i="1" dirty="0">
              <a:latin typeface="Georgia" panose="02040502050405020303" pitchFamily="18" charset="0"/>
            </a:endParaRPr>
          </a:p>
        </p:txBody>
      </p:sp>
      <p:sp>
        <p:nvSpPr>
          <p:cNvPr id="14" name="Rectangle 13"/>
          <p:cNvSpPr/>
          <p:nvPr/>
        </p:nvSpPr>
        <p:spPr>
          <a:xfrm>
            <a:off x="650336" y="1340768"/>
            <a:ext cx="3256977" cy="477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58775" indent="-285750" algn="just">
              <a:lnSpc>
                <a:spcPts val="2000"/>
              </a:lnSpc>
              <a:spcAft>
                <a:spcPts val="1200"/>
              </a:spcAft>
              <a:buClr>
                <a:srgbClr val="6C8D7E"/>
              </a:buClr>
              <a:buFont typeface="Webdings" panose="05030102010509060703" pitchFamily="18" charset="2"/>
              <a:buChar char=""/>
            </a:pPr>
            <a:r>
              <a:rPr lang="fr-FR" sz="1600" dirty="0" smtClean="0">
                <a:solidFill>
                  <a:prstClr val="black"/>
                </a:solidFill>
                <a:latin typeface="Arial" panose="020B0604020202020204" pitchFamily="34" charset="0"/>
                <a:cs typeface="Arial" panose="020B0604020202020204" pitchFamily="34" charset="0"/>
              </a:rPr>
              <a:t>FPH et secteur privé à but non lucratif confondus, </a:t>
            </a:r>
            <a:r>
              <a:rPr lang="fr-FR" sz="1600" b="1" dirty="0" smtClean="0">
                <a:solidFill>
                  <a:prstClr val="black"/>
                </a:solidFill>
                <a:latin typeface="Arial" panose="020B0604020202020204" pitchFamily="34" charset="0"/>
                <a:cs typeface="Arial" panose="020B0604020202020204" pitchFamily="34" charset="0"/>
              </a:rPr>
              <a:t>ce sont 53% des inaptitudes constatées au cours de ces 3 dernières années qui ont donné lieu à une mesure consécutive </a:t>
            </a:r>
            <a:r>
              <a:rPr lang="fr-FR" sz="1600" dirty="0" smtClean="0">
                <a:solidFill>
                  <a:prstClr val="black"/>
                </a:solidFill>
                <a:latin typeface="Arial" panose="020B0604020202020204" pitchFamily="34" charset="0"/>
                <a:cs typeface="Arial" panose="020B0604020202020204" pitchFamily="34" charset="0"/>
              </a:rPr>
              <a:t>de la part de l’EJ / établissement</a:t>
            </a:r>
          </a:p>
          <a:p>
            <a:pPr algn="just">
              <a:lnSpc>
                <a:spcPts val="2000"/>
              </a:lnSpc>
              <a:spcAft>
                <a:spcPts val="1200"/>
              </a:spcAft>
              <a:buClr>
                <a:srgbClr val="6C8D7E"/>
              </a:buClr>
            </a:pPr>
            <a:r>
              <a:rPr lang="fr-FR" sz="1400" i="1" dirty="0" smtClean="0">
                <a:solidFill>
                  <a:prstClr val="black"/>
                </a:solidFill>
                <a:latin typeface="Arial" panose="020B0604020202020204" pitchFamily="34" charset="0"/>
                <a:cs typeface="Arial" panose="020B0604020202020204" pitchFamily="34" charset="0"/>
              </a:rPr>
              <a:t>Dans la pratique les EJ de la FPH ont le plus souvent recours à un aménagement du poste de travail (27% des mesures prises) ou bien des horaires ou rythmes de travail (34%).</a:t>
            </a:r>
          </a:p>
          <a:p>
            <a:pPr algn="just">
              <a:lnSpc>
                <a:spcPts val="2000"/>
              </a:lnSpc>
              <a:spcAft>
                <a:spcPts val="1200"/>
              </a:spcAft>
              <a:buClr>
                <a:srgbClr val="6C8D7E"/>
              </a:buClr>
            </a:pPr>
            <a:r>
              <a:rPr lang="fr-FR" sz="1400" i="1" dirty="0" smtClean="0">
                <a:solidFill>
                  <a:prstClr val="black"/>
                </a:solidFill>
                <a:latin typeface="Arial" panose="020B0604020202020204" pitchFamily="34" charset="0"/>
                <a:cs typeface="Arial" panose="020B0604020202020204" pitchFamily="34" charset="0"/>
              </a:rPr>
              <a:t>Dans le secteur privé à but non lucratif, on notera la part non négligeable des licenciements pour inaptitude (34%) qui atteint même 53% dans le secteur du Handicap et 74% dans le secteur des personnes âgées.</a:t>
            </a:r>
            <a:endParaRPr lang="fr-FR" sz="1400" i="1" dirty="0">
              <a:solidFill>
                <a:prstClr val="black"/>
              </a:solidFill>
              <a:latin typeface="Arial" panose="020B0604020202020204" pitchFamily="34" charset="0"/>
              <a:cs typeface="Arial" panose="020B0604020202020204" pitchFamily="34" charset="0"/>
            </a:endParaRPr>
          </a:p>
        </p:txBody>
      </p:sp>
      <p:graphicFrame>
        <p:nvGraphicFramePr>
          <p:cNvPr id="6" name="Graphique 5"/>
          <p:cNvGraphicFramePr/>
          <p:nvPr>
            <p:extLst>
              <p:ext uri="{D42A27DB-BD31-4B8C-83A1-F6EECF244321}">
                <p14:modId xmlns:p14="http://schemas.microsoft.com/office/powerpoint/2010/main" val="1689294308"/>
              </p:ext>
            </p:extLst>
          </p:nvPr>
        </p:nvGraphicFramePr>
        <p:xfrm>
          <a:off x="5602679" y="3068960"/>
          <a:ext cx="3356293" cy="871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noChangeAspect="1"/>
          </p:cNvGraphicFramePr>
          <p:nvPr>
            <p:extLst>
              <p:ext uri="{D42A27DB-BD31-4B8C-83A1-F6EECF244321}">
                <p14:modId xmlns:p14="http://schemas.microsoft.com/office/powerpoint/2010/main" val="1210003746"/>
              </p:ext>
            </p:extLst>
          </p:nvPr>
        </p:nvGraphicFramePr>
        <p:xfrm>
          <a:off x="5602679" y="4077072"/>
          <a:ext cx="3356293" cy="86409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209511" y="5206634"/>
            <a:ext cx="4918700" cy="886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5849277" y="5330324"/>
            <a:ext cx="332345" cy="180000"/>
          </a:xfrm>
          <a:prstGeom prst="rect">
            <a:avLst/>
          </a:prstGeom>
          <a:solidFill>
            <a:srgbClr val="3760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ZoneTexte 11"/>
          <p:cNvSpPr txBox="1"/>
          <p:nvPr/>
        </p:nvSpPr>
        <p:spPr>
          <a:xfrm>
            <a:off x="6176517" y="5220269"/>
            <a:ext cx="1528438" cy="553998"/>
          </a:xfrm>
          <a:prstGeom prst="rect">
            <a:avLst/>
          </a:prstGeom>
          <a:noFill/>
        </p:spPr>
        <p:txBody>
          <a:bodyPr wrap="square" rtlCol="0">
            <a:spAutoFit/>
          </a:bodyPr>
          <a:lstStyle/>
          <a:p>
            <a:r>
              <a:rPr lang="fr-FR" sz="1000" i="1" dirty="0" smtClean="0">
                <a:solidFill>
                  <a:prstClr val="black"/>
                </a:solidFill>
              </a:rPr>
              <a:t>Aménagement des horaires ou rythmes de travail</a:t>
            </a:r>
            <a:endParaRPr lang="fr-FR" sz="1000" i="1" dirty="0">
              <a:solidFill>
                <a:prstClr val="black"/>
              </a:solidFill>
            </a:endParaRPr>
          </a:p>
        </p:txBody>
      </p:sp>
      <p:sp>
        <p:nvSpPr>
          <p:cNvPr id="13" name="Rectangle 12"/>
          <p:cNvSpPr/>
          <p:nvPr/>
        </p:nvSpPr>
        <p:spPr>
          <a:xfrm>
            <a:off x="4387064" y="5330324"/>
            <a:ext cx="332345" cy="180000"/>
          </a:xfrm>
          <a:prstGeom prst="rect">
            <a:avLst/>
          </a:prstGeom>
          <a:solidFill>
            <a:srgbClr val="25406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ZoneTexte 14"/>
          <p:cNvSpPr txBox="1"/>
          <p:nvPr/>
        </p:nvSpPr>
        <p:spPr>
          <a:xfrm>
            <a:off x="4759468" y="5220269"/>
            <a:ext cx="2153282" cy="400110"/>
          </a:xfrm>
          <a:prstGeom prst="rect">
            <a:avLst/>
          </a:prstGeom>
          <a:noFill/>
        </p:spPr>
        <p:txBody>
          <a:bodyPr wrap="square" rtlCol="0">
            <a:spAutoFit/>
          </a:bodyPr>
          <a:lstStyle/>
          <a:p>
            <a:r>
              <a:rPr lang="fr-FR" sz="1000" i="1" dirty="0" smtClean="0">
                <a:solidFill>
                  <a:prstClr val="black"/>
                </a:solidFill>
              </a:rPr>
              <a:t>Aménagement</a:t>
            </a:r>
            <a:br>
              <a:rPr lang="fr-FR" sz="1000" i="1" dirty="0" smtClean="0">
                <a:solidFill>
                  <a:prstClr val="black"/>
                </a:solidFill>
              </a:rPr>
            </a:br>
            <a:r>
              <a:rPr lang="fr-FR" sz="1000" i="1" dirty="0" smtClean="0">
                <a:solidFill>
                  <a:prstClr val="black"/>
                </a:solidFill>
              </a:rPr>
              <a:t>du poste de travail</a:t>
            </a:r>
            <a:endParaRPr lang="fr-FR" sz="1000" i="1" dirty="0">
              <a:solidFill>
                <a:prstClr val="black"/>
              </a:solidFill>
            </a:endParaRPr>
          </a:p>
        </p:txBody>
      </p:sp>
      <p:sp>
        <p:nvSpPr>
          <p:cNvPr id="16" name="Rectangle 15"/>
          <p:cNvSpPr/>
          <p:nvPr/>
        </p:nvSpPr>
        <p:spPr>
          <a:xfrm>
            <a:off x="7732498" y="5759330"/>
            <a:ext cx="332345" cy="180000"/>
          </a:xfrm>
          <a:prstGeom prst="rect">
            <a:avLst/>
          </a:prstGeom>
          <a:solidFill>
            <a:srgbClr val="B7DE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p:nvSpPr>
        <p:spPr>
          <a:xfrm>
            <a:off x="7750356" y="5330324"/>
            <a:ext cx="332345" cy="180000"/>
          </a:xfrm>
          <a:prstGeom prst="rect">
            <a:avLst/>
          </a:prstGeom>
          <a:solidFill>
            <a:srgbClr val="95B3D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8" name="ZoneTexte 17"/>
          <p:cNvSpPr txBox="1"/>
          <p:nvPr/>
        </p:nvSpPr>
        <p:spPr>
          <a:xfrm>
            <a:off x="8079063" y="5220269"/>
            <a:ext cx="982678" cy="400110"/>
          </a:xfrm>
          <a:prstGeom prst="rect">
            <a:avLst/>
          </a:prstGeom>
          <a:noFill/>
        </p:spPr>
        <p:txBody>
          <a:bodyPr wrap="square" rtlCol="0">
            <a:spAutoFit/>
          </a:bodyPr>
          <a:lstStyle/>
          <a:p>
            <a:r>
              <a:rPr lang="fr-FR" sz="1000" i="1" dirty="0" smtClean="0">
                <a:solidFill>
                  <a:prstClr val="black"/>
                </a:solidFill>
              </a:rPr>
              <a:t>Aménagement</a:t>
            </a:r>
            <a:br>
              <a:rPr lang="fr-FR" sz="1000" i="1" dirty="0" smtClean="0">
                <a:solidFill>
                  <a:prstClr val="black"/>
                </a:solidFill>
              </a:rPr>
            </a:br>
            <a:r>
              <a:rPr lang="fr-FR" sz="1000" i="1" dirty="0" smtClean="0">
                <a:solidFill>
                  <a:prstClr val="black"/>
                </a:solidFill>
              </a:rPr>
              <a:t>des activités</a:t>
            </a:r>
            <a:endParaRPr lang="fr-FR" sz="1000" i="1" dirty="0">
              <a:solidFill>
                <a:prstClr val="black"/>
              </a:solidFill>
            </a:endParaRPr>
          </a:p>
        </p:txBody>
      </p:sp>
      <p:sp>
        <p:nvSpPr>
          <p:cNvPr id="19" name="ZoneTexte 18"/>
          <p:cNvSpPr txBox="1"/>
          <p:nvPr/>
        </p:nvSpPr>
        <p:spPr>
          <a:xfrm>
            <a:off x="8079063" y="5649275"/>
            <a:ext cx="1023310" cy="400110"/>
          </a:xfrm>
          <a:prstGeom prst="rect">
            <a:avLst/>
          </a:prstGeom>
          <a:noFill/>
        </p:spPr>
        <p:txBody>
          <a:bodyPr wrap="square" rtlCol="0">
            <a:spAutoFit/>
          </a:bodyPr>
          <a:lstStyle/>
          <a:p>
            <a:r>
              <a:rPr lang="fr-FR" sz="1000" i="1" dirty="0" smtClean="0">
                <a:solidFill>
                  <a:prstClr val="black"/>
                </a:solidFill>
              </a:rPr>
              <a:t>Licenciement pour inaptitude</a:t>
            </a:r>
            <a:endParaRPr lang="fr-FR" sz="1000" i="1" dirty="0">
              <a:solidFill>
                <a:prstClr val="black"/>
              </a:solidFill>
            </a:endParaRPr>
          </a:p>
        </p:txBody>
      </p:sp>
      <p:sp>
        <p:nvSpPr>
          <p:cNvPr id="21" name="Rectangle 20"/>
          <p:cNvSpPr/>
          <p:nvPr/>
        </p:nvSpPr>
        <p:spPr>
          <a:xfrm>
            <a:off x="5849277" y="5759330"/>
            <a:ext cx="332345" cy="180000"/>
          </a:xfrm>
          <a:prstGeom prst="rect">
            <a:avLst/>
          </a:prstGeom>
          <a:solidFill>
            <a:srgbClr val="DCE6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ZoneTexte 21"/>
          <p:cNvSpPr txBox="1"/>
          <p:nvPr/>
        </p:nvSpPr>
        <p:spPr>
          <a:xfrm>
            <a:off x="6176637" y="5726665"/>
            <a:ext cx="1740899" cy="246221"/>
          </a:xfrm>
          <a:prstGeom prst="rect">
            <a:avLst/>
          </a:prstGeom>
          <a:noFill/>
        </p:spPr>
        <p:txBody>
          <a:bodyPr wrap="square" rtlCol="0">
            <a:spAutoFit/>
          </a:bodyPr>
          <a:lstStyle/>
          <a:p>
            <a:r>
              <a:rPr lang="fr-FR" sz="1000" i="1" dirty="0" smtClean="0">
                <a:solidFill>
                  <a:prstClr val="black"/>
                </a:solidFill>
              </a:rPr>
              <a:t>Retraite pour invalidité</a:t>
            </a:r>
            <a:endParaRPr lang="fr-FR" sz="1000" i="1" dirty="0">
              <a:solidFill>
                <a:prstClr val="black"/>
              </a:solidFill>
            </a:endParaRPr>
          </a:p>
        </p:txBody>
      </p:sp>
      <p:sp>
        <p:nvSpPr>
          <p:cNvPr id="23" name="Rectangle 22"/>
          <p:cNvSpPr/>
          <p:nvPr/>
        </p:nvSpPr>
        <p:spPr>
          <a:xfrm>
            <a:off x="4387064" y="5759330"/>
            <a:ext cx="332345" cy="180000"/>
          </a:xfrm>
          <a:prstGeom prst="rect">
            <a:avLst/>
          </a:prstGeom>
          <a:solidFill>
            <a:srgbClr val="B9CD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4" name="ZoneTexte 23"/>
          <p:cNvSpPr txBox="1"/>
          <p:nvPr/>
        </p:nvSpPr>
        <p:spPr>
          <a:xfrm>
            <a:off x="4759470" y="5649275"/>
            <a:ext cx="1847561" cy="400110"/>
          </a:xfrm>
          <a:prstGeom prst="rect">
            <a:avLst/>
          </a:prstGeom>
          <a:noFill/>
        </p:spPr>
        <p:txBody>
          <a:bodyPr wrap="square" rtlCol="0">
            <a:spAutoFit/>
          </a:bodyPr>
          <a:lstStyle/>
          <a:p>
            <a:r>
              <a:rPr lang="fr-FR" sz="1000" i="1" dirty="0" smtClean="0">
                <a:solidFill>
                  <a:prstClr val="black"/>
                </a:solidFill>
              </a:rPr>
              <a:t>Reclassement vers </a:t>
            </a:r>
            <a:br>
              <a:rPr lang="fr-FR" sz="1000" i="1" dirty="0" smtClean="0">
                <a:solidFill>
                  <a:prstClr val="black"/>
                </a:solidFill>
              </a:rPr>
            </a:br>
            <a:r>
              <a:rPr lang="fr-FR" sz="1000" i="1" dirty="0" smtClean="0">
                <a:solidFill>
                  <a:prstClr val="black"/>
                </a:solidFill>
              </a:rPr>
              <a:t>un autre poste</a:t>
            </a:r>
            <a:endParaRPr lang="fr-FR" sz="1000" i="1" dirty="0">
              <a:solidFill>
                <a:prstClr val="black"/>
              </a:solidFill>
            </a:endParaRPr>
          </a:p>
        </p:txBody>
      </p:sp>
      <p:sp>
        <p:nvSpPr>
          <p:cNvPr id="25" name="Rectangle 24"/>
          <p:cNvSpPr/>
          <p:nvPr/>
        </p:nvSpPr>
        <p:spPr>
          <a:xfrm>
            <a:off x="5049087" y="2165386"/>
            <a:ext cx="2268438" cy="502702"/>
          </a:xfrm>
          <a:prstGeom prst="rect">
            <a:avLst/>
          </a:prstGeom>
        </p:spPr>
        <p:txBody>
          <a:bodyPr wrap="square">
            <a:spAutoFit/>
          </a:bodyPr>
          <a:lstStyle/>
          <a:p>
            <a:pPr algn="ctr" fontAlgn="base">
              <a:lnSpc>
                <a:spcPts val="3200"/>
              </a:lnSpc>
              <a:spcBef>
                <a:spcPct val="0"/>
              </a:spcBef>
              <a:spcAft>
                <a:spcPts val="600"/>
              </a:spcAft>
            </a:pPr>
            <a:r>
              <a:rPr lang="fr-FR" sz="5400" b="1" i="1" dirty="0" smtClean="0">
                <a:solidFill>
                  <a:srgbClr val="376092"/>
                </a:solidFill>
                <a:latin typeface="Georgia" panose="02040502050405020303" pitchFamily="18" charset="0"/>
                <a:ea typeface="Calibri"/>
                <a:cs typeface="Times New Roman"/>
              </a:rPr>
              <a:t>53%</a:t>
            </a:r>
            <a:endParaRPr lang="fr-FR" sz="5400" b="1" i="1" dirty="0">
              <a:solidFill>
                <a:srgbClr val="376092"/>
              </a:solidFill>
              <a:latin typeface="Georgia" panose="02040502050405020303" pitchFamily="18" charset="0"/>
              <a:ea typeface="Calibri"/>
              <a:cs typeface="Times New Roman"/>
            </a:endParaRPr>
          </a:p>
        </p:txBody>
      </p:sp>
      <p:sp>
        <p:nvSpPr>
          <p:cNvPr id="26" name="ZoneTexte 25"/>
          <p:cNvSpPr txBox="1"/>
          <p:nvPr/>
        </p:nvSpPr>
        <p:spPr>
          <a:xfrm>
            <a:off x="5144143" y="1639558"/>
            <a:ext cx="2193474" cy="338554"/>
          </a:xfrm>
          <a:prstGeom prst="rect">
            <a:avLst/>
          </a:prstGeom>
          <a:noFill/>
        </p:spPr>
        <p:txBody>
          <a:bodyPr wrap="square" rtlCol="0">
            <a:spAutoFit/>
          </a:bodyPr>
          <a:lstStyle/>
          <a:p>
            <a:pPr algn="ctr"/>
            <a:r>
              <a:rPr lang="fr-FR" sz="1600" b="1" i="1" dirty="0">
                <a:solidFill>
                  <a:prstClr val="black">
                    <a:lumMod val="75000"/>
                    <a:lumOff val="25000"/>
                  </a:prstClr>
                </a:solidFill>
                <a:latin typeface="Georgia" panose="02040502050405020303" pitchFamily="18" charset="0"/>
                <a:ea typeface="Calibri"/>
                <a:cs typeface="Times New Roman"/>
              </a:rPr>
              <a:t>Le chiffre clé</a:t>
            </a:r>
          </a:p>
        </p:txBody>
      </p:sp>
      <p:sp>
        <p:nvSpPr>
          <p:cNvPr id="29" name="Flèche courbée vers la droite 28"/>
          <p:cNvSpPr/>
          <p:nvPr/>
        </p:nvSpPr>
        <p:spPr>
          <a:xfrm rot="841966">
            <a:off x="4106724" y="2087220"/>
            <a:ext cx="608988" cy="2133868"/>
          </a:xfrm>
          <a:prstGeom prst="curv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30" name="ZoneTexte 29"/>
          <p:cNvSpPr txBox="1"/>
          <p:nvPr/>
        </p:nvSpPr>
        <p:spPr>
          <a:xfrm>
            <a:off x="3966449" y="2907366"/>
            <a:ext cx="1495551" cy="261610"/>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050" i="1" spc="-70" dirty="0" smtClean="0">
                <a:solidFill>
                  <a:prstClr val="black">
                    <a:lumMod val="50000"/>
                    <a:lumOff val="50000"/>
                  </a:prstClr>
                </a:solidFill>
                <a:latin typeface="Georgia" panose="02040502050405020303" pitchFamily="18" charset="0"/>
                <a:cs typeface="Arial" pitchFamily="34" charset="0"/>
              </a:rPr>
              <a:t>Dans le détail</a:t>
            </a:r>
            <a:endParaRPr lang="fr-FR" sz="1200" i="1" dirty="0">
              <a:solidFill>
                <a:prstClr val="black">
                  <a:lumMod val="50000"/>
                  <a:lumOff val="50000"/>
                </a:prstClr>
              </a:solidFill>
              <a:latin typeface="Georgia" panose="02040502050405020303" pitchFamily="18" charset="0"/>
              <a:cs typeface="Arial" pitchFamily="34" charset="0"/>
            </a:endParaRPr>
          </a:p>
        </p:txBody>
      </p:sp>
      <p:sp>
        <p:nvSpPr>
          <p:cNvPr id="27" name="ZoneTexte 26"/>
          <p:cNvSpPr txBox="1"/>
          <p:nvPr/>
        </p:nvSpPr>
        <p:spPr>
          <a:xfrm>
            <a:off x="4439069" y="3356992"/>
            <a:ext cx="4519887" cy="407804"/>
          </a:xfrm>
          <a:prstGeom prst="rect">
            <a:avLst/>
          </a:prstGeom>
          <a:noFill/>
        </p:spPr>
        <p:txBody>
          <a:bodyPr wrap="square" rtlCol="0">
            <a:spAutoFit/>
          </a:bodyPr>
          <a:lstStyle/>
          <a:p>
            <a:r>
              <a:rPr lang="fr-FR" sz="1000" b="1" i="1" dirty="0">
                <a:solidFill>
                  <a:prstClr val="black">
                    <a:lumMod val="75000"/>
                    <a:lumOff val="25000"/>
                  </a:prstClr>
                </a:solidFill>
                <a:latin typeface="Georgia" panose="02040502050405020303" pitchFamily="18" charset="0"/>
                <a:ea typeface="Calibri"/>
                <a:cs typeface="Times New Roman"/>
              </a:rPr>
              <a:t>Fonction Publique</a:t>
            </a:r>
            <a:r>
              <a:rPr lang="fr-FR" sz="700" b="1" dirty="0" smtClean="0">
                <a:solidFill>
                  <a:prstClr val="black"/>
                </a:solidFill>
                <a:latin typeface="Arial" panose="020B0604020202020204" pitchFamily="34" charset="0"/>
                <a:cs typeface="Arial" panose="020B0604020202020204" pitchFamily="34" charset="0"/>
              </a:rPr>
              <a:t/>
            </a:r>
            <a:br>
              <a:rPr lang="fr-FR" sz="700" b="1" dirty="0" smtClean="0">
                <a:solidFill>
                  <a:prstClr val="black"/>
                </a:solidFill>
                <a:latin typeface="Arial" panose="020B0604020202020204" pitchFamily="34" charset="0"/>
                <a:cs typeface="Arial" panose="020B0604020202020204" pitchFamily="34" charset="0"/>
              </a:rPr>
            </a:br>
            <a:r>
              <a:rPr lang="fr-FR" sz="1000" b="1" i="1" dirty="0">
                <a:solidFill>
                  <a:prstClr val="black">
                    <a:lumMod val="75000"/>
                    <a:lumOff val="25000"/>
                  </a:prstClr>
                </a:solidFill>
                <a:latin typeface="Georgia" panose="02040502050405020303" pitchFamily="18" charset="0"/>
                <a:ea typeface="Calibri"/>
                <a:cs typeface="Times New Roman"/>
              </a:rPr>
              <a:t>Hospitalière</a:t>
            </a:r>
          </a:p>
        </p:txBody>
      </p:sp>
      <p:sp>
        <p:nvSpPr>
          <p:cNvPr id="28" name="ZoneTexte 27"/>
          <p:cNvSpPr txBox="1"/>
          <p:nvPr/>
        </p:nvSpPr>
        <p:spPr>
          <a:xfrm>
            <a:off x="4505537" y="4293096"/>
            <a:ext cx="4519887" cy="400110"/>
          </a:xfrm>
          <a:prstGeom prst="rect">
            <a:avLst/>
          </a:prstGeom>
          <a:noFill/>
        </p:spPr>
        <p:txBody>
          <a:bodyPr wrap="square" rtlCol="0">
            <a:spAutoFit/>
          </a:bodyPr>
          <a:lstStyle/>
          <a:p>
            <a:r>
              <a:rPr lang="fr-FR" sz="1000" b="1" i="1" dirty="0" smtClean="0">
                <a:solidFill>
                  <a:prstClr val="black">
                    <a:lumMod val="75000"/>
                    <a:lumOff val="25000"/>
                  </a:prstClr>
                </a:solidFill>
                <a:latin typeface="Georgia" panose="02040502050405020303" pitchFamily="18" charset="0"/>
                <a:ea typeface="Calibri"/>
                <a:cs typeface="Times New Roman"/>
              </a:rPr>
              <a:t>Secteur privé</a:t>
            </a:r>
            <a:br>
              <a:rPr lang="fr-FR" sz="1000" b="1" i="1" dirty="0" smtClean="0">
                <a:solidFill>
                  <a:prstClr val="black">
                    <a:lumMod val="75000"/>
                    <a:lumOff val="25000"/>
                  </a:prstClr>
                </a:solidFill>
                <a:latin typeface="Georgia" panose="02040502050405020303" pitchFamily="18" charset="0"/>
                <a:ea typeface="Calibri"/>
                <a:cs typeface="Times New Roman"/>
              </a:rPr>
            </a:br>
            <a:r>
              <a:rPr lang="fr-FR" sz="1000" b="1" i="1" dirty="0" smtClean="0">
                <a:solidFill>
                  <a:prstClr val="black">
                    <a:lumMod val="75000"/>
                    <a:lumOff val="25000"/>
                  </a:prstClr>
                </a:solidFill>
                <a:latin typeface="Georgia" panose="02040502050405020303" pitchFamily="18" charset="0"/>
                <a:ea typeface="Calibri"/>
                <a:cs typeface="Times New Roman"/>
              </a:rPr>
              <a:t>non lucratif</a:t>
            </a:r>
            <a:endParaRPr lang="fr-FR" sz="1000" b="1" i="1" dirty="0">
              <a:solidFill>
                <a:prstClr val="black">
                  <a:lumMod val="75000"/>
                  <a:lumOff val="25000"/>
                </a:prstClr>
              </a:solidFill>
              <a:latin typeface="Georgia" panose="02040502050405020303" pitchFamily="18" charset="0"/>
              <a:ea typeface="Calibri"/>
              <a:cs typeface="Times New Roman"/>
            </a:endParaRPr>
          </a:p>
        </p:txBody>
      </p:sp>
    </p:spTree>
    <p:extLst>
      <p:ext uri="{BB962C8B-B14F-4D97-AF65-F5344CB8AC3E}">
        <p14:creationId xmlns:p14="http://schemas.microsoft.com/office/powerpoint/2010/main" val="185369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p:txBody>
          <a:bodyPr anchor="ctr">
            <a:normAutofit/>
          </a:bodyPr>
          <a:lstStyle/>
          <a:p>
            <a:r>
              <a:rPr lang="fr-FR" sz="1800" b="1" i="1" dirty="0" smtClean="0">
                <a:latin typeface="Georgia" panose="02040502050405020303" pitchFamily="18" charset="0"/>
              </a:rPr>
              <a:t>Une concentration des reclassements sur les métiers administratifs</a:t>
            </a:r>
            <a:endParaRPr lang="fr-FR" sz="1800" b="1" i="1" dirty="0">
              <a:latin typeface="Georgia" panose="02040502050405020303" pitchFamily="18" charset="0"/>
            </a:endParaRPr>
          </a:p>
        </p:txBody>
      </p:sp>
      <p:graphicFrame>
        <p:nvGraphicFramePr>
          <p:cNvPr id="5" name="Graphique 4"/>
          <p:cNvGraphicFramePr>
            <a:graphicFrameLocks noChangeAspect="1"/>
          </p:cNvGraphicFramePr>
          <p:nvPr>
            <p:custDataLst>
              <p:tags r:id="rId1"/>
            </p:custDataLst>
            <p:extLst>
              <p:ext uri="{D42A27DB-BD31-4B8C-83A1-F6EECF244321}">
                <p14:modId xmlns:p14="http://schemas.microsoft.com/office/powerpoint/2010/main" val="1845878171"/>
              </p:ext>
            </p:extLst>
          </p:nvPr>
        </p:nvGraphicFramePr>
        <p:xfrm>
          <a:off x="284460" y="2276879"/>
          <a:ext cx="6444620" cy="4173523"/>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e 24"/>
          <p:cNvGrpSpPr/>
          <p:nvPr/>
        </p:nvGrpSpPr>
        <p:grpSpPr>
          <a:xfrm>
            <a:off x="4383582" y="2719869"/>
            <a:ext cx="3389915" cy="562174"/>
            <a:chOff x="6606134" y="2420888"/>
            <a:chExt cx="3672408" cy="562174"/>
          </a:xfrm>
        </p:grpSpPr>
        <p:sp>
          <p:nvSpPr>
            <p:cNvPr id="11" name="ZoneTexte 10"/>
            <p:cNvSpPr txBox="1"/>
            <p:nvPr/>
          </p:nvSpPr>
          <p:spPr>
            <a:xfrm>
              <a:off x="7686254" y="2613730"/>
              <a:ext cx="1512168" cy="369332"/>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800" b="1" i="1" dirty="0" smtClean="0">
                  <a:solidFill>
                    <a:srgbClr val="1F497D">
                      <a:lumMod val="75000"/>
                    </a:srgbClr>
                  </a:solidFill>
                  <a:latin typeface="Georgia" panose="02040502050405020303" pitchFamily="18" charset="0"/>
                  <a:cs typeface="Arial" pitchFamily="34" charset="0"/>
                </a:rPr>
                <a:t>83%</a:t>
              </a:r>
              <a:endParaRPr lang="fr-FR" sz="2400" b="1" i="1" dirty="0">
                <a:solidFill>
                  <a:srgbClr val="1F497D">
                    <a:lumMod val="75000"/>
                  </a:srgbClr>
                </a:solidFill>
                <a:latin typeface="Georgia" panose="02040502050405020303" pitchFamily="18" charset="0"/>
                <a:cs typeface="Arial" pitchFamily="34" charset="0"/>
              </a:endParaRPr>
            </a:p>
          </p:txBody>
        </p:sp>
        <p:sp>
          <p:nvSpPr>
            <p:cNvPr id="12" name="ZoneTexte 11"/>
            <p:cNvSpPr txBox="1"/>
            <p:nvPr/>
          </p:nvSpPr>
          <p:spPr>
            <a:xfrm>
              <a:off x="6606134" y="2420888"/>
              <a:ext cx="3672408" cy="276999"/>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200" b="1" i="1" spc="-70" dirty="0" smtClean="0">
                  <a:solidFill>
                    <a:srgbClr val="1F497D">
                      <a:lumMod val="75000"/>
                    </a:srgbClr>
                  </a:solidFill>
                  <a:latin typeface="Georgia" panose="02040502050405020303" pitchFamily="18" charset="0"/>
                  <a:cs typeface="Arial" pitchFamily="34" charset="0"/>
                </a:rPr>
                <a:t>Métiers administratifs</a:t>
              </a:r>
              <a:endParaRPr lang="fr-FR" sz="1600" b="1" i="1" dirty="0">
                <a:solidFill>
                  <a:srgbClr val="1F497D">
                    <a:lumMod val="75000"/>
                  </a:srgbClr>
                </a:solidFill>
                <a:latin typeface="Georgia" panose="02040502050405020303" pitchFamily="18" charset="0"/>
                <a:cs typeface="Arial" pitchFamily="34" charset="0"/>
              </a:endParaRPr>
            </a:p>
          </p:txBody>
        </p:sp>
      </p:grpSp>
      <p:grpSp>
        <p:nvGrpSpPr>
          <p:cNvPr id="3" name="Groupe 23"/>
          <p:cNvGrpSpPr/>
          <p:nvPr/>
        </p:nvGrpSpPr>
        <p:grpSpPr>
          <a:xfrm>
            <a:off x="4383582" y="3475953"/>
            <a:ext cx="3389915" cy="562174"/>
            <a:chOff x="6606134" y="3140968"/>
            <a:chExt cx="3672408" cy="562174"/>
          </a:xfrm>
        </p:grpSpPr>
        <p:sp>
          <p:nvSpPr>
            <p:cNvPr id="13" name="ZoneTexte 12"/>
            <p:cNvSpPr txBox="1"/>
            <p:nvPr/>
          </p:nvSpPr>
          <p:spPr>
            <a:xfrm>
              <a:off x="7686254" y="3333810"/>
              <a:ext cx="1512168" cy="369332"/>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800" b="1" i="1" dirty="0" smtClean="0">
                  <a:solidFill>
                    <a:srgbClr val="4F81BD">
                      <a:lumMod val="75000"/>
                    </a:srgbClr>
                  </a:solidFill>
                  <a:latin typeface="Georgia" panose="02040502050405020303" pitchFamily="18" charset="0"/>
                  <a:cs typeface="Arial" pitchFamily="34" charset="0"/>
                </a:rPr>
                <a:t>13%</a:t>
              </a:r>
              <a:endParaRPr lang="fr-FR" sz="2400" b="1" i="1" dirty="0">
                <a:solidFill>
                  <a:srgbClr val="4F81BD">
                    <a:lumMod val="75000"/>
                  </a:srgbClr>
                </a:solidFill>
                <a:latin typeface="Georgia" panose="02040502050405020303" pitchFamily="18" charset="0"/>
                <a:cs typeface="Arial" pitchFamily="34" charset="0"/>
              </a:endParaRPr>
            </a:p>
          </p:txBody>
        </p:sp>
        <p:sp>
          <p:nvSpPr>
            <p:cNvPr id="15" name="ZoneTexte 14"/>
            <p:cNvSpPr txBox="1"/>
            <p:nvPr/>
          </p:nvSpPr>
          <p:spPr>
            <a:xfrm>
              <a:off x="6606134" y="3140968"/>
              <a:ext cx="3672408" cy="276999"/>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200" b="1" i="1" spc="-70" dirty="0" smtClean="0">
                  <a:solidFill>
                    <a:srgbClr val="4F81BD">
                      <a:lumMod val="75000"/>
                    </a:srgbClr>
                  </a:solidFill>
                  <a:latin typeface="Georgia" panose="02040502050405020303" pitchFamily="18" charset="0"/>
                  <a:cs typeface="Arial" pitchFamily="34" charset="0"/>
                </a:rPr>
                <a:t>Métiers du soin</a:t>
              </a:r>
              <a:endParaRPr lang="fr-FR" sz="1600" b="1" i="1" dirty="0">
                <a:solidFill>
                  <a:srgbClr val="4F81BD">
                    <a:lumMod val="75000"/>
                  </a:srgbClr>
                </a:solidFill>
                <a:latin typeface="Georgia" panose="02040502050405020303" pitchFamily="18" charset="0"/>
                <a:cs typeface="Arial" pitchFamily="34" charset="0"/>
              </a:endParaRPr>
            </a:p>
          </p:txBody>
        </p:sp>
      </p:grpSp>
      <p:grpSp>
        <p:nvGrpSpPr>
          <p:cNvPr id="4" name="Groupe 22"/>
          <p:cNvGrpSpPr/>
          <p:nvPr/>
        </p:nvGrpSpPr>
        <p:grpSpPr>
          <a:xfrm>
            <a:off x="4383582" y="4232037"/>
            <a:ext cx="3389915" cy="562174"/>
            <a:chOff x="6606134" y="3802930"/>
            <a:chExt cx="3672408" cy="562174"/>
          </a:xfrm>
        </p:grpSpPr>
        <p:sp>
          <p:nvSpPr>
            <p:cNvPr id="16" name="ZoneTexte 15"/>
            <p:cNvSpPr txBox="1"/>
            <p:nvPr/>
          </p:nvSpPr>
          <p:spPr>
            <a:xfrm>
              <a:off x="7686254" y="3995772"/>
              <a:ext cx="1512168" cy="369332"/>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800" b="1" i="1" dirty="0" smtClean="0">
                  <a:solidFill>
                    <a:srgbClr val="1F497D">
                      <a:lumMod val="60000"/>
                      <a:lumOff val="40000"/>
                    </a:srgbClr>
                  </a:solidFill>
                  <a:latin typeface="Georgia" panose="02040502050405020303" pitchFamily="18" charset="0"/>
                  <a:cs typeface="Arial" pitchFamily="34" charset="0"/>
                </a:rPr>
                <a:t>11%</a:t>
              </a:r>
              <a:endParaRPr lang="fr-FR" sz="2400" b="1" i="1" dirty="0">
                <a:solidFill>
                  <a:srgbClr val="1F497D">
                    <a:lumMod val="60000"/>
                    <a:lumOff val="40000"/>
                  </a:srgbClr>
                </a:solidFill>
                <a:latin typeface="Georgia" panose="02040502050405020303" pitchFamily="18" charset="0"/>
                <a:cs typeface="Arial" pitchFamily="34" charset="0"/>
              </a:endParaRPr>
            </a:p>
          </p:txBody>
        </p:sp>
        <p:sp>
          <p:nvSpPr>
            <p:cNvPr id="17" name="ZoneTexte 16"/>
            <p:cNvSpPr txBox="1"/>
            <p:nvPr/>
          </p:nvSpPr>
          <p:spPr>
            <a:xfrm>
              <a:off x="6606134" y="3802930"/>
              <a:ext cx="3672408" cy="276999"/>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200" b="1" i="1" spc="-70" dirty="0" smtClean="0">
                  <a:solidFill>
                    <a:srgbClr val="1F497D">
                      <a:lumMod val="60000"/>
                      <a:lumOff val="40000"/>
                    </a:srgbClr>
                  </a:solidFill>
                  <a:latin typeface="Georgia" panose="02040502050405020303" pitchFamily="18" charset="0"/>
                  <a:cs typeface="Arial" pitchFamily="34" charset="0"/>
                </a:rPr>
                <a:t>Métiers socio-éducatifs</a:t>
              </a:r>
              <a:endParaRPr lang="fr-FR" sz="1600" b="1" i="1" dirty="0">
                <a:solidFill>
                  <a:srgbClr val="1F497D">
                    <a:lumMod val="60000"/>
                    <a:lumOff val="40000"/>
                  </a:srgbClr>
                </a:solidFill>
                <a:latin typeface="Georgia" panose="02040502050405020303" pitchFamily="18" charset="0"/>
                <a:cs typeface="Arial" pitchFamily="34" charset="0"/>
              </a:endParaRPr>
            </a:p>
          </p:txBody>
        </p:sp>
      </p:grpSp>
      <p:grpSp>
        <p:nvGrpSpPr>
          <p:cNvPr id="6" name="Groupe 21"/>
          <p:cNvGrpSpPr/>
          <p:nvPr/>
        </p:nvGrpSpPr>
        <p:grpSpPr>
          <a:xfrm>
            <a:off x="4383582" y="4988121"/>
            <a:ext cx="3389915" cy="562174"/>
            <a:chOff x="6606134" y="4509120"/>
            <a:chExt cx="3672408" cy="562174"/>
          </a:xfrm>
        </p:grpSpPr>
        <p:sp>
          <p:nvSpPr>
            <p:cNvPr id="18" name="ZoneTexte 17"/>
            <p:cNvSpPr txBox="1"/>
            <p:nvPr/>
          </p:nvSpPr>
          <p:spPr>
            <a:xfrm>
              <a:off x="7686254" y="4701962"/>
              <a:ext cx="1512168" cy="369332"/>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800" b="1" i="1" dirty="0">
                  <a:solidFill>
                    <a:srgbClr val="4BACC6">
                      <a:lumMod val="60000"/>
                      <a:lumOff val="40000"/>
                    </a:srgbClr>
                  </a:solidFill>
                  <a:latin typeface="Georgia" panose="02040502050405020303" pitchFamily="18" charset="0"/>
                  <a:cs typeface="Arial" pitchFamily="34" charset="0"/>
                </a:rPr>
                <a:t>8</a:t>
              </a:r>
              <a:r>
                <a:rPr lang="fr-FR" sz="1800" b="1" i="1" dirty="0" smtClean="0">
                  <a:solidFill>
                    <a:srgbClr val="4BACC6">
                      <a:lumMod val="60000"/>
                      <a:lumOff val="40000"/>
                    </a:srgbClr>
                  </a:solidFill>
                  <a:latin typeface="Georgia" panose="02040502050405020303" pitchFamily="18" charset="0"/>
                  <a:cs typeface="Arial" pitchFamily="34" charset="0"/>
                </a:rPr>
                <a:t>%</a:t>
              </a:r>
              <a:endParaRPr lang="fr-FR" sz="2400" b="1" i="1" dirty="0">
                <a:solidFill>
                  <a:srgbClr val="4BACC6">
                    <a:lumMod val="60000"/>
                    <a:lumOff val="40000"/>
                  </a:srgbClr>
                </a:solidFill>
                <a:latin typeface="Georgia" panose="02040502050405020303" pitchFamily="18" charset="0"/>
                <a:cs typeface="Arial" pitchFamily="34" charset="0"/>
              </a:endParaRPr>
            </a:p>
          </p:txBody>
        </p:sp>
        <p:sp>
          <p:nvSpPr>
            <p:cNvPr id="19" name="ZoneTexte 18"/>
            <p:cNvSpPr txBox="1"/>
            <p:nvPr/>
          </p:nvSpPr>
          <p:spPr>
            <a:xfrm>
              <a:off x="6606134" y="4509120"/>
              <a:ext cx="3672408" cy="276999"/>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200" b="1" i="1" spc="-70" dirty="0" smtClean="0">
                  <a:solidFill>
                    <a:srgbClr val="4BACC6">
                      <a:lumMod val="60000"/>
                      <a:lumOff val="40000"/>
                    </a:srgbClr>
                  </a:solidFill>
                  <a:latin typeface="Georgia" panose="02040502050405020303" pitchFamily="18" charset="0"/>
                  <a:cs typeface="Arial" pitchFamily="34" charset="0"/>
                </a:rPr>
                <a:t>Services et moyens généraux</a:t>
              </a:r>
              <a:endParaRPr lang="fr-FR" sz="1600" b="1" i="1" dirty="0">
                <a:solidFill>
                  <a:srgbClr val="4BACC6">
                    <a:lumMod val="60000"/>
                    <a:lumOff val="40000"/>
                  </a:srgbClr>
                </a:solidFill>
                <a:latin typeface="Georgia" panose="02040502050405020303" pitchFamily="18" charset="0"/>
                <a:cs typeface="Arial" pitchFamily="34" charset="0"/>
              </a:endParaRPr>
            </a:p>
          </p:txBody>
        </p:sp>
      </p:grpSp>
      <p:grpSp>
        <p:nvGrpSpPr>
          <p:cNvPr id="7" name="Groupe 9"/>
          <p:cNvGrpSpPr/>
          <p:nvPr/>
        </p:nvGrpSpPr>
        <p:grpSpPr>
          <a:xfrm>
            <a:off x="4383582" y="5744205"/>
            <a:ext cx="3389915" cy="562174"/>
            <a:chOff x="6606134" y="5243090"/>
            <a:chExt cx="3672408" cy="562174"/>
          </a:xfrm>
        </p:grpSpPr>
        <p:sp>
          <p:nvSpPr>
            <p:cNvPr id="20" name="ZoneTexte 19"/>
            <p:cNvSpPr txBox="1"/>
            <p:nvPr/>
          </p:nvSpPr>
          <p:spPr>
            <a:xfrm>
              <a:off x="7686254" y="5435932"/>
              <a:ext cx="1512168" cy="369332"/>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800" b="1" i="1" dirty="0">
                  <a:solidFill>
                    <a:srgbClr val="1F497D">
                      <a:lumMod val="40000"/>
                      <a:lumOff val="60000"/>
                    </a:srgbClr>
                  </a:solidFill>
                  <a:latin typeface="Georgia" panose="02040502050405020303" pitchFamily="18" charset="0"/>
                  <a:cs typeface="Arial" pitchFamily="34" charset="0"/>
                </a:rPr>
                <a:t>7</a:t>
              </a:r>
              <a:r>
                <a:rPr lang="fr-FR" sz="1800" b="1" i="1" dirty="0" smtClean="0">
                  <a:solidFill>
                    <a:srgbClr val="1F497D">
                      <a:lumMod val="40000"/>
                      <a:lumOff val="60000"/>
                    </a:srgbClr>
                  </a:solidFill>
                  <a:latin typeface="Georgia" panose="02040502050405020303" pitchFamily="18" charset="0"/>
                  <a:cs typeface="Arial" pitchFamily="34" charset="0"/>
                </a:rPr>
                <a:t>%</a:t>
              </a:r>
              <a:endParaRPr lang="fr-FR" sz="2400" b="1" i="1" dirty="0">
                <a:solidFill>
                  <a:srgbClr val="1F497D">
                    <a:lumMod val="40000"/>
                    <a:lumOff val="60000"/>
                  </a:srgbClr>
                </a:solidFill>
                <a:latin typeface="Georgia" panose="02040502050405020303" pitchFamily="18" charset="0"/>
                <a:cs typeface="Arial" pitchFamily="34" charset="0"/>
              </a:endParaRPr>
            </a:p>
          </p:txBody>
        </p:sp>
        <p:sp>
          <p:nvSpPr>
            <p:cNvPr id="21" name="ZoneTexte 20"/>
            <p:cNvSpPr txBox="1"/>
            <p:nvPr/>
          </p:nvSpPr>
          <p:spPr>
            <a:xfrm>
              <a:off x="6606134" y="5243090"/>
              <a:ext cx="3672408" cy="276999"/>
            </a:xfrm>
            <a:prstGeom prst="rect">
              <a:avLst/>
            </a:prstGeom>
            <a:noFill/>
          </p:spPr>
          <p:txBody>
            <a:bodyPr wrap="square" rtlCol="0">
              <a:spAutoFit/>
            </a:bodyPr>
            <a:lstStyle>
              <a:defPPr>
                <a:defRPr lang="fr-FR"/>
              </a:defPPr>
              <a:lvl1pPr algn="ctr">
                <a:defRPr sz="1400">
                  <a:solidFill>
                    <a:srgbClr val="2D5D47"/>
                  </a:solidFill>
                  <a:latin typeface="Eras Demi ITC" pitchFamily="34" charset="0"/>
                </a:defRPr>
              </a:lvl1pPr>
            </a:lstStyle>
            <a:p>
              <a:pPr fontAlgn="base">
                <a:spcBef>
                  <a:spcPct val="0"/>
                </a:spcBef>
                <a:spcAft>
                  <a:spcPct val="0"/>
                </a:spcAft>
              </a:pPr>
              <a:r>
                <a:rPr lang="fr-FR" sz="1200" b="1" i="1" spc="-70" dirty="0" smtClean="0">
                  <a:solidFill>
                    <a:srgbClr val="1F497D">
                      <a:lumMod val="40000"/>
                      <a:lumOff val="60000"/>
                    </a:srgbClr>
                  </a:solidFill>
                  <a:latin typeface="Georgia" panose="02040502050405020303" pitchFamily="18" charset="0"/>
                  <a:cs typeface="Arial" pitchFamily="34" charset="0"/>
                </a:rPr>
                <a:t>Métiers techniques</a:t>
              </a:r>
              <a:endParaRPr lang="fr-FR" sz="1600" b="1" i="1" dirty="0">
                <a:solidFill>
                  <a:srgbClr val="1F497D">
                    <a:lumMod val="40000"/>
                    <a:lumOff val="60000"/>
                  </a:srgbClr>
                </a:solidFill>
                <a:latin typeface="Georgia" panose="02040502050405020303" pitchFamily="18" charset="0"/>
                <a:cs typeface="Arial" pitchFamily="34" charset="0"/>
              </a:endParaRPr>
            </a:p>
          </p:txBody>
        </p:sp>
      </p:grpSp>
      <p:graphicFrame>
        <p:nvGraphicFramePr>
          <p:cNvPr id="26" name="Tableau 25"/>
          <p:cNvGraphicFramePr>
            <a:graphicFrameLocks noGrp="1"/>
          </p:cNvGraphicFramePr>
          <p:nvPr>
            <p:extLst>
              <p:ext uri="{D42A27DB-BD31-4B8C-83A1-F6EECF244321}">
                <p14:modId xmlns:p14="http://schemas.microsoft.com/office/powerpoint/2010/main" val="4124701921"/>
              </p:ext>
            </p:extLst>
          </p:nvPr>
        </p:nvGraphicFramePr>
        <p:xfrm>
          <a:off x="6975956" y="2705985"/>
          <a:ext cx="1552625" cy="3819365"/>
        </p:xfrm>
        <a:graphic>
          <a:graphicData uri="http://schemas.openxmlformats.org/drawingml/2006/table">
            <a:tbl>
              <a:tblPr firstRow="1" bandRow="1"/>
              <a:tblGrid>
                <a:gridCol w="543697"/>
                <a:gridCol w="465231"/>
                <a:gridCol w="543697"/>
              </a:tblGrid>
              <a:tr h="763873">
                <a:tc>
                  <a:txBody>
                    <a:bodyPr/>
                    <a:lstStyle/>
                    <a:p>
                      <a:pPr marL="0" algn="ctr" defTabSz="779173" rtl="0" eaLnBrk="1" fontAlgn="ctr" latinLnBrk="0" hangingPunct="1"/>
                      <a:r>
                        <a:rPr lang="fr-FR" sz="1200" b="1" i="1" u="none" strike="noStrike" kern="1200" dirty="0" smtClean="0">
                          <a:solidFill>
                            <a:schemeClr val="tx2">
                              <a:lumMod val="75000"/>
                            </a:schemeClr>
                          </a:solidFill>
                          <a:effectLst/>
                          <a:latin typeface="Georgia" panose="02040502050405020303" pitchFamily="18" charset="0"/>
                          <a:ea typeface="+mn-ea"/>
                          <a:cs typeface="+mn-cs"/>
                        </a:rPr>
                        <a:t>93%</a:t>
                      </a:r>
                      <a:endParaRPr lang="fr-FR" sz="1200" b="1" i="1" u="none" strike="noStrike" kern="1200" dirty="0">
                        <a:solidFill>
                          <a:schemeClr val="tx2">
                            <a:lumMod val="75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200" b="1" i="1" u="none" strike="noStrike" dirty="0">
                        <a:solidFill>
                          <a:schemeClr val="tx2">
                            <a:lumMod val="75000"/>
                          </a:schemeClr>
                        </a:solidFill>
                        <a:effectLst/>
                        <a:latin typeface="Georgia" panose="02040502050405020303" pitchFamily="18" charset="0"/>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779173" rtl="0" eaLnBrk="1" fontAlgn="ctr" latinLnBrk="0" hangingPunct="1"/>
                      <a:r>
                        <a:rPr lang="fr-FR" sz="1200" b="1" i="1" u="none" strike="noStrike" kern="1200" dirty="0" smtClean="0">
                          <a:solidFill>
                            <a:schemeClr val="tx2">
                              <a:lumMod val="75000"/>
                            </a:schemeClr>
                          </a:solidFill>
                          <a:effectLst/>
                          <a:latin typeface="Georgia" panose="02040502050405020303" pitchFamily="18" charset="0"/>
                          <a:ea typeface="+mn-ea"/>
                          <a:cs typeface="+mn-cs"/>
                        </a:rPr>
                        <a:t>51%</a:t>
                      </a:r>
                      <a:endParaRPr lang="fr-FR" sz="1200" b="1" i="1" u="none" strike="noStrike" kern="1200" dirty="0">
                        <a:solidFill>
                          <a:schemeClr val="tx2">
                            <a:lumMod val="75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63873">
                <a:tc>
                  <a:txBody>
                    <a:bodyPr/>
                    <a:lstStyle/>
                    <a:p>
                      <a:pPr marL="0" algn="ctr" defTabSz="779173" rtl="0" eaLnBrk="1" fontAlgn="ctr" latinLnBrk="0" hangingPunct="1"/>
                      <a:r>
                        <a:rPr lang="fr-FR" sz="1200" b="1" i="1" u="none" strike="noStrike" kern="1200" dirty="0" smtClean="0">
                          <a:solidFill>
                            <a:schemeClr val="accent1">
                              <a:lumMod val="75000"/>
                            </a:schemeClr>
                          </a:solidFill>
                          <a:effectLst/>
                          <a:latin typeface="Georgia" panose="02040502050405020303" pitchFamily="18" charset="0"/>
                          <a:ea typeface="+mn-ea"/>
                          <a:cs typeface="+mn-cs"/>
                        </a:rPr>
                        <a:t>14%</a:t>
                      </a:r>
                      <a:endParaRPr lang="fr-FR" sz="1200" b="1" i="1" u="none" strike="noStrike" kern="1200" dirty="0">
                        <a:solidFill>
                          <a:schemeClr val="accent1">
                            <a:lumMod val="75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200" b="1" i="1" u="none" strike="noStrike" dirty="0">
                        <a:solidFill>
                          <a:schemeClr val="accent1">
                            <a:lumMod val="75000"/>
                          </a:schemeClr>
                        </a:solidFill>
                        <a:effectLst/>
                        <a:latin typeface="Georgia" panose="02040502050405020303" pitchFamily="18" charset="0"/>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779173" rtl="0" eaLnBrk="1" fontAlgn="ctr" latinLnBrk="0" hangingPunct="1"/>
                      <a:r>
                        <a:rPr lang="fr-FR" sz="1200" b="1" i="1" u="none" strike="noStrike" kern="1200" dirty="0">
                          <a:solidFill>
                            <a:schemeClr val="accent1">
                              <a:lumMod val="75000"/>
                            </a:schemeClr>
                          </a:solidFill>
                          <a:effectLst/>
                          <a:latin typeface="Georgia" panose="02040502050405020303" pitchFamily="18" charset="0"/>
                          <a:ea typeface="+mn-ea"/>
                          <a:cs typeface="+mn-cs"/>
                        </a:rPr>
                        <a:t>11%</a:t>
                      </a: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63873">
                <a:tc>
                  <a:txBody>
                    <a:bodyPr/>
                    <a:lstStyle/>
                    <a:p>
                      <a:pPr marL="0" algn="ctr" defTabSz="779173" rtl="0" eaLnBrk="1" fontAlgn="ctr" latinLnBrk="0" hangingPunct="1"/>
                      <a:r>
                        <a:rPr lang="fr-FR" sz="1200" b="1" i="1" u="none" strike="noStrike" kern="1200" dirty="0">
                          <a:solidFill>
                            <a:schemeClr val="tx2">
                              <a:lumMod val="60000"/>
                              <a:lumOff val="40000"/>
                            </a:schemeClr>
                          </a:solidFill>
                          <a:effectLst/>
                          <a:latin typeface="Georgia" panose="02040502050405020303" pitchFamily="18" charset="0"/>
                          <a:ea typeface="+mn-ea"/>
                          <a:cs typeface="+mn-cs"/>
                        </a:rPr>
                        <a:t>8</a:t>
                      </a:r>
                      <a:r>
                        <a:rPr lang="fr-FR" sz="1200" b="1" i="1" u="none" strike="noStrike" kern="1200" dirty="0" smtClean="0">
                          <a:solidFill>
                            <a:schemeClr val="tx2">
                              <a:lumMod val="60000"/>
                              <a:lumOff val="40000"/>
                            </a:schemeClr>
                          </a:solidFill>
                          <a:effectLst/>
                          <a:latin typeface="Georgia" panose="02040502050405020303" pitchFamily="18" charset="0"/>
                          <a:ea typeface="+mn-ea"/>
                          <a:cs typeface="+mn-cs"/>
                        </a:rPr>
                        <a:t>%</a:t>
                      </a:r>
                      <a:endParaRPr lang="fr-FR" sz="1200" b="1" i="1" u="none" strike="noStrike" kern="1200" dirty="0">
                        <a:solidFill>
                          <a:schemeClr val="tx2">
                            <a:lumMod val="60000"/>
                            <a:lumOff val="40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200" b="1" i="1" u="none" strike="noStrike" dirty="0">
                        <a:solidFill>
                          <a:schemeClr val="tx2">
                            <a:lumMod val="60000"/>
                            <a:lumOff val="40000"/>
                          </a:schemeClr>
                        </a:solidFill>
                        <a:effectLst/>
                        <a:latin typeface="Georgia" panose="02040502050405020303" pitchFamily="18" charset="0"/>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779173" rtl="0" eaLnBrk="1" fontAlgn="ctr" latinLnBrk="0" hangingPunct="1"/>
                      <a:r>
                        <a:rPr lang="fr-FR" sz="1200" b="1" i="1" u="none" strike="noStrike" kern="1200" dirty="0" smtClean="0">
                          <a:solidFill>
                            <a:schemeClr val="tx2">
                              <a:lumMod val="60000"/>
                              <a:lumOff val="40000"/>
                            </a:schemeClr>
                          </a:solidFill>
                          <a:effectLst/>
                          <a:latin typeface="Georgia" panose="02040502050405020303" pitchFamily="18" charset="0"/>
                          <a:ea typeface="+mn-ea"/>
                          <a:cs typeface="+mn-cs"/>
                        </a:rPr>
                        <a:t>18%</a:t>
                      </a:r>
                      <a:endParaRPr lang="fr-FR" sz="1200" b="1" i="1" u="none" strike="noStrike" kern="1200" dirty="0">
                        <a:solidFill>
                          <a:schemeClr val="tx2">
                            <a:lumMod val="60000"/>
                            <a:lumOff val="40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63873">
                <a:tc>
                  <a:txBody>
                    <a:bodyPr/>
                    <a:lstStyle/>
                    <a:p>
                      <a:pPr marL="0" algn="ctr" defTabSz="779173" rtl="0" eaLnBrk="1" fontAlgn="ctr" latinLnBrk="0" hangingPunct="1"/>
                      <a:r>
                        <a:rPr lang="fr-FR" sz="1200" b="1" i="1" u="none" strike="noStrike" kern="1200" dirty="0">
                          <a:solidFill>
                            <a:schemeClr val="accent5">
                              <a:lumMod val="60000"/>
                              <a:lumOff val="40000"/>
                            </a:schemeClr>
                          </a:solidFill>
                          <a:effectLst/>
                          <a:latin typeface="Georgia" panose="02040502050405020303" pitchFamily="18" charset="0"/>
                          <a:ea typeface="+mn-ea"/>
                          <a:cs typeface="+mn-cs"/>
                        </a:rPr>
                        <a:t>4</a:t>
                      </a:r>
                      <a:r>
                        <a:rPr lang="fr-FR" sz="1200" b="1" i="1" u="none" strike="noStrike" kern="1200" dirty="0" smtClean="0">
                          <a:solidFill>
                            <a:schemeClr val="accent5">
                              <a:lumMod val="60000"/>
                              <a:lumOff val="40000"/>
                            </a:schemeClr>
                          </a:solidFill>
                          <a:effectLst/>
                          <a:latin typeface="Georgia" panose="02040502050405020303" pitchFamily="18" charset="0"/>
                          <a:ea typeface="+mn-ea"/>
                          <a:cs typeface="+mn-cs"/>
                        </a:rPr>
                        <a:t>%</a:t>
                      </a:r>
                      <a:endParaRPr lang="fr-FR" sz="1200" b="1" i="1" u="none" strike="noStrike" kern="1200" dirty="0">
                        <a:solidFill>
                          <a:schemeClr val="accent5">
                            <a:lumMod val="60000"/>
                            <a:lumOff val="40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200" b="1" i="1" u="none" strike="noStrike" dirty="0">
                        <a:solidFill>
                          <a:schemeClr val="accent5">
                            <a:lumMod val="60000"/>
                            <a:lumOff val="40000"/>
                          </a:schemeClr>
                        </a:solidFill>
                        <a:effectLst/>
                        <a:latin typeface="Georgia" panose="02040502050405020303" pitchFamily="18" charset="0"/>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779173" rtl="0" eaLnBrk="1" fontAlgn="ctr" latinLnBrk="0" hangingPunct="1"/>
                      <a:r>
                        <a:rPr lang="fr-FR" sz="1200" b="1" i="1" u="none" strike="noStrike" kern="1200" dirty="0" smtClean="0">
                          <a:solidFill>
                            <a:schemeClr val="accent5">
                              <a:lumMod val="60000"/>
                              <a:lumOff val="40000"/>
                            </a:schemeClr>
                          </a:solidFill>
                          <a:effectLst/>
                          <a:latin typeface="Georgia" panose="02040502050405020303" pitchFamily="18" charset="0"/>
                          <a:ea typeface="+mn-ea"/>
                          <a:cs typeface="+mn-cs"/>
                        </a:rPr>
                        <a:t>18%</a:t>
                      </a:r>
                      <a:endParaRPr lang="fr-FR" sz="1200" b="1" i="1" u="none" strike="noStrike" kern="1200" dirty="0">
                        <a:solidFill>
                          <a:schemeClr val="accent5">
                            <a:lumMod val="60000"/>
                            <a:lumOff val="40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63873">
                <a:tc>
                  <a:txBody>
                    <a:bodyPr/>
                    <a:lstStyle/>
                    <a:p>
                      <a:pPr marL="0" algn="ctr" defTabSz="779173" rtl="0" eaLnBrk="1" fontAlgn="ctr" latinLnBrk="0" hangingPunct="1"/>
                      <a:r>
                        <a:rPr lang="fr-FR" sz="1200" b="1" i="1" u="none" strike="noStrike" kern="1200" dirty="0" smtClean="0">
                          <a:solidFill>
                            <a:schemeClr val="tx2">
                              <a:lumMod val="40000"/>
                              <a:lumOff val="60000"/>
                            </a:schemeClr>
                          </a:solidFill>
                          <a:effectLst/>
                          <a:latin typeface="Georgia" panose="02040502050405020303" pitchFamily="18" charset="0"/>
                          <a:ea typeface="+mn-ea"/>
                          <a:cs typeface="+mn-cs"/>
                        </a:rPr>
                        <a:t>6%</a:t>
                      </a:r>
                      <a:endParaRPr lang="fr-FR" sz="1200" b="1" i="1" u="none" strike="noStrike" kern="1200" dirty="0">
                        <a:solidFill>
                          <a:schemeClr val="tx2">
                            <a:lumMod val="40000"/>
                            <a:lumOff val="60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endParaRPr lang="fr-FR" sz="1200" b="1" i="1" u="none" strike="noStrike" dirty="0">
                        <a:solidFill>
                          <a:schemeClr val="tx2">
                            <a:lumMod val="40000"/>
                            <a:lumOff val="60000"/>
                          </a:schemeClr>
                        </a:solidFill>
                        <a:effectLst/>
                        <a:latin typeface="Georgia" panose="02040502050405020303" pitchFamily="18" charset="0"/>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779173" rtl="0" eaLnBrk="1" fontAlgn="ctr" latinLnBrk="0" hangingPunct="1"/>
                      <a:r>
                        <a:rPr lang="fr-FR" sz="1200" b="1" i="1" u="none" strike="noStrike" kern="1200" dirty="0" smtClean="0">
                          <a:solidFill>
                            <a:schemeClr val="tx2">
                              <a:lumMod val="40000"/>
                              <a:lumOff val="60000"/>
                            </a:schemeClr>
                          </a:solidFill>
                          <a:effectLst/>
                          <a:latin typeface="Georgia" panose="02040502050405020303" pitchFamily="18" charset="0"/>
                          <a:ea typeface="+mn-ea"/>
                          <a:cs typeface="+mn-cs"/>
                        </a:rPr>
                        <a:t>10%</a:t>
                      </a:r>
                      <a:endParaRPr lang="fr-FR" sz="1200" b="1" i="1" u="none" strike="noStrike" kern="1200" dirty="0">
                        <a:solidFill>
                          <a:schemeClr val="tx2">
                            <a:lumMod val="40000"/>
                            <a:lumOff val="60000"/>
                          </a:schemeClr>
                        </a:solidFill>
                        <a:effectLst/>
                        <a:latin typeface="Georgia" panose="02040502050405020303" pitchFamily="18" charset="0"/>
                        <a:ea typeface="+mn-ea"/>
                        <a:cs typeface="+mn-cs"/>
                      </a:endParaRPr>
                    </a:p>
                  </a:txBody>
                  <a:tcPr marL="8792" marR="8792"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27" name="Espace réservé du texte 3"/>
          <p:cNvSpPr txBox="1">
            <a:spLocks/>
          </p:cNvSpPr>
          <p:nvPr>
            <p:custDataLst>
              <p:tags r:id="rId2"/>
            </p:custDataLst>
          </p:nvPr>
        </p:nvSpPr>
        <p:spPr>
          <a:xfrm>
            <a:off x="6643616" y="2145016"/>
            <a:ext cx="1196441" cy="324000"/>
          </a:xfrm>
          <a:prstGeom prst="rect">
            <a:avLst/>
          </a:prstGeom>
        </p:spPr>
        <p:txBody>
          <a:bodyPr anchor="t">
            <a:noAutofit/>
          </a:bodyPr>
          <a:lstStyle>
            <a:lvl1pPr marL="0" indent="0" algn="l" defTabSz="844083" rtl="0" eaLnBrk="1" latinLnBrk="0" hangingPunct="1">
              <a:spcBef>
                <a:spcPct val="20000"/>
              </a:spcBef>
              <a:buFont typeface="Arial" pitchFamily="34" charset="0"/>
              <a:buNone/>
              <a:defRPr sz="1200" b="1"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22041"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2pPr>
            <a:lvl3pPr marL="844083"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3pPr>
            <a:lvl4pPr marL="1266124"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4pPr>
            <a:lvl5pPr marL="1688165"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algn="ctr"/>
            <a:r>
              <a:rPr lang="fr-FR" sz="1000" i="1" dirty="0" smtClean="0">
                <a:solidFill>
                  <a:prstClr val="black">
                    <a:lumMod val="50000"/>
                    <a:lumOff val="50000"/>
                  </a:prstClr>
                </a:solidFill>
                <a:latin typeface="Georgia" panose="02040502050405020303" pitchFamily="18" charset="0"/>
              </a:rPr>
              <a:t>Fonction Publique Hospitalière</a:t>
            </a:r>
            <a:endParaRPr lang="fr-FR" sz="1000" i="1" dirty="0">
              <a:solidFill>
                <a:prstClr val="black">
                  <a:lumMod val="50000"/>
                  <a:lumOff val="50000"/>
                </a:prstClr>
              </a:solidFill>
              <a:latin typeface="Georgia" panose="02040502050405020303" pitchFamily="18" charset="0"/>
            </a:endParaRPr>
          </a:p>
        </p:txBody>
      </p:sp>
      <p:sp>
        <p:nvSpPr>
          <p:cNvPr id="28" name="Espace réservé du texte 3"/>
          <p:cNvSpPr txBox="1">
            <a:spLocks/>
          </p:cNvSpPr>
          <p:nvPr>
            <p:custDataLst>
              <p:tags r:id="rId3"/>
            </p:custDataLst>
          </p:nvPr>
        </p:nvSpPr>
        <p:spPr>
          <a:xfrm>
            <a:off x="7629706" y="2143742"/>
            <a:ext cx="1196441" cy="324000"/>
          </a:xfrm>
          <a:prstGeom prst="rect">
            <a:avLst/>
          </a:prstGeom>
        </p:spPr>
        <p:txBody>
          <a:bodyPr anchor="t">
            <a:noAutofit/>
          </a:bodyPr>
          <a:lstStyle>
            <a:lvl1pPr marL="0" indent="0" algn="l" defTabSz="844083" rtl="0" eaLnBrk="1" latinLnBrk="0" hangingPunct="1">
              <a:spcBef>
                <a:spcPct val="20000"/>
              </a:spcBef>
              <a:buFont typeface="Arial" pitchFamily="34" charset="0"/>
              <a:buNone/>
              <a:defRPr sz="1200" b="1"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22041"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2pPr>
            <a:lvl3pPr marL="844083"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3pPr>
            <a:lvl4pPr marL="1266124"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4pPr>
            <a:lvl5pPr marL="1688165"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algn="ctr"/>
            <a:r>
              <a:rPr lang="fr-FR" sz="1000" i="1" dirty="0" smtClean="0">
                <a:solidFill>
                  <a:prstClr val="black">
                    <a:lumMod val="50000"/>
                    <a:lumOff val="50000"/>
                  </a:prstClr>
                </a:solidFill>
                <a:latin typeface="Georgia" panose="02040502050405020303" pitchFamily="18" charset="0"/>
              </a:rPr>
              <a:t>Secteur privé </a:t>
            </a:r>
            <a:br>
              <a:rPr lang="fr-FR" sz="1000" i="1" dirty="0" smtClean="0">
                <a:solidFill>
                  <a:prstClr val="black">
                    <a:lumMod val="50000"/>
                    <a:lumOff val="50000"/>
                  </a:prstClr>
                </a:solidFill>
                <a:latin typeface="Georgia" panose="02040502050405020303" pitchFamily="18" charset="0"/>
              </a:rPr>
            </a:br>
            <a:r>
              <a:rPr lang="fr-FR" sz="1000" i="1" dirty="0" smtClean="0">
                <a:solidFill>
                  <a:prstClr val="black">
                    <a:lumMod val="50000"/>
                    <a:lumOff val="50000"/>
                  </a:prstClr>
                </a:solidFill>
                <a:latin typeface="Georgia" panose="02040502050405020303" pitchFamily="18" charset="0"/>
              </a:rPr>
              <a:t>à but non lucratif</a:t>
            </a:r>
            <a:endParaRPr lang="fr-FR" sz="1000" i="1" dirty="0">
              <a:solidFill>
                <a:prstClr val="black">
                  <a:lumMod val="50000"/>
                  <a:lumOff val="50000"/>
                </a:prstClr>
              </a:solidFill>
              <a:latin typeface="Georgia" panose="02040502050405020303" pitchFamily="18" charset="0"/>
            </a:endParaRPr>
          </a:p>
        </p:txBody>
      </p:sp>
      <p:sp>
        <p:nvSpPr>
          <p:cNvPr id="30" name="Rectangle 29"/>
          <p:cNvSpPr/>
          <p:nvPr/>
        </p:nvSpPr>
        <p:spPr>
          <a:xfrm>
            <a:off x="639932" y="1241084"/>
            <a:ext cx="8119610" cy="83108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spcAft>
                <a:spcPts val="600"/>
              </a:spcAft>
            </a:pPr>
            <a:r>
              <a:rPr lang="fr-FR" sz="1150" i="1" dirty="0" smtClean="0">
                <a:solidFill>
                  <a:prstClr val="black"/>
                </a:solidFill>
                <a:latin typeface="Arial" panose="020B0604020202020204" pitchFamily="34" charset="0"/>
                <a:cs typeface="Arial" panose="020B0604020202020204" pitchFamily="34" charset="0"/>
              </a:rPr>
              <a:t>Les métiers administratifs concentrent plus de 4 reclassements sur 5. Les reclassements vers des métiers administratifs représentent même </a:t>
            </a:r>
            <a:r>
              <a:rPr lang="fr-FR" sz="1150" b="1" i="1" dirty="0" smtClean="0">
                <a:solidFill>
                  <a:prstClr val="black"/>
                </a:solidFill>
                <a:latin typeface="Arial" panose="020B0604020202020204" pitchFamily="34" charset="0"/>
                <a:cs typeface="Arial" panose="020B0604020202020204" pitchFamily="34" charset="0"/>
              </a:rPr>
              <a:t>93% des reclassements au sein de la FPH. </a:t>
            </a:r>
            <a:r>
              <a:rPr lang="fr-FR" sz="1150" i="1" dirty="0" smtClean="0">
                <a:solidFill>
                  <a:prstClr val="black"/>
                </a:solidFill>
                <a:latin typeface="Arial" panose="020B0604020202020204" pitchFamily="34" charset="0"/>
                <a:cs typeface="Arial" panose="020B0604020202020204" pitchFamily="34" charset="0"/>
              </a:rPr>
              <a:t>A l’inverse </a:t>
            </a:r>
            <a:r>
              <a:rPr lang="fr-FR" sz="1150" b="1" i="1" dirty="0" smtClean="0">
                <a:solidFill>
                  <a:prstClr val="black"/>
                </a:solidFill>
                <a:latin typeface="Arial" panose="020B0604020202020204" pitchFamily="34" charset="0"/>
                <a:cs typeface="Arial" panose="020B0604020202020204" pitchFamily="34" charset="0"/>
              </a:rPr>
              <a:t>le secteur privé à but non lucratif affiche de plus fortes proportions de reclassement vers les métiers socio-éducatifs</a:t>
            </a:r>
            <a:r>
              <a:rPr lang="fr-FR" sz="1150" i="1" dirty="0" smtClean="0">
                <a:solidFill>
                  <a:prstClr val="black"/>
                </a:solidFill>
                <a:latin typeface="Arial" panose="020B0604020202020204" pitchFamily="34" charset="0"/>
                <a:cs typeface="Arial" panose="020B0604020202020204" pitchFamily="34" charset="0"/>
              </a:rPr>
              <a:t> (18% contre 8% au sein de la FPH) </a:t>
            </a:r>
            <a:r>
              <a:rPr lang="fr-FR" sz="1150" b="1" i="1" dirty="0" smtClean="0">
                <a:solidFill>
                  <a:prstClr val="black"/>
                </a:solidFill>
                <a:latin typeface="Arial" panose="020B0604020202020204" pitchFamily="34" charset="0"/>
                <a:cs typeface="Arial" panose="020B0604020202020204" pitchFamily="34" charset="0"/>
              </a:rPr>
              <a:t>et les services et moyens généraux</a:t>
            </a:r>
            <a:r>
              <a:rPr lang="fr-FR" sz="1150" i="1" dirty="0" smtClean="0">
                <a:solidFill>
                  <a:prstClr val="black"/>
                </a:solidFill>
                <a:latin typeface="Arial" panose="020B0604020202020204" pitchFamily="34" charset="0"/>
                <a:cs typeface="Arial" panose="020B0604020202020204" pitchFamily="34" charset="0"/>
              </a:rPr>
              <a:t> (18% contre 4% au sein de la FPH)</a:t>
            </a:r>
            <a:endParaRPr lang="fr-FR" sz="115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189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62735" y="3578562"/>
            <a:ext cx="8162094" cy="476997"/>
          </a:xfrm>
        </p:spPr>
        <p:txBody>
          <a:bodyPr anchor="ctr">
            <a:normAutofit fontScale="90000"/>
          </a:bodyPr>
          <a:lstStyle/>
          <a:p>
            <a:r>
              <a:rPr lang="fr-FR" sz="2100" b="1" i="1" dirty="0" smtClean="0">
                <a:latin typeface="Georgia" panose="02040502050405020303" pitchFamily="18" charset="0"/>
              </a:rPr>
              <a:t>La gestion des situations d’inaptitude par les EJ / établissements</a:t>
            </a:r>
            <a:endParaRPr lang="fr-FR" sz="2100" b="1" i="1" dirty="0">
              <a:latin typeface="Georgia" panose="02040502050405020303" pitchFamily="18" charset="0"/>
            </a:endParaRPr>
          </a:p>
        </p:txBody>
      </p:sp>
    </p:spTree>
    <p:custDataLst>
      <p:tags r:id="rId1"/>
    </p:custDataLst>
    <p:extLst>
      <p:ext uri="{BB962C8B-B14F-4D97-AF65-F5344CB8AC3E}">
        <p14:creationId xmlns:p14="http://schemas.microsoft.com/office/powerpoint/2010/main" val="260315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a:spLocks noGrp="1"/>
          </p:cNvSpPr>
          <p:nvPr>
            <p:ph type="title"/>
          </p:nvPr>
        </p:nvSpPr>
        <p:spPr>
          <a:xfrm>
            <a:off x="671483" y="238876"/>
            <a:ext cx="8502162" cy="516364"/>
          </a:xfrm>
        </p:spPr>
        <p:txBody>
          <a:bodyPr anchor="ctr">
            <a:noAutofit/>
          </a:bodyPr>
          <a:lstStyle/>
          <a:p>
            <a:r>
              <a:rPr lang="fr-FR" sz="1800" b="1" i="1" dirty="0" smtClean="0">
                <a:latin typeface="Georgia" panose="02040502050405020303" pitchFamily="18" charset="0"/>
              </a:rPr>
              <a:t>Des pratiques assez hétérogènes en matière de gestion de l’inaptitude</a:t>
            </a:r>
            <a:endParaRPr lang="fr-FR" sz="1800" b="1" i="1" dirty="0">
              <a:latin typeface="Georgia" panose="02040502050405020303" pitchFamily="18" charset="0"/>
            </a:endParaRPr>
          </a:p>
        </p:txBody>
      </p:sp>
      <p:sp>
        <p:nvSpPr>
          <p:cNvPr id="14" name="Rectangle 13"/>
          <p:cNvSpPr/>
          <p:nvPr/>
        </p:nvSpPr>
        <p:spPr>
          <a:xfrm>
            <a:off x="450927" y="1268760"/>
            <a:ext cx="8175678" cy="504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285750" algn="just">
              <a:lnSpc>
                <a:spcPts val="2000"/>
              </a:lnSpc>
              <a:spcAft>
                <a:spcPts val="1200"/>
              </a:spcAft>
              <a:buClr>
                <a:srgbClr val="6C8D7E"/>
              </a:buClr>
              <a:buFont typeface="Webdings" panose="05030102010509060703" pitchFamily="18" charset="2"/>
              <a:buChar char=""/>
            </a:pPr>
            <a:r>
              <a:rPr lang="fr-FR" sz="1400" b="1" dirty="0" smtClean="0">
                <a:solidFill>
                  <a:prstClr val="black"/>
                </a:solidFill>
                <a:latin typeface="Arial" panose="020B0604020202020204" pitchFamily="34" charset="0"/>
                <a:cs typeface="Arial" panose="020B0604020202020204" pitchFamily="34" charset="0"/>
              </a:rPr>
              <a:t>La quasi-totalité des EJ / établissements (95%) disposent d’un référent en charge de la gestion des situations d’inaptitude.</a:t>
            </a:r>
          </a:p>
          <a:p>
            <a:pPr marL="160338" algn="just">
              <a:lnSpc>
                <a:spcPts val="2000"/>
              </a:lnSpc>
              <a:spcAft>
                <a:spcPts val="1200"/>
              </a:spcAft>
              <a:buClr>
                <a:srgbClr val="6C8D7E"/>
              </a:buClr>
            </a:pPr>
            <a:r>
              <a:rPr lang="fr-FR" sz="1400" i="1" dirty="0" smtClean="0">
                <a:solidFill>
                  <a:prstClr val="black"/>
                </a:solidFill>
                <a:latin typeface="Arial" panose="020B0604020202020204" pitchFamily="34" charset="0"/>
                <a:cs typeface="Arial" panose="020B0604020202020204" pitchFamily="34" charset="0"/>
              </a:rPr>
              <a:t>Compte tenu des différences de taille entre les structures FPH et du secteur privé à but non lucratif, la personne référente diffère sur chacun de ces deux champs : essentiellement </a:t>
            </a:r>
            <a:r>
              <a:rPr lang="fr-FR" sz="1400" b="1" i="1" dirty="0" smtClean="0">
                <a:solidFill>
                  <a:prstClr val="black"/>
                </a:solidFill>
                <a:latin typeface="Arial" panose="020B0604020202020204" pitchFamily="34" charset="0"/>
                <a:cs typeface="Arial" panose="020B0604020202020204" pitchFamily="34" charset="0"/>
              </a:rPr>
              <a:t>des DRH / RRH </a:t>
            </a:r>
            <a:r>
              <a:rPr lang="fr-FR" sz="1400" i="1" dirty="0" smtClean="0">
                <a:solidFill>
                  <a:prstClr val="black"/>
                </a:solidFill>
                <a:latin typeface="Arial" panose="020B0604020202020204" pitchFamily="34" charset="0"/>
                <a:cs typeface="Arial" panose="020B0604020202020204" pitchFamily="34" charset="0"/>
              </a:rPr>
              <a:t>(74%) dans la FPH et </a:t>
            </a:r>
            <a:r>
              <a:rPr lang="fr-FR" sz="1400" b="1" i="1" dirty="0" smtClean="0">
                <a:solidFill>
                  <a:prstClr val="black"/>
                </a:solidFill>
                <a:latin typeface="Arial" panose="020B0604020202020204" pitchFamily="34" charset="0"/>
                <a:cs typeface="Arial" panose="020B0604020202020204" pitchFamily="34" charset="0"/>
              </a:rPr>
              <a:t>une majorité de Directeurs d’établissement </a:t>
            </a:r>
            <a:r>
              <a:rPr lang="fr-FR" sz="1400" i="1" dirty="0" smtClean="0">
                <a:solidFill>
                  <a:prstClr val="black"/>
                </a:solidFill>
                <a:latin typeface="Arial" panose="020B0604020202020204" pitchFamily="34" charset="0"/>
                <a:cs typeface="Arial" panose="020B0604020202020204" pitchFamily="34" charset="0"/>
              </a:rPr>
              <a:t>(57%) dans le secteur privé non lucratif.</a:t>
            </a:r>
          </a:p>
          <a:p>
            <a:pPr marL="160338" algn="just">
              <a:lnSpc>
                <a:spcPts val="2000"/>
              </a:lnSpc>
              <a:spcAft>
                <a:spcPts val="2400"/>
              </a:spcAft>
              <a:buClr>
                <a:srgbClr val="6C8D7E"/>
              </a:buClr>
            </a:pPr>
            <a:r>
              <a:rPr lang="fr-FR" sz="1400" i="1" dirty="0" smtClean="0">
                <a:solidFill>
                  <a:prstClr val="black"/>
                </a:solidFill>
                <a:latin typeface="Arial" panose="020B0604020202020204" pitchFamily="34" charset="0"/>
                <a:cs typeface="Arial" panose="020B0604020202020204" pitchFamily="34" charset="0"/>
              </a:rPr>
              <a:t>De manière transversale, on retrouve cette même tendance entre Sanitaire et Santé mentale d’un côté (DRH / RRH) et Médico-social de l’autre (Directeur d’établissement).</a:t>
            </a:r>
          </a:p>
          <a:p>
            <a:pPr marL="446088" indent="-285750" algn="just">
              <a:lnSpc>
                <a:spcPts val="2000"/>
              </a:lnSpc>
              <a:spcAft>
                <a:spcPts val="1200"/>
              </a:spcAft>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Compte tenu de ces différents éléments, </a:t>
            </a:r>
            <a:r>
              <a:rPr lang="fr-FR" sz="1400" b="1" dirty="0" smtClean="0">
                <a:solidFill>
                  <a:prstClr val="black"/>
                </a:solidFill>
                <a:latin typeface="Arial" panose="020B0604020202020204" pitchFamily="34" charset="0"/>
                <a:cs typeface="Arial" panose="020B0604020202020204" pitchFamily="34" charset="0"/>
              </a:rPr>
              <a:t>les structures de la FPH sont logiquement plus nombreuses a avoir mis en place un dispositif dédié de gestion des situations d’inaptitude </a:t>
            </a:r>
            <a:r>
              <a:rPr lang="fr-FR" sz="1400" dirty="0" smtClean="0">
                <a:solidFill>
                  <a:prstClr val="black"/>
                </a:solidFill>
                <a:latin typeface="Arial" panose="020B0604020202020204" pitchFamily="34" charset="0"/>
                <a:cs typeface="Arial" panose="020B0604020202020204" pitchFamily="34" charset="0"/>
              </a:rPr>
              <a:t>(61% contre 17% dans le secteur privé non lucratif).</a:t>
            </a:r>
          </a:p>
          <a:p>
            <a:pPr marL="446088" indent="-285750" algn="just">
              <a:lnSpc>
                <a:spcPts val="2000"/>
              </a:lnSpc>
              <a:spcAft>
                <a:spcPts val="1200"/>
              </a:spcAft>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Dans le détail, la majorité des structures a déjà été amenée à faire intervenir un médecin du travail (84%) ou encore à mettre en place des aménagements de poste de travail (80%), des horaires / des rythmes de travail (79%) ou encore des activités (67%).</a:t>
            </a:r>
          </a:p>
          <a:p>
            <a:pPr marL="160338" algn="just">
              <a:lnSpc>
                <a:spcPts val="2000"/>
              </a:lnSpc>
              <a:spcAft>
                <a:spcPts val="1200"/>
              </a:spcAft>
              <a:buClr>
                <a:srgbClr val="6C8D7E"/>
              </a:buClr>
            </a:pPr>
            <a:r>
              <a:rPr lang="fr-FR" sz="1400" i="1" dirty="0" smtClean="0">
                <a:solidFill>
                  <a:prstClr val="black"/>
                </a:solidFill>
                <a:latin typeface="Arial" panose="020B0604020202020204" pitchFamily="34" charset="0"/>
                <a:cs typeface="Arial" panose="020B0604020202020204" pitchFamily="34" charset="0"/>
              </a:rPr>
              <a:t>Là encore, on soulignera que la mise en place de ces différentes actions est plus fréquente pour les structures de la FPH que dans le secteur privé à but non lucratif.</a:t>
            </a:r>
            <a:endParaRPr lang="fr-FR" sz="1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138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a:spLocks noGrp="1"/>
          </p:cNvSpPr>
          <p:nvPr>
            <p:ph type="title"/>
          </p:nvPr>
        </p:nvSpPr>
        <p:spPr>
          <a:xfrm>
            <a:off x="671483" y="238876"/>
            <a:ext cx="8502162" cy="516364"/>
          </a:xfrm>
        </p:spPr>
        <p:txBody>
          <a:bodyPr anchor="ctr">
            <a:noAutofit/>
          </a:bodyPr>
          <a:lstStyle/>
          <a:p>
            <a:r>
              <a:rPr lang="fr-FR" sz="1600" b="1" i="1" dirty="0" smtClean="0">
                <a:latin typeface="Georgia" panose="02040502050405020303" pitchFamily="18" charset="0"/>
              </a:rPr>
              <a:t>Le médecin du travail, principal interlocuteur des établissements dans le cas d’aménagement de poste de travail ou de reclassement</a:t>
            </a:r>
            <a:endParaRPr lang="fr-FR" sz="1600" b="1" i="1" dirty="0">
              <a:latin typeface="Georgia" panose="02040502050405020303" pitchFamily="18" charset="0"/>
            </a:endParaRPr>
          </a:p>
        </p:txBody>
      </p:sp>
      <p:sp>
        <p:nvSpPr>
          <p:cNvPr id="13" name="Rectangle 12"/>
          <p:cNvSpPr/>
          <p:nvPr/>
        </p:nvSpPr>
        <p:spPr>
          <a:xfrm>
            <a:off x="450927" y="1218524"/>
            <a:ext cx="8175678"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285750" algn="just">
              <a:lnSpc>
                <a:spcPts val="2000"/>
              </a:lnSpc>
              <a:spcAft>
                <a:spcPts val="1200"/>
              </a:spcAft>
              <a:buClr>
                <a:srgbClr val="6C8D7E"/>
              </a:buClr>
              <a:buFont typeface="Webdings" panose="05030102010509060703" pitchFamily="18" charset="2"/>
              <a:buChar char=""/>
            </a:pPr>
            <a:r>
              <a:rPr lang="fr-FR" sz="1500" b="1" dirty="0" smtClean="0">
                <a:solidFill>
                  <a:prstClr val="black"/>
                </a:solidFill>
                <a:latin typeface="Arial" panose="020B0604020202020204" pitchFamily="34" charset="0"/>
                <a:cs typeface="Arial" panose="020B0604020202020204" pitchFamily="34" charset="0"/>
              </a:rPr>
              <a:t>Les EJ / établissements sont unanimes : lors d’un aménagement de poste de travail ou de reclassement sur un poste aménagé, le médecin du travail est leur interlocuteur privilégié.</a:t>
            </a:r>
          </a:p>
          <a:p>
            <a:pPr marL="446088" indent="-285750" algn="just">
              <a:lnSpc>
                <a:spcPts val="2000"/>
              </a:lnSpc>
              <a:spcAft>
                <a:spcPts val="1200"/>
              </a:spcAft>
              <a:buClr>
                <a:srgbClr val="6C8D7E"/>
              </a:buClr>
              <a:buFont typeface="Webdings" panose="05030102010509060703" pitchFamily="18" charset="2"/>
              <a:buChar char=""/>
            </a:pPr>
            <a:r>
              <a:rPr lang="fr-FR" sz="1500" dirty="0" smtClean="0">
                <a:solidFill>
                  <a:prstClr val="black"/>
                </a:solidFill>
                <a:latin typeface="Arial" panose="020B0604020202020204" pitchFamily="34" charset="0"/>
                <a:cs typeface="Arial" panose="020B0604020202020204" pitchFamily="34" charset="0"/>
              </a:rPr>
              <a:t>Viennent ensuite </a:t>
            </a:r>
            <a:r>
              <a:rPr lang="fr-FR" sz="1500" b="1" dirty="0" smtClean="0">
                <a:solidFill>
                  <a:prstClr val="black"/>
                </a:solidFill>
                <a:latin typeface="Arial" panose="020B0604020202020204" pitchFamily="34" charset="0"/>
                <a:cs typeface="Arial" panose="020B0604020202020204" pitchFamily="34" charset="0"/>
              </a:rPr>
              <a:t>le FIPHFP </a:t>
            </a:r>
            <a:r>
              <a:rPr lang="fr-FR" sz="1500" dirty="0" smtClean="0">
                <a:solidFill>
                  <a:prstClr val="black"/>
                </a:solidFill>
                <a:latin typeface="Arial" panose="020B0604020202020204" pitchFamily="34" charset="0"/>
                <a:cs typeface="Arial" panose="020B0604020202020204" pitchFamily="34" charset="0"/>
              </a:rPr>
              <a:t>(pour les EJ de la FPH) </a:t>
            </a:r>
            <a:r>
              <a:rPr lang="fr-FR" sz="1500" b="1" dirty="0" smtClean="0">
                <a:solidFill>
                  <a:prstClr val="black"/>
                </a:solidFill>
                <a:latin typeface="Arial" panose="020B0604020202020204" pitchFamily="34" charset="0"/>
                <a:cs typeface="Arial" panose="020B0604020202020204" pitchFamily="34" charset="0"/>
              </a:rPr>
              <a:t>/ l’OETH </a:t>
            </a:r>
            <a:r>
              <a:rPr lang="fr-FR" sz="1500" dirty="0" smtClean="0">
                <a:solidFill>
                  <a:prstClr val="black"/>
                </a:solidFill>
                <a:latin typeface="Arial" panose="020B0604020202020204" pitchFamily="34" charset="0"/>
                <a:cs typeface="Arial" panose="020B0604020202020204" pitchFamily="34" charset="0"/>
              </a:rPr>
              <a:t>(pour les établissements du secteur privé non lucratif) puis </a:t>
            </a:r>
            <a:r>
              <a:rPr lang="fr-FR" sz="1500" b="1" dirty="0" smtClean="0">
                <a:solidFill>
                  <a:prstClr val="black"/>
                </a:solidFill>
                <a:latin typeface="Arial" panose="020B0604020202020204" pitchFamily="34" charset="0"/>
                <a:cs typeface="Arial" panose="020B0604020202020204" pitchFamily="34" charset="0"/>
              </a:rPr>
              <a:t>les ergonomes </a:t>
            </a:r>
            <a:r>
              <a:rPr lang="fr-FR" sz="1500" dirty="0" smtClean="0">
                <a:solidFill>
                  <a:prstClr val="black"/>
                </a:solidFill>
                <a:latin typeface="Arial" panose="020B0604020202020204" pitchFamily="34" charset="0"/>
                <a:cs typeface="Arial" panose="020B0604020202020204" pitchFamily="34" charset="0"/>
              </a:rPr>
              <a:t>(davantage pour les aménagements de poste) et </a:t>
            </a:r>
            <a:r>
              <a:rPr lang="fr-FR" sz="1500" b="1" dirty="0" smtClean="0">
                <a:solidFill>
                  <a:prstClr val="black"/>
                </a:solidFill>
                <a:latin typeface="Arial" panose="020B0604020202020204" pitchFamily="34" charset="0"/>
                <a:cs typeface="Arial" panose="020B0604020202020204" pitchFamily="34" charset="0"/>
              </a:rPr>
              <a:t>les psychologues </a:t>
            </a:r>
            <a:r>
              <a:rPr lang="fr-FR" sz="1500" dirty="0" smtClean="0">
                <a:solidFill>
                  <a:prstClr val="black"/>
                </a:solidFill>
                <a:latin typeface="Arial" panose="020B0604020202020204" pitchFamily="34" charset="0"/>
                <a:cs typeface="Arial" panose="020B0604020202020204" pitchFamily="34" charset="0"/>
              </a:rPr>
              <a:t>(à l’inverse, plus fréquemment pour les reclassements).</a:t>
            </a:r>
            <a:endParaRPr lang="fr-FR" sz="1500" dirty="0">
              <a:solidFill>
                <a:prstClr val="black"/>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rotWithShape="1">
          <a:blip r:embed="rId2" cstate="print"/>
          <a:srcRect l="22503" t="23997" r="9990" b="7995"/>
          <a:stretch/>
        </p:blipFill>
        <p:spPr>
          <a:xfrm>
            <a:off x="1913243" y="2874708"/>
            <a:ext cx="5629684" cy="3456000"/>
          </a:xfrm>
          <a:prstGeom prst="rect">
            <a:avLst/>
          </a:prstGeom>
          <a:ln>
            <a:solidFill>
              <a:schemeClr val="bg1">
                <a:lumMod val="85000"/>
              </a:schemeClr>
            </a:solidFill>
          </a:ln>
        </p:spPr>
      </p:pic>
    </p:spTree>
    <p:extLst>
      <p:ext uri="{BB962C8B-B14F-4D97-AF65-F5344CB8AC3E}">
        <p14:creationId xmlns:p14="http://schemas.microsoft.com/office/powerpoint/2010/main" val="2388101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62735" y="3578562"/>
            <a:ext cx="8162094" cy="476997"/>
          </a:xfrm>
        </p:spPr>
        <p:txBody>
          <a:bodyPr anchor="ctr">
            <a:normAutofit/>
          </a:bodyPr>
          <a:lstStyle/>
          <a:p>
            <a:r>
              <a:rPr lang="fr-FR" sz="2100" b="1" i="1" dirty="0" smtClean="0">
                <a:latin typeface="Georgia" panose="02040502050405020303" pitchFamily="18" charset="0"/>
              </a:rPr>
              <a:t>Les pratiques en matière de prévention de l’inaptitude</a:t>
            </a:r>
            <a:endParaRPr lang="fr-FR" sz="2100" b="1" i="1" dirty="0">
              <a:latin typeface="Georgia" panose="02040502050405020303" pitchFamily="18" charset="0"/>
            </a:endParaRPr>
          </a:p>
        </p:txBody>
      </p:sp>
    </p:spTree>
    <p:custDataLst>
      <p:tags r:id="rId1"/>
    </p:custDataLst>
    <p:extLst>
      <p:ext uri="{BB962C8B-B14F-4D97-AF65-F5344CB8AC3E}">
        <p14:creationId xmlns:p14="http://schemas.microsoft.com/office/powerpoint/2010/main" val="39198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a:spLocks noGrp="1"/>
          </p:cNvSpPr>
          <p:nvPr>
            <p:ph type="title"/>
          </p:nvPr>
        </p:nvSpPr>
        <p:spPr>
          <a:xfrm>
            <a:off x="671483" y="238876"/>
            <a:ext cx="8502162" cy="516364"/>
          </a:xfrm>
        </p:spPr>
        <p:txBody>
          <a:bodyPr anchor="ctr">
            <a:noAutofit/>
          </a:bodyPr>
          <a:lstStyle/>
          <a:p>
            <a:r>
              <a:rPr lang="fr-FR" sz="1800" b="1" i="1" dirty="0" smtClean="0">
                <a:latin typeface="Georgia" panose="02040502050405020303" pitchFamily="18" charset="0"/>
              </a:rPr>
              <a:t>Les pratiques en matière de prévention de l’inaptitude</a:t>
            </a:r>
            <a:endParaRPr lang="fr-FR" sz="1800" b="1" i="1" dirty="0">
              <a:latin typeface="Georgia" panose="02040502050405020303" pitchFamily="18" charset="0"/>
            </a:endParaRPr>
          </a:p>
        </p:txBody>
      </p:sp>
      <p:sp>
        <p:nvSpPr>
          <p:cNvPr id="14" name="Rectangle 13"/>
          <p:cNvSpPr/>
          <p:nvPr/>
        </p:nvSpPr>
        <p:spPr>
          <a:xfrm>
            <a:off x="450927" y="1214330"/>
            <a:ext cx="8175678"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285750" algn="just">
              <a:lnSpc>
                <a:spcPts val="1950"/>
              </a:lnSpc>
              <a:spcAft>
                <a:spcPts val="900"/>
              </a:spcAft>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En matière de prévention de l’inaptitude, la personne référente est également plus souvent le </a:t>
            </a:r>
            <a:r>
              <a:rPr lang="fr-FR" sz="1400" b="1" dirty="0" smtClean="0">
                <a:solidFill>
                  <a:prstClr val="black"/>
                </a:solidFill>
                <a:latin typeface="Arial" panose="020B0604020202020204" pitchFamily="34" charset="0"/>
                <a:cs typeface="Arial" panose="020B0604020202020204" pitchFamily="34" charset="0"/>
              </a:rPr>
              <a:t>Directeur d’établissement </a:t>
            </a:r>
            <a:r>
              <a:rPr lang="fr-FR" sz="1400" dirty="0" smtClean="0">
                <a:solidFill>
                  <a:prstClr val="black"/>
                </a:solidFill>
                <a:latin typeface="Arial" panose="020B0604020202020204" pitchFamily="34" charset="0"/>
                <a:cs typeface="Arial" panose="020B0604020202020204" pitchFamily="34" charset="0"/>
              </a:rPr>
              <a:t>dans les établissements du secteur privé non lucratif (69%) ainsi que, de manière transversale, dans les secteurs des Personnes âgées (74%) et du Handicap (82%).</a:t>
            </a:r>
          </a:p>
          <a:p>
            <a:pPr marL="446088" indent="-285750" algn="just">
              <a:lnSpc>
                <a:spcPts val="1950"/>
              </a:lnSpc>
              <a:spcAft>
                <a:spcPts val="1200"/>
              </a:spcAft>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Dans la FPH, si l’on retrouve toujours une forte proportion de </a:t>
            </a:r>
            <a:r>
              <a:rPr lang="fr-FR" sz="1400" b="1" dirty="0" smtClean="0">
                <a:solidFill>
                  <a:prstClr val="black"/>
                </a:solidFill>
                <a:latin typeface="Arial" panose="020B0604020202020204" pitchFamily="34" charset="0"/>
                <a:cs typeface="Arial" panose="020B0604020202020204" pitchFamily="34" charset="0"/>
              </a:rPr>
              <a:t>DRH / RRH </a:t>
            </a:r>
            <a:r>
              <a:rPr lang="fr-FR" sz="1400" dirty="0" smtClean="0">
                <a:solidFill>
                  <a:prstClr val="black"/>
                </a:solidFill>
                <a:latin typeface="Arial" panose="020B0604020202020204" pitchFamily="34" charset="0"/>
                <a:cs typeface="Arial" panose="020B0604020202020204" pitchFamily="34" charset="0"/>
              </a:rPr>
              <a:t>(43%) qui font office de référents en charge de la prévention des risques professionnels, on retrouve également </a:t>
            </a:r>
            <a:r>
              <a:rPr lang="fr-FR" sz="1400" b="1" dirty="0">
                <a:solidFill>
                  <a:prstClr val="black"/>
                </a:solidFill>
                <a:latin typeface="Arial" panose="020B0604020202020204" pitchFamily="34" charset="0"/>
                <a:cs typeface="Arial" panose="020B0604020202020204" pitchFamily="34" charset="0"/>
              </a:rPr>
              <a:t>d’autres fonctions </a:t>
            </a:r>
            <a:r>
              <a:rPr lang="fr-FR" sz="1400" dirty="0">
                <a:solidFill>
                  <a:prstClr val="black"/>
                </a:solidFill>
                <a:latin typeface="Arial" panose="020B0604020202020204" pitchFamily="34" charset="0"/>
                <a:cs typeface="Arial" panose="020B0604020202020204" pitchFamily="34" charset="0"/>
              </a:rPr>
              <a:t>(notamment dans les EJ de taille plus importante) </a:t>
            </a:r>
            <a:r>
              <a:rPr lang="fr-FR" sz="1400" dirty="0" smtClean="0">
                <a:solidFill>
                  <a:prstClr val="black"/>
                </a:solidFill>
                <a:latin typeface="Arial" panose="020B0604020202020204" pitchFamily="34" charset="0"/>
                <a:cs typeface="Arial" panose="020B0604020202020204" pitchFamily="34" charset="0"/>
              </a:rPr>
              <a:t>: Responsable qualité et gestion des risques (14%), CHSCT, chef de service…</a:t>
            </a:r>
          </a:p>
          <a:p>
            <a:pPr marL="446088" indent="-285750" algn="just">
              <a:lnSpc>
                <a:spcPts val="1950"/>
              </a:lnSpc>
              <a:spcAft>
                <a:spcPts val="600"/>
              </a:spcAft>
              <a:buClr>
                <a:srgbClr val="6C8D7E"/>
              </a:buClr>
              <a:buFont typeface="Webdings" panose="05030102010509060703" pitchFamily="18" charset="2"/>
              <a:buChar char=""/>
            </a:pPr>
            <a:r>
              <a:rPr lang="fr-FR" sz="1400" b="1" dirty="0" smtClean="0">
                <a:solidFill>
                  <a:prstClr val="black"/>
                </a:solidFill>
                <a:latin typeface="Arial" panose="020B0604020202020204" pitchFamily="34" charset="0"/>
                <a:cs typeface="Arial" panose="020B0604020202020204" pitchFamily="34" charset="0"/>
              </a:rPr>
              <a:t>La quasi-totalité des établissements sont accompagnés par un médecin du travail, en revanche il s’agit le plus souvent de conventions avec un médecin du travail extérieur (57%). </a:t>
            </a:r>
          </a:p>
          <a:p>
            <a:pPr marL="160338" algn="just">
              <a:lnSpc>
                <a:spcPts val="1950"/>
              </a:lnSpc>
              <a:spcAft>
                <a:spcPts val="1200"/>
              </a:spcAft>
              <a:buClr>
                <a:srgbClr val="6C8D7E"/>
              </a:buClr>
            </a:pPr>
            <a:r>
              <a:rPr lang="fr-FR" sz="1400" i="1" dirty="0" smtClean="0">
                <a:solidFill>
                  <a:prstClr val="black"/>
                </a:solidFill>
                <a:latin typeface="Arial" panose="020B0604020202020204" pitchFamily="34" charset="0"/>
                <a:cs typeface="Arial" panose="020B0604020202020204" pitchFamily="34" charset="0"/>
              </a:rPr>
              <a:t>On observe sur ce point encore une disparité notable entre FPH et secteur privé à but non lucratif (la taille des structures étant en facteur structurant sur ce point) : 54% des EJ de la FPH disposent d’un médecin du travail sur site contre seulement 16% des établissements du secteur privé</a:t>
            </a:r>
          </a:p>
          <a:p>
            <a:pPr marL="446088" indent="-285750" algn="just">
              <a:lnSpc>
                <a:spcPts val="1950"/>
              </a:lnSpc>
              <a:spcAft>
                <a:spcPts val="900"/>
              </a:spcAft>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Au final, les deux tiers des EJ de la FPH (66%) ont mis en place des </a:t>
            </a:r>
            <a:r>
              <a:rPr lang="fr-FR" sz="1400" b="1" dirty="0" smtClean="0">
                <a:solidFill>
                  <a:prstClr val="black"/>
                </a:solidFill>
                <a:latin typeface="Arial" panose="020B0604020202020204" pitchFamily="34" charset="0"/>
                <a:cs typeface="Arial" panose="020B0604020202020204" pitchFamily="34" charset="0"/>
              </a:rPr>
              <a:t>actions spécifiques de prévention de l’inaptitude </a:t>
            </a:r>
            <a:r>
              <a:rPr lang="fr-FR" sz="1400" dirty="0" smtClean="0">
                <a:solidFill>
                  <a:prstClr val="black"/>
                </a:solidFill>
                <a:latin typeface="Arial" panose="020B0604020202020204" pitchFamily="34" charset="0"/>
                <a:cs typeface="Arial" panose="020B0604020202020204" pitchFamily="34" charset="0"/>
              </a:rPr>
              <a:t>contre un tiers (32%) des établissements du privé.</a:t>
            </a:r>
          </a:p>
          <a:p>
            <a:pPr marL="446088" indent="-285750" algn="just">
              <a:lnSpc>
                <a:spcPts val="1950"/>
              </a:lnSpc>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Dans ce panorama, les établissements de </a:t>
            </a:r>
            <a:r>
              <a:rPr lang="fr-FR" sz="1400" b="1" dirty="0" smtClean="0">
                <a:solidFill>
                  <a:prstClr val="black"/>
                </a:solidFill>
                <a:latin typeface="Arial" panose="020B0604020202020204" pitchFamily="34" charset="0"/>
                <a:cs typeface="Arial" panose="020B0604020202020204" pitchFamily="34" charset="0"/>
              </a:rPr>
              <a:t>santé mentale </a:t>
            </a:r>
            <a:r>
              <a:rPr lang="fr-FR" sz="1400" dirty="0" smtClean="0">
                <a:solidFill>
                  <a:prstClr val="black"/>
                </a:solidFill>
                <a:latin typeface="Arial" panose="020B0604020202020204" pitchFamily="34" charset="0"/>
                <a:cs typeface="Arial" panose="020B0604020202020204" pitchFamily="34" charset="0"/>
              </a:rPr>
              <a:t>se distinguent une nouvelle fois tout particulièrement.</a:t>
            </a:r>
            <a:endParaRPr lang="fr-F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754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a:spLocks noGrp="1"/>
          </p:cNvSpPr>
          <p:nvPr>
            <p:ph type="title"/>
          </p:nvPr>
        </p:nvSpPr>
        <p:spPr>
          <a:xfrm>
            <a:off x="671483" y="238876"/>
            <a:ext cx="8502162" cy="516364"/>
          </a:xfrm>
        </p:spPr>
        <p:txBody>
          <a:bodyPr anchor="ctr">
            <a:noAutofit/>
          </a:bodyPr>
          <a:lstStyle/>
          <a:p>
            <a:r>
              <a:rPr lang="fr-FR" sz="1800" b="1" i="1" dirty="0" smtClean="0">
                <a:latin typeface="Georgia" panose="02040502050405020303" pitchFamily="18" charset="0"/>
              </a:rPr>
              <a:t>Des actions de prévention de l’inaptitude orientées vers la formation</a:t>
            </a:r>
            <a:endParaRPr lang="fr-FR" sz="1800" b="1" i="1" dirty="0">
              <a:latin typeface="Georgia" panose="02040502050405020303" pitchFamily="18" charset="0"/>
            </a:endParaRPr>
          </a:p>
        </p:txBody>
      </p:sp>
      <p:sp>
        <p:nvSpPr>
          <p:cNvPr id="11" name="Espace réservé du texte 3"/>
          <p:cNvSpPr txBox="1">
            <a:spLocks/>
          </p:cNvSpPr>
          <p:nvPr>
            <p:custDataLst>
              <p:tags r:id="rId1"/>
            </p:custDataLst>
          </p:nvPr>
        </p:nvSpPr>
        <p:spPr>
          <a:xfrm>
            <a:off x="6944924" y="1630074"/>
            <a:ext cx="1196441" cy="324000"/>
          </a:xfrm>
          <a:prstGeom prst="rect">
            <a:avLst/>
          </a:prstGeom>
        </p:spPr>
        <p:txBody>
          <a:bodyPr anchor="t">
            <a:noAutofit/>
          </a:bodyPr>
          <a:lstStyle>
            <a:lvl1pPr marL="0" indent="0" algn="l" defTabSz="844083" rtl="0" eaLnBrk="1" latinLnBrk="0" hangingPunct="1">
              <a:spcBef>
                <a:spcPct val="20000"/>
              </a:spcBef>
              <a:buFont typeface="Arial" pitchFamily="34" charset="0"/>
              <a:buNone/>
              <a:defRPr sz="1200" b="1"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22041"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2pPr>
            <a:lvl3pPr marL="844083"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3pPr>
            <a:lvl4pPr marL="1266124"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4pPr>
            <a:lvl5pPr marL="1688165"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algn="ctr"/>
            <a:r>
              <a:rPr lang="fr-FR" sz="1000" i="1" dirty="0" smtClean="0">
                <a:solidFill>
                  <a:prstClr val="black">
                    <a:lumMod val="50000"/>
                    <a:lumOff val="50000"/>
                  </a:prstClr>
                </a:solidFill>
                <a:latin typeface="Georgia" panose="02040502050405020303" pitchFamily="18" charset="0"/>
              </a:rPr>
              <a:t>Fonction Publique Hospitalière</a:t>
            </a:r>
            <a:endParaRPr lang="fr-FR" sz="1000" i="1" dirty="0">
              <a:solidFill>
                <a:prstClr val="black">
                  <a:lumMod val="50000"/>
                  <a:lumOff val="50000"/>
                </a:prstClr>
              </a:solidFill>
              <a:latin typeface="Georgia" panose="02040502050405020303" pitchFamily="18" charset="0"/>
            </a:endParaRPr>
          </a:p>
        </p:txBody>
      </p:sp>
      <p:sp>
        <p:nvSpPr>
          <p:cNvPr id="12" name="Espace réservé du texte 3"/>
          <p:cNvSpPr txBox="1">
            <a:spLocks/>
          </p:cNvSpPr>
          <p:nvPr>
            <p:custDataLst>
              <p:tags r:id="rId2"/>
            </p:custDataLst>
          </p:nvPr>
        </p:nvSpPr>
        <p:spPr>
          <a:xfrm>
            <a:off x="7915679" y="1628800"/>
            <a:ext cx="1196441" cy="324000"/>
          </a:xfrm>
          <a:prstGeom prst="rect">
            <a:avLst/>
          </a:prstGeom>
        </p:spPr>
        <p:txBody>
          <a:bodyPr anchor="t">
            <a:noAutofit/>
          </a:bodyPr>
          <a:lstStyle>
            <a:lvl1pPr marL="0" indent="0" algn="l" defTabSz="844083" rtl="0" eaLnBrk="1" latinLnBrk="0" hangingPunct="1">
              <a:spcBef>
                <a:spcPct val="20000"/>
              </a:spcBef>
              <a:buFont typeface="Arial" pitchFamily="34" charset="0"/>
              <a:buNone/>
              <a:defRPr sz="1200" b="1"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22041"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2pPr>
            <a:lvl3pPr marL="844083"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3pPr>
            <a:lvl4pPr marL="1266124"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4pPr>
            <a:lvl5pPr marL="1688165" indent="0" algn="l" defTabSz="844083" rtl="0" eaLnBrk="1" latinLnBrk="0" hangingPunct="1">
              <a:spcBef>
                <a:spcPct val="20000"/>
              </a:spcBef>
              <a:buFont typeface="Arial" pitchFamily="34" charset="0"/>
              <a:buNone/>
              <a:defRPr sz="1662" kern="1200">
                <a:solidFill>
                  <a:schemeClr val="tx1">
                    <a:lumMod val="50000"/>
                    <a:lumOff val="50000"/>
                  </a:schemeClr>
                </a:solidFill>
                <a:latin typeface="Script MT Bold"/>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algn="ctr"/>
            <a:r>
              <a:rPr lang="fr-FR" sz="1000" i="1" dirty="0" smtClean="0">
                <a:solidFill>
                  <a:prstClr val="black">
                    <a:lumMod val="50000"/>
                    <a:lumOff val="50000"/>
                  </a:prstClr>
                </a:solidFill>
                <a:latin typeface="Georgia" panose="02040502050405020303" pitchFamily="18" charset="0"/>
              </a:rPr>
              <a:t>Secteur privé </a:t>
            </a:r>
            <a:br>
              <a:rPr lang="fr-FR" sz="1000" i="1" dirty="0" smtClean="0">
                <a:solidFill>
                  <a:prstClr val="black">
                    <a:lumMod val="50000"/>
                    <a:lumOff val="50000"/>
                  </a:prstClr>
                </a:solidFill>
                <a:latin typeface="Georgia" panose="02040502050405020303" pitchFamily="18" charset="0"/>
              </a:rPr>
            </a:br>
            <a:r>
              <a:rPr lang="fr-FR" sz="1000" i="1" dirty="0" smtClean="0">
                <a:solidFill>
                  <a:prstClr val="black">
                    <a:lumMod val="50000"/>
                    <a:lumOff val="50000"/>
                  </a:prstClr>
                </a:solidFill>
                <a:latin typeface="Georgia" panose="02040502050405020303" pitchFamily="18" charset="0"/>
              </a:rPr>
              <a:t>à but non lucratif</a:t>
            </a:r>
            <a:endParaRPr lang="fr-FR" sz="1000" i="1" dirty="0">
              <a:solidFill>
                <a:prstClr val="black">
                  <a:lumMod val="50000"/>
                  <a:lumOff val="50000"/>
                </a:prstClr>
              </a:solidFill>
              <a:latin typeface="Georgia" panose="02040502050405020303" pitchFamily="18" charset="0"/>
            </a:endParaRPr>
          </a:p>
        </p:txBody>
      </p:sp>
      <p:sp>
        <p:nvSpPr>
          <p:cNvPr id="7" name="Rectangle 6"/>
          <p:cNvSpPr/>
          <p:nvPr/>
        </p:nvSpPr>
        <p:spPr>
          <a:xfrm>
            <a:off x="671483" y="1243814"/>
            <a:ext cx="6237866" cy="8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60338" algn="just">
              <a:lnSpc>
                <a:spcPts val="2000"/>
              </a:lnSpc>
              <a:spcAft>
                <a:spcPts val="1200"/>
              </a:spcAft>
              <a:buClr>
                <a:srgbClr val="6C8D7E"/>
              </a:buClr>
            </a:pPr>
            <a:r>
              <a:rPr lang="fr-FR" sz="1400" b="1" dirty="0" smtClean="0">
                <a:solidFill>
                  <a:prstClr val="black"/>
                </a:solidFill>
                <a:latin typeface="Arial" panose="020B0604020202020204" pitchFamily="34" charset="0"/>
                <a:cs typeface="Arial" panose="020B0604020202020204" pitchFamily="34" charset="0"/>
              </a:rPr>
              <a:t>Plusieurs types d’actions de prévention de l’inaptitude sont mises en place par les EJ / établissements, mais les actions de formation semblent être des leviers privilégiés.</a:t>
            </a:r>
            <a:endParaRPr lang="fr-FR" sz="1400" b="1" dirty="0">
              <a:solidFill>
                <a:prstClr val="black"/>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rotWithShape="1">
          <a:blip r:embed="rId4" cstate="print"/>
          <a:srcRect l="10127" t="31004" r="11115" b="6989"/>
          <a:stretch/>
        </p:blipFill>
        <p:spPr>
          <a:xfrm>
            <a:off x="146000" y="2204869"/>
            <a:ext cx="8812957" cy="4228121"/>
          </a:xfrm>
          <a:prstGeom prst="rect">
            <a:avLst/>
          </a:prstGeom>
        </p:spPr>
      </p:pic>
    </p:spTree>
    <p:extLst>
      <p:ext uri="{BB962C8B-B14F-4D97-AF65-F5344CB8AC3E}">
        <p14:creationId xmlns:p14="http://schemas.microsoft.com/office/powerpoint/2010/main" val="1612760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36929" y="2743853"/>
            <a:ext cx="8344090" cy="966599"/>
          </a:xfrm>
        </p:spPr>
        <p:txBody>
          <a:bodyPr>
            <a:noAutofit/>
          </a:bodyPr>
          <a:lstStyle/>
          <a:p>
            <a:pPr algn="ctr"/>
            <a:r>
              <a:rPr lang="fr-FR" sz="2000" b="1" spc="100" dirty="0" smtClean="0">
                <a:latin typeface="Century Gothic" panose="020B0502020202020204" pitchFamily="34" charset="0"/>
              </a:rPr>
              <a:t>Gestion </a:t>
            </a:r>
            <a:r>
              <a:rPr lang="fr-FR" sz="2000" b="1" spc="100" dirty="0">
                <a:latin typeface="Century Gothic" panose="020B0502020202020204" pitchFamily="34" charset="0"/>
              </a:rPr>
              <a:t>et accompagnement des personnels en situations d’inaptitude dans le secteur sanitaire et </a:t>
            </a:r>
            <a:r>
              <a:rPr lang="fr-FR" sz="2000" b="1" spc="100" dirty="0" smtClean="0">
                <a:latin typeface="Century Gothic" panose="020B0502020202020204" pitchFamily="34" charset="0"/>
              </a:rPr>
              <a:t>médico-social</a:t>
            </a:r>
            <a:endParaRPr lang="fr-FR" sz="2000" dirty="0"/>
          </a:p>
        </p:txBody>
      </p:sp>
      <p:sp>
        <p:nvSpPr>
          <p:cNvPr id="3" name="Sous-titre 2"/>
          <p:cNvSpPr>
            <a:spLocks noGrp="1"/>
          </p:cNvSpPr>
          <p:nvPr>
            <p:ph type="subTitle" idx="1"/>
          </p:nvPr>
        </p:nvSpPr>
        <p:spPr>
          <a:xfrm>
            <a:off x="1083216" y="4276542"/>
            <a:ext cx="7154759" cy="463522"/>
          </a:xfrm>
        </p:spPr>
        <p:txBody>
          <a:bodyPr>
            <a:noAutofit/>
          </a:bodyPr>
          <a:lstStyle/>
          <a:p>
            <a:pPr marL="0" indent="0" algn="ctr">
              <a:buNone/>
            </a:pPr>
            <a:r>
              <a:rPr lang="fr-FR" sz="3200" dirty="0" smtClean="0">
                <a:latin typeface="Century Gothic" panose="020B0502020202020204" pitchFamily="34" charset="0"/>
              </a:rPr>
              <a:t>Les résultats de l’étude qualitative</a:t>
            </a:r>
            <a:endParaRPr lang="fr-FR" sz="3200" dirty="0">
              <a:latin typeface="Century Gothic" panose="020B0502020202020204" pitchFamily="34" charset="0"/>
            </a:endParaRPr>
          </a:p>
        </p:txBody>
      </p:sp>
      <p:sp>
        <p:nvSpPr>
          <p:cNvPr id="5" name="Date Placeholder 9"/>
          <p:cNvSpPr>
            <a:spLocks noGrp="1"/>
          </p:cNvSpPr>
          <p:nvPr>
            <p:ph type="dt" sz="half" idx="10"/>
          </p:nvPr>
        </p:nvSpPr>
        <p:spPr>
          <a:xfrm>
            <a:off x="7676494" y="6493148"/>
            <a:ext cx="1467506" cy="365125"/>
          </a:xfrm>
        </p:spPr>
        <p:txBody>
          <a:bodyPr/>
          <a:lstStyle/>
          <a:p>
            <a:pPr algn="ctr"/>
            <a:r>
              <a:rPr lang="fr-FR" b="1" dirty="0" smtClean="0">
                <a:solidFill>
                  <a:prstClr val="white"/>
                </a:solidFill>
              </a:rPr>
              <a:t>08/11/2016</a:t>
            </a:r>
            <a:endParaRPr lang="fr-FR" b="1" dirty="0">
              <a:solidFill>
                <a:prstClr val="white"/>
              </a:solidFill>
            </a:endParaRPr>
          </a:p>
        </p:txBody>
      </p:sp>
      <p:pic>
        <p:nvPicPr>
          <p:cNvPr id="8" name="rg_hi" descr="https://encrypted-tbn2.gstatic.com/images?q=tbn:ANd9GcTp0tUcBTk8JpZpmMtqWkKJrb4itMoIfOgz0mulsjkc9edHHuYZ">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680" y="5899923"/>
            <a:ext cx="920089" cy="482103"/>
          </a:xfrm>
          <a:prstGeom prst="rect">
            <a:avLst/>
          </a:prstGeom>
          <a:noFill/>
          <a:ln>
            <a:noFill/>
          </a:ln>
        </p:spPr>
      </p:pic>
      <p:pic>
        <p:nvPicPr>
          <p:cNvPr id="9" name="Imag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355" y="5899651"/>
            <a:ext cx="1136634" cy="447114"/>
          </a:xfrm>
          <a:prstGeom prst="rect">
            <a:avLst/>
          </a:prstGeom>
          <a:noFill/>
          <a:ln>
            <a:noFill/>
          </a:ln>
        </p:spPr>
      </p:pic>
      <p:pic>
        <p:nvPicPr>
          <p:cNvPr id="10" name="Image 9"/>
          <p:cNvPicPr>
            <a:picLocks noChangeAspect="1"/>
          </p:cNvPicPr>
          <p:nvPr/>
        </p:nvPicPr>
        <p:blipFill>
          <a:blip r:embed="rId5" cstate="print"/>
          <a:stretch>
            <a:fillRect/>
          </a:stretch>
        </p:blipFill>
        <p:spPr>
          <a:xfrm>
            <a:off x="3186251" y="5899923"/>
            <a:ext cx="831721" cy="475659"/>
          </a:xfrm>
          <a:prstGeom prst="rect">
            <a:avLst/>
          </a:prstGeom>
        </p:spPr>
      </p:pic>
    </p:spTree>
    <p:extLst>
      <p:ext uri="{BB962C8B-B14F-4D97-AF65-F5344CB8AC3E}">
        <p14:creationId xmlns:p14="http://schemas.microsoft.com/office/powerpoint/2010/main" val="300156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57224" y="1714488"/>
            <a:ext cx="7358114" cy="1285884"/>
          </a:xfrm>
        </p:spPr>
        <p:txBody>
          <a:bodyPr>
            <a:normAutofit/>
          </a:bodyPr>
          <a:lstStyle/>
          <a:p>
            <a:pPr>
              <a:buNone/>
            </a:pPr>
            <a:r>
              <a:rPr lang="fr-FR" b="1" dirty="0" smtClean="0">
                <a:solidFill>
                  <a:srgbClr val="002060"/>
                </a:solidFill>
                <a:latin typeface="Century Gothic" pitchFamily="34" charset="0"/>
              </a:rPr>
              <a:t>Présentation des objectifs de la démarche</a:t>
            </a:r>
          </a:p>
          <a:p>
            <a:pPr>
              <a:buNone/>
            </a:pPr>
            <a:endParaRPr lang="fr-FR" b="1" dirty="0" smtClean="0">
              <a:solidFill>
                <a:srgbClr val="002060"/>
              </a:solidFill>
              <a:latin typeface="Century Gothic" pitchFamily="34" charset="0"/>
            </a:endParaRPr>
          </a:p>
          <a:p>
            <a:pPr>
              <a:buNone/>
            </a:pPr>
            <a:endParaRPr lang="fr-FR" b="1" dirty="0" smtClean="0">
              <a:solidFill>
                <a:srgbClr val="002060"/>
              </a:solidFill>
              <a:latin typeface="Century Gothic" pitchFamily="34" charset="0"/>
            </a:endParaRPr>
          </a:p>
          <a:p>
            <a:pPr>
              <a:buNone/>
            </a:pPr>
            <a:endParaRPr lang="fr-FR" b="1" dirty="0">
              <a:solidFill>
                <a:srgbClr val="002060"/>
              </a:solidFill>
              <a:latin typeface="Century Gothic" pitchFamily="34" charset="0"/>
            </a:endParaRPr>
          </a:p>
        </p:txBody>
      </p:sp>
      <p:sp>
        <p:nvSpPr>
          <p:cNvPr id="4" name="Titre 1"/>
          <p:cNvSpPr>
            <a:spLocks noGrp="1"/>
          </p:cNvSpPr>
          <p:nvPr>
            <p:ph type="title"/>
          </p:nvPr>
        </p:nvSpPr>
        <p:spPr>
          <a:xfrm>
            <a:off x="285720" y="285728"/>
            <a:ext cx="8534400" cy="758952"/>
          </a:xfrm>
        </p:spPr>
        <p:txBody>
          <a:bodyPr>
            <a:noAutofit/>
          </a:bodyPr>
          <a:lstStyle/>
          <a:p>
            <a:r>
              <a:rPr lang="fr-FR" sz="2000" b="1" dirty="0">
                <a:latin typeface="Century Gothic" pitchFamily="34" charset="0"/>
              </a:rPr>
              <a:t>LA GESTION ET L’ACCOMPAGNEMENT DES PERSONNELS EN SITUATION D’INAPTITUDE DANS LE SECTEUR SANITAIRE ET MEDICO-SOCIAL</a:t>
            </a:r>
          </a:p>
        </p:txBody>
      </p:sp>
      <p:sp>
        <p:nvSpPr>
          <p:cNvPr id="5" name="Rectangle 4"/>
          <p:cNvSpPr/>
          <p:nvPr/>
        </p:nvSpPr>
        <p:spPr>
          <a:xfrm>
            <a:off x="428596" y="2643182"/>
            <a:ext cx="8429684" cy="2585323"/>
          </a:xfrm>
          <a:prstGeom prst="rect">
            <a:avLst/>
          </a:prstGeom>
        </p:spPr>
        <p:txBody>
          <a:bodyPr wrap="square">
            <a:spAutoFit/>
          </a:bodyPr>
          <a:lstStyle/>
          <a:p>
            <a:pPr>
              <a:buNone/>
            </a:pPr>
            <a:r>
              <a:rPr lang="fr-FR" b="1" dirty="0" smtClean="0">
                <a:solidFill>
                  <a:srgbClr val="0070C0"/>
                </a:solidFill>
                <a:latin typeface="Century Gothic" pitchFamily="34" charset="0"/>
              </a:rPr>
              <a:t>Patrick CHOLME et François CHARMETANT, Présidents UNIFAF Rhône-Alpes</a:t>
            </a:r>
          </a:p>
          <a:p>
            <a:pPr>
              <a:buNone/>
            </a:pPr>
            <a:endParaRPr lang="fr-FR" b="1" dirty="0" smtClean="0">
              <a:solidFill>
                <a:srgbClr val="002060"/>
              </a:solidFill>
              <a:latin typeface="Century Gothic" pitchFamily="34" charset="0"/>
            </a:endParaRPr>
          </a:p>
          <a:p>
            <a:r>
              <a:rPr lang="fr-FR" b="1" dirty="0" smtClean="0">
                <a:solidFill>
                  <a:srgbClr val="0070C0"/>
                </a:solidFill>
                <a:latin typeface="Century Gothic" pitchFamily="34" charset="0"/>
              </a:rPr>
              <a:t>Sylviane CANDELA-ROUQUET, Présidente ANFH Alpes</a:t>
            </a:r>
          </a:p>
          <a:p>
            <a:pPr lvl="0"/>
            <a:r>
              <a:rPr lang="fr-FR" b="1" dirty="0" smtClean="0">
                <a:solidFill>
                  <a:srgbClr val="0070C0"/>
                </a:solidFill>
                <a:latin typeface="Century Gothic" pitchFamily="34" charset="0"/>
              </a:rPr>
              <a:t>Jean-Charles FAIVRE PIERRET, Président ANFH de la Région Auvergne-Rhône-Alpes</a:t>
            </a:r>
          </a:p>
          <a:p>
            <a:pPr lvl="0"/>
            <a:r>
              <a:rPr lang="fr-FR" b="1" dirty="0" smtClean="0">
                <a:solidFill>
                  <a:srgbClr val="0070C0"/>
                </a:solidFill>
                <a:latin typeface="Century Gothic" pitchFamily="34" charset="0"/>
              </a:rPr>
              <a:t>Jeanne MOINGEON, Présidente de l’ANFH RHONE</a:t>
            </a:r>
          </a:p>
          <a:p>
            <a:pPr>
              <a:buNone/>
            </a:pPr>
            <a:endParaRPr lang="fr-FR" b="1" dirty="0" smtClean="0">
              <a:solidFill>
                <a:srgbClr val="002060"/>
              </a:solidFill>
              <a:latin typeface="Century Gothic" pitchFamily="34" charset="0"/>
            </a:endParaRPr>
          </a:p>
          <a:p>
            <a:pPr>
              <a:buNone/>
            </a:pPr>
            <a:r>
              <a:rPr lang="fr-FR" b="1" dirty="0" smtClean="0">
                <a:solidFill>
                  <a:srgbClr val="0070C0"/>
                </a:solidFill>
                <a:latin typeface="Century Gothic" pitchFamily="34" charset="0"/>
              </a:rPr>
              <a:t>Isabelle DANIELOU , Conseillère technique régionale en Soin, ARS Auvergne-Rhône-Alpes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20</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normAutofit/>
          </a:bodyPr>
          <a:lstStyle/>
          <a:p>
            <a:r>
              <a:rPr lang="fr-FR" dirty="0" smtClean="0"/>
              <a:t>Déroulé de la présentation</a:t>
            </a:r>
            <a:endParaRPr lang="fr-FR" dirty="0">
              <a:solidFill>
                <a:srgbClr val="FF0000"/>
              </a:solidFill>
            </a:endParaRPr>
          </a:p>
        </p:txBody>
      </p:sp>
      <p:sp>
        <p:nvSpPr>
          <p:cNvPr id="5" name="ZoneTexte 4"/>
          <p:cNvSpPr txBox="1"/>
          <p:nvPr/>
        </p:nvSpPr>
        <p:spPr>
          <a:xfrm>
            <a:off x="373120" y="2073556"/>
            <a:ext cx="8550548" cy="2257028"/>
          </a:xfrm>
          <a:prstGeom prst="rect">
            <a:avLst/>
          </a:prstGeom>
          <a:solidFill>
            <a:schemeClr val="bg1">
              <a:lumMod val="95000"/>
            </a:schemeClr>
          </a:solidFill>
        </p:spPr>
        <p:txBody>
          <a:bodyPr wrap="square" rtlCol="0">
            <a:spAutoFit/>
          </a:bodyPr>
          <a:lstStyle/>
          <a:p>
            <a:pPr marL="342900" indent="-342900">
              <a:lnSpc>
                <a:spcPct val="200000"/>
              </a:lnSpc>
              <a:spcBef>
                <a:spcPts val="1000"/>
              </a:spcBef>
              <a:buFont typeface="Arial" panose="020B0604020202020204" pitchFamily="34" charset="0"/>
              <a:buAutoNum type="arabicPeriod"/>
            </a:pPr>
            <a:r>
              <a:rPr lang="fr-FR" sz="2400" b="1" dirty="0" smtClean="0">
                <a:solidFill>
                  <a:prstClr val="black"/>
                </a:solidFill>
                <a:latin typeface="Century Gothic" panose="020B0502020202020204" pitchFamily="34" charset="0"/>
              </a:rPr>
              <a:t>Présentation de la méthodologie</a:t>
            </a:r>
          </a:p>
          <a:p>
            <a:pPr marL="342900" indent="-342900">
              <a:lnSpc>
                <a:spcPct val="200000"/>
              </a:lnSpc>
              <a:spcBef>
                <a:spcPts val="1000"/>
              </a:spcBef>
              <a:buFont typeface="Arial" panose="020B0604020202020204" pitchFamily="34" charset="0"/>
              <a:buAutoNum type="arabicPeriod"/>
            </a:pPr>
            <a:r>
              <a:rPr lang="fr-FR" dirty="0" smtClean="0">
                <a:solidFill>
                  <a:prstClr val="black"/>
                </a:solidFill>
                <a:latin typeface="Century Gothic" panose="020B0502020202020204" pitchFamily="34" charset="0"/>
              </a:rPr>
              <a:t>Principaux résultats de l’étude qualitative</a:t>
            </a:r>
            <a:endParaRPr lang="fr-FR" dirty="0">
              <a:solidFill>
                <a:prstClr val="black"/>
              </a:solidFill>
              <a:latin typeface="Century Gothic" panose="020B0502020202020204" pitchFamily="34" charset="0"/>
            </a:endParaRPr>
          </a:p>
          <a:p>
            <a:pPr marL="342900" indent="-342900">
              <a:lnSpc>
                <a:spcPct val="200000"/>
              </a:lnSpc>
              <a:spcBef>
                <a:spcPts val="1000"/>
              </a:spcBef>
              <a:buFont typeface="Arial" panose="020B0604020202020204" pitchFamily="34" charset="0"/>
              <a:buAutoNum type="arabicPeriod"/>
            </a:pPr>
            <a:r>
              <a:rPr lang="fr-FR" sz="2000" dirty="0" smtClean="0">
                <a:solidFill>
                  <a:prstClr val="black"/>
                </a:solidFill>
                <a:latin typeface="Century Gothic" panose="020B0502020202020204" pitchFamily="34" charset="0"/>
              </a:rPr>
              <a:t>Les préconisations issues de l’étude qualitative</a:t>
            </a:r>
            <a:endParaRPr lang="fr-FR"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00365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21</a:t>
            </a:fld>
            <a:endParaRPr lang="fr-FR" sz="1400" b="1" spc="100" dirty="0">
              <a:solidFill>
                <a:prstClr val="white"/>
              </a:solidFill>
              <a:latin typeface="Century Gothic" panose="020B0502020202020204" pitchFamily="34" charset="0"/>
            </a:endParaRPr>
          </a:p>
        </p:txBody>
      </p:sp>
      <p:sp>
        <p:nvSpPr>
          <p:cNvPr id="14" name="Espace réservé du texte 1"/>
          <p:cNvSpPr>
            <a:spLocks noGrp="1"/>
          </p:cNvSpPr>
          <p:nvPr>
            <p:ph type="body" sz="quarter" idx="13"/>
          </p:nvPr>
        </p:nvSpPr>
        <p:spPr>
          <a:xfrm>
            <a:off x="1152940" y="238538"/>
            <a:ext cx="7667532" cy="491613"/>
          </a:xfrm>
        </p:spPr>
        <p:txBody>
          <a:bodyPr>
            <a:normAutofit fontScale="85000" lnSpcReduction="10000"/>
          </a:bodyPr>
          <a:lstStyle/>
          <a:p>
            <a:r>
              <a:rPr lang="fr-FR" dirty="0"/>
              <a:t>Présentation </a:t>
            </a:r>
            <a:r>
              <a:rPr lang="fr-FR" dirty="0" smtClean="0"/>
              <a:t>de l’étude menée sur les situations d’inaptitude</a:t>
            </a:r>
            <a:endParaRPr lang="fr-FR" dirty="0"/>
          </a:p>
        </p:txBody>
      </p:sp>
      <p:sp>
        <p:nvSpPr>
          <p:cNvPr id="15" name="Espace réservé du texte 2"/>
          <p:cNvSpPr>
            <a:spLocks noGrp="1"/>
          </p:cNvSpPr>
          <p:nvPr>
            <p:ph type="body" sz="quarter" idx="14"/>
          </p:nvPr>
        </p:nvSpPr>
        <p:spPr>
          <a:xfrm>
            <a:off x="1160526" y="558218"/>
            <a:ext cx="7990490" cy="343866"/>
          </a:xfrm>
        </p:spPr>
        <p:txBody>
          <a:bodyPr/>
          <a:lstStyle/>
          <a:p>
            <a:r>
              <a:rPr lang="fr-FR" dirty="0" smtClean="0"/>
              <a:t>La méthodologie retenue</a:t>
            </a:r>
            <a:endParaRPr lang="fr-FR" dirty="0"/>
          </a:p>
        </p:txBody>
      </p:sp>
      <p:sp>
        <p:nvSpPr>
          <p:cNvPr id="37" name="Flèche droite 36"/>
          <p:cNvSpPr/>
          <p:nvPr/>
        </p:nvSpPr>
        <p:spPr>
          <a:xfrm>
            <a:off x="5" y="672779"/>
            <a:ext cx="9151015" cy="2464534"/>
          </a:xfrm>
          <a:prstGeom prst="rightArrow">
            <a:avLst>
              <a:gd name="adj1" fmla="val 50000"/>
              <a:gd name="adj2" fmla="val 51050"/>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38" name="ZoneTexte 37"/>
          <p:cNvSpPr txBox="1">
            <a:spLocks noChangeArrowheads="1"/>
          </p:cNvSpPr>
          <p:nvPr/>
        </p:nvSpPr>
        <p:spPr bwMode="auto">
          <a:xfrm>
            <a:off x="110456" y="2916166"/>
            <a:ext cx="2018059" cy="738664"/>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smtClean="0">
                <a:solidFill>
                  <a:prstClr val="black"/>
                </a:solidFill>
                <a:cs typeface="Calibri" pitchFamily="34" charset="0"/>
              </a:rPr>
              <a:t>18 </a:t>
            </a:r>
            <a:r>
              <a:rPr lang="fr-FR" sz="1400" b="1" dirty="0">
                <a:solidFill>
                  <a:prstClr val="black"/>
                </a:solidFill>
                <a:cs typeface="Calibri" pitchFamily="34" charset="0"/>
              </a:rPr>
              <a:t>établissements de statuts différents </a:t>
            </a:r>
            <a:r>
              <a:rPr lang="fr-FR" sz="1400" b="1" dirty="0" smtClean="0">
                <a:solidFill>
                  <a:prstClr val="black"/>
                </a:solidFill>
                <a:cs typeface="Calibri" pitchFamily="34" charset="0"/>
              </a:rPr>
              <a:t>sélectionnés</a:t>
            </a:r>
            <a:endParaRPr lang="fr-FR" sz="1400" b="1" dirty="0">
              <a:solidFill>
                <a:prstClr val="black"/>
              </a:solidFill>
              <a:cs typeface="Calibri" pitchFamily="34" charset="0"/>
            </a:endParaRPr>
          </a:p>
        </p:txBody>
      </p:sp>
      <p:sp>
        <p:nvSpPr>
          <p:cNvPr id="39" name="Rectangle à coins arrondis 38"/>
          <p:cNvSpPr/>
          <p:nvPr/>
        </p:nvSpPr>
        <p:spPr>
          <a:xfrm>
            <a:off x="405427" y="1450381"/>
            <a:ext cx="1377554" cy="890588"/>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1400" b="1" dirty="0" smtClean="0">
                <a:solidFill>
                  <a:prstClr val="black"/>
                </a:solidFill>
                <a:cs typeface="Calibri" pitchFamily="34" charset="0"/>
              </a:rPr>
              <a:t>Diagnostic</a:t>
            </a:r>
          </a:p>
        </p:txBody>
      </p:sp>
      <p:sp>
        <p:nvSpPr>
          <p:cNvPr id="40" name="Rectangle à coins arrondis 39"/>
          <p:cNvSpPr/>
          <p:nvPr/>
        </p:nvSpPr>
        <p:spPr>
          <a:xfrm>
            <a:off x="2456892" y="1450381"/>
            <a:ext cx="1697806" cy="890588"/>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fr-FR" sz="1400" b="1" dirty="0">
                <a:solidFill>
                  <a:prstClr val="black"/>
                </a:solidFill>
              </a:rPr>
              <a:t>Formalisation </a:t>
            </a:r>
            <a:r>
              <a:rPr lang="fr-FR" sz="1400" b="1" dirty="0" smtClean="0">
                <a:solidFill>
                  <a:prstClr val="black"/>
                </a:solidFill>
              </a:rPr>
              <a:t>de fiches pratiques et </a:t>
            </a:r>
            <a:r>
              <a:rPr lang="fr-FR" sz="1400" b="1" dirty="0">
                <a:solidFill>
                  <a:prstClr val="black"/>
                </a:solidFill>
              </a:rPr>
              <a:t>des préconisations</a:t>
            </a:r>
            <a:endParaRPr lang="fr-FR" sz="1400" b="1" dirty="0" smtClean="0">
              <a:solidFill>
                <a:prstClr val="black"/>
              </a:solidFill>
              <a:cs typeface="Calibri" pitchFamily="34" charset="0"/>
            </a:endParaRPr>
          </a:p>
        </p:txBody>
      </p:sp>
      <p:sp>
        <p:nvSpPr>
          <p:cNvPr id="41" name="Flèche droite 40"/>
          <p:cNvSpPr/>
          <p:nvPr/>
        </p:nvSpPr>
        <p:spPr bwMode="auto">
          <a:xfrm rot="5400000" flipV="1">
            <a:off x="877460" y="2495434"/>
            <a:ext cx="431800" cy="21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42" name="Flèche droite 41"/>
          <p:cNvSpPr/>
          <p:nvPr/>
        </p:nvSpPr>
        <p:spPr bwMode="auto">
          <a:xfrm rot="5400000" flipV="1">
            <a:off x="3089897" y="2507681"/>
            <a:ext cx="431800" cy="21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43" name="ZoneTexte 42"/>
          <p:cNvSpPr txBox="1">
            <a:spLocks noChangeArrowheads="1"/>
          </p:cNvSpPr>
          <p:nvPr/>
        </p:nvSpPr>
        <p:spPr bwMode="auto">
          <a:xfrm>
            <a:off x="119546" y="3753301"/>
            <a:ext cx="2018059" cy="523220"/>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defPPr>
              <a:defRPr lang="fr-FR"/>
            </a:defPPr>
            <a:lvl1pPr algn="ctr" fontAlgn="auto">
              <a:spcBef>
                <a:spcPts val="0"/>
              </a:spcBef>
              <a:spcAft>
                <a:spcPts val="0"/>
              </a:spcAft>
              <a:defRPr sz="1400" b="1">
                <a:cs typeface="Calibri" pitchFamily="34" charset="0"/>
              </a:defRPr>
            </a:lvl1pPr>
          </a:lstStyle>
          <a:p>
            <a:r>
              <a:rPr lang="fr-FR" dirty="0">
                <a:solidFill>
                  <a:prstClr val="black"/>
                </a:solidFill>
              </a:rPr>
              <a:t>150 personnes rencontrées</a:t>
            </a:r>
          </a:p>
        </p:txBody>
      </p:sp>
      <p:sp>
        <p:nvSpPr>
          <p:cNvPr id="44" name="ZoneTexte 43"/>
          <p:cNvSpPr txBox="1">
            <a:spLocks noChangeArrowheads="1"/>
          </p:cNvSpPr>
          <p:nvPr/>
        </p:nvSpPr>
        <p:spPr bwMode="auto">
          <a:xfrm>
            <a:off x="110456" y="4365293"/>
            <a:ext cx="2018059" cy="1384995"/>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a:solidFill>
                  <a:prstClr val="black"/>
                </a:solidFill>
                <a:cs typeface="Calibri" pitchFamily="34" charset="0"/>
              </a:rPr>
              <a:t>Rencontres des acteurs ressources au sein des établissements et analyse de parcours individuels avec les agents</a:t>
            </a:r>
          </a:p>
        </p:txBody>
      </p:sp>
      <p:sp>
        <p:nvSpPr>
          <p:cNvPr id="46" name="ZoneTexte 45"/>
          <p:cNvSpPr txBox="1">
            <a:spLocks noChangeArrowheads="1"/>
          </p:cNvSpPr>
          <p:nvPr/>
        </p:nvSpPr>
        <p:spPr bwMode="auto">
          <a:xfrm>
            <a:off x="2296790" y="2924673"/>
            <a:ext cx="2018059" cy="738664"/>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a:solidFill>
                  <a:prstClr val="black"/>
                </a:solidFill>
                <a:cs typeface="Calibri" pitchFamily="34" charset="0"/>
              </a:rPr>
              <a:t>Groupes de travail de partage des constats et de préconisations</a:t>
            </a:r>
          </a:p>
        </p:txBody>
      </p:sp>
      <p:sp>
        <p:nvSpPr>
          <p:cNvPr id="48" name="ZoneTexte 47"/>
          <p:cNvSpPr txBox="1">
            <a:spLocks noChangeArrowheads="1"/>
          </p:cNvSpPr>
          <p:nvPr/>
        </p:nvSpPr>
        <p:spPr bwMode="auto">
          <a:xfrm>
            <a:off x="2302346" y="3757956"/>
            <a:ext cx="2018059" cy="954107"/>
          </a:xfrm>
          <a:prstGeom prst="rect">
            <a:avLst/>
          </a:prstGeom>
          <a:solidFill>
            <a:srgbClr val="B21E3F"/>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a:solidFill>
                  <a:prstClr val="white"/>
                </a:solidFill>
                <a:cs typeface="Calibri" pitchFamily="34" charset="0"/>
              </a:rPr>
              <a:t>Rédaction de fiches pratiques à destination des établissements et des agents</a:t>
            </a:r>
            <a:endParaRPr lang="fr-FR" sz="1400" b="1" i="1" dirty="0" smtClean="0">
              <a:solidFill>
                <a:prstClr val="white"/>
              </a:solidFill>
              <a:cs typeface="Calibri" pitchFamily="34" charset="0"/>
            </a:endParaRPr>
          </a:p>
        </p:txBody>
      </p:sp>
      <p:sp>
        <p:nvSpPr>
          <p:cNvPr id="49" name="Rectangle à coins arrondis 48"/>
          <p:cNvSpPr/>
          <p:nvPr/>
        </p:nvSpPr>
        <p:spPr>
          <a:xfrm>
            <a:off x="4740433" y="1402451"/>
            <a:ext cx="1528010" cy="937153"/>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defTabSz="622300">
              <a:lnSpc>
                <a:spcPct val="90000"/>
              </a:lnSpc>
              <a:spcBef>
                <a:spcPct val="0"/>
              </a:spcBef>
              <a:spcAft>
                <a:spcPct val="35000"/>
              </a:spcAft>
            </a:pPr>
            <a:r>
              <a:rPr lang="fr-FR" sz="1400" b="1" dirty="0">
                <a:solidFill>
                  <a:prstClr val="black"/>
                </a:solidFill>
              </a:rPr>
              <a:t>Préconisations à destination des OPCA - des institutions</a:t>
            </a:r>
          </a:p>
        </p:txBody>
      </p:sp>
      <p:sp>
        <p:nvSpPr>
          <p:cNvPr id="50" name="Flèche droite 49"/>
          <p:cNvSpPr/>
          <p:nvPr/>
        </p:nvSpPr>
        <p:spPr bwMode="auto">
          <a:xfrm rot="5400000" flipV="1">
            <a:off x="5267862" y="2495632"/>
            <a:ext cx="431800" cy="21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51" name="ZoneTexte 50"/>
          <p:cNvSpPr txBox="1">
            <a:spLocks noChangeArrowheads="1"/>
          </p:cNvSpPr>
          <p:nvPr/>
        </p:nvSpPr>
        <p:spPr bwMode="auto">
          <a:xfrm>
            <a:off x="4474835" y="2921148"/>
            <a:ext cx="2018059" cy="1169551"/>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a:solidFill>
                  <a:prstClr val="black"/>
                </a:solidFill>
                <a:cs typeface="Calibri" pitchFamily="34" charset="0"/>
              </a:rPr>
              <a:t>Formalisation des besoins en formation sur les thématiques traitées dans le cadre de la démarche</a:t>
            </a:r>
          </a:p>
        </p:txBody>
      </p:sp>
      <p:sp>
        <p:nvSpPr>
          <p:cNvPr id="52" name="ZoneTexte 51"/>
          <p:cNvSpPr txBox="1">
            <a:spLocks noChangeArrowheads="1"/>
          </p:cNvSpPr>
          <p:nvPr/>
        </p:nvSpPr>
        <p:spPr bwMode="auto">
          <a:xfrm>
            <a:off x="4471319" y="4794183"/>
            <a:ext cx="2018059" cy="954107"/>
          </a:xfrm>
          <a:prstGeom prst="rect">
            <a:avLst/>
          </a:prstGeom>
          <a:solidFill>
            <a:srgbClr val="B21E3F"/>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a:solidFill>
                  <a:prstClr val="white"/>
                </a:solidFill>
                <a:cs typeface="Calibri" pitchFamily="34" charset="0"/>
              </a:rPr>
              <a:t>Formalisation de préconisations à destination des institutions</a:t>
            </a:r>
          </a:p>
        </p:txBody>
      </p:sp>
      <p:sp>
        <p:nvSpPr>
          <p:cNvPr id="54" name="ZoneTexte 53"/>
          <p:cNvSpPr txBox="1">
            <a:spLocks noChangeArrowheads="1"/>
          </p:cNvSpPr>
          <p:nvPr/>
        </p:nvSpPr>
        <p:spPr bwMode="auto">
          <a:xfrm>
            <a:off x="4471319" y="4180648"/>
            <a:ext cx="2018059" cy="523220"/>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a:solidFill>
                  <a:prstClr val="black"/>
                </a:solidFill>
                <a:cs typeface="Calibri" pitchFamily="34" charset="0"/>
              </a:rPr>
              <a:t>Identification des actions prioritaires</a:t>
            </a:r>
          </a:p>
        </p:txBody>
      </p:sp>
      <p:sp>
        <p:nvSpPr>
          <p:cNvPr id="55" name="ZoneTexte 54"/>
          <p:cNvSpPr txBox="1">
            <a:spLocks noChangeArrowheads="1"/>
          </p:cNvSpPr>
          <p:nvPr/>
        </p:nvSpPr>
        <p:spPr bwMode="auto">
          <a:xfrm>
            <a:off x="119546" y="5806206"/>
            <a:ext cx="2018059" cy="523220"/>
          </a:xfrm>
          <a:prstGeom prst="rect">
            <a:avLst/>
          </a:prstGeom>
          <a:solidFill>
            <a:srgbClr val="B21E3F"/>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smtClean="0">
                <a:solidFill>
                  <a:prstClr val="white"/>
                </a:solidFill>
                <a:cs typeface="Calibri" pitchFamily="34" charset="0"/>
              </a:rPr>
              <a:t>Rédaction du rapport de diagnostic</a:t>
            </a:r>
            <a:endParaRPr lang="fr-FR" sz="1400" b="1" i="1" dirty="0" smtClean="0">
              <a:solidFill>
                <a:prstClr val="white"/>
              </a:solidFill>
              <a:cs typeface="Calibri" pitchFamily="34" charset="0"/>
            </a:endParaRPr>
          </a:p>
        </p:txBody>
      </p:sp>
      <p:sp>
        <p:nvSpPr>
          <p:cNvPr id="56" name="Rectangle à coins arrondis 55"/>
          <p:cNvSpPr/>
          <p:nvPr/>
        </p:nvSpPr>
        <p:spPr>
          <a:xfrm>
            <a:off x="6791002" y="1402451"/>
            <a:ext cx="1528010" cy="937153"/>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defTabSz="622300">
              <a:lnSpc>
                <a:spcPct val="90000"/>
              </a:lnSpc>
              <a:spcBef>
                <a:spcPct val="0"/>
              </a:spcBef>
              <a:spcAft>
                <a:spcPct val="35000"/>
              </a:spcAft>
            </a:pPr>
            <a:r>
              <a:rPr lang="fr-FR" sz="1400" b="1" dirty="0">
                <a:solidFill>
                  <a:prstClr val="black"/>
                </a:solidFill>
              </a:rPr>
              <a:t>Journée de restitution du projet</a:t>
            </a:r>
          </a:p>
        </p:txBody>
      </p:sp>
      <p:sp>
        <p:nvSpPr>
          <p:cNvPr id="57" name="Flèche droite 56"/>
          <p:cNvSpPr/>
          <p:nvPr/>
        </p:nvSpPr>
        <p:spPr bwMode="auto">
          <a:xfrm rot="5400000" flipV="1">
            <a:off x="7337827" y="2531118"/>
            <a:ext cx="431800" cy="21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
        <p:nvSpPr>
          <p:cNvPr id="58" name="ZoneTexte 57"/>
          <p:cNvSpPr txBox="1">
            <a:spLocks noChangeArrowheads="1"/>
          </p:cNvSpPr>
          <p:nvPr/>
        </p:nvSpPr>
        <p:spPr bwMode="auto">
          <a:xfrm>
            <a:off x="6598968" y="2944414"/>
            <a:ext cx="2018059" cy="738664"/>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a:solidFill>
                  <a:prstClr val="black"/>
                </a:solidFill>
                <a:cs typeface="Calibri" pitchFamily="34" charset="0"/>
              </a:rPr>
              <a:t>Elaboration du programme de la </a:t>
            </a:r>
            <a:r>
              <a:rPr lang="fr-FR" sz="1400" b="1" dirty="0" smtClean="0">
                <a:solidFill>
                  <a:prstClr val="black"/>
                </a:solidFill>
                <a:cs typeface="Calibri" pitchFamily="34" charset="0"/>
              </a:rPr>
              <a:t>journée</a:t>
            </a:r>
            <a:endParaRPr lang="fr-FR" sz="1400" b="1" dirty="0">
              <a:solidFill>
                <a:prstClr val="black"/>
              </a:solidFill>
              <a:cs typeface="Calibri" pitchFamily="34" charset="0"/>
            </a:endParaRPr>
          </a:p>
        </p:txBody>
      </p:sp>
      <p:sp>
        <p:nvSpPr>
          <p:cNvPr id="59" name="ZoneTexte 58"/>
          <p:cNvSpPr txBox="1">
            <a:spLocks noChangeArrowheads="1"/>
          </p:cNvSpPr>
          <p:nvPr/>
        </p:nvSpPr>
        <p:spPr bwMode="auto">
          <a:xfrm>
            <a:off x="6598968" y="3753300"/>
            <a:ext cx="2018059" cy="738664"/>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smtClean="0">
                <a:solidFill>
                  <a:prstClr val="black"/>
                </a:solidFill>
                <a:cs typeface="Calibri" pitchFamily="34" charset="0"/>
              </a:rPr>
              <a:t>Accompagnement </a:t>
            </a:r>
            <a:r>
              <a:rPr lang="fr-FR" sz="1400" b="1" dirty="0">
                <a:solidFill>
                  <a:prstClr val="black"/>
                </a:solidFill>
                <a:cs typeface="Calibri" pitchFamily="34" charset="0"/>
              </a:rPr>
              <a:t>des établissements </a:t>
            </a:r>
            <a:r>
              <a:rPr lang="fr-FR" sz="1400" b="1" dirty="0" smtClean="0">
                <a:solidFill>
                  <a:prstClr val="black"/>
                </a:solidFill>
                <a:cs typeface="Calibri" pitchFamily="34" charset="0"/>
              </a:rPr>
              <a:t>intervenants</a:t>
            </a:r>
            <a:endParaRPr lang="fr-FR" sz="1400" b="1" dirty="0">
              <a:solidFill>
                <a:prstClr val="black"/>
              </a:solidFill>
              <a:cs typeface="Calibri" pitchFamily="34" charset="0"/>
            </a:endParaRPr>
          </a:p>
        </p:txBody>
      </p:sp>
      <p:sp>
        <p:nvSpPr>
          <p:cNvPr id="60" name="ZoneTexte 59"/>
          <p:cNvSpPr txBox="1">
            <a:spLocks noChangeArrowheads="1"/>
          </p:cNvSpPr>
          <p:nvPr/>
        </p:nvSpPr>
        <p:spPr bwMode="auto">
          <a:xfrm>
            <a:off x="6598968" y="4556445"/>
            <a:ext cx="2018059" cy="954107"/>
          </a:xfrm>
          <a:prstGeom prst="rect">
            <a:avLst/>
          </a:prstGeom>
          <a:solidFill>
            <a:schemeClr val="bg1">
              <a:lumMod val="95000"/>
            </a:schemeClr>
          </a:solidFill>
          <a:ln w="9525">
            <a:noFill/>
            <a:prstDash val="lgDashDot"/>
            <a:miter lim="800000"/>
            <a:headEnd/>
            <a:tailEnd/>
          </a:ln>
          <a:effectLst>
            <a:outerShdw blurRad="50800" dist="38100" dir="2700000" algn="tl" rotWithShape="0">
              <a:prstClr val="black">
                <a:alpha val="40000"/>
              </a:prstClr>
            </a:outerShdw>
          </a:effectLst>
        </p:spPr>
        <p:txBody>
          <a:bodyPr wrap="square">
            <a:spAutoFit/>
          </a:bodyPr>
          <a:lstStyle/>
          <a:p>
            <a:pPr algn="ctr">
              <a:defRPr/>
            </a:pPr>
            <a:r>
              <a:rPr lang="fr-FR" sz="1400" b="1" dirty="0" smtClean="0">
                <a:solidFill>
                  <a:prstClr val="black"/>
                </a:solidFill>
                <a:cs typeface="Calibri" pitchFamily="34" charset="0"/>
              </a:rPr>
              <a:t>Présentation </a:t>
            </a:r>
            <a:r>
              <a:rPr lang="fr-FR" sz="1400" b="1" dirty="0">
                <a:solidFill>
                  <a:prstClr val="black"/>
                </a:solidFill>
                <a:cs typeface="Calibri" pitchFamily="34" charset="0"/>
              </a:rPr>
              <a:t>des résultats de l’étude et des productions réalisées</a:t>
            </a:r>
          </a:p>
        </p:txBody>
      </p:sp>
      <p:sp>
        <p:nvSpPr>
          <p:cNvPr id="61" name="Ellipse 60"/>
          <p:cNvSpPr/>
          <p:nvPr/>
        </p:nvSpPr>
        <p:spPr>
          <a:xfrm>
            <a:off x="405562" y="1394463"/>
            <a:ext cx="312821" cy="290295"/>
          </a:xfrm>
          <a:prstGeom prst="ellipse">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solidFill>
                  <a:prstClr val="white"/>
                </a:solidFill>
              </a:rPr>
              <a:t>1</a:t>
            </a:r>
            <a:endParaRPr lang="fr-FR" dirty="0">
              <a:solidFill>
                <a:prstClr val="white"/>
              </a:solidFill>
            </a:endParaRPr>
          </a:p>
        </p:txBody>
      </p:sp>
      <p:sp>
        <p:nvSpPr>
          <p:cNvPr id="62" name="Ellipse 61"/>
          <p:cNvSpPr/>
          <p:nvPr/>
        </p:nvSpPr>
        <p:spPr>
          <a:xfrm>
            <a:off x="2368782" y="1394462"/>
            <a:ext cx="312821" cy="290295"/>
          </a:xfrm>
          <a:prstGeom prst="ellipse">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solidFill>
                  <a:prstClr val="white"/>
                </a:solidFill>
              </a:rPr>
              <a:t>2</a:t>
            </a:r>
            <a:endParaRPr lang="fr-FR" dirty="0">
              <a:solidFill>
                <a:prstClr val="white"/>
              </a:solidFill>
            </a:endParaRPr>
          </a:p>
        </p:txBody>
      </p:sp>
      <p:sp>
        <p:nvSpPr>
          <p:cNvPr id="63" name="Ellipse 62"/>
          <p:cNvSpPr/>
          <p:nvPr/>
        </p:nvSpPr>
        <p:spPr>
          <a:xfrm>
            <a:off x="4579920" y="1394461"/>
            <a:ext cx="312821" cy="290295"/>
          </a:xfrm>
          <a:prstGeom prst="ellipse">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solidFill>
                  <a:prstClr val="white"/>
                </a:solidFill>
              </a:rPr>
              <a:t>3</a:t>
            </a:r>
            <a:endParaRPr lang="fr-FR" dirty="0">
              <a:solidFill>
                <a:prstClr val="white"/>
              </a:solidFill>
            </a:endParaRPr>
          </a:p>
        </p:txBody>
      </p:sp>
      <p:sp>
        <p:nvSpPr>
          <p:cNvPr id="64" name="Ellipse 63"/>
          <p:cNvSpPr/>
          <p:nvPr/>
        </p:nvSpPr>
        <p:spPr>
          <a:xfrm>
            <a:off x="6731049" y="1362618"/>
            <a:ext cx="312821" cy="290295"/>
          </a:xfrm>
          <a:prstGeom prst="ellipse">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solidFill>
                  <a:prstClr val="white"/>
                </a:solidFill>
              </a:rPr>
              <a:t>4</a:t>
            </a:r>
            <a:endParaRPr lang="fr-FR" dirty="0">
              <a:solidFill>
                <a:prstClr val="white"/>
              </a:solidFill>
            </a:endParaRPr>
          </a:p>
        </p:txBody>
      </p:sp>
    </p:spTree>
    <p:extLst>
      <p:ext uri="{BB962C8B-B14F-4D97-AF65-F5344CB8AC3E}">
        <p14:creationId xmlns:p14="http://schemas.microsoft.com/office/powerpoint/2010/main" val="114549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6"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152940" y="238538"/>
            <a:ext cx="7667532" cy="491613"/>
          </a:xfrm>
        </p:spPr>
        <p:txBody>
          <a:bodyPr>
            <a:normAutofit fontScale="85000" lnSpcReduction="10000"/>
          </a:bodyPr>
          <a:lstStyle/>
          <a:p>
            <a:r>
              <a:rPr lang="fr-FR" dirty="0"/>
              <a:t>Présentation </a:t>
            </a:r>
            <a:r>
              <a:rPr lang="fr-FR" dirty="0" smtClean="0"/>
              <a:t>de l’étude menée sur les situations d’inaptitude</a:t>
            </a:r>
            <a:endParaRPr lang="fr-FR" dirty="0"/>
          </a:p>
        </p:txBody>
      </p:sp>
      <p:sp>
        <p:nvSpPr>
          <p:cNvPr id="5" name="Rectangle 4"/>
          <p:cNvSpPr/>
          <p:nvPr/>
        </p:nvSpPr>
        <p:spPr>
          <a:xfrm>
            <a:off x="1069046" y="969979"/>
            <a:ext cx="7968872" cy="3447098"/>
          </a:xfrm>
          <a:prstGeom prst="rect">
            <a:avLst/>
          </a:prstGeom>
        </p:spPr>
        <p:txBody>
          <a:bodyPr wrap="square">
            <a:spAutoFit/>
          </a:bodyPr>
          <a:lstStyle/>
          <a:p>
            <a:pPr marL="357188" indent="-357188" algn="just">
              <a:spcAft>
                <a:spcPts val="600"/>
              </a:spcAft>
              <a:buFont typeface="Symbol" panose="05050102010706020507" pitchFamily="18" charset="2"/>
              <a:buChar char="®"/>
            </a:pPr>
            <a:r>
              <a:rPr lang="fr-FR" b="1" u="sng" dirty="0" smtClean="0">
                <a:solidFill>
                  <a:prstClr val="black"/>
                </a:solidFill>
              </a:rPr>
              <a:t>Une première phase de terrain</a:t>
            </a:r>
            <a:r>
              <a:rPr lang="fr-FR" dirty="0" smtClean="0">
                <a:solidFill>
                  <a:prstClr val="black"/>
                </a:solidFill>
              </a:rPr>
              <a:t>, menée auprès d’un panel représentatif de </a:t>
            </a:r>
            <a:br>
              <a:rPr lang="fr-FR" dirty="0" smtClean="0">
                <a:solidFill>
                  <a:prstClr val="black"/>
                </a:solidFill>
              </a:rPr>
            </a:br>
            <a:r>
              <a:rPr lang="fr-FR" dirty="0" smtClean="0">
                <a:solidFill>
                  <a:prstClr val="black"/>
                </a:solidFill>
              </a:rPr>
              <a:t>18 établissements :</a:t>
            </a:r>
          </a:p>
          <a:p>
            <a:pPr marL="814388" lvl="1" indent="-357188" algn="just">
              <a:spcAft>
                <a:spcPts val="600"/>
              </a:spcAft>
              <a:buFont typeface="Symbol" panose="05050102010706020507" pitchFamily="18" charset="2"/>
              <a:buChar char="®"/>
            </a:pPr>
            <a:r>
              <a:rPr lang="fr-FR" dirty="0" smtClean="0">
                <a:solidFill>
                  <a:prstClr val="black"/>
                </a:solidFill>
              </a:rPr>
              <a:t>Au sein de chacun des  établissements :</a:t>
            </a:r>
          </a:p>
          <a:p>
            <a:pPr marL="1271588" lvl="2" indent="-357188" algn="just">
              <a:spcAft>
                <a:spcPts val="600"/>
              </a:spcAft>
              <a:buFont typeface="Symbol" panose="05050102010706020507" pitchFamily="18" charset="2"/>
              <a:buChar char="®"/>
            </a:pPr>
            <a:r>
              <a:rPr lang="fr-FR" dirty="0" smtClean="0">
                <a:solidFill>
                  <a:prstClr val="black"/>
                </a:solidFill>
              </a:rPr>
              <a:t> des entretiens avec les </a:t>
            </a:r>
            <a:r>
              <a:rPr lang="fr-FR" b="1" dirty="0" smtClean="0">
                <a:solidFill>
                  <a:prstClr val="black"/>
                </a:solidFill>
              </a:rPr>
              <a:t>acteurs ressources </a:t>
            </a:r>
            <a:r>
              <a:rPr lang="fr-FR" dirty="0" smtClean="0">
                <a:solidFill>
                  <a:prstClr val="black"/>
                </a:solidFill>
              </a:rPr>
              <a:t>sur la thématique du maintien dans l’emploi (DRH, SST, référents handicap, DS, OS, encadrement…)</a:t>
            </a:r>
          </a:p>
          <a:p>
            <a:pPr marL="1271588" lvl="2" indent="-357188" algn="just">
              <a:spcAft>
                <a:spcPts val="600"/>
              </a:spcAft>
              <a:buFont typeface="Symbol" panose="05050102010706020507" pitchFamily="18" charset="2"/>
              <a:buChar char="®"/>
            </a:pPr>
            <a:r>
              <a:rPr lang="fr-FR" dirty="0" smtClean="0">
                <a:solidFill>
                  <a:prstClr val="black"/>
                </a:solidFill>
              </a:rPr>
              <a:t>des entretiens avec des </a:t>
            </a:r>
            <a:r>
              <a:rPr lang="fr-FR" b="1" dirty="0" smtClean="0">
                <a:solidFill>
                  <a:prstClr val="black"/>
                </a:solidFill>
              </a:rPr>
              <a:t>agents/salariés concernés par ces situations</a:t>
            </a:r>
            <a:r>
              <a:rPr lang="fr-FR" dirty="0" smtClean="0">
                <a:solidFill>
                  <a:prstClr val="black"/>
                </a:solidFill>
              </a:rPr>
              <a:t>, afin d’analyser les parcours individuels </a:t>
            </a:r>
          </a:p>
          <a:p>
            <a:pPr marL="814388" lvl="1" indent="-357188" algn="just">
              <a:spcAft>
                <a:spcPts val="600"/>
              </a:spcAft>
              <a:buFont typeface="Symbol" panose="05050102010706020507" pitchFamily="18" charset="2"/>
              <a:buChar char="®"/>
            </a:pPr>
            <a:r>
              <a:rPr lang="fr-FR" dirty="0">
                <a:solidFill>
                  <a:prstClr val="black"/>
                </a:solidFill>
              </a:rPr>
              <a:t>Par ailleurs, des</a:t>
            </a:r>
            <a:r>
              <a:rPr lang="fr-FR" b="1" dirty="0">
                <a:solidFill>
                  <a:prstClr val="black"/>
                </a:solidFill>
              </a:rPr>
              <a:t>  entretiens avec les partenaires institutionnels  </a:t>
            </a:r>
            <a:r>
              <a:rPr lang="fr-FR" dirty="0">
                <a:solidFill>
                  <a:prstClr val="black"/>
                </a:solidFill>
              </a:rPr>
              <a:t>pour avoir une vision d’ensemble des problématiques et du rôle de chacun </a:t>
            </a:r>
            <a:r>
              <a:rPr lang="fr-FR" dirty="0" smtClean="0">
                <a:solidFill>
                  <a:prstClr val="black"/>
                </a:solidFill>
              </a:rPr>
              <a:t>(</a:t>
            </a:r>
            <a:r>
              <a:rPr lang="fr-FR" dirty="0">
                <a:solidFill>
                  <a:prstClr val="black"/>
                </a:solidFill>
              </a:rPr>
              <a:t>OPCA, ARS, OETH, FIPHFP, </a:t>
            </a:r>
            <a:r>
              <a:rPr lang="fr-FR" dirty="0" smtClean="0">
                <a:solidFill>
                  <a:prstClr val="black"/>
                </a:solidFill>
              </a:rPr>
              <a:t>prestataires spécialisés</a:t>
            </a:r>
            <a:r>
              <a:rPr lang="fr-FR" dirty="0">
                <a:solidFill>
                  <a:prstClr val="black"/>
                </a:solidFill>
              </a:rPr>
              <a:t>, commissions de réforme, </a:t>
            </a:r>
            <a:r>
              <a:rPr lang="fr-FR" dirty="0" smtClean="0">
                <a:solidFill>
                  <a:prstClr val="black"/>
                </a:solidFill>
              </a:rPr>
              <a:t>etc.)</a:t>
            </a:r>
            <a:endParaRPr lang="fr-FR" dirty="0">
              <a:solidFill>
                <a:prstClr val="black"/>
              </a:solidFill>
            </a:endParaRPr>
          </a:p>
        </p:txBody>
      </p:sp>
      <p:sp>
        <p:nvSpPr>
          <p:cNvPr id="4" name="Espace réservé du texte 2"/>
          <p:cNvSpPr>
            <a:spLocks noGrp="1"/>
          </p:cNvSpPr>
          <p:nvPr>
            <p:ph type="body" sz="quarter" idx="14"/>
          </p:nvPr>
        </p:nvSpPr>
        <p:spPr>
          <a:xfrm>
            <a:off x="1160526" y="558218"/>
            <a:ext cx="7990490" cy="343866"/>
          </a:xfrm>
        </p:spPr>
        <p:txBody>
          <a:bodyPr/>
          <a:lstStyle/>
          <a:p>
            <a:r>
              <a:rPr lang="fr-FR" dirty="0" smtClean="0"/>
              <a:t>La méthodologie retenue</a:t>
            </a:r>
            <a:endParaRPr lang="fr-FR" dirty="0"/>
          </a:p>
        </p:txBody>
      </p:sp>
      <p:sp>
        <p:nvSpPr>
          <p:cNvPr id="10" name="Flèche droite 9"/>
          <p:cNvSpPr/>
          <p:nvPr/>
        </p:nvSpPr>
        <p:spPr bwMode="auto">
          <a:xfrm rot="5400000">
            <a:off x="-2414378" y="3460248"/>
            <a:ext cx="5919642" cy="875878"/>
          </a:xfrm>
          <a:prstGeom prst="rightArrow">
            <a:avLst>
              <a:gd name="adj1" fmla="val 56525"/>
              <a:gd name="adj2" fmla="val 50000"/>
            </a:avLst>
          </a:prstGeom>
          <a:solidFill>
            <a:schemeClr val="accent1">
              <a:lumMod val="75000"/>
            </a:schemeClr>
          </a:solidFill>
          <a:ln w="952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449263" fontAlgn="base">
              <a:lnSpc>
                <a:spcPct val="96000"/>
              </a:lnSpc>
              <a:spcBef>
                <a:spcPct val="0"/>
              </a:spcBef>
              <a:spcAft>
                <a:spcPct val="0"/>
              </a:spcAft>
              <a:buClr>
                <a:srgbClr val="000000"/>
              </a:buClr>
              <a:buSzPct val="100000"/>
              <a:buFont typeface="Arial" pitchFamily="34" charset="0"/>
              <a:buNone/>
            </a:pPr>
            <a:endParaRPr lang="fr-FR" sz="1400" dirty="0" smtClean="0">
              <a:solidFill>
                <a:srgbClr val="00B050"/>
              </a:solidFill>
              <a:latin typeface="Arial" pitchFamily="34" charset="0"/>
              <a:cs typeface="Arial" pitchFamily="34" charset="0"/>
            </a:endParaRPr>
          </a:p>
        </p:txBody>
      </p:sp>
      <p:sp>
        <p:nvSpPr>
          <p:cNvPr id="7" name="Rectangle à coins arrondis 6"/>
          <p:cNvSpPr/>
          <p:nvPr/>
        </p:nvSpPr>
        <p:spPr bwMode="auto">
          <a:xfrm>
            <a:off x="5443" y="1346272"/>
            <a:ext cx="1080000" cy="627179"/>
          </a:xfrm>
          <a:prstGeom prst="roundRect">
            <a:avLst/>
          </a:prstGeom>
          <a:solidFill>
            <a:schemeClr val="bg1"/>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6000"/>
              </a:lnSpc>
              <a:spcBef>
                <a:spcPct val="0"/>
              </a:spcBef>
              <a:spcAft>
                <a:spcPct val="0"/>
              </a:spcAft>
              <a:buClr>
                <a:srgbClr val="000000"/>
              </a:buClr>
              <a:buSzPct val="100000"/>
              <a:buFont typeface="Arial" pitchFamily="34" charset="0"/>
              <a:buNone/>
            </a:pPr>
            <a:r>
              <a:rPr lang="fr-FR" sz="1100" b="1" dirty="0" smtClean="0">
                <a:solidFill>
                  <a:srgbClr val="5B9BD5">
                    <a:lumMod val="60000"/>
                    <a:lumOff val="40000"/>
                  </a:srgbClr>
                </a:solidFill>
                <a:cs typeface="Calibri" pitchFamily="34" charset="0"/>
              </a:rPr>
              <a:t>Juin – Décembre 2015</a:t>
            </a:r>
          </a:p>
        </p:txBody>
      </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308" y="4974307"/>
            <a:ext cx="2854979" cy="164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544" y="4912704"/>
            <a:ext cx="3096344" cy="17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787" y="4941168"/>
            <a:ext cx="3025219" cy="173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691680" y="4452276"/>
            <a:ext cx="7346238" cy="430887"/>
          </a:xfrm>
          <a:prstGeom prst="rect">
            <a:avLst/>
          </a:prstGeom>
          <a:ln w="12700">
            <a:solidFill>
              <a:srgbClr val="0070C0"/>
            </a:solidFill>
            <a:prstDash val="sysDash"/>
          </a:ln>
        </p:spPr>
        <p:txBody>
          <a:bodyPr wrap="square">
            <a:spAutoFit/>
          </a:bodyPr>
          <a:lstStyle/>
          <a:p>
            <a:pPr algn="ctr">
              <a:spcAft>
                <a:spcPts val="300"/>
              </a:spcAft>
            </a:pPr>
            <a:r>
              <a:rPr lang="fr-FR" sz="1100" b="1" dirty="0">
                <a:solidFill>
                  <a:prstClr val="black"/>
                </a:solidFill>
              </a:rPr>
              <a:t>18 établissements </a:t>
            </a:r>
            <a:r>
              <a:rPr lang="fr-FR" sz="1100" dirty="0">
                <a:solidFill>
                  <a:prstClr val="black"/>
                </a:solidFill>
              </a:rPr>
              <a:t>se sont portés volontaires et ont été retenus dans le cadre de </a:t>
            </a:r>
            <a:r>
              <a:rPr lang="fr-FR" sz="1100" dirty="0" smtClean="0">
                <a:solidFill>
                  <a:prstClr val="black"/>
                </a:solidFill>
              </a:rPr>
              <a:t>l’échantillon. A noter que nous comptons 50% de FPH et 50% de PNL.</a:t>
            </a:r>
            <a:endParaRPr lang="fr-FR" sz="1100" dirty="0">
              <a:solidFill>
                <a:prstClr val="black"/>
              </a:solidFill>
            </a:endParaRPr>
          </a:p>
        </p:txBody>
      </p:sp>
      <p:sp>
        <p:nvSpPr>
          <p:cNvPr id="3" name="Ellipse 2"/>
          <p:cNvSpPr/>
          <p:nvPr/>
        </p:nvSpPr>
        <p:spPr>
          <a:xfrm>
            <a:off x="-31578" y="1225952"/>
            <a:ext cx="312821" cy="290295"/>
          </a:xfrm>
          <a:prstGeom prst="ellipse">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solidFill>
                  <a:prstClr val="white"/>
                </a:solidFill>
              </a:rPr>
              <a:t>1</a:t>
            </a:r>
            <a:endParaRPr lang="fr-FR" dirty="0">
              <a:solidFill>
                <a:prstClr val="white"/>
              </a:solidFill>
            </a:endParaRPr>
          </a:p>
        </p:txBody>
      </p:sp>
    </p:spTree>
    <p:extLst>
      <p:ext uri="{BB962C8B-B14F-4D97-AF65-F5344CB8AC3E}">
        <p14:creationId xmlns:p14="http://schemas.microsoft.com/office/powerpoint/2010/main" val="3271874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152940" y="238538"/>
            <a:ext cx="7667532" cy="491613"/>
          </a:xfrm>
        </p:spPr>
        <p:txBody>
          <a:bodyPr>
            <a:normAutofit fontScale="85000" lnSpcReduction="10000"/>
          </a:bodyPr>
          <a:lstStyle/>
          <a:p>
            <a:r>
              <a:rPr lang="fr-FR" dirty="0"/>
              <a:t>Présentation </a:t>
            </a:r>
            <a:r>
              <a:rPr lang="fr-FR" dirty="0" smtClean="0"/>
              <a:t>de l’étude menée sur les situations d’inaptitude</a:t>
            </a:r>
            <a:endParaRPr lang="fr-FR" dirty="0"/>
          </a:p>
        </p:txBody>
      </p:sp>
      <p:sp>
        <p:nvSpPr>
          <p:cNvPr id="5" name="Rectangle 4"/>
          <p:cNvSpPr/>
          <p:nvPr/>
        </p:nvSpPr>
        <p:spPr>
          <a:xfrm>
            <a:off x="1043608" y="1237498"/>
            <a:ext cx="8064896" cy="4562788"/>
          </a:xfrm>
          <a:prstGeom prst="rect">
            <a:avLst/>
          </a:prstGeom>
        </p:spPr>
        <p:txBody>
          <a:bodyPr wrap="square">
            <a:spAutoFit/>
          </a:bodyPr>
          <a:lstStyle/>
          <a:p>
            <a:pPr marL="357188" indent="-357188" algn="just">
              <a:spcAft>
                <a:spcPts val="600"/>
              </a:spcAft>
              <a:buFont typeface="Symbol" panose="05050102010706020507" pitchFamily="18" charset="2"/>
              <a:buChar char="®"/>
            </a:pPr>
            <a:r>
              <a:rPr lang="fr-FR" b="1" u="sng" dirty="0" smtClean="0">
                <a:solidFill>
                  <a:prstClr val="black"/>
                </a:solidFill>
              </a:rPr>
              <a:t>Une deuxième phase liée à la capitalisation des données recueillies</a:t>
            </a:r>
            <a:r>
              <a:rPr lang="fr-FR" dirty="0" smtClean="0">
                <a:solidFill>
                  <a:prstClr val="black"/>
                </a:solidFill>
              </a:rPr>
              <a:t>, travaillée dans le cadre de groupes de travail :</a:t>
            </a:r>
          </a:p>
          <a:p>
            <a:pPr marL="814388" lvl="1" indent="-357188" algn="just">
              <a:spcAft>
                <a:spcPts val="600"/>
              </a:spcAft>
              <a:buFont typeface="Symbol" panose="05050102010706020507" pitchFamily="18" charset="2"/>
              <a:buChar char="®"/>
            </a:pPr>
            <a:r>
              <a:rPr lang="fr-FR" b="1" dirty="0" smtClean="0">
                <a:solidFill>
                  <a:prstClr val="black"/>
                </a:solidFill>
              </a:rPr>
              <a:t>Animation de groupes de travail</a:t>
            </a:r>
            <a:r>
              <a:rPr lang="fr-FR" dirty="0" smtClean="0">
                <a:solidFill>
                  <a:prstClr val="black"/>
                </a:solidFill>
              </a:rPr>
              <a:t> dédiés à l’approfondissement du diagnostic et à l’identification des besoins</a:t>
            </a:r>
            <a:endParaRPr lang="fr-FR" b="1" dirty="0" smtClean="0">
              <a:solidFill>
                <a:prstClr val="black"/>
              </a:solidFill>
            </a:endParaRPr>
          </a:p>
          <a:p>
            <a:pPr marL="814388" lvl="1" indent="-357188" algn="just">
              <a:spcAft>
                <a:spcPts val="1200"/>
              </a:spcAft>
              <a:buFont typeface="Symbol" panose="05050102010706020507" pitchFamily="18" charset="2"/>
              <a:buChar char="®"/>
            </a:pPr>
            <a:r>
              <a:rPr lang="fr-FR" b="1" dirty="0" smtClean="0">
                <a:solidFill>
                  <a:prstClr val="black"/>
                </a:solidFill>
              </a:rPr>
              <a:t>Elaboration de fiches pratiques </a:t>
            </a:r>
            <a:r>
              <a:rPr lang="fr-FR" dirty="0" smtClean="0">
                <a:solidFill>
                  <a:prstClr val="black"/>
                </a:solidFill>
              </a:rPr>
              <a:t>relatives à l’ensemble des étapes de la gestion de l’inaptitude et </a:t>
            </a:r>
            <a:r>
              <a:rPr lang="fr-FR" b="1" dirty="0" smtClean="0">
                <a:solidFill>
                  <a:prstClr val="black"/>
                </a:solidFill>
              </a:rPr>
              <a:t>d’outils spécifiques</a:t>
            </a:r>
            <a:r>
              <a:rPr lang="fr-FR" dirty="0" smtClean="0">
                <a:solidFill>
                  <a:prstClr val="black"/>
                </a:solidFill>
              </a:rPr>
              <a:t> </a:t>
            </a:r>
          </a:p>
          <a:p>
            <a:pPr marL="814388" lvl="1" indent="-357188" algn="just">
              <a:spcAft>
                <a:spcPts val="600"/>
              </a:spcAft>
              <a:buFont typeface="Symbol" panose="05050102010706020507" pitchFamily="18" charset="2"/>
              <a:buChar char="®"/>
            </a:pPr>
            <a:endParaRPr lang="fr-FR" sz="1050" dirty="0" smtClean="0">
              <a:solidFill>
                <a:prstClr val="black"/>
              </a:solidFill>
            </a:endParaRPr>
          </a:p>
          <a:p>
            <a:pPr marL="357188" indent="-357188" algn="just">
              <a:spcAft>
                <a:spcPts val="600"/>
              </a:spcAft>
              <a:buFont typeface="Symbol" panose="05050102010706020507" pitchFamily="18" charset="2"/>
              <a:buChar char="®"/>
            </a:pPr>
            <a:r>
              <a:rPr lang="fr-FR" b="1" u="sng" dirty="0">
                <a:solidFill>
                  <a:prstClr val="black"/>
                </a:solidFill>
              </a:rPr>
              <a:t>Une </a:t>
            </a:r>
            <a:r>
              <a:rPr lang="fr-FR" b="1" u="sng" dirty="0" smtClean="0">
                <a:solidFill>
                  <a:prstClr val="black"/>
                </a:solidFill>
              </a:rPr>
              <a:t>phase dédiée à l’élaboration de préconisations à destination des OPCA et de l’ARS</a:t>
            </a:r>
            <a:r>
              <a:rPr lang="fr-FR" b="1" dirty="0" smtClean="0">
                <a:solidFill>
                  <a:prstClr val="black"/>
                </a:solidFill>
              </a:rPr>
              <a:t> </a:t>
            </a:r>
            <a:r>
              <a:rPr lang="fr-FR" dirty="0" smtClean="0">
                <a:solidFill>
                  <a:prstClr val="black"/>
                </a:solidFill>
              </a:rPr>
              <a:t>(fonctionnement des comités médicaux et commissions de réforme, mutualisation territoriale des moyens et des compétences…) </a:t>
            </a:r>
            <a:endParaRPr lang="fr-FR" dirty="0">
              <a:solidFill>
                <a:prstClr val="black"/>
              </a:solidFill>
            </a:endParaRPr>
          </a:p>
          <a:p>
            <a:pPr marL="814388" lvl="1" indent="-357188" algn="just">
              <a:spcAft>
                <a:spcPts val="600"/>
              </a:spcAft>
              <a:buFont typeface="Symbol" panose="05050102010706020507" pitchFamily="18" charset="2"/>
              <a:buChar char="®"/>
            </a:pPr>
            <a:endParaRPr lang="fr-FR" sz="1200" dirty="0" smtClean="0">
              <a:solidFill>
                <a:prstClr val="black"/>
              </a:solidFill>
            </a:endParaRPr>
          </a:p>
          <a:p>
            <a:pPr marL="814388" lvl="1" indent="-357188" algn="just">
              <a:spcAft>
                <a:spcPts val="600"/>
              </a:spcAft>
              <a:buFont typeface="Symbol" panose="05050102010706020507" pitchFamily="18" charset="2"/>
              <a:buChar char="®"/>
            </a:pPr>
            <a:endParaRPr lang="fr-FR" sz="1200" dirty="0" smtClean="0">
              <a:solidFill>
                <a:prstClr val="black"/>
              </a:solidFill>
            </a:endParaRPr>
          </a:p>
          <a:p>
            <a:pPr marL="357188" indent="-357188" algn="just">
              <a:spcAft>
                <a:spcPts val="600"/>
              </a:spcAft>
              <a:buFont typeface="Symbol" panose="05050102010706020507" pitchFamily="18" charset="2"/>
              <a:buChar char="®"/>
            </a:pPr>
            <a:r>
              <a:rPr lang="fr-FR" b="1" u="sng" dirty="0" smtClean="0">
                <a:solidFill>
                  <a:prstClr val="black"/>
                </a:solidFill>
              </a:rPr>
              <a:t>Une dernière phase de présentation des résultats</a:t>
            </a:r>
            <a:r>
              <a:rPr lang="fr-FR" b="1" dirty="0" smtClean="0">
                <a:solidFill>
                  <a:prstClr val="black"/>
                </a:solidFill>
              </a:rPr>
              <a:t> </a:t>
            </a:r>
            <a:r>
              <a:rPr lang="fr-FR" dirty="0" smtClean="0">
                <a:solidFill>
                  <a:prstClr val="black"/>
                </a:solidFill>
              </a:rPr>
              <a:t>à l’ensemble des établissements sanitaires et médico-sociaux  dans le cadre d’une journée de clôture régionale  du projet. </a:t>
            </a:r>
            <a:endParaRPr lang="fr-FR" dirty="0">
              <a:solidFill>
                <a:prstClr val="black"/>
              </a:solidFill>
            </a:endParaRPr>
          </a:p>
        </p:txBody>
      </p:sp>
      <p:sp>
        <p:nvSpPr>
          <p:cNvPr id="4" name="Espace réservé du texte 2"/>
          <p:cNvSpPr>
            <a:spLocks noGrp="1"/>
          </p:cNvSpPr>
          <p:nvPr>
            <p:ph type="body" sz="quarter" idx="14"/>
          </p:nvPr>
        </p:nvSpPr>
        <p:spPr>
          <a:xfrm>
            <a:off x="1160526" y="558218"/>
            <a:ext cx="7990490" cy="343866"/>
          </a:xfrm>
        </p:spPr>
        <p:txBody>
          <a:bodyPr/>
          <a:lstStyle/>
          <a:p>
            <a:r>
              <a:rPr lang="fr-FR" dirty="0" smtClean="0"/>
              <a:t>La méthodologie retenue</a:t>
            </a:r>
            <a:endParaRPr lang="fr-FR" dirty="0"/>
          </a:p>
        </p:txBody>
      </p:sp>
      <p:sp>
        <p:nvSpPr>
          <p:cNvPr id="6" name="Flèche droite 5"/>
          <p:cNvSpPr/>
          <p:nvPr/>
        </p:nvSpPr>
        <p:spPr bwMode="auto">
          <a:xfrm rot="5400000">
            <a:off x="-2271689" y="3437932"/>
            <a:ext cx="5586986" cy="875878"/>
          </a:xfrm>
          <a:prstGeom prst="rightArrow">
            <a:avLst>
              <a:gd name="adj1" fmla="val 56525"/>
              <a:gd name="adj2" fmla="val 50000"/>
            </a:avLst>
          </a:prstGeom>
          <a:solidFill>
            <a:schemeClr val="accent1">
              <a:lumMod val="75000"/>
            </a:schemeClr>
          </a:solidFill>
          <a:ln w="952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449263" fontAlgn="base">
              <a:lnSpc>
                <a:spcPct val="96000"/>
              </a:lnSpc>
              <a:spcBef>
                <a:spcPct val="0"/>
              </a:spcBef>
              <a:spcAft>
                <a:spcPct val="0"/>
              </a:spcAft>
              <a:buClr>
                <a:srgbClr val="000000"/>
              </a:buClr>
              <a:buSzPct val="100000"/>
              <a:buFont typeface="Arial" pitchFamily="34" charset="0"/>
              <a:buNone/>
            </a:pPr>
            <a:endParaRPr lang="fr-FR" sz="1400" dirty="0" smtClean="0">
              <a:solidFill>
                <a:srgbClr val="00B050"/>
              </a:solidFill>
              <a:latin typeface="Arial" pitchFamily="34" charset="0"/>
              <a:cs typeface="Arial" pitchFamily="34" charset="0"/>
            </a:endParaRPr>
          </a:p>
        </p:txBody>
      </p:sp>
      <p:sp>
        <p:nvSpPr>
          <p:cNvPr id="9" name="Rectangle à coins arrondis 8"/>
          <p:cNvSpPr/>
          <p:nvPr/>
        </p:nvSpPr>
        <p:spPr bwMode="auto">
          <a:xfrm>
            <a:off x="0" y="1269032"/>
            <a:ext cx="1080000" cy="764577"/>
          </a:xfrm>
          <a:prstGeom prst="roundRect">
            <a:avLst/>
          </a:prstGeom>
          <a:solidFill>
            <a:schemeClr val="bg1"/>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6000"/>
              </a:lnSpc>
              <a:spcBef>
                <a:spcPct val="0"/>
              </a:spcBef>
              <a:spcAft>
                <a:spcPct val="0"/>
              </a:spcAft>
              <a:buClr>
                <a:srgbClr val="000000"/>
              </a:buClr>
              <a:buSzPct val="100000"/>
              <a:buFont typeface="Arial" pitchFamily="34" charset="0"/>
              <a:buNone/>
            </a:pPr>
            <a:r>
              <a:rPr lang="fr-FR" sz="1100" b="1" dirty="0" smtClean="0">
                <a:solidFill>
                  <a:srgbClr val="5B9BD5">
                    <a:lumMod val="60000"/>
                    <a:lumOff val="40000"/>
                  </a:srgbClr>
                </a:solidFill>
                <a:cs typeface="Calibri" pitchFamily="34" charset="0"/>
              </a:rPr>
              <a:t>Janvier – Juin 2016</a:t>
            </a:r>
          </a:p>
        </p:txBody>
      </p:sp>
      <p:sp>
        <p:nvSpPr>
          <p:cNvPr id="11" name="Rectangle à coins arrondis 10"/>
          <p:cNvSpPr/>
          <p:nvPr/>
        </p:nvSpPr>
        <p:spPr bwMode="auto">
          <a:xfrm>
            <a:off x="-24360" y="4930489"/>
            <a:ext cx="1080000" cy="652494"/>
          </a:xfrm>
          <a:prstGeom prst="roundRect">
            <a:avLst/>
          </a:prstGeom>
          <a:solidFill>
            <a:schemeClr val="bg1"/>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6000"/>
              </a:lnSpc>
              <a:spcBef>
                <a:spcPct val="0"/>
              </a:spcBef>
              <a:spcAft>
                <a:spcPct val="0"/>
              </a:spcAft>
              <a:buClr>
                <a:srgbClr val="000000"/>
              </a:buClr>
              <a:buSzPct val="100000"/>
              <a:buFont typeface="Arial" pitchFamily="34" charset="0"/>
              <a:buNone/>
            </a:pPr>
            <a:r>
              <a:rPr lang="fr-FR" sz="1100" b="1" dirty="0" smtClean="0">
                <a:solidFill>
                  <a:srgbClr val="5B9BD5">
                    <a:lumMod val="60000"/>
                    <a:lumOff val="40000"/>
                  </a:srgbClr>
                </a:solidFill>
                <a:cs typeface="Calibri" pitchFamily="34" charset="0"/>
              </a:rPr>
              <a:t>Novembre 2016</a:t>
            </a:r>
          </a:p>
        </p:txBody>
      </p:sp>
      <p:sp>
        <p:nvSpPr>
          <p:cNvPr id="8" name="Rectangle à coins arrondis 7"/>
          <p:cNvSpPr/>
          <p:nvPr/>
        </p:nvSpPr>
        <p:spPr bwMode="auto">
          <a:xfrm>
            <a:off x="0" y="3517865"/>
            <a:ext cx="1080000" cy="652494"/>
          </a:xfrm>
          <a:prstGeom prst="roundRect">
            <a:avLst/>
          </a:prstGeom>
          <a:solidFill>
            <a:schemeClr val="bg1"/>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6000"/>
              </a:lnSpc>
              <a:spcBef>
                <a:spcPct val="0"/>
              </a:spcBef>
              <a:spcAft>
                <a:spcPct val="0"/>
              </a:spcAft>
              <a:buClr>
                <a:srgbClr val="000000"/>
              </a:buClr>
              <a:buSzPct val="100000"/>
              <a:buFont typeface="Arial" pitchFamily="34" charset="0"/>
              <a:buNone/>
            </a:pPr>
            <a:r>
              <a:rPr lang="fr-FR" sz="1100" b="1" dirty="0">
                <a:solidFill>
                  <a:srgbClr val="5B9BD5">
                    <a:lumMod val="60000"/>
                    <a:lumOff val="40000"/>
                  </a:srgbClr>
                </a:solidFill>
                <a:cs typeface="Calibri" pitchFamily="34" charset="0"/>
              </a:rPr>
              <a:t>Septembre  </a:t>
            </a:r>
            <a:r>
              <a:rPr lang="fr-FR" sz="1100" b="1" dirty="0" smtClean="0">
                <a:solidFill>
                  <a:srgbClr val="5B9BD5">
                    <a:lumMod val="60000"/>
                    <a:lumOff val="40000"/>
                  </a:srgbClr>
                </a:solidFill>
                <a:cs typeface="Calibri" pitchFamily="34" charset="0"/>
              </a:rPr>
              <a:t>2016</a:t>
            </a:r>
          </a:p>
        </p:txBody>
      </p:sp>
      <p:sp>
        <p:nvSpPr>
          <p:cNvPr id="10" name="Ellipse 9"/>
          <p:cNvSpPr/>
          <p:nvPr/>
        </p:nvSpPr>
        <p:spPr>
          <a:xfrm>
            <a:off x="-31578" y="1189856"/>
            <a:ext cx="312821" cy="290295"/>
          </a:xfrm>
          <a:prstGeom prst="ellipse">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solidFill>
                  <a:prstClr val="white"/>
                </a:solidFill>
              </a:rPr>
              <a:t>2</a:t>
            </a:r>
            <a:endParaRPr lang="fr-FR" dirty="0">
              <a:solidFill>
                <a:prstClr val="white"/>
              </a:solidFill>
            </a:endParaRPr>
          </a:p>
        </p:txBody>
      </p:sp>
      <p:sp>
        <p:nvSpPr>
          <p:cNvPr id="12" name="Ellipse 11"/>
          <p:cNvSpPr/>
          <p:nvPr/>
        </p:nvSpPr>
        <p:spPr>
          <a:xfrm>
            <a:off x="-48183" y="3372725"/>
            <a:ext cx="312821" cy="290295"/>
          </a:xfrm>
          <a:prstGeom prst="ellipse">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solidFill>
                  <a:prstClr val="white"/>
                </a:solidFill>
              </a:rPr>
              <a:t>3</a:t>
            </a:r>
            <a:endParaRPr lang="fr-FR" dirty="0">
              <a:solidFill>
                <a:prstClr val="white"/>
              </a:solidFill>
            </a:endParaRPr>
          </a:p>
        </p:txBody>
      </p:sp>
      <p:sp>
        <p:nvSpPr>
          <p:cNvPr id="13" name="Ellipse 12"/>
          <p:cNvSpPr/>
          <p:nvPr/>
        </p:nvSpPr>
        <p:spPr>
          <a:xfrm>
            <a:off x="-72546" y="4857803"/>
            <a:ext cx="312821" cy="290295"/>
          </a:xfrm>
          <a:prstGeom prst="ellipse">
            <a:avLst/>
          </a:prstGeom>
          <a:solidFill>
            <a:schemeClr val="tx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smtClean="0">
                <a:solidFill>
                  <a:prstClr val="white"/>
                </a:solidFill>
              </a:rPr>
              <a:t>4</a:t>
            </a:r>
            <a:endParaRPr lang="fr-FR" dirty="0">
              <a:solidFill>
                <a:prstClr val="white"/>
              </a:solidFill>
            </a:endParaRPr>
          </a:p>
        </p:txBody>
      </p:sp>
    </p:spTree>
    <p:extLst>
      <p:ext uri="{BB962C8B-B14F-4D97-AF65-F5344CB8AC3E}">
        <p14:creationId xmlns:p14="http://schemas.microsoft.com/office/powerpoint/2010/main" val="3817109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24</a:t>
            </a:fld>
            <a:endParaRPr lang="fr-FR" sz="1400" b="1" spc="100" dirty="0">
              <a:solidFill>
                <a:prstClr val="white"/>
              </a:solidFill>
              <a:latin typeface="Century Gothic" panose="020B0502020202020204" pitchFamily="34" charset="0"/>
            </a:endParaRPr>
          </a:p>
        </p:txBody>
      </p:sp>
      <p:sp>
        <p:nvSpPr>
          <p:cNvPr id="6" name="Espace réservé du texte 5"/>
          <p:cNvSpPr>
            <a:spLocks noGrp="1"/>
          </p:cNvSpPr>
          <p:nvPr>
            <p:ph type="body" sz="quarter" idx="13"/>
          </p:nvPr>
        </p:nvSpPr>
        <p:spPr>
          <a:xfrm>
            <a:off x="1152940" y="204148"/>
            <a:ext cx="7570284" cy="491613"/>
          </a:xfrm>
        </p:spPr>
        <p:txBody>
          <a:bodyPr>
            <a:noAutofit/>
          </a:bodyPr>
          <a:lstStyle/>
          <a:p>
            <a:r>
              <a:rPr lang="fr-FR" dirty="0" smtClean="0"/>
              <a:t>La méthodologie : une étude issue de rencontres sur le terrain</a:t>
            </a:r>
            <a:endParaRPr lang="fr-FR" dirty="0"/>
          </a:p>
        </p:txBody>
      </p:sp>
      <p:sp>
        <p:nvSpPr>
          <p:cNvPr id="3" name="Rectangle 2"/>
          <p:cNvSpPr/>
          <p:nvPr/>
        </p:nvSpPr>
        <p:spPr>
          <a:xfrm>
            <a:off x="211077" y="1076777"/>
            <a:ext cx="8674385" cy="764312"/>
          </a:xfrm>
          <a:prstGeom prst="rect">
            <a:avLst/>
          </a:prstGeom>
          <a:noFill/>
        </p:spPr>
        <p:txBody>
          <a:bodyPr wrap="square">
            <a:spAutoFit/>
          </a:bodyPr>
          <a:lstStyle/>
          <a:p>
            <a:pPr marL="342900" indent="-342900" algn="just">
              <a:spcAft>
                <a:spcPts val="200"/>
              </a:spcAft>
              <a:buFont typeface="Wingdings" panose="05000000000000000000" pitchFamily="2" charset="2"/>
              <a:buChar char="ü"/>
            </a:pPr>
            <a:r>
              <a:rPr lang="fr-FR" sz="1400" b="1" dirty="0" smtClean="0">
                <a:solidFill>
                  <a:prstClr val="black"/>
                </a:solidFill>
                <a:ea typeface="Calibri"/>
                <a:cs typeface="Times New Roman"/>
              </a:rPr>
              <a:t>Des </a:t>
            </a:r>
            <a:r>
              <a:rPr lang="fr-FR" sz="1400" b="1" dirty="0">
                <a:solidFill>
                  <a:prstClr val="black"/>
                </a:solidFill>
                <a:ea typeface="Calibri"/>
                <a:cs typeface="Times New Roman"/>
              </a:rPr>
              <a:t>rencontres avec les partenaires</a:t>
            </a:r>
            <a:r>
              <a:rPr lang="fr-FR" sz="1400" dirty="0">
                <a:solidFill>
                  <a:prstClr val="black"/>
                </a:solidFill>
                <a:ea typeface="Calibri"/>
                <a:cs typeface="Times New Roman"/>
              </a:rPr>
              <a:t>, prestataires et opérateurs spécialisés régionaux ainsi qu’avec les pilotes de la démarche</a:t>
            </a:r>
            <a:endParaRPr lang="fr-FR" sz="1400" b="1" dirty="0">
              <a:solidFill>
                <a:prstClr val="black"/>
              </a:solidFill>
              <a:ea typeface="Calibri"/>
              <a:cs typeface="Times New Roman"/>
            </a:endParaRPr>
          </a:p>
          <a:p>
            <a:pPr marL="342900" indent="-342900" algn="just">
              <a:spcAft>
                <a:spcPts val="200"/>
              </a:spcAft>
              <a:buFont typeface="Wingdings" panose="05000000000000000000" pitchFamily="2" charset="2"/>
              <a:buChar char="ü"/>
            </a:pPr>
            <a:r>
              <a:rPr lang="fr-FR" sz="1400" b="1" dirty="0" smtClean="0">
                <a:solidFill>
                  <a:prstClr val="black"/>
                </a:solidFill>
                <a:ea typeface="Calibri"/>
                <a:cs typeface="Times New Roman"/>
              </a:rPr>
              <a:t>Plus </a:t>
            </a:r>
            <a:r>
              <a:rPr lang="fr-FR" sz="1400" b="1" dirty="0">
                <a:solidFill>
                  <a:prstClr val="black"/>
                </a:solidFill>
                <a:ea typeface="Calibri"/>
                <a:cs typeface="Times New Roman"/>
              </a:rPr>
              <a:t>de 150 personnes rencontrées </a:t>
            </a:r>
            <a:r>
              <a:rPr lang="fr-FR" sz="1400" b="1" dirty="0" smtClean="0">
                <a:solidFill>
                  <a:prstClr val="black"/>
                </a:solidFill>
                <a:ea typeface="Calibri"/>
                <a:cs typeface="Times New Roman"/>
              </a:rPr>
              <a:t>au sein de 16 établissements, </a:t>
            </a:r>
            <a:r>
              <a:rPr lang="fr-FR" sz="1400" dirty="0" smtClean="0">
                <a:solidFill>
                  <a:prstClr val="black"/>
                </a:solidFill>
                <a:ea typeface="Calibri"/>
                <a:cs typeface="Times New Roman"/>
              </a:rPr>
              <a:t>présentant tous des caractéristiques variées :</a:t>
            </a:r>
            <a:endParaRPr lang="fr-FR" sz="1400" dirty="0">
              <a:solidFill>
                <a:prstClr val="black"/>
              </a:solidFill>
              <a:ea typeface="Calibri"/>
              <a:cs typeface="Times New Roman"/>
            </a:endParaRPr>
          </a:p>
        </p:txBody>
      </p:sp>
      <p:sp>
        <p:nvSpPr>
          <p:cNvPr id="4" name="Rectangle 3"/>
          <p:cNvSpPr/>
          <p:nvPr/>
        </p:nvSpPr>
        <p:spPr>
          <a:xfrm>
            <a:off x="143906" y="5558991"/>
            <a:ext cx="8674624" cy="913070"/>
          </a:xfrm>
          <a:prstGeom prst="rect">
            <a:avLst/>
          </a:prstGeom>
          <a:ln>
            <a:solidFill>
              <a:schemeClr val="tx1">
                <a:lumMod val="50000"/>
                <a:lumOff val="50000"/>
              </a:schemeClr>
            </a:solidFill>
          </a:ln>
        </p:spPr>
        <p:txBody>
          <a:bodyPr wrap="square">
            <a:spAutoFit/>
          </a:bodyPr>
          <a:lstStyle/>
          <a:p>
            <a:pPr marL="342900" indent="-342900" algn="just">
              <a:spcAft>
                <a:spcPts val="200"/>
              </a:spcAft>
              <a:buFont typeface="Arial" panose="020B0604020202020204" pitchFamily="34" charset="0"/>
              <a:buChar char="•"/>
            </a:pPr>
            <a:r>
              <a:rPr lang="fr-FR" sz="1400" b="1" dirty="0">
                <a:solidFill>
                  <a:prstClr val="black"/>
                </a:solidFill>
                <a:ea typeface="Calibri"/>
                <a:cs typeface="Times New Roman"/>
              </a:rPr>
              <a:t>Une journée </a:t>
            </a:r>
            <a:r>
              <a:rPr lang="fr-FR" sz="1400" dirty="0">
                <a:solidFill>
                  <a:prstClr val="black"/>
                </a:solidFill>
                <a:ea typeface="Calibri"/>
                <a:cs typeface="Times New Roman"/>
              </a:rPr>
              <a:t>sur place par établissement (+/- en fonction de leur taille):</a:t>
            </a:r>
          </a:p>
          <a:p>
            <a:pPr marL="977900" indent="-342900" algn="just">
              <a:spcAft>
                <a:spcPts val="200"/>
              </a:spcAft>
              <a:buFontTx/>
              <a:buChar char="-"/>
            </a:pPr>
            <a:r>
              <a:rPr lang="fr-FR" sz="1200" b="1" dirty="0">
                <a:solidFill>
                  <a:prstClr val="black"/>
                </a:solidFill>
                <a:ea typeface="Calibri"/>
                <a:cs typeface="Times New Roman"/>
              </a:rPr>
              <a:t>Le matin</a:t>
            </a:r>
            <a:r>
              <a:rPr lang="fr-FR" sz="1200" dirty="0">
                <a:solidFill>
                  <a:prstClr val="black"/>
                </a:solidFill>
                <a:ea typeface="Calibri"/>
                <a:cs typeface="Times New Roman"/>
              </a:rPr>
              <a:t>: </a:t>
            </a:r>
            <a:r>
              <a:rPr lang="fr-FR" sz="1200" dirty="0">
                <a:solidFill>
                  <a:prstClr val="black"/>
                </a:solidFill>
              </a:rPr>
              <a:t>des acteurs ressources au sein de l’établissement (DRH, SST, référents handicap, DS, OS, encadrement…)</a:t>
            </a:r>
            <a:endParaRPr lang="fr-FR" sz="1200" dirty="0">
              <a:solidFill>
                <a:prstClr val="black"/>
              </a:solidFill>
              <a:ea typeface="Calibri"/>
              <a:cs typeface="Times New Roman"/>
            </a:endParaRPr>
          </a:p>
          <a:p>
            <a:pPr marL="977900" indent="-342900" algn="just">
              <a:spcAft>
                <a:spcPts val="200"/>
              </a:spcAft>
              <a:buFontTx/>
              <a:buChar char="-"/>
            </a:pPr>
            <a:r>
              <a:rPr lang="fr-FR" sz="1200" b="1" dirty="0">
                <a:solidFill>
                  <a:prstClr val="black"/>
                </a:solidFill>
                <a:ea typeface="Calibri"/>
                <a:cs typeface="Times New Roman"/>
              </a:rPr>
              <a:t>L’après-midi</a:t>
            </a:r>
            <a:r>
              <a:rPr lang="fr-FR" sz="1200" dirty="0">
                <a:solidFill>
                  <a:prstClr val="black"/>
                </a:solidFill>
                <a:ea typeface="Calibri"/>
                <a:cs typeface="Times New Roman"/>
              </a:rPr>
              <a:t>: une analyse de parcours individuels avec la rencontre d’agents en difficulté, du supérieur hiérarchique, du responsable RH, etc.  </a:t>
            </a:r>
          </a:p>
        </p:txBody>
      </p:sp>
      <p:pic>
        <p:nvPicPr>
          <p:cNvPr id="9" name="Image 8"/>
          <p:cNvPicPr>
            <a:picLocks noChangeAspect="1"/>
          </p:cNvPicPr>
          <p:nvPr/>
        </p:nvPicPr>
        <p:blipFill>
          <a:blip r:embed="rId2" cstate="print"/>
          <a:stretch>
            <a:fillRect/>
          </a:stretch>
        </p:blipFill>
        <p:spPr>
          <a:xfrm>
            <a:off x="6606424" y="5380332"/>
            <a:ext cx="2116800" cy="277200"/>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507112244"/>
              </p:ext>
            </p:extLst>
          </p:nvPr>
        </p:nvGraphicFramePr>
        <p:xfrm>
          <a:off x="278006" y="1943344"/>
          <a:ext cx="8540527" cy="3371078"/>
        </p:xfrm>
        <a:graphic>
          <a:graphicData uri="http://schemas.openxmlformats.org/drawingml/2006/table">
            <a:tbl>
              <a:tblPr/>
              <a:tblGrid>
                <a:gridCol w="1478372"/>
                <a:gridCol w="733868"/>
                <a:gridCol w="470633"/>
                <a:gridCol w="829591"/>
                <a:gridCol w="712597"/>
                <a:gridCol w="510517"/>
                <a:gridCol w="518494"/>
                <a:gridCol w="709938"/>
                <a:gridCol w="398842"/>
                <a:gridCol w="733868"/>
                <a:gridCol w="422773"/>
                <a:gridCol w="382887"/>
                <a:gridCol w="638147"/>
              </a:tblGrid>
              <a:tr h="168554">
                <a:tc rowSpan="2">
                  <a:txBody>
                    <a:bodyPr/>
                    <a:lstStyle/>
                    <a:p>
                      <a:pPr algn="ctr" fontAlgn="ctr"/>
                      <a:r>
                        <a:rPr lang="fr-FR" sz="1000" b="0" i="0" u="none" strike="noStrike" dirty="0">
                          <a:solidFill>
                            <a:srgbClr val="000000"/>
                          </a:solidFill>
                          <a:effectLst/>
                          <a:latin typeface="Calibri" panose="020F0502020204030204" pitchFamily="34" charset="0"/>
                        </a:rPr>
                        <a:t>Nom de l'établissement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rowSpan="2">
                  <a:txBody>
                    <a:bodyPr/>
                    <a:lstStyle/>
                    <a:p>
                      <a:pPr algn="ctr" fontAlgn="ctr"/>
                      <a:r>
                        <a:rPr lang="fr-FR" sz="1000" b="0" i="0" u="none" strike="noStrike">
                          <a:solidFill>
                            <a:srgbClr val="000000"/>
                          </a:solidFill>
                          <a:effectLst/>
                          <a:latin typeface="Calibri" panose="020F0502020204030204" pitchFamily="34" charset="0"/>
                        </a:rPr>
                        <a:t>Date de visite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rowSpan="2">
                  <a:txBody>
                    <a:bodyPr/>
                    <a:lstStyle/>
                    <a:p>
                      <a:pPr algn="ctr" fontAlgn="ctr"/>
                      <a:r>
                        <a:rPr lang="fr-FR" sz="1000" b="0" i="0" u="none" strike="noStrike">
                          <a:solidFill>
                            <a:srgbClr val="000000"/>
                          </a:solidFill>
                          <a:effectLst/>
                          <a:latin typeface="Calibri" panose="020F0502020204030204" pitchFamily="34" charset="0"/>
                        </a:rPr>
                        <a:t>Taille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rowSpan="2">
                  <a:txBody>
                    <a:bodyPr/>
                    <a:lstStyle/>
                    <a:p>
                      <a:pPr algn="ctr" fontAlgn="ctr"/>
                      <a:r>
                        <a:rPr lang="fr-FR" sz="1000" b="0" i="0" u="none" strike="noStrike">
                          <a:solidFill>
                            <a:srgbClr val="000000"/>
                          </a:solidFill>
                          <a:effectLst/>
                          <a:latin typeface="Calibri" panose="020F0502020204030204" pitchFamily="34" charset="0"/>
                        </a:rPr>
                        <a:t>Statut juridique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rowSpan="2">
                  <a:txBody>
                    <a:bodyPr/>
                    <a:lstStyle/>
                    <a:p>
                      <a:pPr algn="ctr" fontAlgn="ctr"/>
                      <a:r>
                        <a:rPr lang="fr-FR" sz="1000" b="0" i="0" u="none" strike="noStrike">
                          <a:solidFill>
                            <a:srgbClr val="000000"/>
                          </a:solidFill>
                          <a:effectLst/>
                          <a:latin typeface="Calibri" panose="020F0502020204030204" pitchFamily="34" charset="0"/>
                        </a:rPr>
                        <a:t>Secteur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gridSpan="8">
                  <a:txBody>
                    <a:bodyPr/>
                    <a:lstStyle/>
                    <a:p>
                      <a:pPr algn="ctr" fontAlgn="ctr"/>
                      <a:r>
                        <a:rPr lang="fr-FR" sz="1000" b="0" i="0" u="none" strike="noStrike">
                          <a:solidFill>
                            <a:srgbClr val="000000"/>
                          </a:solidFill>
                          <a:effectLst/>
                          <a:latin typeface="Calibri" panose="020F0502020204030204" pitchFamily="34" charset="0"/>
                        </a:rPr>
                        <a:t>Entretiens réalisés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68554">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000" b="0" i="0" u="none" strike="noStrike">
                          <a:solidFill>
                            <a:srgbClr val="000000"/>
                          </a:solidFill>
                          <a:effectLst/>
                          <a:latin typeface="Calibri" panose="020F0502020204030204" pitchFamily="34" charset="0"/>
                        </a:rPr>
                        <a:t>Direction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fr-FR" sz="1000" b="0" i="0" u="none" strike="noStrike">
                          <a:solidFill>
                            <a:srgbClr val="000000"/>
                          </a:solidFill>
                          <a:effectLst/>
                          <a:latin typeface="Calibri" panose="020F0502020204030204" pitchFamily="34" charset="0"/>
                        </a:rPr>
                        <a:t>RH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fr-FR" sz="1000" b="0" i="0" u="none" strike="noStrike">
                          <a:solidFill>
                            <a:srgbClr val="000000"/>
                          </a:solidFill>
                          <a:effectLst/>
                          <a:latin typeface="Calibri" panose="020F0502020204030204" pitchFamily="34" charset="0"/>
                        </a:rPr>
                        <a:t>Encadrement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fr-FR" sz="1000" b="0" i="0" u="none" strike="noStrike">
                          <a:solidFill>
                            <a:srgbClr val="000000"/>
                          </a:solidFill>
                          <a:effectLst/>
                          <a:latin typeface="Calibri" panose="020F0502020204030204" pitchFamily="34" charset="0"/>
                        </a:rPr>
                        <a:t>OS/IRP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fr-FR" sz="1000" b="0" i="0" u="none" strike="noStrike">
                          <a:solidFill>
                            <a:srgbClr val="000000"/>
                          </a:solidFill>
                          <a:effectLst/>
                          <a:latin typeface="Calibri" panose="020F0502020204030204" pitchFamily="34" charset="0"/>
                        </a:rPr>
                        <a:t>Agent/Salarié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fr-FR" sz="1000" b="0" i="0" u="none" strike="noStrike">
                          <a:solidFill>
                            <a:srgbClr val="000000"/>
                          </a:solidFill>
                          <a:effectLst/>
                          <a:latin typeface="Calibri" panose="020F0502020204030204" pitchFamily="34" charset="0"/>
                        </a:rPr>
                        <a:t>MT/SST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fr-FR" sz="1000" b="0" i="0" u="none" strike="noStrike">
                          <a:solidFill>
                            <a:srgbClr val="000000"/>
                          </a:solidFill>
                          <a:effectLst/>
                          <a:latin typeface="Calibri" panose="020F0502020204030204" pitchFamily="34" charset="0"/>
                        </a:rPr>
                        <a:t>Autres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fr-FR" sz="10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168554">
                <a:tc>
                  <a:txBody>
                    <a:bodyPr/>
                    <a:lstStyle/>
                    <a:p>
                      <a:pPr algn="ctr" fontAlgn="ctr"/>
                      <a:r>
                        <a:rPr lang="fr-FR" sz="1000" b="0" i="0" u="none" strike="noStrike">
                          <a:solidFill>
                            <a:srgbClr val="000000"/>
                          </a:solidFill>
                          <a:effectLst/>
                          <a:latin typeface="Calibri" panose="020F0502020204030204" pitchFamily="34" charset="0"/>
                        </a:rPr>
                        <a:t>Clinique Vaugneray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PBNL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Psychiatrie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8554">
                <a:tc>
                  <a:txBody>
                    <a:bodyPr/>
                    <a:lstStyle/>
                    <a:p>
                      <a:pPr algn="ctr" fontAlgn="ctr"/>
                      <a:r>
                        <a:rPr lang="fr-FR" sz="1000" b="0" i="0" u="none" strike="noStrike">
                          <a:solidFill>
                            <a:srgbClr val="000000"/>
                          </a:solidFill>
                          <a:effectLst/>
                          <a:latin typeface="Calibri" panose="020F0502020204030204" pitchFamily="34" charset="0"/>
                        </a:rPr>
                        <a:t>EHPAD Minimes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PBNL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Gérontologie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8554">
                <a:tc>
                  <a:txBody>
                    <a:bodyPr/>
                    <a:lstStyle/>
                    <a:p>
                      <a:pPr algn="ctr" fontAlgn="ctr"/>
                      <a:r>
                        <a:rPr lang="fr-FR" sz="1000" b="0" i="0" u="none" strike="noStrike" dirty="0">
                          <a:solidFill>
                            <a:srgbClr val="000000"/>
                          </a:solidFill>
                          <a:effectLst/>
                          <a:latin typeface="Calibri" panose="020F0502020204030204" pitchFamily="34" charset="0"/>
                        </a:rPr>
                        <a:t>ESSMS Le Perron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FPH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Handicap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fr-FR" sz="1000" b="1" i="0" u="none" strike="noStrike" dirty="0">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8554">
                <a:tc>
                  <a:txBody>
                    <a:bodyPr/>
                    <a:lstStyle/>
                    <a:p>
                      <a:pPr algn="ctr" fontAlgn="ctr"/>
                      <a:r>
                        <a:rPr lang="fr-FR" sz="1000" b="0" i="0" u="none" strike="noStrike" dirty="0" smtClean="0">
                          <a:solidFill>
                            <a:srgbClr val="000000"/>
                          </a:solidFill>
                          <a:effectLst/>
                          <a:latin typeface="Calibri" panose="020F0502020204030204" pitchFamily="34" charset="0"/>
                        </a:rPr>
                        <a:t>CH Saint Marcellin</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dirty="0" smtClean="0">
                          <a:solidFill>
                            <a:srgbClr val="000000"/>
                          </a:solidFill>
                          <a:effectLst/>
                          <a:latin typeface="Calibri" panose="020F0502020204030204" pitchFamily="34" charset="0"/>
                        </a:rPr>
                        <a:t>23/10</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dirty="0" smtClean="0">
                          <a:solidFill>
                            <a:srgbClr val="000000"/>
                          </a:solidFill>
                          <a:effectLst/>
                          <a:latin typeface="Calibri" panose="020F0502020204030204" pitchFamily="34" charset="0"/>
                        </a:rPr>
                        <a:t>250</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dirty="0" smtClean="0">
                          <a:solidFill>
                            <a:srgbClr val="000000"/>
                          </a:solidFill>
                          <a:effectLst/>
                          <a:latin typeface="Calibri" panose="020F0502020204030204" pitchFamily="34" charset="0"/>
                        </a:rPr>
                        <a:t>FPH</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dirty="0" smtClean="0">
                          <a:solidFill>
                            <a:srgbClr val="000000"/>
                          </a:solidFill>
                          <a:effectLst/>
                          <a:latin typeface="Calibri" panose="020F0502020204030204" pitchFamily="34" charset="0"/>
                        </a:rPr>
                        <a:t>Sanitaire</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algn="ctr" fontAlgn="ctr"/>
                      <a:endParaRPr lang="fr-FR"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algn="ctr" fontAlgn="ctr"/>
                      <a:endParaRPr lang="fr-FR"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algn="ctr" fontAlgn="ctr"/>
                      <a:endParaRPr lang="fr-FR"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algn="ctr" fontAlgn="ctr"/>
                      <a:endParaRPr lang="fr-FR"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algn="ctr" fontAlgn="ctr"/>
                      <a:endParaRPr lang="fr-FR"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algn="ctr" fontAlgn="ctr"/>
                      <a:endParaRPr lang="fr-FR"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algn="ctr" fontAlgn="ctr"/>
                      <a:endParaRPr lang="fr-FR"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vMerge="1">
                  <a:txBody>
                    <a:bodyPr/>
                    <a:lstStyle/>
                    <a:p>
                      <a:pPr algn="ctr" fontAlgn="ctr"/>
                      <a:endParaRPr lang="fr-FR" sz="8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8554">
                <a:tc>
                  <a:txBody>
                    <a:bodyPr/>
                    <a:lstStyle/>
                    <a:p>
                      <a:pPr algn="ctr" fontAlgn="ctr"/>
                      <a:r>
                        <a:rPr lang="fr-FR" sz="1000" b="0" i="0" u="none" strike="noStrike">
                          <a:solidFill>
                            <a:srgbClr val="000000"/>
                          </a:solidFill>
                          <a:effectLst/>
                          <a:latin typeface="Calibri" panose="020F0502020204030204" pitchFamily="34" charset="0"/>
                        </a:rPr>
                        <a:t>SSR Orcet-Mangini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PBNL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Sanitaire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8554">
                <a:tc>
                  <a:txBody>
                    <a:bodyPr/>
                    <a:lstStyle/>
                    <a:p>
                      <a:pPr algn="ctr" fontAlgn="ctr"/>
                      <a:r>
                        <a:rPr lang="fr-FR" sz="1000" b="0" i="0" u="none" strike="noStrike">
                          <a:solidFill>
                            <a:srgbClr val="000000"/>
                          </a:solidFill>
                          <a:effectLst/>
                          <a:latin typeface="Calibri" panose="020F0502020204030204" pitchFamily="34" charset="0"/>
                        </a:rPr>
                        <a:t>CHU St Etienne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7233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FPH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Sanitaire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8554">
                <a:tc>
                  <a:txBody>
                    <a:bodyPr/>
                    <a:lstStyle/>
                    <a:p>
                      <a:pPr algn="ctr" fontAlgn="ctr"/>
                      <a:r>
                        <a:rPr lang="fr-FR" sz="1000" b="0" i="0" u="none" strike="noStrike" dirty="0">
                          <a:solidFill>
                            <a:srgbClr val="000000"/>
                          </a:solidFill>
                          <a:effectLst/>
                          <a:latin typeface="Calibri" panose="020F0502020204030204" pitchFamily="34" charset="0"/>
                        </a:rPr>
                        <a:t>CH Joyeuse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FPH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Gérontologie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8554">
                <a:tc>
                  <a:txBody>
                    <a:bodyPr/>
                    <a:lstStyle/>
                    <a:p>
                      <a:pPr algn="ctr" fontAlgn="ctr"/>
                      <a:r>
                        <a:rPr lang="fr-FR" sz="1000" b="0" i="0" u="none" strike="noStrike">
                          <a:solidFill>
                            <a:srgbClr val="000000"/>
                          </a:solidFill>
                          <a:effectLst/>
                          <a:latin typeface="Calibri" panose="020F0502020204030204" pitchFamily="34" charset="0"/>
                        </a:rPr>
                        <a:t>Foyer Roche Fleurie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PBNL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Handicap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8554">
                <a:tc>
                  <a:txBody>
                    <a:bodyPr/>
                    <a:lstStyle/>
                    <a:p>
                      <a:pPr algn="ctr" fontAlgn="ctr"/>
                      <a:r>
                        <a:rPr lang="fr-FR" sz="1000" b="0" i="0" u="none" strike="noStrike">
                          <a:solidFill>
                            <a:srgbClr val="000000"/>
                          </a:solidFill>
                          <a:effectLst/>
                          <a:latin typeface="Calibri" panose="020F0502020204030204" pitchFamily="34" charset="0"/>
                        </a:rPr>
                        <a:t>EHPAD Sainte Camille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PBNL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Gérontologie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37107">
                <a:tc>
                  <a:txBody>
                    <a:bodyPr/>
                    <a:lstStyle/>
                    <a:p>
                      <a:pPr algn="ctr" fontAlgn="ctr"/>
                      <a:r>
                        <a:rPr lang="fr-FR" sz="1000" b="0" i="0" u="none" strike="noStrike">
                          <a:solidFill>
                            <a:srgbClr val="000000"/>
                          </a:solidFill>
                          <a:effectLst/>
                          <a:latin typeface="Calibri" panose="020F0502020204030204" pitchFamily="34" charset="0"/>
                        </a:rPr>
                        <a:t>Centre Psychothérapique de l'Ain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PBNL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Psychiatrie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8554">
                <a:tc>
                  <a:txBody>
                    <a:bodyPr/>
                    <a:lstStyle/>
                    <a:p>
                      <a:pPr algn="ctr" fontAlgn="ctr"/>
                      <a:r>
                        <a:rPr lang="fr-FR" sz="1000" b="0" i="0" u="none" strike="noStrike">
                          <a:solidFill>
                            <a:srgbClr val="000000"/>
                          </a:solidFill>
                          <a:effectLst/>
                          <a:latin typeface="Calibri" panose="020F0502020204030204" pitchFamily="34" charset="0"/>
                        </a:rPr>
                        <a:t>EHPAD Les Terrasses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FPH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Gérontologie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8554">
                <a:tc>
                  <a:txBody>
                    <a:bodyPr/>
                    <a:lstStyle/>
                    <a:p>
                      <a:pPr algn="ctr" fontAlgn="ctr"/>
                      <a:r>
                        <a:rPr lang="fr-FR" sz="1000" b="0" i="0" u="none" strike="noStrike">
                          <a:solidFill>
                            <a:srgbClr val="000000"/>
                          </a:solidFill>
                          <a:effectLst/>
                          <a:latin typeface="Calibri" panose="020F0502020204030204" pitchFamily="34" charset="0"/>
                        </a:rPr>
                        <a:t>EHPAD Val Montjoie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PBNL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Gérontologie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68554">
                <a:tc>
                  <a:txBody>
                    <a:bodyPr/>
                    <a:lstStyle/>
                    <a:p>
                      <a:pPr algn="ctr" fontAlgn="ctr"/>
                      <a:r>
                        <a:rPr lang="fr-FR" sz="1000" b="0" i="0" u="none" strike="noStrike">
                          <a:solidFill>
                            <a:srgbClr val="000000"/>
                          </a:solidFill>
                          <a:effectLst/>
                          <a:latin typeface="Calibri" panose="020F0502020204030204" pitchFamily="34" charset="0"/>
                        </a:rPr>
                        <a:t>CH St Cyr au mont 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730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FPH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Psychiatrie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8554">
                <a:tc>
                  <a:txBody>
                    <a:bodyPr/>
                    <a:lstStyle/>
                    <a:p>
                      <a:pPr algn="ctr" fontAlgn="ctr"/>
                      <a:r>
                        <a:rPr lang="fr-FR" sz="1000" b="0" i="0" u="none" strike="noStrike">
                          <a:solidFill>
                            <a:srgbClr val="000000"/>
                          </a:solidFill>
                          <a:effectLst/>
                          <a:latin typeface="Calibri" panose="020F0502020204030204" pitchFamily="34" charset="0"/>
                        </a:rPr>
                        <a:t>CH Condrieu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FPH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Gérontologie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68554">
                <a:tc>
                  <a:txBody>
                    <a:bodyPr/>
                    <a:lstStyle/>
                    <a:p>
                      <a:pPr algn="ctr" fontAlgn="ctr"/>
                      <a:r>
                        <a:rPr lang="fr-FR" sz="1000" b="0" i="0" u="none" strike="noStrike">
                          <a:solidFill>
                            <a:srgbClr val="000000"/>
                          </a:solidFill>
                          <a:effectLst/>
                          <a:latin typeface="Calibri" panose="020F0502020204030204" pitchFamily="34" charset="0"/>
                        </a:rPr>
                        <a:t>CH Villefranche-sur-Saone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FPH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Sanitaire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fr-FR" sz="1000" b="1"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37107">
                <a:tc>
                  <a:txBody>
                    <a:bodyPr/>
                    <a:lstStyle/>
                    <a:p>
                      <a:pPr algn="ctr" fontAlgn="ctr"/>
                      <a:r>
                        <a:rPr lang="fr-FR" sz="1000" b="0" i="0" u="none" strike="noStrike" dirty="0">
                          <a:solidFill>
                            <a:srgbClr val="000000"/>
                          </a:solidFill>
                          <a:effectLst/>
                          <a:latin typeface="Calibri" panose="020F0502020204030204" pitchFamily="34" charset="0"/>
                        </a:rPr>
                        <a:t>Pôle hébergement association Sainte Agnès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dirty="0">
                          <a:solidFill>
                            <a:srgbClr val="000000"/>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PBNL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Handicap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fr-FR" sz="1000" b="1"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bl>
          </a:graphicData>
        </a:graphic>
      </p:graphicFrame>
    </p:spTree>
    <p:extLst>
      <p:ext uri="{BB962C8B-B14F-4D97-AF65-F5344CB8AC3E}">
        <p14:creationId xmlns:p14="http://schemas.microsoft.com/office/powerpoint/2010/main" val="27097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25</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normAutofit/>
          </a:bodyPr>
          <a:lstStyle/>
          <a:p>
            <a:r>
              <a:rPr lang="fr-FR" dirty="0" smtClean="0"/>
              <a:t>Déroulé de la présentation</a:t>
            </a:r>
            <a:endParaRPr lang="fr-FR" dirty="0">
              <a:solidFill>
                <a:srgbClr val="FF0000"/>
              </a:solidFill>
            </a:endParaRPr>
          </a:p>
        </p:txBody>
      </p:sp>
      <p:sp>
        <p:nvSpPr>
          <p:cNvPr id="5" name="ZoneTexte 4"/>
          <p:cNvSpPr txBox="1"/>
          <p:nvPr/>
        </p:nvSpPr>
        <p:spPr>
          <a:xfrm>
            <a:off x="373120" y="2073556"/>
            <a:ext cx="8550548" cy="2257028"/>
          </a:xfrm>
          <a:prstGeom prst="rect">
            <a:avLst/>
          </a:prstGeom>
          <a:solidFill>
            <a:schemeClr val="bg1">
              <a:lumMod val="95000"/>
            </a:schemeClr>
          </a:solidFill>
        </p:spPr>
        <p:txBody>
          <a:bodyPr wrap="square" rtlCol="0">
            <a:spAutoFit/>
          </a:bodyPr>
          <a:lstStyle/>
          <a:p>
            <a:pPr marL="342900" indent="-342900">
              <a:lnSpc>
                <a:spcPct val="200000"/>
              </a:lnSpc>
              <a:spcBef>
                <a:spcPts val="1000"/>
              </a:spcBef>
              <a:buFont typeface="Arial" panose="020B0604020202020204" pitchFamily="34" charset="0"/>
              <a:buAutoNum type="arabicPeriod"/>
            </a:pPr>
            <a:r>
              <a:rPr lang="fr-FR" dirty="0" smtClean="0">
                <a:solidFill>
                  <a:prstClr val="black"/>
                </a:solidFill>
                <a:latin typeface="Century Gothic" panose="020B0502020202020204" pitchFamily="34" charset="0"/>
              </a:rPr>
              <a:t>Présentation de la méthodologie</a:t>
            </a:r>
          </a:p>
          <a:p>
            <a:pPr marL="342900" indent="-342900">
              <a:lnSpc>
                <a:spcPct val="200000"/>
              </a:lnSpc>
              <a:spcBef>
                <a:spcPts val="1000"/>
              </a:spcBef>
              <a:buFont typeface="Arial" panose="020B0604020202020204" pitchFamily="34" charset="0"/>
              <a:buAutoNum type="arabicPeriod"/>
            </a:pPr>
            <a:r>
              <a:rPr lang="fr-FR" sz="2400" b="1" dirty="0" smtClean="0">
                <a:solidFill>
                  <a:prstClr val="black"/>
                </a:solidFill>
                <a:latin typeface="Century Gothic" panose="020B0502020202020204" pitchFamily="34" charset="0"/>
              </a:rPr>
              <a:t>Principaux résultats de l’étude qualitative</a:t>
            </a:r>
            <a:endParaRPr lang="fr-FR" sz="2400" b="1" dirty="0">
              <a:solidFill>
                <a:prstClr val="black"/>
              </a:solidFill>
              <a:latin typeface="Century Gothic" panose="020B0502020202020204" pitchFamily="34" charset="0"/>
            </a:endParaRPr>
          </a:p>
          <a:p>
            <a:pPr marL="342900" indent="-342900">
              <a:lnSpc>
                <a:spcPct val="200000"/>
              </a:lnSpc>
              <a:spcBef>
                <a:spcPts val="1000"/>
              </a:spcBef>
              <a:buFont typeface="Arial" panose="020B0604020202020204" pitchFamily="34" charset="0"/>
              <a:buAutoNum type="arabicPeriod"/>
            </a:pPr>
            <a:r>
              <a:rPr lang="fr-FR" sz="2000" dirty="0" smtClean="0">
                <a:solidFill>
                  <a:prstClr val="black"/>
                </a:solidFill>
                <a:latin typeface="Century Gothic" panose="020B0502020202020204" pitchFamily="34" charset="0"/>
              </a:rPr>
              <a:t>Les préconisations issues de l’étude qualitative</a:t>
            </a:r>
            <a:endParaRPr lang="fr-FR"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734263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26</a:t>
            </a:fld>
            <a:endParaRPr lang="fr-FR" sz="1400" b="1" spc="100" dirty="0">
              <a:solidFill>
                <a:prstClr val="white"/>
              </a:solidFill>
              <a:latin typeface="Century Gothic" panose="020B0502020202020204" pitchFamily="34" charset="0"/>
            </a:endParaRPr>
          </a:p>
        </p:txBody>
      </p:sp>
      <p:sp>
        <p:nvSpPr>
          <p:cNvPr id="4" name="Espace réservé du texte 3"/>
          <p:cNvSpPr>
            <a:spLocks noGrp="1"/>
          </p:cNvSpPr>
          <p:nvPr>
            <p:ph type="body" sz="quarter" idx="13"/>
          </p:nvPr>
        </p:nvSpPr>
        <p:spPr/>
        <p:txBody>
          <a:bodyPr/>
          <a:lstStyle/>
          <a:p>
            <a:r>
              <a:rPr lang="fr-FR" dirty="0"/>
              <a:t>Présentation des constats transversaux</a:t>
            </a:r>
          </a:p>
          <a:p>
            <a:endParaRPr lang="fr-FR" dirty="0"/>
          </a:p>
        </p:txBody>
      </p:sp>
      <p:graphicFrame>
        <p:nvGraphicFramePr>
          <p:cNvPr id="6" name="Diagramme 5"/>
          <p:cNvGraphicFramePr/>
          <p:nvPr>
            <p:extLst>
              <p:ext uri="{D42A27DB-BD31-4B8C-83A1-F6EECF244321}">
                <p14:modId xmlns:p14="http://schemas.microsoft.com/office/powerpoint/2010/main" val="1872090659"/>
              </p:ext>
            </p:extLst>
          </p:nvPr>
        </p:nvGraphicFramePr>
        <p:xfrm>
          <a:off x="1152941" y="1042249"/>
          <a:ext cx="7007751" cy="497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445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27</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smtClean="0"/>
              <a:t>Présentation des constats transversaux</a:t>
            </a:r>
            <a:endParaRPr lang="fr-FR" dirty="0"/>
          </a:p>
        </p:txBody>
      </p:sp>
      <p:sp>
        <p:nvSpPr>
          <p:cNvPr id="4" name="Espace réservé du texte 3"/>
          <p:cNvSpPr>
            <a:spLocks noGrp="1"/>
          </p:cNvSpPr>
          <p:nvPr>
            <p:ph type="body" sz="quarter" idx="14"/>
          </p:nvPr>
        </p:nvSpPr>
        <p:spPr>
          <a:xfrm>
            <a:off x="1152940" y="839488"/>
            <a:ext cx="7990490" cy="343866"/>
          </a:xfrm>
          <a:solidFill>
            <a:schemeClr val="tx2">
              <a:lumMod val="20000"/>
              <a:lumOff val="80000"/>
            </a:schemeClr>
          </a:solidFill>
        </p:spPr>
        <p:txBody>
          <a:bodyPr/>
          <a:lstStyle/>
          <a:p>
            <a:pPr algn="just"/>
            <a:r>
              <a:rPr lang="fr-FR" dirty="0"/>
              <a:t>Anticiper et prévenir les </a:t>
            </a:r>
            <a:r>
              <a:rPr lang="fr-FR" dirty="0" smtClean="0"/>
              <a:t>inaptitudes</a:t>
            </a:r>
            <a:endParaRPr lang="fr-FR" dirty="0"/>
          </a:p>
        </p:txBody>
      </p:sp>
      <p:sp>
        <p:nvSpPr>
          <p:cNvPr id="5" name="Rectangle 4"/>
          <p:cNvSpPr/>
          <p:nvPr/>
        </p:nvSpPr>
        <p:spPr>
          <a:xfrm>
            <a:off x="118867" y="1433356"/>
            <a:ext cx="8916980" cy="4770537"/>
          </a:xfrm>
          <a:prstGeom prst="rect">
            <a:avLst/>
          </a:prstGeom>
          <a:noFill/>
          <a:ln>
            <a:noFill/>
          </a:ln>
        </p:spPr>
        <p:txBody>
          <a:bodyPr wrap="square">
            <a:spAutoFit/>
          </a:bodyPr>
          <a:lstStyle/>
          <a:p>
            <a:pPr marL="285750" indent="-285750" algn="just">
              <a:buFont typeface="Wingdings" panose="05000000000000000000" pitchFamily="2" charset="2"/>
              <a:buChar char="Ø"/>
            </a:pPr>
            <a:r>
              <a:rPr lang="fr-FR" sz="1600" dirty="0" smtClean="0">
                <a:solidFill>
                  <a:prstClr val="black"/>
                </a:solidFill>
              </a:rPr>
              <a:t>Des </a:t>
            </a:r>
            <a:r>
              <a:rPr lang="fr-FR" sz="1600" b="1" dirty="0" smtClean="0">
                <a:solidFill>
                  <a:prstClr val="black"/>
                </a:solidFill>
              </a:rPr>
              <a:t>situations de maintien dans l’emploi </a:t>
            </a:r>
            <a:r>
              <a:rPr lang="fr-FR" sz="1600" b="1" u="sng" dirty="0" smtClean="0">
                <a:solidFill>
                  <a:prstClr val="black"/>
                </a:solidFill>
              </a:rPr>
              <a:t>particulièrement difficiles à anticiper </a:t>
            </a:r>
            <a:r>
              <a:rPr lang="fr-FR" sz="1600" dirty="0" smtClean="0">
                <a:solidFill>
                  <a:prstClr val="black"/>
                </a:solidFill>
              </a:rPr>
              <a:t>en raison de leur complexité</a:t>
            </a:r>
            <a:r>
              <a:rPr lang="fr-FR" sz="1600" dirty="0" smtClean="0">
                <a:solidFill>
                  <a:srgbClr val="FF0000"/>
                </a:solidFill>
              </a:rPr>
              <a:t> </a:t>
            </a:r>
            <a:r>
              <a:rPr lang="fr-FR" sz="1600" dirty="0" smtClean="0">
                <a:solidFill>
                  <a:prstClr val="black"/>
                </a:solidFill>
              </a:rPr>
              <a:t>et de marges de manœuvre limitées pour les employeurs : </a:t>
            </a:r>
          </a:p>
          <a:p>
            <a:pPr marL="285750" indent="-285750" algn="just">
              <a:buFont typeface="Arial" panose="020B0604020202020204" pitchFamily="34" charset="0"/>
              <a:buChar char="•"/>
            </a:pPr>
            <a:endParaRPr lang="fr-FR" sz="1600" dirty="0" smtClean="0">
              <a:solidFill>
                <a:prstClr val="black"/>
              </a:solidFill>
            </a:endParaRPr>
          </a:p>
          <a:p>
            <a:pPr marL="742950" lvl="1" indent="-285750" algn="just">
              <a:buFont typeface="Courier New" panose="02070309020205020404" pitchFamily="49" charset="0"/>
              <a:buChar char="o"/>
            </a:pPr>
            <a:r>
              <a:rPr lang="fr-FR" sz="1600" b="1" dirty="0" smtClean="0">
                <a:solidFill>
                  <a:prstClr val="black"/>
                </a:solidFill>
              </a:rPr>
              <a:t>Des sources d’inaptitudes multiples et variées, </a:t>
            </a:r>
            <a:r>
              <a:rPr lang="fr-FR" sz="1600" b="1" dirty="0">
                <a:solidFill>
                  <a:prstClr val="black"/>
                </a:solidFill>
              </a:rPr>
              <a:t>liées ou non au travail </a:t>
            </a:r>
            <a:r>
              <a:rPr lang="fr-FR" sz="1600" dirty="0">
                <a:solidFill>
                  <a:prstClr val="black"/>
                </a:solidFill>
              </a:rPr>
              <a:t>: </a:t>
            </a:r>
            <a:r>
              <a:rPr lang="fr-FR" sz="1600" dirty="0" smtClean="0">
                <a:solidFill>
                  <a:prstClr val="black"/>
                </a:solidFill>
              </a:rPr>
              <a:t> </a:t>
            </a:r>
          </a:p>
          <a:p>
            <a:pPr marL="1200150" lvl="2" indent="-285750" algn="just">
              <a:buFont typeface="Calibri" panose="020F0502020204030204" pitchFamily="34" charset="0"/>
              <a:buChar char="‐"/>
            </a:pPr>
            <a:r>
              <a:rPr lang="fr-FR" sz="1600" dirty="0" smtClean="0">
                <a:solidFill>
                  <a:prstClr val="black"/>
                </a:solidFill>
              </a:rPr>
              <a:t>Des </a:t>
            </a:r>
            <a:r>
              <a:rPr lang="fr-FR" sz="1600" dirty="0">
                <a:solidFill>
                  <a:prstClr val="black"/>
                </a:solidFill>
              </a:rPr>
              <a:t>facteurs professionnels </a:t>
            </a:r>
            <a:endParaRPr lang="fr-FR" sz="1600" dirty="0" smtClean="0">
              <a:solidFill>
                <a:prstClr val="black"/>
              </a:solidFill>
            </a:endParaRPr>
          </a:p>
          <a:p>
            <a:pPr marL="1200150" lvl="2" indent="-285750" algn="just">
              <a:buFont typeface="Calibri" panose="020F0502020204030204" pitchFamily="34" charset="0"/>
              <a:buChar char="‐"/>
            </a:pPr>
            <a:r>
              <a:rPr lang="fr-FR" sz="1600" dirty="0" smtClean="0">
                <a:solidFill>
                  <a:prstClr val="black"/>
                </a:solidFill>
              </a:rPr>
              <a:t>Des facteurs personnels </a:t>
            </a:r>
          </a:p>
          <a:p>
            <a:pPr marL="1200150" lvl="2" indent="-285750" algn="just">
              <a:buFont typeface="Calibri" panose="020F0502020204030204" pitchFamily="34" charset="0"/>
              <a:buChar char="‐"/>
            </a:pPr>
            <a:r>
              <a:rPr lang="fr-FR" sz="1600" dirty="0" smtClean="0">
                <a:solidFill>
                  <a:prstClr val="black"/>
                </a:solidFill>
              </a:rPr>
              <a:t>Des professionnels touchés de plus en plus jeunes</a:t>
            </a:r>
          </a:p>
          <a:p>
            <a:pPr marL="1200150" lvl="2" indent="-285750" algn="just">
              <a:buFont typeface="Wingdings" panose="05000000000000000000" pitchFamily="2" charset="2"/>
              <a:buChar char="à"/>
            </a:pPr>
            <a:endParaRPr lang="fr-FR" sz="1600" dirty="0">
              <a:solidFill>
                <a:prstClr val="black"/>
              </a:solidFill>
            </a:endParaRPr>
          </a:p>
          <a:p>
            <a:pPr marL="742950" lvl="1" indent="-285750" algn="just">
              <a:buFont typeface="Courier New" panose="02070309020205020404" pitchFamily="49" charset="0"/>
              <a:buChar char="o"/>
            </a:pPr>
            <a:r>
              <a:rPr lang="fr-FR" sz="1600" b="1" dirty="0">
                <a:solidFill>
                  <a:prstClr val="black"/>
                </a:solidFill>
              </a:rPr>
              <a:t>Une évolution toujours </a:t>
            </a:r>
            <a:r>
              <a:rPr lang="fr-FR" sz="1600" b="1" dirty="0" smtClean="0">
                <a:solidFill>
                  <a:prstClr val="black"/>
                </a:solidFill>
              </a:rPr>
              <a:t>imprévisible de </a:t>
            </a:r>
            <a:r>
              <a:rPr lang="fr-FR" sz="1600" b="1" dirty="0">
                <a:solidFill>
                  <a:prstClr val="black"/>
                </a:solidFill>
              </a:rPr>
              <a:t>la situation de </a:t>
            </a:r>
            <a:r>
              <a:rPr lang="fr-FR" sz="1600" b="1" dirty="0" smtClean="0">
                <a:solidFill>
                  <a:prstClr val="black"/>
                </a:solidFill>
              </a:rPr>
              <a:t>santé,</a:t>
            </a:r>
            <a:r>
              <a:rPr lang="fr-FR" sz="1600" dirty="0" smtClean="0">
                <a:solidFill>
                  <a:prstClr val="black"/>
                </a:solidFill>
                <a:sym typeface="Wingdings" panose="05000000000000000000" pitchFamily="2" charset="2"/>
              </a:rPr>
              <a:t> </a:t>
            </a:r>
            <a:r>
              <a:rPr lang="fr-FR" sz="1600" dirty="0">
                <a:solidFill>
                  <a:prstClr val="black"/>
                </a:solidFill>
                <a:sym typeface="Wingdings" panose="05000000000000000000" pitchFamily="2" charset="2"/>
              </a:rPr>
              <a:t>qui </a:t>
            </a:r>
            <a:r>
              <a:rPr lang="fr-FR" sz="1600" dirty="0" smtClean="0">
                <a:solidFill>
                  <a:prstClr val="black"/>
                </a:solidFill>
                <a:sym typeface="Wingdings" panose="05000000000000000000" pitchFamily="2" charset="2"/>
              </a:rPr>
              <a:t>impacte </a:t>
            </a:r>
            <a:r>
              <a:rPr lang="fr-FR" sz="1600" dirty="0">
                <a:solidFill>
                  <a:prstClr val="black"/>
                </a:solidFill>
                <a:sym typeface="Wingdings" panose="05000000000000000000" pitchFamily="2" charset="2"/>
              </a:rPr>
              <a:t>l’anticipation des réflexions et solutions de </a:t>
            </a:r>
            <a:r>
              <a:rPr lang="fr-FR" sz="1600" dirty="0" smtClean="0">
                <a:solidFill>
                  <a:prstClr val="black"/>
                </a:solidFill>
                <a:sym typeface="Wingdings" panose="05000000000000000000" pitchFamily="2" charset="2"/>
              </a:rPr>
              <a:t>parcours : </a:t>
            </a:r>
          </a:p>
          <a:p>
            <a:pPr marL="1200150" lvl="2" indent="-285750" algn="just">
              <a:buFont typeface="Calibri" panose="020F0502020204030204" pitchFamily="34" charset="0"/>
              <a:buChar char="‐"/>
            </a:pPr>
            <a:r>
              <a:rPr lang="fr-FR" sz="1600" dirty="0" smtClean="0">
                <a:solidFill>
                  <a:prstClr val="black"/>
                </a:solidFill>
                <a:sym typeface="Wingdings" panose="05000000000000000000" pitchFamily="2" charset="2"/>
              </a:rPr>
              <a:t>Un travail sur le projet professionnel sans assurance que celui-ci pourra être mis en œuvre : un enjeu d’acceptation de la possibilité de l’échec</a:t>
            </a:r>
          </a:p>
          <a:p>
            <a:pPr marL="1200150" lvl="2" indent="-285750" algn="just">
              <a:buFont typeface="Calibri" panose="020F0502020204030204" pitchFamily="34" charset="0"/>
              <a:buChar char="‐"/>
            </a:pPr>
            <a:r>
              <a:rPr lang="fr-FR" sz="1600" dirty="0" smtClean="0">
                <a:solidFill>
                  <a:prstClr val="black"/>
                </a:solidFill>
                <a:sym typeface="Wingdings" panose="05000000000000000000" pitchFamily="2" charset="2"/>
              </a:rPr>
              <a:t>Un accompagnement et des aménagements qui deviennent parfois inopérants suite à l’évolution des problèmes de santé</a:t>
            </a:r>
          </a:p>
          <a:p>
            <a:pPr marL="1200150" lvl="2" indent="-285750" algn="just">
              <a:buFont typeface="Calibri" panose="020F0502020204030204" pitchFamily="34" charset="0"/>
              <a:buChar char="‐"/>
            </a:pPr>
            <a:endParaRPr lang="fr-FR" sz="1600" dirty="0" smtClean="0">
              <a:solidFill>
                <a:prstClr val="black"/>
              </a:solidFill>
              <a:sym typeface="Wingdings" panose="05000000000000000000" pitchFamily="2" charset="2"/>
            </a:endParaRPr>
          </a:p>
          <a:p>
            <a:pPr marL="285750" indent="-285750" algn="just">
              <a:buFont typeface="Wingdings" panose="05000000000000000000" pitchFamily="2" charset="2"/>
              <a:buChar char="ü"/>
            </a:pPr>
            <a:r>
              <a:rPr lang="fr-FR" sz="1600" dirty="0">
                <a:solidFill>
                  <a:prstClr val="black"/>
                </a:solidFill>
              </a:rPr>
              <a:t>Des </a:t>
            </a:r>
            <a:r>
              <a:rPr lang="fr-FR" sz="1600" b="1" u="sng" dirty="0">
                <a:solidFill>
                  <a:prstClr val="black"/>
                </a:solidFill>
              </a:rPr>
              <a:t>politiques de mobilité internes </a:t>
            </a:r>
            <a:r>
              <a:rPr lang="fr-FR" sz="1600" b="1" dirty="0">
                <a:solidFill>
                  <a:prstClr val="black"/>
                </a:solidFill>
              </a:rPr>
              <a:t>promues par certains établissements</a:t>
            </a:r>
            <a:r>
              <a:rPr lang="fr-FR" sz="1600" dirty="0">
                <a:solidFill>
                  <a:prstClr val="black"/>
                </a:solidFill>
              </a:rPr>
              <a:t>, </a:t>
            </a:r>
            <a:r>
              <a:rPr lang="fr-FR" sz="1600" dirty="0" smtClean="0">
                <a:solidFill>
                  <a:prstClr val="black"/>
                </a:solidFill>
              </a:rPr>
              <a:t>mais </a:t>
            </a:r>
            <a:r>
              <a:rPr lang="fr-FR" sz="1600" dirty="0">
                <a:solidFill>
                  <a:prstClr val="black"/>
                </a:solidFill>
              </a:rPr>
              <a:t>caractérisées par une grande complexité </a:t>
            </a:r>
            <a:endParaRPr lang="fr-FR" sz="1600" dirty="0" smtClean="0">
              <a:solidFill>
                <a:prstClr val="black"/>
              </a:solidFill>
            </a:endParaRPr>
          </a:p>
          <a:p>
            <a:pPr marL="806450" lvl="2" indent="-285750" algn="just">
              <a:buFont typeface="Courier New" panose="02070309020205020404" pitchFamily="49" charset="0"/>
              <a:buChar char="o"/>
            </a:pPr>
            <a:r>
              <a:rPr lang="fr-FR" sz="1600" dirty="0">
                <a:solidFill>
                  <a:prstClr val="black"/>
                </a:solidFill>
              </a:rPr>
              <a:t>Point de vigilance : </a:t>
            </a:r>
            <a:r>
              <a:rPr lang="fr-FR" sz="1600" dirty="0" smtClean="0">
                <a:solidFill>
                  <a:prstClr val="black"/>
                </a:solidFill>
              </a:rPr>
              <a:t>les </a:t>
            </a:r>
            <a:r>
              <a:rPr lang="fr-FR" sz="1600" dirty="0">
                <a:solidFill>
                  <a:prstClr val="black"/>
                </a:solidFill>
              </a:rPr>
              <a:t>établissements de petite </a:t>
            </a:r>
            <a:r>
              <a:rPr lang="fr-FR" sz="1600" dirty="0" smtClean="0">
                <a:solidFill>
                  <a:prstClr val="black"/>
                </a:solidFill>
              </a:rPr>
              <a:t>taille</a:t>
            </a:r>
            <a:endParaRPr lang="fr-FR" sz="1600" dirty="0">
              <a:solidFill>
                <a:prstClr val="black"/>
              </a:solidFill>
            </a:endParaRPr>
          </a:p>
          <a:p>
            <a:pPr lvl="2" algn="just"/>
            <a:endParaRPr lang="fr-FR" sz="1600" dirty="0" smtClean="0">
              <a:solidFill>
                <a:prstClr val="black"/>
              </a:solidFill>
              <a:sym typeface="Wingdings" panose="05000000000000000000" pitchFamily="2" charset="2"/>
            </a:endParaRPr>
          </a:p>
        </p:txBody>
      </p:sp>
      <p:pic>
        <p:nvPicPr>
          <p:cNvPr id="6" name="Picture 2" descr="D:\Desktop\Depositphotos_3955476_xs-150x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683" y="5045249"/>
            <a:ext cx="274101" cy="27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7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28</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smtClean="0"/>
              <a:t>Présentation des constats transversaux</a:t>
            </a:r>
            <a:endParaRPr lang="fr-FR" dirty="0"/>
          </a:p>
        </p:txBody>
      </p:sp>
      <p:sp>
        <p:nvSpPr>
          <p:cNvPr id="4" name="Espace réservé du texte 3"/>
          <p:cNvSpPr>
            <a:spLocks noGrp="1"/>
          </p:cNvSpPr>
          <p:nvPr>
            <p:ph type="body" sz="quarter" idx="14"/>
          </p:nvPr>
        </p:nvSpPr>
        <p:spPr>
          <a:xfrm>
            <a:off x="1152940" y="868888"/>
            <a:ext cx="7990490" cy="343866"/>
          </a:xfrm>
          <a:solidFill>
            <a:schemeClr val="tx2">
              <a:lumMod val="20000"/>
              <a:lumOff val="80000"/>
            </a:schemeClr>
          </a:solidFill>
        </p:spPr>
        <p:txBody>
          <a:bodyPr/>
          <a:lstStyle/>
          <a:p>
            <a:pPr algn="just"/>
            <a:r>
              <a:rPr lang="fr-FR" dirty="0"/>
              <a:t>Prévenir la désinsertion professionnelle</a:t>
            </a:r>
          </a:p>
        </p:txBody>
      </p:sp>
      <p:sp>
        <p:nvSpPr>
          <p:cNvPr id="5" name="Rectangle 4"/>
          <p:cNvSpPr/>
          <p:nvPr/>
        </p:nvSpPr>
        <p:spPr>
          <a:xfrm>
            <a:off x="158196" y="1534929"/>
            <a:ext cx="8820024" cy="4183196"/>
          </a:xfrm>
          <a:prstGeom prst="rect">
            <a:avLst/>
          </a:prstGeom>
        </p:spPr>
        <p:txBody>
          <a:bodyPr wrap="square">
            <a:spAutoFit/>
          </a:bodyPr>
          <a:lstStyle/>
          <a:p>
            <a:pPr marL="285750" indent="-285750" algn="just">
              <a:spcAft>
                <a:spcPts val="500"/>
              </a:spcAft>
              <a:buFont typeface="Wingdings" panose="05000000000000000000" pitchFamily="2" charset="2"/>
              <a:buChar char="Ø"/>
            </a:pPr>
            <a:r>
              <a:rPr lang="fr-FR" sz="1600" b="1" dirty="0" smtClean="0">
                <a:solidFill>
                  <a:prstClr val="black"/>
                </a:solidFill>
              </a:rPr>
              <a:t>Des règles statutaires de la FPH qui peuvent contribuer à la désinsertion professionnelle de l’agent en arrêt de travail  :</a:t>
            </a:r>
          </a:p>
          <a:p>
            <a:pPr marL="982663" lvl="2" indent="-285750" algn="just">
              <a:spcAft>
                <a:spcPts val="300"/>
              </a:spcAft>
              <a:buFont typeface="Calibri" panose="020F0502020204030204" pitchFamily="34" charset="0"/>
              <a:buChar char="‐"/>
            </a:pPr>
            <a:r>
              <a:rPr lang="fr-FR" sz="1600" dirty="0">
                <a:solidFill>
                  <a:prstClr val="black"/>
                </a:solidFill>
              </a:rPr>
              <a:t>Une organisation des instances médicales ne permettant pas d’anticiper et d’accompagner la reprise après un arrêt long ou un AT/MP </a:t>
            </a:r>
          </a:p>
          <a:p>
            <a:pPr marL="982663" lvl="2" indent="-285750" algn="just">
              <a:spcAft>
                <a:spcPts val="300"/>
              </a:spcAft>
              <a:buFont typeface="Calibri" panose="020F0502020204030204" pitchFamily="34" charset="0"/>
              <a:buChar char="‐"/>
            </a:pPr>
            <a:r>
              <a:rPr lang="fr-FR" sz="1600" dirty="0">
                <a:solidFill>
                  <a:prstClr val="black"/>
                </a:solidFill>
              </a:rPr>
              <a:t>Des reprises du travail souvent dictées par les impératifs financiers des agents et donc gérées dans l’urgence.</a:t>
            </a:r>
          </a:p>
          <a:p>
            <a:pPr marL="982663" lvl="2" indent="-285750" algn="just">
              <a:spcAft>
                <a:spcPts val="300"/>
              </a:spcAft>
              <a:buFont typeface="Calibri" panose="020F0502020204030204" pitchFamily="34" charset="0"/>
              <a:buChar char="‐"/>
            </a:pPr>
            <a:r>
              <a:rPr lang="fr-FR" sz="1600" dirty="0">
                <a:solidFill>
                  <a:prstClr val="black"/>
                </a:solidFill>
              </a:rPr>
              <a:t>L’impossibilité pour les agents d’accéder ou à la formation pendant un arrêt maladie</a:t>
            </a:r>
          </a:p>
          <a:p>
            <a:pPr marL="982663" lvl="2" indent="-285750" algn="just">
              <a:spcAft>
                <a:spcPts val="300"/>
              </a:spcAft>
              <a:buFont typeface="Calibri" panose="020F0502020204030204" pitchFamily="34" charset="0"/>
              <a:buChar char="‐"/>
            </a:pPr>
            <a:r>
              <a:rPr lang="fr-FR" sz="1600" dirty="0">
                <a:solidFill>
                  <a:prstClr val="black"/>
                </a:solidFill>
              </a:rPr>
              <a:t>Une visite de pré-reprise non obligatoire dans la Fonction publique</a:t>
            </a:r>
            <a:r>
              <a:rPr lang="fr-FR" sz="1600" dirty="0" smtClean="0">
                <a:solidFill>
                  <a:prstClr val="black"/>
                </a:solidFill>
              </a:rPr>
              <a:t>.</a:t>
            </a:r>
          </a:p>
          <a:p>
            <a:pPr marL="696913" lvl="2" algn="just">
              <a:spcAft>
                <a:spcPts val="300"/>
              </a:spcAft>
            </a:pPr>
            <a:endParaRPr lang="fr-FR" sz="1600" dirty="0">
              <a:solidFill>
                <a:prstClr val="black"/>
              </a:solidFill>
            </a:endParaRPr>
          </a:p>
          <a:p>
            <a:pPr marL="742950" lvl="1" indent="-285750" algn="just">
              <a:spcAft>
                <a:spcPts val="300"/>
              </a:spcAft>
              <a:buFont typeface="Calibri" panose="020F0502020204030204" pitchFamily="34" charset="0"/>
              <a:buChar char="‐"/>
            </a:pPr>
            <a:endParaRPr lang="fr-FR" sz="1600" dirty="0" smtClean="0">
              <a:solidFill>
                <a:prstClr val="black"/>
              </a:solidFill>
            </a:endParaRPr>
          </a:p>
          <a:p>
            <a:pPr marL="285750" indent="-285750" algn="just">
              <a:spcAft>
                <a:spcPts val="500"/>
              </a:spcAft>
              <a:buFont typeface="Wingdings" panose="05000000000000000000" pitchFamily="2" charset="2"/>
              <a:buChar char="Ø"/>
            </a:pPr>
            <a:r>
              <a:rPr lang="fr-FR" sz="1600" b="1" dirty="0" smtClean="0">
                <a:solidFill>
                  <a:prstClr val="black"/>
                </a:solidFill>
              </a:rPr>
              <a:t>Des arrêts longs qui peuvent contribuer à une « désocialisation » de la personne</a:t>
            </a:r>
            <a:r>
              <a:rPr lang="fr-FR" sz="1600" dirty="0" smtClean="0">
                <a:solidFill>
                  <a:prstClr val="black"/>
                </a:solidFill>
              </a:rPr>
              <a:t>, à une perte d’estime personnelle</a:t>
            </a:r>
          </a:p>
          <a:p>
            <a:pPr marL="982663" lvl="2" indent="-285750" algn="just">
              <a:spcAft>
                <a:spcPts val="300"/>
              </a:spcAft>
              <a:buFont typeface="Calibri" panose="020F0502020204030204" pitchFamily="34" charset="0"/>
              <a:buChar char="‐"/>
            </a:pPr>
            <a:r>
              <a:rPr lang="fr-FR" sz="1600" dirty="0">
                <a:solidFill>
                  <a:prstClr val="black"/>
                </a:solidFill>
              </a:rPr>
              <a:t>Un suivi de l’agent par l’employeur pendant la période d’arrêt très hétérogène </a:t>
            </a:r>
          </a:p>
          <a:p>
            <a:pPr marL="982663" lvl="2" indent="-285750" algn="just">
              <a:spcAft>
                <a:spcPts val="300"/>
              </a:spcAft>
              <a:buFont typeface="Calibri" panose="020F0502020204030204" pitchFamily="34" charset="0"/>
              <a:buChar char="‐"/>
            </a:pPr>
            <a:r>
              <a:rPr lang="fr-FR" sz="1600" dirty="0">
                <a:solidFill>
                  <a:prstClr val="black"/>
                </a:solidFill>
              </a:rPr>
              <a:t>Des maintiens en arrêt parfois subis par manque de poste de reclassement, pouvant générer des troubles psychologiques supplémentaires</a:t>
            </a:r>
          </a:p>
        </p:txBody>
      </p:sp>
    </p:spTree>
    <p:extLst>
      <p:ext uri="{BB962C8B-B14F-4D97-AF65-F5344CB8AC3E}">
        <p14:creationId xmlns:p14="http://schemas.microsoft.com/office/powerpoint/2010/main" val="285072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29</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smtClean="0"/>
              <a:t>Présentation des constats transversaux</a:t>
            </a:r>
            <a:endParaRPr lang="fr-FR" dirty="0"/>
          </a:p>
        </p:txBody>
      </p:sp>
      <p:sp>
        <p:nvSpPr>
          <p:cNvPr id="4" name="Espace réservé du texte 3"/>
          <p:cNvSpPr>
            <a:spLocks noGrp="1"/>
          </p:cNvSpPr>
          <p:nvPr>
            <p:ph type="body" sz="quarter" idx="14"/>
          </p:nvPr>
        </p:nvSpPr>
        <p:spPr>
          <a:xfrm>
            <a:off x="1153510" y="877032"/>
            <a:ext cx="7990490" cy="343866"/>
          </a:xfrm>
          <a:solidFill>
            <a:schemeClr val="tx2">
              <a:lumMod val="20000"/>
              <a:lumOff val="80000"/>
            </a:schemeClr>
          </a:solidFill>
        </p:spPr>
        <p:txBody>
          <a:bodyPr/>
          <a:lstStyle/>
          <a:p>
            <a:pPr algn="just"/>
            <a:r>
              <a:rPr lang="fr-FR" dirty="0"/>
              <a:t>Prévenir la désinsertion professionnelle</a:t>
            </a:r>
          </a:p>
        </p:txBody>
      </p:sp>
      <p:sp>
        <p:nvSpPr>
          <p:cNvPr id="5" name="Rectangle 4"/>
          <p:cNvSpPr/>
          <p:nvPr/>
        </p:nvSpPr>
        <p:spPr>
          <a:xfrm>
            <a:off x="197849" y="1549954"/>
            <a:ext cx="8769172" cy="4257576"/>
          </a:xfrm>
          <a:prstGeom prst="rect">
            <a:avLst/>
          </a:prstGeom>
          <a:ln>
            <a:noFill/>
          </a:ln>
        </p:spPr>
        <p:txBody>
          <a:bodyPr wrap="square">
            <a:spAutoFit/>
          </a:bodyPr>
          <a:lstStyle/>
          <a:p>
            <a:pPr marL="285750" indent="-285750" algn="just">
              <a:spcAft>
                <a:spcPts val="1300"/>
              </a:spcAft>
              <a:buFont typeface="Arial" panose="020B0604020202020204" pitchFamily="34" charset="0"/>
              <a:buChar char="•"/>
            </a:pPr>
            <a:r>
              <a:rPr lang="fr-FR" sz="1600" dirty="0" smtClean="0">
                <a:solidFill>
                  <a:prstClr val="black"/>
                </a:solidFill>
              </a:rPr>
              <a:t>Des </a:t>
            </a:r>
            <a:r>
              <a:rPr lang="fr-FR" sz="1600" b="1" dirty="0" smtClean="0">
                <a:solidFill>
                  <a:prstClr val="black"/>
                </a:solidFill>
              </a:rPr>
              <a:t>bonnes pratiques repérées chez des employeurs </a:t>
            </a:r>
            <a:r>
              <a:rPr lang="fr-FR" sz="1600" dirty="0" smtClean="0">
                <a:solidFill>
                  <a:prstClr val="black"/>
                </a:solidFill>
              </a:rPr>
              <a:t>afin de prévenir la désinsertion professionnelle </a:t>
            </a:r>
          </a:p>
          <a:p>
            <a:pPr marL="742950" lvl="1" indent="-285750" algn="just">
              <a:spcAft>
                <a:spcPts val="1300"/>
              </a:spcAft>
              <a:buFont typeface="Calibri" panose="020F0502020204030204" pitchFamily="34" charset="0"/>
              <a:buChar char="‐"/>
            </a:pPr>
            <a:r>
              <a:rPr lang="fr-FR" sz="1600" b="1" dirty="0" smtClean="0">
                <a:solidFill>
                  <a:prstClr val="black"/>
                </a:solidFill>
              </a:rPr>
              <a:t>Pour maintenir le lien entre l’employeur et le professionnel pendant l’arrêt de travail : </a:t>
            </a:r>
            <a:r>
              <a:rPr lang="fr-FR" sz="1600" dirty="0" smtClean="0">
                <a:solidFill>
                  <a:prstClr val="black"/>
                </a:solidFill>
              </a:rPr>
              <a:t>courriers personnalisés, entretiens </a:t>
            </a:r>
            <a:r>
              <a:rPr lang="fr-FR" sz="1600" dirty="0">
                <a:solidFill>
                  <a:prstClr val="black"/>
                </a:solidFill>
              </a:rPr>
              <a:t>et/ou appels pour clarifier la </a:t>
            </a:r>
            <a:r>
              <a:rPr lang="fr-FR" sz="1600" dirty="0" smtClean="0">
                <a:solidFill>
                  <a:prstClr val="black"/>
                </a:solidFill>
              </a:rPr>
              <a:t>situation, etc.</a:t>
            </a:r>
          </a:p>
          <a:p>
            <a:pPr marL="742950" lvl="1" indent="-285750" algn="just">
              <a:spcAft>
                <a:spcPts val="400"/>
              </a:spcAft>
              <a:buFont typeface="Calibri" panose="020F0502020204030204" pitchFamily="34" charset="0"/>
              <a:buChar char="‐"/>
            </a:pPr>
            <a:r>
              <a:rPr lang="fr-FR" sz="1600" b="1" dirty="0">
                <a:solidFill>
                  <a:prstClr val="black"/>
                </a:solidFill>
              </a:rPr>
              <a:t>Pour mettre à profit la période d’arrêt maladie pour engager voire mettre en œuvre un projet de reconversion professionnelle </a:t>
            </a:r>
            <a:r>
              <a:rPr lang="fr-FR" sz="1600" b="1" dirty="0" smtClean="0">
                <a:solidFill>
                  <a:prstClr val="black"/>
                </a:solidFill>
              </a:rPr>
              <a:t>:</a:t>
            </a:r>
            <a:r>
              <a:rPr lang="fr-FR" sz="1600" dirty="0" smtClean="0">
                <a:solidFill>
                  <a:prstClr val="black"/>
                </a:solidFill>
              </a:rPr>
              <a:t> rencontres régulières avec les RH, identification de postes pouvant être aménagés qui sont soumis à l’avis de l’agent concerné pour une cohérence avec son projet professionnel</a:t>
            </a:r>
          </a:p>
          <a:p>
            <a:pPr marL="1200150" lvl="2" indent="-285750" algn="just">
              <a:spcAft>
                <a:spcPts val="1300"/>
              </a:spcAft>
              <a:buFont typeface="Wingdings" panose="05000000000000000000" pitchFamily="2" charset="2"/>
              <a:buChar char="§"/>
            </a:pPr>
            <a:r>
              <a:rPr lang="fr-FR" sz="1600" b="1" dirty="0" smtClean="0">
                <a:solidFill>
                  <a:prstClr val="black"/>
                </a:solidFill>
              </a:rPr>
              <a:t>Point de vigilance dans la FPH </a:t>
            </a:r>
            <a:r>
              <a:rPr lang="fr-FR" sz="1600" dirty="0" smtClean="0">
                <a:solidFill>
                  <a:prstClr val="black"/>
                </a:solidFill>
              </a:rPr>
              <a:t>: le statut n’autorise pas le cumul d’un congé maladie et de toute forme d’activité (formation, découverte de certains services…)</a:t>
            </a:r>
          </a:p>
          <a:p>
            <a:pPr marL="742950" lvl="1" indent="-285750" algn="just">
              <a:spcAft>
                <a:spcPts val="1300"/>
              </a:spcAft>
              <a:buFont typeface="Calibri" panose="020F0502020204030204" pitchFamily="34" charset="0"/>
              <a:buChar char="‐"/>
            </a:pPr>
            <a:r>
              <a:rPr lang="fr-FR" sz="1600" b="1" dirty="0" smtClean="0">
                <a:solidFill>
                  <a:prstClr val="black"/>
                </a:solidFill>
              </a:rPr>
              <a:t>Pour suivre l’état de santé du professionnel </a:t>
            </a:r>
            <a:r>
              <a:rPr lang="fr-FR" sz="1600" dirty="0" smtClean="0">
                <a:solidFill>
                  <a:prstClr val="black"/>
                </a:solidFill>
              </a:rPr>
              <a:t>: visites de pré-reprise, rencontres avec les RH pendant l’arrêt</a:t>
            </a:r>
          </a:p>
          <a:p>
            <a:pPr marL="742950" lvl="1" indent="-285750" algn="just">
              <a:spcAft>
                <a:spcPts val="1300"/>
              </a:spcAft>
              <a:buFont typeface="Calibri" panose="020F0502020204030204" pitchFamily="34" charset="0"/>
              <a:buChar char="‐"/>
            </a:pPr>
            <a:r>
              <a:rPr lang="fr-FR" sz="1600" b="1" dirty="0" smtClean="0">
                <a:solidFill>
                  <a:prstClr val="black"/>
                </a:solidFill>
              </a:rPr>
              <a:t>Pour structurer la reprise du travail : </a:t>
            </a:r>
            <a:r>
              <a:rPr lang="fr-FR" sz="1600" dirty="0" smtClean="0">
                <a:solidFill>
                  <a:prstClr val="black"/>
                </a:solidFill>
              </a:rPr>
              <a:t>protocole de retour à l’emploi, visite de reprise organisée le premier jour, réintégration en sureffectif plutôt que maintien en arrêt maladie</a:t>
            </a:r>
          </a:p>
        </p:txBody>
      </p:sp>
      <p:pic>
        <p:nvPicPr>
          <p:cNvPr id="6" name="Picture 2" descr="D:\Desktop\Depositphotos_3955476_xs-150x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93" y="1301051"/>
            <a:ext cx="498351" cy="49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white">
          <a:xfrm>
            <a:off x="0" y="708002"/>
            <a:ext cx="9144000" cy="2793009"/>
          </a:xfrm>
          <a:prstGeom prst="rect">
            <a:avLst/>
          </a:prstGeom>
          <a:noFill/>
          <a:ln w="9525">
            <a:noFill/>
            <a:miter lim="800000"/>
            <a:headEnd/>
            <a:tailEnd/>
          </a:ln>
          <a:effectLst>
            <a:outerShdw blurRad="50800" dist="38100" dir="2700000" algn="tl" rotWithShape="0">
              <a:prstClr val="black">
                <a:alpha val="30000"/>
              </a:prstClr>
            </a:outerShdw>
          </a:effectLst>
        </p:spPr>
        <p:txBody>
          <a:bodyPr wrap="square">
            <a:spAutoFit/>
          </a:bodyPr>
          <a:lstStyle/>
          <a:p>
            <a:pPr algn="ctr" eaLnBrk="0" fontAlgn="base" hangingPunct="0">
              <a:spcBef>
                <a:spcPct val="0"/>
              </a:spcBef>
              <a:spcAft>
                <a:spcPct val="0"/>
              </a:spcAft>
            </a:pPr>
            <a:endParaRPr lang="fr-FR" sz="2727" dirty="0">
              <a:solidFill>
                <a:srgbClr val="FFFFFF"/>
              </a:solidFill>
              <a:latin typeface="Tahoma" pitchFamily="34" charset="0"/>
              <a:cs typeface="Arial" charset="0"/>
            </a:endParaRPr>
          </a:p>
          <a:p>
            <a:pPr algn="ctr" eaLnBrk="0" fontAlgn="base" hangingPunct="0">
              <a:lnSpc>
                <a:spcPts val="2100"/>
              </a:lnSpc>
              <a:spcBef>
                <a:spcPct val="0"/>
              </a:spcBef>
              <a:spcAft>
                <a:spcPts val="1534"/>
              </a:spcAft>
            </a:pPr>
            <a:r>
              <a:rPr lang="fr-FR" sz="3200" dirty="0">
                <a:solidFill>
                  <a:srgbClr val="FFFFFF"/>
                </a:solidFill>
                <a:latin typeface="Georgia" pitchFamily="18" charset="0"/>
                <a:cs typeface="Arial" charset="0"/>
              </a:rPr>
              <a:t>Enquête </a:t>
            </a:r>
            <a:r>
              <a:rPr lang="fr-FR" sz="3200" dirty="0" smtClean="0">
                <a:solidFill>
                  <a:srgbClr val="FFFFFF"/>
                </a:solidFill>
                <a:latin typeface="Georgia" pitchFamily="18" charset="0"/>
                <a:cs typeface="Arial" charset="0"/>
              </a:rPr>
              <a:t>sur les situations d’inaptitude</a:t>
            </a:r>
          </a:p>
          <a:p>
            <a:pPr algn="ctr" eaLnBrk="0" fontAlgn="base" hangingPunct="0">
              <a:lnSpc>
                <a:spcPts val="2100"/>
              </a:lnSpc>
              <a:spcBef>
                <a:spcPct val="0"/>
              </a:spcBef>
              <a:spcAft>
                <a:spcPts val="1534"/>
              </a:spcAft>
            </a:pPr>
            <a:r>
              <a:rPr lang="fr-FR" sz="2000" i="1" dirty="0" smtClean="0">
                <a:solidFill>
                  <a:srgbClr val="FFFFFF"/>
                </a:solidFill>
                <a:latin typeface="Georgia" pitchFamily="18" charset="0"/>
                <a:cs typeface="Arial" charset="0"/>
              </a:rPr>
              <a:t>auprès </a:t>
            </a:r>
            <a:r>
              <a:rPr lang="fr-FR" sz="2000" i="1" dirty="0">
                <a:solidFill>
                  <a:srgbClr val="FFFFFF"/>
                </a:solidFill>
                <a:latin typeface="Georgia" pitchFamily="18" charset="0"/>
                <a:cs typeface="Arial" charset="0"/>
              </a:rPr>
              <a:t>des </a:t>
            </a:r>
            <a:r>
              <a:rPr lang="fr-FR" sz="2000" i="1" dirty="0" smtClean="0">
                <a:solidFill>
                  <a:srgbClr val="FFFFFF"/>
                </a:solidFill>
                <a:latin typeface="Georgia" pitchFamily="18" charset="0"/>
                <a:cs typeface="Arial" charset="0"/>
              </a:rPr>
              <a:t>établissements de la Fonction Publique Hospitalière </a:t>
            </a:r>
            <a:br>
              <a:rPr lang="fr-FR" sz="2000" i="1" dirty="0" smtClean="0">
                <a:solidFill>
                  <a:srgbClr val="FFFFFF"/>
                </a:solidFill>
                <a:latin typeface="Georgia" pitchFamily="18" charset="0"/>
                <a:cs typeface="Arial" charset="0"/>
              </a:rPr>
            </a:br>
            <a:r>
              <a:rPr lang="fr-FR" sz="2000" i="1" dirty="0" smtClean="0">
                <a:solidFill>
                  <a:srgbClr val="FFFFFF"/>
                </a:solidFill>
                <a:latin typeface="Georgia" pitchFamily="18" charset="0"/>
                <a:cs typeface="Arial" charset="0"/>
              </a:rPr>
              <a:t>et du Secteur privé non lucratif de la région Rhône-Alpes</a:t>
            </a:r>
            <a:endParaRPr lang="fr-FR" sz="2000" i="1" dirty="0">
              <a:solidFill>
                <a:srgbClr val="FFFFFF"/>
              </a:solidFill>
              <a:latin typeface="Georgia" pitchFamily="18" charset="0"/>
              <a:cs typeface="Arial" charset="0"/>
            </a:endParaRPr>
          </a:p>
          <a:p>
            <a:pPr algn="ctr" eaLnBrk="0" fontAlgn="base" hangingPunct="0">
              <a:lnSpc>
                <a:spcPts val="2983"/>
              </a:lnSpc>
              <a:spcBef>
                <a:spcPct val="0"/>
              </a:spcBef>
              <a:spcAft>
                <a:spcPts val="1534"/>
              </a:spcAft>
            </a:pPr>
            <a:r>
              <a:rPr lang="fr-FR" sz="2400" i="1" dirty="0" smtClean="0">
                <a:solidFill>
                  <a:srgbClr val="FFFFFF"/>
                </a:solidFill>
                <a:latin typeface="Georgia" pitchFamily="18" charset="0"/>
                <a:cs typeface="Arial" charset="0"/>
              </a:rPr>
              <a:t>Synthèse des principaux enseignements</a:t>
            </a:r>
            <a:endParaRPr lang="fr-FR" sz="2400" i="1" dirty="0">
              <a:solidFill>
                <a:srgbClr val="FFFFFF"/>
              </a:solidFill>
              <a:latin typeface="Georgia" pitchFamily="18" charset="0"/>
              <a:cs typeface="Arial" charset="0"/>
            </a:endParaRPr>
          </a:p>
          <a:p>
            <a:pPr algn="ctr" eaLnBrk="0" fontAlgn="base" hangingPunct="0">
              <a:lnSpc>
                <a:spcPct val="150000"/>
              </a:lnSpc>
              <a:spcBef>
                <a:spcPct val="0"/>
              </a:spcBef>
              <a:spcAft>
                <a:spcPct val="0"/>
              </a:spcAft>
            </a:pPr>
            <a:r>
              <a:rPr lang="fr-FR" sz="2215" i="1" dirty="0" smtClean="0">
                <a:solidFill>
                  <a:srgbClr val="FFFFFF"/>
                </a:solidFill>
                <a:latin typeface="Georgia" pitchFamily="18" charset="0"/>
                <a:cs typeface="Arial" charset="0"/>
              </a:rPr>
              <a:t>Janvier 2015</a:t>
            </a:r>
            <a:endParaRPr lang="fr-FR" sz="2215" i="1" dirty="0">
              <a:solidFill>
                <a:srgbClr val="FFFFFF"/>
              </a:solidFill>
              <a:latin typeface="Georgia" pitchFamily="18" charset="0"/>
              <a:cs typeface="Arial" charset="0"/>
            </a:endParaRPr>
          </a:p>
        </p:txBody>
      </p:sp>
      <p:grpSp>
        <p:nvGrpSpPr>
          <p:cNvPr id="2" name="Groupe 2"/>
          <p:cNvGrpSpPr/>
          <p:nvPr/>
        </p:nvGrpSpPr>
        <p:grpSpPr>
          <a:xfrm>
            <a:off x="1780314" y="4581128"/>
            <a:ext cx="5982203" cy="541324"/>
            <a:chOff x="1928664" y="4581128"/>
            <a:chExt cx="6480720" cy="541324"/>
          </a:xfrm>
        </p:grpSpPr>
        <p:grpSp>
          <p:nvGrpSpPr>
            <p:cNvPr id="3" name="Groupe 1"/>
            <p:cNvGrpSpPr/>
            <p:nvPr/>
          </p:nvGrpSpPr>
          <p:grpSpPr>
            <a:xfrm>
              <a:off x="1928664" y="4612400"/>
              <a:ext cx="6480720" cy="433196"/>
              <a:chOff x="1928664" y="4612400"/>
              <a:chExt cx="6480720" cy="433196"/>
            </a:xfrm>
          </p:grpSpPr>
          <p:pic>
            <p:nvPicPr>
              <p:cNvPr id="11" name="Picture 2" descr="D:\01-OWay\GRAPHISMES\LOGO OW-01.png"/>
              <p:cNvPicPr>
                <a:picLocks noChangeAspect="1" noChangeArrowheads="1"/>
              </p:cNvPicPr>
              <p:nvPr/>
            </p:nvPicPr>
            <p:blipFill>
              <a:blip r:embed="rId3" cstate="print"/>
              <a:srcRect t="30885" b="29159"/>
              <a:stretch>
                <a:fillRect/>
              </a:stretch>
            </p:blipFill>
            <p:spPr bwMode="auto">
              <a:xfrm>
                <a:off x="1928664" y="4670926"/>
                <a:ext cx="1867404" cy="372793"/>
              </a:xfrm>
              <a:prstGeom prst="rect">
                <a:avLst/>
              </a:prstGeom>
              <a:noFill/>
              <a:effectLst>
                <a:outerShdw blurRad="50800" dist="38100" dir="2700000" algn="tl" rotWithShape="0">
                  <a:prstClr val="black">
                    <a:alpha val="30000"/>
                  </a:prstClr>
                </a:outerShdw>
              </a:effectLst>
            </p:spPr>
          </p:pic>
          <p:sp>
            <p:nvSpPr>
              <p:cNvPr id="13" name="Rectangle 12"/>
              <p:cNvSpPr/>
              <p:nvPr/>
            </p:nvSpPr>
            <p:spPr>
              <a:xfrm>
                <a:off x="2304902" y="4612400"/>
                <a:ext cx="6104482" cy="433196"/>
              </a:xfrm>
              <a:prstGeom prst="rect">
                <a:avLst/>
              </a:prstGeom>
            </p:spPr>
            <p:txBody>
              <a:bodyPr wrap="square">
                <a:spAutoFit/>
              </a:bodyPr>
              <a:lstStyle/>
              <a:p>
                <a:pPr algn="ctr" fontAlgn="base">
                  <a:spcBef>
                    <a:spcPct val="50000"/>
                  </a:spcBef>
                  <a:spcAft>
                    <a:spcPct val="0"/>
                  </a:spcAft>
                </a:pPr>
                <a:r>
                  <a:rPr lang="fr-FR" sz="2215" i="1" dirty="0" smtClean="0">
                    <a:solidFill>
                      <a:srgbClr val="808080">
                        <a:lumMod val="75000"/>
                      </a:srgbClr>
                    </a:solidFill>
                    <a:latin typeface="Georgia" pitchFamily="18" charset="0"/>
                  </a:rPr>
                  <a:t>pour			</a:t>
                </a:r>
                <a:endParaRPr lang="fr-FR" sz="2215" dirty="0">
                  <a:solidFill>
                    <a:srgbClr val="808080">
                      <a:lumMod val="75000"/>
                    </a:srgbClr>
                  </a:solidFill>
                  <a:latin typeface="Tahoma" pitchFamily="34" charset="0"/>
                </a:endParaRPr>
              </a:p>
            </p:txBody>
          </p:sp>
        </p:grpSp>
        <p:pic>
          <p:nvPicPr>
            <p:cNvPr id="12" name="Image 11" descr="C:\Users\Steeve Flanet\Pictures\unifaf.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3236" y="4581128"/>
              <a:ext cx="1031444" cy="541324"/>
            </a:xfrm>
            <a:prstGeom prst="rect">
              <a:avLst/>
            </a:prstGeom>
            <a:noFill/>
            <a:ln>
              <a:noFill/>
            </a:ln>
          </p:spPr>
        </p:pic>
        <p:pic>
          <p:nvPicPr>
            <p:cNvPr id="14" name="Image 13" descr="ARS_LOGOS_rhone_alp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7331" y="4635509"/>
              <a:ext cx="721665" cy="432562"/>
            </a:xfrm>
            <a:prstGeom prst="rect">
              <a:avLst/>
            </a:prstGeom>
            <a:noFill/>
            <a:ln>
              <a:noFill/>
            </a:ln>
          </p:spPr>
        </p:pic>
        <p:pic>
          <p:nvPicPr>
            <p:cNvPr id="15" name="Image 14" descr="C:\Users\Steeve Flanet\Pictures\ANFH.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1647" y="4673838"/>
              <a:ext cx="1082649" cy="355905"/>
            </a:xfrm>
            <a:prstGeom prst="rect">
              <a:avLst/>
            </a:prstGeom>
            <a:noFill/>
            <a:ln>
              <a:noFill/>
            </a:ln>
          </p:spPr>
        </p:pic>
      </p:grpSp>
      <p:pic>
        <p:nvPicPr>
          <p:cNvPr id="16" name="Image 15" descr="C:\Users\Steeve Flanet\Pictures\Agefiph.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2687" y="5809496"/>
            <a:ext cx="551665" cy="183210"/>
          </a:xfrm>
          <a:prstGeom prst="rect">
            <a:avLst/>
          </a:prstGeom>
          <a:noFill/>
          <a:ln>
            <a:noFill/>
          </a:ln>
        </p:spPr>
      </p:pic>
      <p:sp>
        <p:nvSpPr>
          <p:cNvPr id="17" name="TextBox 75"/>
          <p:cNvSpPr txBox="1"/>
          <p:nvPr/>
        </p:nvSpPr>
        <p:spPr>
          <a:xfrm>
            <a:off x="7072330" y="5429264"/>
            <a:ext cx="1428760" cy="307777"/>
          </a:xfrm>
          <a:prstGeom prst="rect">
            <a:avLst/>
          </a:prstGeom>
          <a:noFill/>
          <a:ln>
            <a:noFill/>
          </a:ln>
        </p:spPr>
        <p:txBody>
          <a:bodyPr wrap="square" rtlCol="0">
            <a:spAutoFit/>
          </a:bodyPr>
          <a:lstStyle/>
          <a:p>
            <a:r>
              <a:rPr lang="fr-FR" sz="700" i="1" spc="300" dirty="0" smtClean="0">
                <a:solidFill>
                  <a:srgbClr val="5D6474"/>
                </a:solidFill>
                <a:latin typeface="Georgia" panose="02040502050405020303" pitchFamily="18" charset="0"/>
                <a:cs typeface="Adobe Hebrew" pitchFamily="18" charset="-79"/>
              </a:rPr>
              <a:t>Avec la participation:</a:t>
            </a:r>
            <a:endParaRPr lang="fr-FR" sz="700" i="1" spc="300" dirty="0">
              <a:solidFill>
                <a:srgbClr val="5D6474"/>
              </a:solidFill>
              <a:latin typeface="Georgia" panose="02040502050405020303" pitchFamily="18" charset="0"/>
              <a:cs typeface="Adobe Hebrew" pitchFamily="18" charset="-79"/>
            </a:endParaRPr>
          </a:p>
        </p:txBody>
      </p:sp>
      <p:pic>
        <p:nvPicPr>
          <p:cNvPr id="18" name="Picture 2" descr="OETH-MA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967" y="5786463"/>
            <a:ext cx="419168" cy="23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0724" y="5742222"/>
            <a:ext cx="276719" cy="35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3537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30</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smtClean="0"/>
              <a:t>Présentation des constats transversaux</a:t>
            </a:r>
            <a:endParaRPr lang="fr-FR" dirty="0"/>
          </a:p>
        </p:txBody>
      </p:sp>
      <p:sp>
        <p:nvSpPr>
          <p:cNvPr id="4" name="Espace réservé du texte 3"/>
          <p:cNvSpPr>
            <a:spLocks noGrp="1"/>
          </p:cNvSpPr>
          <p:nvPr>
            <p:ph type="body" sz="quarter" idx="14"/>
          </p:nvPr>
        </p:nvSpPr>
        <p:spPr>
          <a:xfrm>
            <a:off x="1153510" y="812909"/>
            <a:ext cx="7990490" cy="343866"/>
          </a:xfrm>
          <a:solidFill>
            <a:schemeClr val="tx2">
              <a:lumMod val="20000"/>
              <a:lumOff val="80000"/>
            </a:schemeClr>
          </a:solidFill>
        </p:spPr>
        <p:txBody>
          <a:bodyPr/>
          <a:lstStyle/>
          <a:p>
            <a:pPr algn="just"/>
            <a:r>
              <a:rPr lang="fr-FR" dirty="0"/>
              <a:t>Identifier des interlocuteurs qualifiés </a:t>
            </a:r>
            <a:r>
              <a:rPr lang="fr-FR" dirty="0" smtClean="0"/>
              <a:t>et à l’écoute</a:t>
            </a:r>
            <a:endParaRPr lang="fr-FR" dirty="0"/>
          </a:p>
        </p:txBody>
      </p:sp>
      <p:sp>
        <p:nvSpPr>
          <p:cNvPr id="5" name="Rectangle 4"/>
          <p:cNvSpPr/>
          <p:nvPr/>
        </p:nvSpPr>
        <p:spPr>
          <a:xfrm>
            <a:off x="66730" y="1318327"/>
            <a:ext cx="8892270" cy="584775"/>
          </a:xfrm>
          <a:prstGeom prst="rect">
            <a:avLst/>
          </a:prstGeom>
          <a:noFill/>
        </p:spPr>
        <p:txBody>
          <a:bodyPr wrap="square">
            <a:spAutoFit/>
          </a:bodyPr>
          <a:lstStyle/>
          <a:p>
            <a:pPr marL="285750" indent="-285750" algn="just">
              <a:buFont typeface="Wingdings" panose="05000000000000000000" pitchFamily="2" charset="2"/>
              <a:buChar char="Ø"/>
            </a:pPr>
            <a:r>
              <a:rPr lang="fr-FR" sz="1600" dirty="0" smtClean="0">
                <a:solidFill>
                  <a:prstClr val="black"/>
                </a:solidFill>
              </a:rPr>
              <a:t>Pendant l’arrêt de travail, mais aussi pendant toute la période de recherche de solutions, </a:t>
            </a:r>
            <a:r>
              <a:rPr lang="fr-FR" sz="1600" b="1" dirty="0" smtClean="0">
                <a:solidFill>
                  <a:prstClr val="black"/>
                </a:solidFill>
              </a:rPr>
              <a:t>les professionnels témoignent d’un sentiment de solitude et de désorientation </a:t>
            </a:r>
            <a:r>
              <a:rPr lang="fr-FR" sz="1600" dirty="0" smtClean="0">
                <a:solidFill>
                  <a:prstClr val="black"/>
                </a:solidFill>
              </a:rPr>
              <a:t>: </a:t>
            </a:r>
          </a:p>
        </p:txBody>
      </p:sp>
      <p:sp>
        <p:nvSpPr>
          <p:cNvPr id="6" name="Bulle ronde 5"/>
          <p:cNvSpPr/>
          <p:nvPr/>
        </p:nvSpPr>
        <p:spPr>
          <a:xfrm>
            <a:off x="1265080" y="2064114"/>
            <a:ext cx="2111216" cy="1277909"/>
          </a:xfrm>
          <a:prstGeom prst="wedgeEllipseCallout">
            <a:avLst>
              <a:gd name="adj1" fmla="val 58734"/>
              <a:gd name="adj2" fmla="val -5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i="1" dirty="0">
                <a:solidFill>
                  <a:sysClr val="windowText" lastClr="000000"/>
                </a:solidFill>
              </a:rPr>
              <a:t>« J’ai l’impression que personne ne fait d’effort, c’est comme être laissée à l’abandon »</a:t>
            </a:r>
          </a:p>
        </p:txBody>
      </p:sp>
      <p:sp>
        <p:nvSpPr>
          <p:cNvPr id="7" name="Bulle ronde 6"/>
          <p:cNvSpPr/>
          <p:nvPr/>
        </p:nvSpPr>
        <p:spPr>
          <a:xfrm>
            <a:off x="6642128" y="2221556"/>
            <a:ext cx="2151675" cy="1291091"/>
          </a:xfrm>
          <a:prstGeom prst="wedgeEllipseCallout">
            <a:avLst>
              <a:gd name="adj1" fmla="val -63787"/>
              <a:gd name="adj2" fmla="val -451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ysClr val="windowText" lastClr="000000"/>
                </a:solidFill>
              </a:rPr>
              <a:t>« On est livré à nous-mêmes, on se sent un peu seul au monde »</a:t>
            </a:r>
          </a:p>
        </p:txBody>
      </p:sp>
      <p:sp>
        <p:nvSpPr>
          <p:cNvPr id="8" name="Bulle ronde 7"/>
          <p:cNvSpPr/>
          <p:nvPr/>
        </p:nvSpPr>
        <p:spPr>
          <a:xfrm>
            <a:off x="4082268" y="3920253"/>
            <a:ext cx="1683924" cy="1091041"/>
          </a:xfrm>
          <a:prstGeom prst="wedgeEllipseCallout">
            <a:avLst>
              <a:gd name="adj1" fmla="val 49234"/>
              <a:gd name="adj2" fmla="val 4087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ysClr val="windowText" lastClr="000000"/>
                </a:solidFill>
              </a:rPr>
              <a:t>« On sait pas où on va, ce qu’on va faire »</a:t>
            </a:r>
          </a:p>
        </p:txBody>
      </p:sp>
      <p:sp>
        <p:nvSpPr>
          <p:cNvPr id="9" name="Bulle ronde 8"/>
          <p:cNvSpPr/>
          <p:nvPr/>
        </p:nvSpPr>
        <p:spPr>
          <a:xfrm>
            <a:off x="6888828" y="5685054"/>
            <a:ext cx="1764997" cy="1051944"/>
          </a:xfrm>
          <a:prstGeom prst="wedgeEllipseCallout">
            <a:avLst>
              <a:gd name="adj1" fmla="val -50914"/>
              <a:gd name="adj2" fmla="val -4592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ysClr val="windowText" lastClr="000000"/>
                </a:solidFill>
              </a:rPr>
              <a:t>« </a:t>
            </a:r>
            <a:r>
              <a:rPr lang="fr-FR" sz="1400" i="1" dirty="0" smtClean="0">
                <a:solidFill>
                  <a:sysClr val="windowText" lastClr="000000"/>
                </a:solidFill>
              </a:rPr>
              <a:t>On </a:t>
            </a:r>
            <a:r>
              <a:rPr lang="fr-FR" sz="1400" i="1" dirty="0">
                <a:solidFill>
                  <a:sysClr val="windowText" lastClr="000000"/>
                </a:solidFill>
              </a:rPr>
              <a:t>a l’impression de partir dans le néant </a:t>
            </a:r>
            <a:r>
              <a:rPr lang="fr-FR" sz="1400" i="1" dirty="0" smtClean="0">
                <a:solidFill>
                  <a:sysClr val="windowText" lastClr="000000"/>
                </a:solidFill>
              </a:rPr>
              <a:t>»</a:t>
            </a:r>
            <a:endParaRPr lang="fr-FR" sz="1400" i="1" dirty="0">
              <a:solidFill>
                <a:sysClr val="windowText" lastClr="000000"/>
              </a:solidFill>
            </a:endParaRPr>
          </a:p>
        </p:txBody>
      </p:sp>
      <p:sp>
        <p:nvSpPr>
          <p:cNvPr id="11" name="Bulle ronde 10"/>
          <p:cNvSpPr/>
          <p:nvPr/>
        </p:nvSpPr>
        <p:spPr>
          <a:xfrm>
            <a:off x="39557" y="3347302"/>
            <a:ext cx="1764997" cy="1051944"/>
          </a:xfrm>
          <a:prstGeom prst="wedgeEllipseCallout">
            <a:avLst>
              <a:gd name="adj1" fmla="val 41002"/>
              <a:gd name="adj2" fmla="val 596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ysClr val="windowText" lastClr="000000"/>
                </a:solidFill>
              </a:rPr>
              <a:t>« </a:t>
            </a:r>
            <a:r>
              <a:rPr lang="fr-FR" sz="1400" i="1" dirty="0" smtClean="0">
                <a:solidFill>
                  <a:sysClr val="windowText" lastClr="000000"/>
                </a:solidFill>
              </a:rPr>
              <a:t>J’étais </a:t>
            </a:r>
            <a:r>
              <a:rPr lang="fr-FR" sz="1400" i="1" dirty="0">
                <a:solidFill>
                  <a:sysClr val="windowText" lastClr="000000"/>
                </a:solidFill>
              </a:rPr>
              <a:t>un problème pour </a:t>
            </a:r>
            <a:r>
              <a:rPr lang="fr-FR" sz="1400" i="1" dirty="0" smtClean="0">
                <a:solidFill>
                  <a:sysClr val="windowText" lastClr="000000"/>
                </a:solidFill>
              </a:rPr>
              <a:t>l’institution »</a:t>
            </a:r>
            <a:endParaRPr lang="fr-FR" sz="1400" i="1" dirty="0">
              <a:solidFill>
                <a:sysClr val="windowText" lastClr="000000"/>
              </a:solidFill>
            </a:endParaRPr>
          </a:p>
        </p:txBody>
      </p:sp>
      <p:sp>
        <p:nvSpPr>
          <p:cNvPr id="13" name="Rectangle 12"/>
          <p:cNvSpPr/>
          <p:nvPr/>
        </p:nvSpPr>
        <p:spPr>
          <a:xfrm>
            <a:off x="721796" y="4552730"/>
            <a:ext cx="2350509" cy="584775"/>
          </a:xfrm>
          <a:prstGeom prst="rect">
            <a:avLst/>
          </a:prstGeom>
          <a:solidFill>
            <a:schemeClr val="accent4">
              <a:lumMod val="20000"/>
              <a:lumOff val="80000"/>
            </a:schemeClr>
          </a:solidFill>
        </p:spPr>
        <p:txBody>
          <a:bodyPr wrap="square">
            <a:spAutoFit/>
          </a:bodyPr>
          <a:lstStyle/>
          <a:p>
            <a:pPr marL="88900" lvl="1" algn="ctr"/>
            <a:r>
              <a:rPr lang="fr-FR" sz="1600" b="1" dirty="0" smtClean="0">
                <a:solidFill>
                  <a:prstClr val="black"/>
                </a:solidFill>
              </a:rPr>
              <a:t>Sentiment d’abandon et d’inutilité</a:t>
            </a:r>
            <a:endParaRPr lang="fr-FR" sz="1600" b="1" dirty="0">
              <a:solidFill>
                <a:prstClr val="black"/>
              </a:solidFill>
            </a:endParaRPr>
          </a:p>
        </p:txBody>
      </p:sp>
      <p:sp>
        <p:nvSpPr>
          <p:cNvPr id="14" name="Rectangle 13"/>
          <p:cNvSpPr/>
          <p:nvPr/>
        </p:nvSpPr>
        <p:spPr>
          <a:xfrm>
            <a:off x="5392954" y="5011051"/>
            <a:ext cx="2228568" cy="584775"/>
          </a:xfrm>
          <a:prstGeom prst="rect">
            <a:avLst/>
          </a:prstGeom>
          <a:solidFill>
            <a:schemeClr val="bg1">
              <a:lumMod val="75000"/>
            </a:schemeClr>
          </a:solidFill>
        </p:spPr>
        <p:txBody>
          <a:bodyPr wrap="square">
            <a:spAutoFit/>
          </a:bodyPr>
          <a:lstStyle/>
          <a:p>
            <a:pPr marL="88900" lvl="1" algn="ctr"/>
            <a:r>
              <a:rPr lang="fr-FR" sz="1600" b="1" dirty="0">
                <a:solidFill>
                  <a:prstClr val="black"/>
                </a:solidFill>
              </a:rPr>
              <a:t>Méconnaissance des droits et opportunités</a:t>
            </a:r>
          </a:p>
        </p:txBody>
      </p:sp>
      <p:sp>
        <p:nvSpPr>
          <p:cNvPr id="15" name="Rectangle 14"/>
          <p:cNvSpPr/>
          <p:nvPr/>
        </p:nvSpPr>
        <p:spPr>
          <a:xfrm>
            <a:off x="3647618" y="2320876"/>
            <a:ext cx="2634981" cy="1015663"/>
          </a:xfrm>
          <a:prstGeom prst="rect">
            <a:avLst/>
          </a:prstGeom>
          <a:solidFill>
            <a:schemeClr val="tx2">
              <a:lumMod val="20000"/>
              <a:lumOff val="80000"/>
            </a:schemeClr>
          </a:solidFill>
        </p:spPr>
        <p:txBody>
          <a:bodyPr wrap="square">
            <a:spAutoFit/>
          </a:bodyPr>
          <a:lstStyle/>
          <a:p>
            <a:pPr marL="88900" lvl="1" algn="ctr"/>
            <a:r>
              <a:rPr lang="fr-FR" sz="1500" b="1" dirty="0">
                <a:solidFill>
                  <a:prstClr val="black"/>
                </a:solidFill>
              </a:rPr>
              <a:t>Absence d’interlocuteurs disponibles et en capacité de transmettre des informations fiables et </a:t>
            </a:r>
            <a:r>
              <a:rPr lang="fr-FR" sz="1500" b="1" dirty="0" smtClean="0">
                <a:solidFill>
                  <a:prstClr val="black"/>
                </a:solidFill>
              </a:rPr>
              <a:t>pertinentes</a:t>
            </a:r>
            <a:endParaRPr lang="fr-FR" sz="1500" b="1" dirty="0">
              <a:solidFill>
                <a:prstClr val="black"/>
              </a:solidFill>
            </a:endParaRPr>
          </a:p>
        </p:txBody>
      </p:sp>
      <p:sp>
        <p:nvSpPr>
          <p:cNvPr id="12" name="Bulle ronde 11"/>
          <p:cNvSpPr/>
          <p:nvPr/>
        </p:nvSpPr>
        <p:spPr>
          <a:xfrm>
            <a:off x="1215614" y="5372455"/>
            <a:ext cx="2160681" cy="1345276"/>
          </a:xfrm>
          <a:prstGeom prst="wedgeEllipseCallout">
            <a:avLst>
              <a:gd name="adj1" fmla="val -11277"/>
              <a:gd name="adj2" fmla="val -6467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ysClr val="windowText" lastClr="000000"/>
                </a:solidFill>
              </a:rPr>
              <a:t>« On préfère souvent un agent absent plutôt qu’un agent à moitié présent »</a:t>
            </a:r>
          </a:p>
        </p:txBody>
      </p:sp>
      <p:sp>
        <p:nvSpPr>
          <p:cNvPr id="10" name="Bulle ronde 9"/>
          <p:cNvSpPr/>
          <p:nvPr/>
        </p:nvSpPr>
        <p:spPr>
          <a:xfrm>
            <a:off x="7181122" y="3830829"/>
            <a:ext cx="1969454" cy="1248774"/>
          </a:xfrm>
          <a:prstGeom prst="wedgeEllipseCallout">
            <a:avLst>
              <a:gd name="adj1" fmla="val -47791"/>
              <a:gd name="adj2" fmla="val 483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1563"/>
            <a:r>
              <a:rPr lang="fr-FR" sz="1300" i="1" dirty="0">
                <a:solidFill>
                  <a:sysClr val="windowText" lastClr="000000"/>
                </a:solidFill>
              </a:rPr>
              <a:t>« </a:t>
            </a:r>
            <a:r>
              <a:rPr lang="fr-FR" sz="1300" i="1" dirty="0" smtClean="0">
                <a:solidFill>
                  <a:sysClr val="windowText" lastClr="000000"/>
                </a:solidFill>
              </a:rPr>
              <a:t>C’était </a:t>
            </a:r>
            <a:r>
              <a:rPr lang="fr-FR" sz="1300" i="1" dirty="0">
                <a:solidFill>
                  <a:sysClr val="windowText" lastClr="000000"/>
                </a:solidFill>
              </a:rPr>
              <a:t>à moi de prendre des initiatives et de me renseigner à </a:t>
            </a:r>
            <a:r>
              <a:rPr lang="fr-FR" sz="1300" i="1" dirty="0" smtClean="0">
                <a:solidFill>
                  <a:sysClr val="windowText" lastClr="000000"/>
                </a:solidFill>
              </a:rPr>
              <a:t>l’extérieur</a:t>
            </a:r>
            <a:r>
              <a:rPr lang="fr-FR" sz="1300" i="1" dirty="0">
                <a:solidFill>
                  <a:sysClr val="windowText" lastClr="000000"/>
                </a:solidFill>
              </a:rPr>
              <a:t> »</a:t>
            </a:r>
          </a:p>
        </p:txBody>
      </p:sp>
    </p:spTree>
    <p:extLst>
      <p:ext uri="{BB962C8B-B14F-4D97-AF65-F5344CB8AC3E}">
        <p14:creationId xmlns:p14="http://schemas.microsoft.com/office/powerpoint/2010/main" val="20511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5" grpId="0" animBg="1"/>
      <p:bldP spid="12"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31</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smtClean="0"/>
              <a:t>Présentation des constats transversaux</a:t>
            </a:r>
            <a:endParaRPr lang="fr-FR" dirty="0"/>
          </a:p>
        </p:txBody>
      </p:sp>
      <p:sp>
        <p:nvSpPr>
          <p:cNvPr id="4" name="Espace réservé du texte 3"/>
          <p:cNvSpPr>
            <a:spLocks noGrp="1"/>
          </p:cNvSpPr>
          <p:nvPr>
            <p:ph type="body" sz="quarter" idx="14"/>
          </p:nvPr>
        </p:nvSpPr>
        <p:spPr>
          <a:xfrm>
            <a:off x="1153510" y="812909"/>
            <a:ext cx="7990490" cy="343866"/>
          </a:xfrm>
          <a:solidFill>
            <a:schemeClr val="tx2">
              <a:lumMod val="20000"/>
              <a:lumOff val="80000"/>
            </a:schemeClr>
          </a:solidFill>
        </p:spPr>
        <p:txBody>
          <a:bodyPr/>
          <a:lstStyle/>
          <a:p>
            <a:pPr algn="just"/>
            <a:r>
              <a:rPr lang="fr-FR" dirty="0"/>
              <a:t>Identifier des interlocuteurs qualifiés </a:t>
            </a:r>
            <a:r>
              <a:rPr lang="fr-FR" dirty="0" smtClean="0"/>
              <a:t>et à l’écoute</a:t>
            </a:r>
            <a:endParaRPr lang="fr-FR" dirty="0"/>
          </a:p>
        </p:txBody>
      </p:sp>
      <p:sp>
        <p:nvSpPr>
          <p:cNvPr id="5" name="Rectangle 4"/>
          <p:cNvSpPr/>
          <p:nvPr/>
        </p:nvSpPr>
        <p:spPr>
          <a:xfrm>
            <a:off x="120747" y="1433128"/>
            <a:ext cx="8836440" cy="4670509"/>
          </a:xfrm>
          <a:prstGeom prst="rect">
            <a:avLst/>
          </a:prstGeom>
          <a:noFill/>
        </p:spPr>
        <p:txBody>
          <a:bodyPr wrap="square">
            <a:spAutoFit/>
          </a:bodyPr>
          <a:lstStyle/>
          <a:p>
            <a:pPr marL="285750" indent="-285750" algn="just">
              <a:spcAft>
                <a:spcPts val="800"/>
              </a:spcAft>
              <a:buFont typeface="Wingdings" panose="05000000000000000000" pitchFamily="2" charset="2"/>
              <a:buChar char="Ø"/>
            </a:pPr>
            <a:r>
              <a:rPr lang="fr-FR" sz="1600" b="1" dirty="0" smtClean="0">
                <a:solidFill>
                  <a:prstClr val="black"/>
                </a:solidFill>
                <a:sym typeface="Wingdings" panose="05000000000000000000" pitchFamily="2" charset="2"/>
              </a:rPr>
              <a:t>Des informations s’avèrent non transmises dans un certain nombre d’établissements</a:t>
            </a:r>
          </a:p>
          <a:p>
            <a:pPr marL="742950" lvl="1" indent="-285750" algn="just">
              <a:spcAft>
                <a:spcPts val="800"/>
              </a:spcAft>
              <a:buFont typeface="Calibri" panose="020F0502020204030204" pitchFamily="34" charset="0"/>
              <a:buChar char="‐"/>
            </a:pPr>
            <a:r>
              <a:rPr lang="fr-FR" sz="1600" dirty="0">
                <a:solidFill>
                  <a:prstClr val="black"/>
                </a:solidFill>
              </a:rPr>
              <a:t>Des procédures statutaires et règlementaires peu </a:t>
            </a:r>
            <a:r>
              <a:rPr lang="fr-FR" sz="1600" dirty="0" smtClean="0">
                <a:solidFill>
                  <a:prstClr val="black"/>
                </a:solidFill>
              </a:rPr>
              <a:t>communiquées </a:t>
            </a:r>
            <a:r>
              <a:rPr lang="fr-FR" sz="1600" dirty="0">
                <a:solidFill>
                  <a:prstClr val="black"/>
                </a:solidFill>
              </a:rPr>
              <a:t>en </a:t>
            </a:r>
            <a:r>
              <a:rPr lang="fr-FR" sz="1600" dirty="0" smtClean="0">
                <a:solidFill>
                  <a:prstClr val="black"/>
                </a:solidFill>
              </a:rPr>
              <a:t>amont</a:t>
            </a:r>
            <a:endParaRPr lang="fr-FR" sz="1600" dirty="0">
              <a:solidFill>
                <a:prstClr val="black"/>
              </a:solidFill>
            </a:endParaRPr>
          </a:p>
          <a:p>
            <a:pPr marL="742950" lvl="1" indent="-285750" algn="just">
              <a:spcAft>
                <a:spcPts val="800"/>
              </a:spcAft>
              <a:buFont typeface="Calibri" panose="020F0502020204030204" pitchFamily="34" charset="0"/>
              <a:buChar char="‐"/>
            </a:pPr>
            <a:r>
              <a:rPr lang="fr-FR" sz="1600" dirty="0">
                <a:solidFill>
                  <a:prstClr val="black"/>
                </a:solidFill>
              </a:rPr>
              <a:t>Des discours parfois hétérogènes entre acteurs ressources qui génèrent une confusion pour l’agent et un </a:t>
            </a:r>
            <a:r>
              <a:rPr lang="fr-FR" sz="1600" dirty="0" smtClean="0">
                <a:solidFill>
                  <a:prstClr val="black"/>
                </a:solidFill>
              </a:rPr>
              <a:t>risque éventuel d’immobilisme</a:t>
            </a:r>
            <a:endParaRPr lang="fr-FR" sz="1600" dirty="0">
              <a:solidFill>
                <a:prstClr val="black"/>
              </a:solidFill>
            </a:endParaRPr>
          </a:p>
          <a:p>
            <a:pPr marL="742950" lvl="1" indent="-285750" algn="just">
              <a:spcAft>
                <a:spcPts val="500"/>
              </a:spcAft>
              <a:buFont typeface="Calibri" panose="020F0502020204030204" pitchFamily="34" charset="0"/>
              <a:buChar char="‐"/>
            </a:pPr>
            <a:r>
              <a:rPr lang="fr-FR" sz="1600" dirty="0" smtClean="0">
                <a:solidFill>
                  <a:prstClr val="black"/>
                </a:solidFill>
              </a:rPr>
              <a:t>Des </a:t>
            </a:r>
            <a:r>
              <a:rPr lang="fr-FR" sz="1600" dirty="0">
                <a:solidFill>
                  <a:prstClr val="black"/>
                </a:solidFill>
              </a:rPr>
              <a:t>professionnels pourtant en capacité de comprendre les contraintes pesant sur les établissements (problématiques financières, évolution des besoins en métiers et compétences, etc</a:t>
            </a:r>
            <a:r>
              <a:rPr lang="fr-FR" sz="1600" dirty="0" smtClean="0">
                <a:solidFill>
                  <a:prstClr val="black"/>
                </a:solidFill>
              </a:rPr>
              <a:t>.)</a:t>
            </a:r>
          </a:p>
          <a:p>
            <a:pPr marL="742950" lvl="1" indent="-285750" algn="just">
              <a:spcAft>
                <a:spcPts val="800"/>
              </a:spcAft>
              <a:buFont typeface="Calibri" panose="020F0502020204030204" pitchFamily="34" charset="0"/>
              <a:buChar char="‐"/>
            </a:pPr>
            <a:endParaRPr lang="fr-FR" sz="1600" dirty="0">
              <a:solidFill>
                <a:prstClr val="black"/>
              </a:solidFill>
            </a:endParaRPr>
          </a:p>
          <a:p>
            <a:pPr marL="285750" indent="-285750" algn="just">
              <a:spcAft>
                <a:spcPts val="800"/>
              </a:spcAft>
              <a:buFont typeface="Wingdings" panose="05000000000000000000" pitchFamily="2" charset="2"/>
              <a:buChar char="Ø"/>
            </a:pPr>
            <a:r>
              <a:rPr lang="fr-FR" sz="1600" b="1" dirty="0" smtClean="0">
                <a:solidFill>
                  <a:prstClr val="black"/>
                </a:solidFill>
                <a:sym typeface="Wingdings" panose="05000000000000000000" pitchFamily="2" charset="2"/>
              </a:rPr>
              <a:t>Des informations dont la transmission n’est pas toujours accompagnée </a:t>
            </a:r>
            <a:r>
              <a:rPr lang="fr-FR" sz="1600" dirty="0" smtClean="0">
                <a:solidFill>
                  <a:prstClr val="black"/>
                </a:solidFill>
                <a:sym typeface="Wingdings" panose="05000000000000000000" pitchFamily="2" charset="2"/>
              </a:rPr>
              <a:t>: des acteurs RH ne mesurant pas toujours la difficulté des professionnels à comprendre et assimiler les informations transmises : </a:t>
            </a:r>
          </a:p>
          <a:p>
            <a:pPr marL="742950" lvl="1" indent="-285750" algn="just">
              <a:spcAft>
                <a:spcPts val="800"/>
              </a:spcAft>
              <a:buFont typeface="Calibri" panose="020F0502020204030204" pitchFamily="34" charset="0"/>
              <a:buChar char="‐"/>
            </a:pPr>
            <a:r>
              <a:rPr lang="fr-FR" sz="1600" dirty="0">
                <a:solidFill>
                  <a:prstClr val="black"/>
                </a:solidFill>
                <a:sym typeface="Wingdings" panose="05000000000000000000" pitchFamily="2" charset="2"/>
              </a:rPr>
              <a:t>Un accès aux droits non effectif</a:t>
            </a:r>
          </a:p>
          <a:p>
            <a:pPr marL="742950" lvl="1" indent="-285750" algn="just">
              <a:spcAft>
                <a:spcPts val="800"/>
              </a:spcAft>
              <a:buFont typeface="Calibri" panose="020F0502020204030204" pitchFamily="34" charset="0"/>
              <a:buChar char="‐"/>
            </a:pPr>
            <a:r>
              <a:rPr lang="fr-FR" sz="1600" dirty="0">
                <a:solidFill>
                  <a:prstClr val="black"/>
                </a:solidFill>
                <a:sym typeface="Wingdings" panose="05000000000000000000" pitchFamily="2" charset="2"/>
              </a:rPr>
              <a:t>Un enjeu de traçabilité et de transmission écrite des informations</a:t>
            </a:r>
          </a:p>
          <a:p>
            <a:pPr marL="742950" lvl="1" indent="-285750" algn="just">
              <a:spcAft>
                <a:spcPts val="800"/>
              </a:spcAft>
              <a:buFont typeface="Calibri" panose="020F0502020204030204" pitchFamily="34" charset="0"/>
              <a:buChar char="‐"/>
            </a:pPr>
            <a:r>
              <a:rPr lang="fr-FR" sz="1600" dirty="0">
                <a:solidFill>
                  <a:prstClr val="black"/>
                </a:solidFill>
                <a:sym typeface="Wingdings" panose="05000000000000000000" pitchFamily="2" charset="2"/>
              </a:rPr>
              <a:t>Un temps nécessaire d’appropriation de l’information à prendre en compte</a:t>
            </a:r>
          </a:p>
          <a:p>
            <a:pPr marL="742950" lvl="1" indent="-285750" algn="just">
              <a:spcAft>
                <a:spcPts val="800"/>
              </a:spcAft>
              <a:buFont typeface="Calibri" panose="020F0502020204030204" pitchFamily="34" charset="0"/>
              <a:buChar char="‐"/>
            </a:pPr>
            <a:r>
              <a:rPr lang="fr-FR" sz="1600" dirty="0">
                <a:solidFill>
                  <a:prstClr val="black"/>
                </a:solidFill>
                <a:sym typeface="Wingdings" panose="05000000000000000000" pitchFamily="2" charset="2"/>
              </a:rPr>
              <a:t>Un manque de communication et de pédagogie au niveau des RH</a:t>
            </a:r>
          </a:p>
        </p:txBody>
      </p:sp>
    </p:spTree>
    <p:extLst>
      <p:ext uri="{BB962C8B-B14F-4D97-AF65-F5344CB8AC3E}">
        <p14:creationId xmlns:p14="http://schemas.microsoft.com/office/powerpoint/2010/main" val="309616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32</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smtClean="0"/>
              <a:t>Présentation des constats transversaux</a:t>
            </a:r>
            <a:endParaRPr lang="fr-FR" dirty="0"/>
          </a:p>
        </p:txBody>
      </p:sp>
      <p:sp>
        <p:nvSpPr>
          <p:cNvPr id="4" name="Espace réservé du texte 3"/>
          <p:cNvSpPr>
            <a:spLocks noGrp="1"/>
          </p:cNvSpPr>
          <p:nvPr>
            <p:ph type="body" sz="quarter" idx="14"/>
          </p:nvPr>
        </p:nvSpPr>
        <p:spPr>
          <a:xfrm>
            <a:off x="1152940" y="841514"/>
            <a:ext cx="7990490" cy="343866"/>
          </a:xfrm>
          <a:solidFill>
            <a:schemeClr val="tx2">
              <a:lumMod val="20000"/>
              <a:lumOff val="80000"/>
            </a:schemeClr>
          </a:solidFill>
        </p:spPr>
        <p:txBody>
          <a:bodyPr/>
          <a:lstStyle/>
          <a:p>
            <a:pPr algn="just"/>
            <a:r>
              <a:rPr lang="fr-FR" dirty="0"/>
              <a:t>Identifier des interlocuteurs qualifiés </a:t>
            </a:r>
            <a:r>
              <a:rPr lang="fr-FR" dirty="0" smtClean="0"/>
              <a:t>et à l’écoute</a:t>
            </a:r>
            <a:endParaRPr lang="fr-FR" dirty="0"/>
          </a:p>
        </p:txBody>
      </p:sp>
      <p:sp>
        <p:nvSpPr>
          <p:cNvPr id="5" name="Rectangle 4"/>
          <p:cNvSpPr/>
          <p:nvPr/>
        </p:nvSpPr>
        <p:spPr>
          <a:xfrm>
            <a:off x="158195" y="1426881"/>
            <a:ext cx="8820024" cy="4788490"/>
          </a:xfrm>
          <a:prstGeom prst="rect">
            <a:avLst/>
          </a:prstGeom>
          <a:noFill/>
        </p:spPr>
        <p:txBody>
          <a:bodyPr wrap="square">
            <a:spAutoFit/>
          </a:bodyPr>
          <a:lstStyle/>
          <a:p>
            <a:pPr marL="285750" indent="-285750" algn="just">
              <a:spcAft>
                <a:spcPts val="1500"/>
              </a:spcAft>
              <a:buFont typeface="Wingdings" panose="05000000000000000000" pitchFamily="2" charset="2"/>
              <a:buChar char="Ø"/>
            </a:pPr>
            <a:r>
              <a:rPr lang="fr-FR" sz="1600" dirty="0" smtClean="0">
                <a:solidFill>
                  <a:prstClr val="black"/>
                </a:solidFill>
              </a:rPr>
              <a:t>Des </a:t>
            </a:r>
            <a:r>
              <a:rPr lang="fr-FR" sz="1600" b="1" dirty="0" smtClean="0">
                <a:solidFill>
                  <a:prstClr val="black"/>
                </a:solidFill>
              </a:rPr>
              <a:t>besoins en accompagnement nécessairement pluridisciplinaires</a:t>
            </a:r>
            <a:r>
              <a:rPr lang="fr-FR" sz="1600" dirty="0" smtClean="0">
                <a:solidFill>
                  <a:prstClr val="black"/>
                </a:solidFill>
              </a:rPr>
              <a:t>, puisque mêlant des compétences RH, médicales, professionnelles, psychologiques, etc. </a:t>
            </a:r>
          </a:p>
          <a:p>
            <a:pPr marL="541338" lvl="1" indent="-285750" algn="just">
              <a:spcAft>
                <a:spcPts val="400"/>
              </a:spcAft>
              <a:buFont typeface="Courier New" panose="02070309020205020404" pitchFamily="49" charset="0"/>
              <a:buChar char="o"/>
            </a:pPr>
            <a:r>
              <a:rPr lang="fr-FR" sz="1600" dirty="0">
                <a:solidFill>
                  <a:prstClr val="black"/>
                </a:solidFill>
              </a:rPr>
              <a:t>Des compétences en partie manquantes : </a:t>
            </a:r>
          </a:p>
          <a:p>
            <a:pPr marL="895350" lvl="2" indent="-285750" algn="just">
              <a:spcAft>
                <a:spcPts val="400"/>
              </a:spcAft>
              <a:buFont typeface="Calibri" panose="020F0502020204030204" pitchFamily="34" charset="0"/>
              <a:buChar char="‐"/>
            </a:pPr>
            <a:r>
              <a:rPr lang="fr-FR" sz="1600" dirty="0" smtClean="0">
                <a:solidFill>
                  <a:prstClr val="black"/>
                </a:solidFill>
              </a:rPr>
              <a:t>Une </a:t>
            </a:r>
            <a:r>
              <a:rPr lang="fr-FR" sz="1600" b="1" dirty="0">
                <a:solidFill>
                  <a:prstClr val="black"/>
                </a:solidFill>
              </a:rPr>
              <a:t>fonction RH peu développée </a:t>
            </a:r>
            <a:r>
              <a:rPr lang="fr-FR" sz="1600" dirty="0">
                <a:solidFill>
                  <a:prstClr val="black"/>
                </a:solidFill>
              </a:rPr>
              <a:t>dans les petits établissements </a:t>
            </a:r>
            <a:r>
              <a:rPr lang="fr-FR" sz="1600" dirty="0" smtClean="0">
                <a:solidFill>
                  <a:prstClr val="black"/>
                </a:solidFill>
              </a:rPr>
              <a:t>médico-sociaux. </a:t>
            </a:r>
          </a:p>
          <a:p>
            <a:pPr marL="1258888" lvl="3" indent="-285750" algn="just">
              <a:spcAft>
                <a:spcPts val="400"/>
              </a:spcAft>
              <a:buFont typeface="Wingdings" panose="05000000000000000000" pitchFamily="2" charset="2"/>
              <a:buChar char="§"/>
            </a:pPr>
            <a:r>
              <a:rPr lang="fr-FR" sz="1600" dirty="0" smtClean="0">
                <a:solidFill>
                  <a:prstClr val="black"/>
                </a:solidFill>
              </a:rPr>
              <a:t>Point de vigilance : des agents RH ne se sentant pas toujours en capacité de faire face à la souffrance exprimée par une personne en situation de handicap ou d’inaptitude.</a:t>
            </a:r>
          </a:p>
          <a:p>
            <a:pPr marL="895350" lvl="2" indent="-285750" algn="just">
              <a:spcAft>
                <a:spcPts val="400"/>
              </a:spcAft>
              <a:buFont typeface="Calibri" panose="020F0502020204030204" pitchFamily="34" charset="0"/>
              <a:buChar char="‐"/>
            </a:pPr>
            <a:r>
              <a:rPr lang="fr-FR" sz="1600" dirty="0" smtClean="0">
                <a:solidFill>
                  <a:prstClr val="black"/>
                </a:solidFill>
              </a:rPr>
              <a:t>Un </a:t>
            </a:r>
            <a:r>
              <a:rPr lang="fr-FR" sz="1600" b="1" dirty="0" smtClean="0">
                <a:solidFill>
                  <a:prstClr val="black"/>
                </a:solidFill>
              </a:rPr>
              <a:t>déficit national de médecins du travail et une problématique d’effectivité du « tiers temps » </a:t>
            </a:r>
            <a:endParaRPr lang="fr-FR" sz="1600" b="1" dirty="0">
              <a:solidFill>
                <a:prstClr val="black"/>
              </a:solidFill>
            </a:endParaRPr>
          </a:p>
          <a:p>
            <a:pPr marL="895350" lvl="2" indent="-285750" algn="just">
              <a:spcAft>
                <a:spcPts val="400"/>
              </a:spcAft>
              <a:buFont typeface="Calibri" panose="020F0502020204030204" pitchFamily="34" charset="0"/>
              <a:buChar char="‐"/>
            </a:pPr>
            <a:r>
              <a:rPr lang="fr-FR" sz="1600" dirty="0" smtClean="0">
                <a:solidFill>
                  <a:prstClr val="black"/>
                </a:solidFill>
              </a:rPr>
              <a:t>Un </a:t>
            </a:r>
            <a:r>
              <a:rPr lang="fr-FR" sz="1600" b="1" dirty="0" smtClean="0">
                <a:solidFill>
                  <a:prstClr val="black"/>
                </a:solidFill>
              </a:rPr>
              <a:t>encadrement de proximité peu formé au management </a:t>
            </a:r>
          </a:p>
          <a:p>
            <a:pPr marL="895350" lvl="2" indent="-285750" algn="just">
              <a:spcAft>
                <a:spcPts val="400"/>
              </a:spcAft>
              <a:buFont typeface="Calibri" panose="020F0502020204030204" pitchFamily="34" charset="0"/>
              <a:buChar char="‐"/>
            </a:pPr>
            <a:r>
              <a:rPr lang="fr-FR" sz="1600" dirty="0" smtClean="0">
                <a:solidFill>
                  <a:prstClr val="black"/>
                </a:solidFill>
              </a:rPr>
              <a:t>Une </a:t>
            </a:r>
            <a:r>
              <a:rPr lang="fr-FR" sz="1600" b="1" dirty="0" smtClean="0">
                <a:solidFill>
                  <a:prstClr val="black"/>
                </a:solidFill>
              </a:rPr>
              <a:t>faible disponibilité ou visibilité des professionnels spécialisés</a:t>
            </a:r>
            <a:endParaRPr lang="fr-FR" sz="1600" dirty="0" smtClean="0">
              <a:solidFill>
                <a:prstClr val="black"/>
              </a:solidFill>
            </a:endParaRPr>
          </a:p>
          <a:p>
            <a:pPr marL="895350" lvl="2" indent="-285750" algn="just">
              <a:spcAft>
                <a:spcPts val="1000"/>
              </a:spcAft>
              <a:buFont typeface="Calibri" panose="020F0502020204030204" pitchFamily="34" charset="0"/>
              <a:buChar char="‐"/>
            </a:pPr>
            <a:r>
              <a:rPr lang="fr-FR" sz="1600" dirty="0" smtClean="0">
                <a:solidFill>
                  <a:prstClr val="black"/>
                </a:solidFill>
              </a:rPr>
              <a:t>Des organisations syndicales susceptibles d’accompagner les agents parfois elles-mêmes peu outillées</a:t>
            </a:r>
          </a:p>
          <a:p>
            <a:pPr marL="541338" lvl="1" indent="-285750" algn="just">
              <a:spcAft>
                <a:spcPts val="1000"/>
              </a:spcAft>
              <a:buFont typeface="Courier New" panose="02070309020205020404" pitchFamily="49" charset="0"/>
              <a:buChar char="o"/>
            </a:pPr>
            <a:r>
              <a:rPr lang="fr-FR" sz="1600" dirty="0" smtClean="0">
                <a:solidFill>
                  <a:prstClr val="black"/>
                </a:solidFill>
              </a:rPr>
              <a:t>Des </a:t>
            </a:r>
            <a:r>
              <a:rPr lang="fr-FR" sz="1600" b="1" dirty="0" smtClean="0">
                <a:solidFill>
                  <a:prstClr val="black"/>
                </a:solidFill>
              </a:rPr>
              <a:t>enjeux de coordination inhérents au travail collectif et pluridisciplinaire</a:t>
            </a:r>
            <a:r>
              <a:rPr lang="fr-FR" sz="1600" dirty="0" smtClean="0">
                <a:solidFill>
                  <a:prstClr val="black"/>
                </a:solidFill>
              </a:rPr>
              <a:t> : une problématique de temps et de moyens dédiés</a:t>
            </a:r>
            <a:endParaRPr lang="fr-FR" sz="1600" dirty="0" smtClean="0">
              <a:solidFill>
                <a:srgbClr val="FF0000"/>
              </a:solidFill>
            </a:endParaRPr>
          </a:p>
          <a:p>
            <a:pPr marL="541338" lvl="1" indent="-285750" algn="just">
              <a:spcAft>
                <a:spcPts val="800"/>
              </a:spcAft>
              <a:buFont typeface="Courier New" panose="02070309020205020404" pitchFamily="49" charset="0"/>
              <a:buChar char="o"/>
            </a:pPr>
            <a:r>
              <a:rPr lang="fr-FR" sz="1600" dirty="0" smtClean="0">
                <a:solidFill>
                  <a:prstClr val="black"/>
                </a:solidFill>
              </a:rPr>
              <a:t>L’opportunité récente de </a:t>
            </a:r>
            <a:r>
              <a:rPr lang="fr-FR" sz="1600" b="1" dirty="0" smtClean="0">
                <a:solidFill>
                  <a:prstClr val="black"/>
                </a:solidFill>
              </a:rPr>
              <a:t>mobiliser la référente handicap mutualisée </a:t>
            </a:r>
            <a:r>
              <a:rPr lang="fr-FR" sz="1600" dirty="0" smtClean="0">
                <a:solidFill>
                  <a:prstClr val="black"/>
                </a:solidFill>
              </a:rPr>
              <a:t>pour les établissements de la FPH</a:t>
            </a:r>
            <a:endParaRPr lang="fr-FR" sz="1600" dirty="0" smtClean="0">
              <a:solidFill>
                <a:srgbClr val="FF0000"/>
              </a:solidFill>
            </a:endParaRPr>
          </a:p>
        </p:txBody>
      </p:sp>
    </p:spTree>
    <p:extLst>
      <p:ext uri="{BB962C8B-B14F-4D97-AF65-F5344CB8AC3E}">
        <p14:creationId xmlns:p14="http://schemas.microsoft.com/office/powerpoint/2010/main" val="19781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33</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a:t>Présentation des constats transversaux</a:t>
            </a:r>
          </a:p>
          <a:p>
            <a:endParaRPr lang="fr-FR" dirty="0"/>
          </a:p>
        </p:txBody>
      </p:sp>
      <p:sp>
        <p:nvSpPr>
          <p:cNvPr id="4" name="Espace réservé du texte 3"/>
          <p:cNvSpPr>
            <a:spLocks noGrp="1"/>
          </p:cNvSpPr>
          <p:nvPr>
            <p:ph type="body" sz="quarter" idx="14"/>
          </p:nvPr>
        </p:nvSpPr>
        <p:spPr>
          <a:xfrm>
            <a:off x="1152940" y="799230"/>
            <a:ext cx="7990490" cy="485285"/>
          </a:xfrm>
          <a:solidFill>
            <a:schemeClr val="tx2">
              <a:lumMod val="20000"/>
              <a:lumOff val="80000"/>
            </a:schemeClr>
          </a:solidFill>
        </p:spPr>
        <p:txBody>
          <a:bodyPr>
            <a:noAutofit/>
          </a:bodyPr>
          <a:lstStyle/>
          <a:p>
            <a:pPr algn="just"/>
            <a:r>
              <a:rPr lang="fr-FR" dirty="0"/>
              <a:t>Répondre de manière adaptée et proportionnée à la problématique </a:t>
            </a:r>
            <a:r>
              <a:rPr lang="fr-FR" dirty="0" smtClean="0"/>
              <a:t>du professionnel : l’aménagement du poste</a:t>
            </a:r>
            <a:endParaRPr lang="fr-FR" dirty="0"/>
          </a:p>
        </p:txBody>
      </p:sp>
      <p:sp>
        <p:nvSpPr>
          <p:cNvPr id="5" name="Rectangle 4"/>
          <p:cNvSpPr/>
          <p:nvPr/>
        </p:nvSpPr>
        <p:spPr>
          <a:xfrm>
            <a:off x="0" y="1421292"/>
            <a:ext cx="9144000" cy="5139869"/>
          </a:xfrm>
          <a:prstGeom prst="rect">
            <a:avLst/>
          </a:prstGeom>
          <a:solidFill>
            <a:schemeClr val="bg1"/>
          </a:solidFill>
        </p:spPr>
        <p:txBody>
          <a:bodyPr wrap="square">
            <a:spAutoFit/>
          </a:bodyPr>
          <a:lstStyle/>
          <a:p>
            <a:pPr marL="285750" indent="-285750" algn="just">
              <a:spcAft>
                <a:spcPts val="400"/>
              </a:spcAft>
              <a:buFont typeface="Wingdings" panose="05000000000000000000" pitchFamily="2" charset="2"/>
              <a:buChar char="Ø"/>
            </a:pPr>
            <a:r>
              <a:rPr lang="fr-FR" sz="1600" dirty="0" smtClean="0">
                <a:solidFill>
                  <a:prstClr val="black"/>
                </a:solidFill>
              </a:rPr>
              <a:t>Des difficultés à gérer de manière adaptée les problématiques liées à l’inaptitude :</a:t>
            </a:r>
          </a:p>
          <a:p>
            <a:pPr marL="742950" lvl="1" indent="-285750" algn="just">
              <a:buFont typeface="Courier New" panose="02070309020205020404" pitchFamily="49" charset="0"/>
              <a:buChar char="o"/>
            </a:pPr>
            <a:r>
              <a:rPr lang="fr-FR" sz="1600" dirty="0" smtClean="0">
                <a:solidFill>
                  <a:prstClr val="black"/>
                </a:solidFill>
              </a:rPr>
              <a:t>Un </a:t>
            </a:r>
            <a:r>
              <a:rPr lang="fr-FR" sz="1600" dirty="0">
                <a:solidFill>
                  <a:prstClr val="black"/>
                </a:solidFill>
              </a:rPr>
              <a:t>sentiment partagé, mais non </a:t>
            </a:r>
            <a:r>
              <a:rPr lang="fr-FR" sz="1600" dirty="0" smtClean="0">
                <a:solidFill>
                  <a:prstClr val="black"/>
                </a:solidFill>
              </a:rPr>
              <a:t>vérifiable statistiquement, </a:t>
            </a:r>
            <a:r>
              <a:rPr lang="fr-FR" sz="1600" b="1" dirty="0">
                <a:solidFill>
                  <a:prstClr val="black"/>
                </a:solidFill>
              </a:rPr>
              <a:t>d’augmentation du nombre de professionnels en restriction </a:t>
            </a:r>
            <a:r>
              <a:rPr lang="fr-FR" sz="1600" b="1" dirty="0" smtClean="0">
                <a:solidFill>
                  <a:prstClr val="black"/>
                </a:solidFill>
              </a:rPr>
              <a:t>d’aptitude.</a:t>
            </a:r>
          </a:p>
          <a:p>
            <a:pPr marL="742950" lvl="1" indent="-285750" algn="just">
              <a:buFont typeface="Courier New" panose="02070309020205020404" pitchFamily="49" charset="0"/>
              <a:buChar char="o"/>
            </a:pPr>
            <a:r>
              <a:rPr lang="fr-FR" sz="1600" dirty="0" smtClean="0">
                <a:solidFill>
                  <a:prstClr val="black"/>
                </a:solidFill>
              </a:rPr>
              <a:t>Des </a:t>
            </a:r>
            <a:r>
              <a:rPr lang="fr-FR" sz="1600" b="1" dirty="0">
                <a:solidFill>
                  <a:prstClr val="black"/>
                </a:solidFill>
              </a:rPr>
              <a:t>restrictions d’aptitude durable difficiles à mettre en œuvre </a:t>
            </a:r>
            <a:r>
              <a:rPr lang="fr-FR" sz="1600" dirty="0">
                <a:solidFill>
                  <a:prstClr val="black"/>
                </a:solidFill>
              </a:rPr>
              <a:t>dans les </a:t>
            </a:r>
            <a:r>
              <a:rPr lang="fr-FR" sz="1600" dirty="0" smtClean="0">
                <a:solidFill>
                  <a:prstClr val="black"/>
                </a:solidFill>
              </a:rPr>
              <a:t>services </a:t>
            </a:r>
            <a:endParaRPr lang="fr-FR" sz="1600" dirty="0">
              <a:solidFill>
                <a:prstClr val="black"/>
              </a:solidFill>
            </a:endParaRPr>
          </a:p>
          <a:p>
            <a:pPr marL="742950" lvl="1" indent="-285750" algn="just">
              <a:buFont typeface="Courier New" panose="02070309020205020404" pitchFamily="49" charset="0"/>
              <a:buChar char="o"/>
            </a:pPr>
            <a:r>
              <a:rPr lang="fr-FR" sz="1600" dirty="0" smtClean="0">
                <a:solidFill>
                  <a:prstClr val="black"/>
                </a:solidFill>
              </a:rPr>
              <a:t>Une </a:t>
            </a:r>
            <a:r>
              <a:rPr lang="fr-FR" sz="1600" dirty="0">
                <a:solidFill>
                  <a:prstClr val="black"/>
                </a:solidFill>
              </a:rPr>
              <a:t>« gestion » par les agents de leur handicap </a:t>
            </a:r>
            <a:r>
              <a:rPr lang="fr-FR" sz="1600" dirty="0" smtClean="0">
                <a:solidFill>
                  <a:prstClr val="black"/>
                </a:solidFill>
              </a:rPr>
              <a:t>au </a:t>
            </a:r>
            <a:r>
              <a:rPr lang="fr-FR" sz="1600" dirty="0">
                <a:solidFill>
                  <a:prstClr val="black"/>
                </a:solidFill>
              </a:rPr>
              <a:t>moyen de leurs </a:t>
            </a:r>
            <a:r>
              <a:rPr lang="fr-FR" sz="1600" b="1" dirty="0">
                <a:solidFill>
                  <a:prstClr val="black"/>
                </a:solidFill>
              </a:rPr>
              <a:t>arrêts maladie </a:t>
            </a:r>
            <a:r>
              <a:rPr lang="fr-FR" sz="1600" dirty="0">
                <a:solidFill>
                  <a:prstClr val="black"/>
                </a:solidFill>
              </a:rPr>
              <a:t>: utilisés comme périodes pour se </a:t>
            </a:r>
            <a:r>
              <a:rPr lang="fr-FR" sz="1600" dirty="0" smtClean="0">
                <a:solidFill>
                  <a:prstClr val="black"/>
                </a:solidFill>
              </a:rPr>
              <a:t>reconstituer</a:t>
            </a:r>
          </a:p>
          <a:p>
            <a:pPr marL="285750" lvl="1" indent="-285750" algn="just">
              <a:buFont typeface="Arial" panose="020B0604020202020204" pitchFamily="34" charset="0"/>
              <a:buChar char="•"/>
            </a:pPr>
            <a:endParaRPr lang="fr-FR" sz="1400" dirty="0">
              <a:solidFill>
                <a:prstClr val="black"/>
              </a:solidFill>
            </a:endParaRPr>
          </a:p>
          <a:p>
            <a:pPr marL="285750" indent="-285750" algn="just">
              <a:spcAft>
                <a:spcPts val="400"/>
              </a:spcAft>
              <a:buFont typeface="Wingdings" panose="05000000000000000000" pitchFamily="2" charset="2"/>
              <a:buChar char="Ø"/>
            </a:pPr>
            <a:r>
              <a:rPr lang="fr-FR" sz="1600" dirty="0" smtClean="0">
                <a:solidFill>
                  <a:prstClr val="black"/>
                </a:solidFill>
              </a:rPr>
              <a:t>Plusieurs types de politiques identifiés dans les établissements :</a:t>
            </a:r>
          </a:p>
          <a:p>
            <a:pPr marL="742950" lvl="1" indent="-285750" algn="just">
              <a:buFont typeface="Courier New" panose="02070309020205020404" pitchFamily="49" charset="0"/>
              <a:buChar char="o"/>
            </a:pPr>
            <a:r>
              <a:rPr lang="fr-FR" sz="1600" b="1" dirty="0" smtClean="0">
                <a:solidFill>
                  <a:prstClr val="black"/>
                </a:solidFill>
              </a:rPr>
              <a:t>Des restrictions appliquées dans les services au prix d’un report de charge sur le reste de l’équipe</a:t>
            </a:r>
          </a:p>
          <a:p>
            <a:pPr marL="742950" lvl="1" indent="-285750" algn="just">
              <a:buFont typeface="Courier New" panose="02070309020205020404" pitchFamily="49" charset="0"/>
              <a:buChar char="o"/>
            </a:pPr>
            <a:r>
              <a:rPr lang="fr-FR" sz="1600" b="1" dirty="0" smtClean="0">
                <a:solidFill>
                  <a:prstClr val="black"/>
                </a:solidFill>
              </a:rPr>
              <a:t>Des messages de directions autorisant à ne pas appliquer les restrictions médicales </a:t>
            </a:r>
            <a:r>
              <a:rPr lang="fr-FR" sz="1600" dirty="0" smtClean="0">
                <a:solidFill>
                  <a:prstClr val="black"/>
                </a:solidFill>
              </a:rPr>
              <a:t>décrites comme optionnelles ou irréalistes </a:t>
            </a:r>
            <a:endParaRPr lang="fr-FR" sz="1600" b="1" dirty="0">
              <a:solidFill>
                <a:prstClr val="black"/>
              </a:solidFill>
            </a:endParaRPr>
          </a:p>
          <a:p>
            <a:pPr marL="742950" lvl="1" indent="-285750" algn="just">
              <a:buFont typeface="Courier New" panose="02070309020205020404" pitchFamily="49" charset="0"/>
              <a:buChar char="o"/>
            </a:pPr>
            <a:r>
              <a:rPr lang="fr-FR" sz="1600" b="1" dirty="0" smtClean="0">
                <a:solidFill>
                  <a:prstClr val="black"/>
                </a:solidFill>
              </a:rPr>
              <a:t>Une </a:t>
            </a:r>
            <a:r>
              <a:rPr lang="fr-FR" sz="1600" b="1" dirty="0">
                <a:solidFill>
                  <a:prstClr val="black"/>
                </a:solidFill>
              </a:rPr>
              <a:t>position stricte </a:t>
            </a:r>
            <a:r>
              <a:rPr lang="fr-FR" sz="1600" b="1" dirty="0" smtClean="0">
                <a:solidFill>
                  <a:prstClr val="black"/>
                </a:solidFill>
              </a:rPr>
              <a:t>appliquée par certaines DRH en </a:t>
            </a:r>
            <a:r>
              <a:rPr lang="fr-FR" sz="1600" b="1" dirty="0">
                <a:solidFill>
                  <a:prstClr val="black"/>
                </a:solidFill>
              </a:rPr>
              <a:t>matière de gestion des restrictions </a:t>
            </a:r>
            <a:r>
              <a:rPr lang="fr-FR" sz="1600" b="1" dirty="0" smtClean="0">
                <a:solidFill>
                  <a:prstClr val="black"/>
                </a:solidFill>
              </a:rPr>
              <a:t>d’aptitude</a:t>
            </a:r>
            <a:r>
              <a:rPr lang="fr-FR" sz="1600" dirty="0">
                <a:solidFill>
                  <a:prstClr val="black"/>
                </a:solidFill>
              </a:rPr>
              <a:t> </a:t>
            </a:r>
            <a:r>
              <a:rPr lang="fr-FR" sz="1600" dirty="0" smtClean="0">
                <a:solidFill>
                  <a:prstClr val="black"/>
                </a:solidFill>
              </a:rPr>
              <a:t>(ex. refus de la reprise et demande du prolongement en cas d’irréalisme des restrictions)</a:t>
            </a:r>
          </a:p>
          <a:p>
            <a:pPr lvl="1" algn="just"/>
            <a:endParaRPr lang="fr-FR" sz="1600" dirty="0" smtClean="0">
              <a:solidFill>
                <a:prstClr val="black"/>
              </a:solidFill>
            </a:endParaRPr>
          </a:p>
          <a:p>
            <a:pPr marL="285750" indent="-285750" algn="just">
              <a:spcAft>
                <a:spcPts val="400"/>
              </a:spcAft>
              <a:buFont typeface="Wingdings" panose="05000000000000000000" pitchFamily="2" charset="2"/>
              <a:buChar char="Ø"/>
            </a:pPr>
            <a:r>
              <a:rPr lang="fr-FR" sz="1600" dirty="0" smtClean="0">
                <a:solidFill>
                  <a:prstClr val="black"/>
                </a:solidFill>
              </a:rPr>
              <a:t>Un </a:t>
            </a:r>
            <a:r>
              <a:rPr lang="fr-FR" sz="1600" b="1" dirty="0" smtClean="0">
                <a:solidFill>
                  <a:prstClr val="black"/>
                </a:solidFill>
              </a:rPr>
              <a:t>traitement tendanciellement différencié des situations </a:t>
            </a:r>
            <a:r>
              <a:rPr lang="fr-FR" sz="1600" dirty="0" smtClean="0">
                <a:solidFill>
                  <a:prstClr val="black"/>
                </a:solidFill>
              </a:rPr>
              <a:t>entre fonction publique hospitalière et </a:t>
            </a:r>
            <a:r>
              <a:rPr lang="fr-FR" sz="1600" dirty="0">
                <a:solidFill>
                  <a:prstClr val="black"/>
                </a:solidFill>
              </a:rPr>
              <a:t>p</a:t>
            </a:r>
            <a:r>
              <a:rPr lang="fr-FR" sz="1600" dirty="0" smtClean="0">
                <a:solidFill>
                  <a:prstClr val="black"/>
                </a:solidFill>
              </a:rPr>
              <a:t>rivé non </a:t>
            </a:r>
            <a:r>
              <a:rPr lang="fr-FR" sz="1600" dirty="0">
                <a:solidFill>
                  <a:prstClr val="black"/>
                </a:solidFill>
              </a:rPr>
              <a:t>l</a:t>
            </a:r>
            <a:r>
              <a:rPr lang="fr-FR" sz="1600" dirty="0" smtClean="0">
                <a:solidFill>
                  <a:prstClr val="black"/>
                </a:solidFill>
              </a:rPr>
              <a:t>ucratif</a:t>
            </a:r>
          </a:p>
          <a:p>
            <a:pPr marL="742950" lvl="1" indent="-285750" algn="just">
              <a:buFont typeface="Courier New" panose="02070309020205020404" pitchFamily="49" charset="0"/>
              <a:buChar char="o"/>
            </a:pPr>
            <a:r>
              <a:rPr lang="fr-FR" sz="1600" dirty="0" smtClean="0">
                <a:solidFill>
                  <a:prstClr val="black"/>
                </a:solidFill>
              </a:rPr>
              <a:t>Une capacité à renforcer les équipes comportant des personnes en restriction d’aptitude parfois plus forte dans le secteur non lucratif</a:t>
            </a:r>
          </a:p>
          <a:p>
            <a:pPr marL="742950" lvl="1" indent="-285750" algn="just">
              <a:buFont typeface="Courier New" panose="02070309020205020404" pitchFamily="49" charset="0"/>
              <a:buChar char="o"/>
            </a:pPr>
            <a:r>
              <a:rPr lang="fr-FR" sz="1600" dirty="0" smtClean="0">
                <a:solidFill>
                  <a:prstClr val="black"/>
                </a:solidFill>
              </a:rPr>
              <a:t>De faibles tentatives </a:t>
            </a:r>
            <a:r>
              <a:rPr lang="fr-FR" sz="1600" dirty="0">
                <a:solidFill>
                  <a:prstClr val="black"/>
                </a:solidFill>
              </a:rPr>
              <a:t>d’aménagements de poste dans les petits établissements </a:t>
            </a:r>
            <a:r>
              <a:rPr lang="fr-FR" sz="1600" dirty="0" smtClean="0">
                <a:solidFill>
                  <a:prstClr val="black"/>
                </a:solidFill>
              </a:rPr>
              <a:t>mono-activité</a:t>
            </a:r>
          </a:p>
          <a:p>
            <a:pPr marL="742950" lvl="1" indent="-285750" algn="just">
              <a:buFont typeface="Courier New" panose="02070309020205020404" pitchFamily="49" charset="0"/>
              <a:buChar char="o"/>
            </a:pPr>
            <a:r>
              <a:rPr lang="fr-FR" sz="1600" dirty="0" smtClean="0">
                <a:solidFill>
                  <a:prstClr val="black"/>
                </a:solidFill>
              </a:rPr>
              <a:t>Des </a:t>
            </a:r>
            <a:r>
              <a:rPr lang="fr-FR" sz="1600" dirty="0">
                <a:solidFill>
                  <a:prstClr val="black"/>
                </a:solidFill>
              </a:rPr>
              <a:t>restrictions qui peuvent se transformer en inaptitude dans le </a:t>
            </a:r>
            <a:r>
              <a:rPr lang="fr-FR" sz="1600" dirty="0" smtClean="0">
                <a:solidFill>
                  <a:prstClr val="black"/>
                </a:solidFill>
              </a:rPr>
              <a:t>PNL</a:t>
            </a:r>
          </a:p>
        </p:txBody>
      </p:sp>
      <p:sp>
        <p:nvSpPr>
          <p:cNvPr id="6" name="Rectangle 5"/>
          <p:cNvSpPr/>
          <p:nvPr/>
        </p:nvSpPr>
        <p:spPr>
          <a:xfrm>
            <a:off x="802390" y="13451099"/>
            <a:ext cx="8229600" cy="9446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sz="1400" b="1" dirty="0" smtClean="0">
                <a:solidFill>
                  <a:prstClr val="black"/>
                </a:solidFill>
              </a:rPr>
              <a:t>A creuser en GT :</a:t>
            </a:r>
          </a:p>
          <a:p>
            <a:pPr marL="285750" indent="-285750" algn="just">
              <a:buFontTx/>
              <a:buChar char="-"/>
            </a:pPr>
            <a:r>
              <a:rPr lang="fr-FR" sz="1400" b="1" dirty="0" smtClean="0">
                <a:solidFill>
                  <a:prstClr val="black"/>
                </a:solidFill>
              </a:rPr>
              <a:t>Des </a:t>
            </a:r>
            <a:r>
              <a:rPr lang="fr-FR" sz="1400" b="1" dirty="0">
                <a:solidFill>
                  <a:prstClr val="black"/>
                </a:solidFill>
              </a:rPr>
              <a:t>restrictions d’aptitude qui devraient être davantage encadrées, pour ne pas dissimuler des inaptitudes</a:t>
            </a:r>
            <a:r>
              <a:rPr lang="fr-FR" sz="1400" dirty="0">
                <a:solidFill>
                  <a:prstClr val="black"/>
                </a:solidFill>
              </a:rPr>
              <a:t>, par exemple au regard du référent national des métiers, vis-à-vis des tâches identifiées comme relevant du cœur de métier. </a:t>
            </a:r>
            <a:endParaRPr lang="fr-FR" sz="1400" b="1" dirty="0">
              <a:solidFill>
                <a:prstClr val="black"/>
              </a:solidFill>
            </a:endParaRPr>
          </a:p>
        </p:txBody>
      </p:sp>
      <p:sp>
        <p:nvSpPr>
          <p:cNvPr id="8" name="AutoShape 2"/>
          <p:cNvSpPr>
            <a:spLocks noChangeArrowheads="1"/>
          </p:cNvSpPr>
          <p:nvPr/>
        </p:nvSpPr>
        <p:spPr bwMode="auto">
          <a:xfrm>
            <a:off x="7704705" y="1353860"/>
            <a:ext cx="397078" cy="341857"/>
          </a:xfrm>
          <a:prstGeom prst="wedgeEllipseCallout">
            <a:avLst>
              <a:gd name="adj1" fmla="val -71354"/>
              <a:gd name="adj2" fmla="val 35765"/>
            </a:avLst>
          </a:prstGeom>
          <a:solidFill>
            <a:srgbClr val="E5B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pPr algn="ctr" fontAlgn="base">
              <a:spcBef>
                <a:spcPct val="0"/>
              </a:spcBef>
              <a:spcAft>
                <a:spcPts val="1000"/>
              </a:spcAft>
            </a:pPr>
            <a:r>
              <a:rPr lang="fr-FR" dirty="0" smtClean="0">
                <a:solidFill>
                  <a:prstClr val="black"/>
                </a:solidFill>
                <a:cs typeface="Arial" pitchFamily="34" charset="0"/>
              </a:rPr>
              <a:t>!</a:t>
            </a:r>
            <a:endParaRPr lang="fr-FR" sz="1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09097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34</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a:t>Présentation des constats transversaux</a:t>
            </a:r>
          </a:p>
          <a:p>
            <a:endParaRPr lang="fr-FR" dirty="0"/>
          </a:p>
        </p:txBody>
      </p:sp>
      <p:sp>
        <p:nvSpPr>
          <p:cNvPr id="4" name="Espace réservé du texte 3"/>
          <p:cNvSpPr>
            <a:spLocks noGrp="1"/>
          </p:cNvSpPr>
          <p:nvPr>
            <p:ph type="body" sz="quarter" idx="14"/>
          </p:nvPr>
        </p:nvSpPr>
        <p:spPr>
          <a:xfrm>
            <a:off x="1152940" y="794602"/>
            <a:ext cx="7990490" cy="499471"/>
          </a:xfrm>
          <a:solidFill>
            <a:schemeClr val="tx2">
              <a:lumMod val="20000"/>
              <a:lumOff val="80000"/>
            </a:schemeClr>
          </a:solidFill>
        </p:spPr>
        <p:txBody>
          <a:bodyPr>
            <a:noAutofit/>
          </a:bodyPr>
          <a:lstStyle/>
          <a:p>
            <a:pPr algn="just"/>
            <a:r>
              <a:rPr lang="fr-FR" dirty="0"/>
              <a:t>Répondre de manière adaptée et proportionnée à la problématique </a:t>
            </a:r>
            <a:r>
              <a:rPr lang="fr-FR" dirty="0" smtClean="0"/>
              <a:t>du professionnel : l’aménagement du poste</a:t>
            </a:r>
            <a:endParaRPr lang="fr-FR" dirty="0"/>
          </a:p>
        </p:txBody>
      </p:sp>
      <p:sp>
        <p:nvSpPr>
          <p:cNvPr id="5" name="Rectangle 4"/>
          <p:cNvSpPr/>
          <p:nvPr/>
        </p:nvSpPr>
        <p:spPr>
          <a:xfrm>
            <a:off x="192857" y="1540210"/>
            <a:ext cx="8820024" cy="4262705"/>
          </a:xfrm>
          <a:prstGeom prst="rect">
            <a:avLst/>
          </a:prstGeom>
          <a:noFill/>
        </p:spPr>
        <p:txBody>
          <a:bodyPr wrap="square">
            <a:spAutoFit/>
          </a:bodyPr>
          <a:lstStyle/>
          <a:p>
            <a:pPr marL="285750" indent="-285750" algn="just">
              <a:spcAft>
                <a:spcPts val="200"/>
              </a:spcAft>
              <a:buFont typeface="Wingdings" panose="05000000000000000000" pitchFamily="2" charset="2"/>
              <a:buChar char="Ø"/>
            </a:pPr>
            <a:r>
              <a:rPr lang="fr-FR" sz="1600" dirty="0">
                <a:solidFill>
                  <a:prstClr val="black"/>
                </a:solidFill>
              </a:rPr>
              <a:t>Des </a:t>
            </a:r>
            <a:r>
              <a:rPr lang="fr-FR" sz="1600" b="1" dirty="0">
                <a:solidFill>
                  <a:prstClr val="black"/>
                </a:solidFill>
              </a:rPr>
              <a:t>pratiques variées des médecins du travail</a:t>
            </a:r>
            <a:r>
              <a:rPr lang="fr-FR" sz="1600" dirty="0">
                <a:solidFill>
                  <a:prstClr val="black"/>
                </a:solidFill>
              </a:rPr>
              <a:t> dans l’émission d’avis de restriction d’aptitude</a:t>
            </a:r>
          </a:p>
          <a:p>
            <a:pPr marL="742950" lvl="1" indent="-285750" algn="just">
              <a:spcAft>
                <a:spcPts val="200"/>
              </a:spcAft>
              <a:buFont typeface="Courier New" panose="02070309020205020404" pitchFamily="49" charset="0"/>
              <a:buChar char="o"/>
            </a:pPr>
            <a:r>
              <a:rPr lang="fr-FR" sz="1600" dirty="0">
                <a:solidFill>
                  <a:prstClr val="black"/>
                </a:solidFill>
              </a:rPr>
              <a:t>Des professionnels qui disent « aller chercher la restriction » vs des professionnels qui dissimulent leurs difficultés </a:t>
            </a:r>
          </a:p>
          <a:p>
            <a:pPr marL="742950" lvl="1" indent="-285750" algn="just">
              <a:spcAft>
                <a:spcPts val="200"/>
              </a:spcAft>
              <a:buFont typeface="Courier New" panose="02070309020205020404" pitchFamily="49" charset="0"/>
              <a:buChar char="o"/>
            </a:pPr>
            <a:r>
              <a:rPr lang="fr-FR" sz="1600" dirty="0">
                <a:solidFill>
                  <a:prstClr val="black"/>
                </a:solidFill>
              </a:rPr>
              <a:t>Un cumul de restrictions d’aptitude équivalent à une inaptitude sur le </a:t>
            </a:r>
            <a:r>
              <a:rPr lang="fr-FR" sz="1600" dirty="0" smtClean="0">
                <a:solidFill>
                  <a:prstClr val="black"/>
                </a:solidFill>
              </a:rPr>
              <a:t>terrain</a:t>
            </a:r>
          </a:p>
          <a:p>
            <a:pPr marL="742950" lvl="1" indent="-285750" algn="just">
              <a:spcAft>
                <a:spcPts val="200"/>
              </a:spcAft>
              <a:buFont typeface="Courier New" panose="02070309020205020404" pitchFamily="49" charset="0"/>
              <a:buChar char="o"/>
            </a:pPr>
            <a:r>
              <a:rPr lang="fr-FR" sz="1600" dirty="0" smtClean="0">
                <a:solidFill>
                  <a:prstClr val="black"/>
                </a:solidFill>
              </a:rPr>
              <a:t>Des </a:t>
            </a:r>
            <a:r>
              <a:rPr lang="fr-FR" sz="1600" dirty="0">
                <a:solidFill>
                  <a:prstClr val="black"/>
                </a:solidFill>
              </a:rPr>
              <a:t>restrictions posées au regard de ce que l’employeur serait en capacité de mettre en œuvre en terme d’aménagement de </a:t>
            </a:r>
            <a:r>
              <a:rPr lang="fr-FR" sz="1600" dirty="0" smtClean="0">
                <a:solidFill>
                  <a:prstClr val="black"/>
                </a:solidFill>
              </a:rPr>
              <a:t>poste</a:t>
            </a:r>
          </a:p>
          <a:p>
            <a:pPr lvl="1" algn="just">
              <a:spcAft>
                <a:spcPts val="200"/>
              </a:spcAft>
            </a:pPr>
            <a:endParaRPr lang="fr-FR" sz="1600" dirty="0" smtClean="0">
              <a:solidFill>
                <a:prstClr val="black"/>
              </a:solidFill>
            </a:endParaRPr>
          </a:p>
          <a:p>
            <a:pPr marL="360363" lvl="1" indent="-285750" algn="just">
              <a:spcAft>
                <a:spcPts val="200"/>
              </a:spcAft>
              <a:buFont typeface="Wingdings" panose="05000000000000000000" pitchFamily="2" charset="2"/>
              <a:buChar char="Ø"/>
            </a:pPr>
            <a:r>
              <a:rPr lang="fr-FR" sz="1600" dirty="0" smtClean="0">
                <a:solidFill>
                  <a:prstClr val="black"/>
                </a:solidFill>
              </a:rPr>
              <a:t>Des </a:t>
            </a:r>
            <a:r>
              <a:rPr lang="fr-FR" sz="1600" dirty="0">
                <a:solidFill>
                  <a:prstClr val="black"/>
                </a:solidFill>
              </a:rPr>
              <a:t>établissements témoignant tous de la </a:t>
            </a:r>
            <a:r>
              <a:rPr lang="fr-FR" sz="1600" b="1" dirty="0">
                <a:solidFill>
                  <a:prstClr val="black"/>
                </a:solidFill>
              </a:rPr>
              <a:t>difficulté à aménager des postes soignants </a:t>
            </a:r>
            <a:r>
              <a:rPr lang="fr-FR" sz="1600" dirty="0">
                <a:solidFill>
                  <a:prstClr val="black"/>
                </a:solidFill>
              </a:rPr>
              <a:t>malgré les dispositifs existants </a:t>
            </a:r>
            <a:r>
              <a:rPr lang="fr-FR" sz="1600" dirty="0" smtClean="0">
                <a:solidFill>
                  <a:prstClr val="black"/>
                </a:solidFill>
              </a:rPr>
              <a:t>:</a:t>
            </a:r>
          </a:p>
          <a:p>
            <a:pPr marL="817563" lvl="2" indent="-285750" algn="just">
              <a:spcAft>
                <a:spcPts val="200"/>
              </a:spcAft>
              <a:buFont typeface="Courier New" panose="02070309020205020404" pitchFamily="49" charset="0"/>
              <a:buChar char="o"/>
            </a:pPr>
            <a:r>
              <a:rPr lang="fr-FR" sz="1600" b="1" dirty="0" smtClean="0">
                <a:solidFill>
                  <a:prstClr val="black"/>
                </a:solidFill>
              </a:rPr>
              <a:t>Des </a:t>
            </a:r>
            <a:r>
              <a:rPr lang="fr-FR" sz="1600" b="1" dirty="0">
                <a:solidFill>
                  <a:prstClr val="black"/>
                </a:solidFill>
              </a:rPr>
              <a:t>dispositifs accessibles dans le public comme dans </a:t>
            </a:r>
            <a:r>
              <a:rPr lang="fr-FR" sz="1600" b="1" dirty="0" smtClean="0">
                <a:solidFill>
                  <a:prstClr val="black"/>
                </a:solidFill>
              </a:rPr>
              <a:t>l’associatif,</a:t>
            </a:r>
            <a:r>
              <a:rPr lang="fr-FR" sz="1600" dirty="0" smtClean="0">
                <a:solidFill>
                  <a:prstClr val="black"/>
                </a:solidFill>
              </a:rPr>
              <a:t> </a:t>
            </a:r>
            <a:r>
              <a:rPr lang="fr-FR" sz="1600" b="1" dirty="0" smtClean="0">
                <a:solidFill>
                  <a:prstClr val="black"/>
                </a:solidFill>
              </a:rPr>
              <a:t>mais pas toujours utilisés</a:t>
            </a:r>
            <a:endParaRPr lang="fr-FR" sz="1600" b="1" dirty="0">
              <a:solidFill>
                <a:prstClr val="black"/>
              </a:solidFill>
            </a:endParaRPr>
          </a:p>
          <a:p>
            <a:pPr marL="817563" lvl="2" indent="-285750" algn="just">
              <a:spcAft>
                <a:spcPts val="200"/>
              </a:spcAft>
              <a:buFont typeface="Courier New" panose="02070309020205020404" pitchFamily="49" charset="0"/>
              <a:buChar char="o"/>
            </a:pPr>
            <a:r>
              <a:rPr lang="fr-FR" sz="1600" b="1" dirty="0" smtClean="0">
                <a:solidFill>
                  <a:prstClr val="black"/>
                </a:solidFill>
              </a:rPr>
              <a:t>Des solutions mobilisées par le passé qui ne sont plus envisageables</a:t>
            </a:r>
            <a:r>
              <a:rPr lang="fr-FR" sz="1600" dirty="0" smtClean="0">
                <a:solidFill>
                  <a:prstClr val="black"/>
                </a:solidFill>
              </a:rPr>
              <a:t> : des postes aux contraintes moindres déjà pourvus, des fonctions de plus en plus qualifiées ou professionnalisées, etc.</a:t>
            </a:r>
            <a:endParaRPr lang="fr-FR" sz="1600" dirty="0">
              <a:solidFill>
                <a:prstClr val="black"/>
              </a:solidFill>
            </a:endParaRPr>
          </a:p>
          <a:p>
            <a:pPr marL="817563" lvl="2" indent="-285750" algn="just">
              <a:spcAft>
                <a:spcPts val="200"/>
              </a:spcAft>
              <a:buFont typeface="Calibri" panose="020F0502020204030204" pitchFamily="34" charset="0"/>
              <a:buChar char="‐"/>
            </a:pPr>
            <a:endParaRPr lang="fr-FR" sz="1600" dirty="0" smtClean="0">
              <a:solidFill>
                <a:prstClr val="black"/>
              </a:solidFill>
            </a:endParaRPr>
          </a:p>
          <a:p>
            <a:pPr marL="285750" indent="-285750" algn="just">
              <a:spcAft>
                <a:spcPts val="200"/>
              </a:spcAft>
              <a:buFont typeface="Wingdings" panose="05000000000000000000" pitchFamily="2" charset="2"/>
              <a:buChar char="Ø"/>
            </a:pPr>
            <a:r>
              <a:rPr lang="fr-FR" sz="1600" dirty="0" smtClean="0">
                <a:solidFill>
                  <a:prstClr val="black"/>
                </a:solidFill>
              </a:rPr>
              <a:t>L’absence </a:t>
            </a:r>
            <a:r>
              <a:rPr lang="fr-FR" sz="1600" dirty="0">
                <a:solidFill>
                  <a:prstClr val="black"/>
                </a:solidFill>
              </a:rPr>
              <a:t>de </a:t>
            </a:r>
            <a:r>
              <a:rPr lang="fr-FR" sz="1600" b="1" dirty="0">
                <a:solidFill>
                  <a:prstClr val="black"/>
                </a:solidFill>
              </a:rPr>
              <a:t>prise en compte </a:t>
            </a:r>
            <a:r>
              <a:rPr lang="fr-FR" sz="1600" dirty="0">
                <a:solidFill>
                  <a:prstClr val="black"/>
                </a:solidFill>
              </a:rPr>
              <a:t>des professionnels à la « moindre productivité » </a:t>
            </a:r>
            <a:r>
              <a:rPr lang="fr-FR" sz="1600" b="1" dirty="0">
                <a:solidFill>
                  <a:prstClr val="black"/>
                </a:solidFill>
              </a:rPr>
              <a:t>par les tutelles dans le </a:t>
            </a:r>
            <a:r>
              <a:rPr lang="fr-FR" sz="1600" b="1" dirty="0" smtClean="0">
                <a:solidFill>
                  <a:prstClr val="black"/>
                </a:solidFill>
              </a:rPr>
              <a:t>financement des établissements </a:t>
            </a:r>
            <a:r>
              <a:rPr lang="fr-FR" sz="1600" dirty="0" smtClean="0">
                <a:solidFill>
                  <a:prstClr val="black"/>
                </a:solidFill>
              </a:rPr>
              <a:t>et le calibrage des effectifs-cibles.</a:t>
            </a:r>
          </a:p>
        </p:txBody>
      </p:sp>
    </p:spTree>
    <p:extLst>
      <p:ext uri="{BB962C8B-B14F-4D97-AF65-F5344CB8AC3E}">
        <p14:creationId xmlns:p14="http://schemas.microsoft.com/office/powerpoint/2010/main" val="236871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35</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a:t>Présentation des constats transversaux</a:t>
            </a:r>
          </a:p>
          <a:p>
            <a:endParaRPr lang="fr-FR" dirty="0"/>
          </a:p>
        </p:txBody>
      </p:sp>
      <p:sp>
        <p:nvSpPr>
          <p:cNvPr id="4" name="Espace réservé du texte 3"/>
          <p:cNvSpPr>
            <a:spLocks noGrp="1"/>
          </p:cNvSpPr>
          <p:nvPr>
            <p:ph type="body" sz="quarter" idx="14"/>
          </p:nvPr>
        </p:nvSpPr>
        <p:spPr>
          <a:xfrm>
            <a:off x="1152940" y="855358"/>
            <a:ext cx="7990490" cy="499471"/>
          </a:xfrm>
          <a:solidFill>
            <a:schemeClr val="tx2">
              <a:lumMod val="20000"/>
              <a:lumOff val="80000"/>
            </a:schemeClr>
          </a:solidFill>
        </p:spPr>
        <p:txBody>
          <a:bodyPr>
            <a:noAutofit/>
          </a:bodyPr>
          <a:lstStyle/>
          <a:p>
            <a:pPr algn="just"/>
            <a:r>
              <a:rPr lang="fr-FR" dirty="0"/>
              <a:t>Répondre de manière adaptée et proportionnée à la problématique </a:t>
            </a:r>
            <a:r>
              <a:rPr lang="fr-FR" dirty="0" smtClean="0"/>
              <a:t>du professionnel : la réaffectation pour raison de santé</a:t>
            </a:r>
            <a:endParaRPr lang="fr-FR" dirty="0"/>
          </a:p>
        </p:txBody>
      </p:sp>
      <p:sp>
        <p:nvSpPr>
          <p:cNvPr id="5" name="Rectangle 4"/>
          <p:cNvSpPr/>
          <p:nvPr/>
        </p:nvSpPr>
        <p:spPr>
          <a:xfrm>
            <a:off x="74870" y="1636329"/>
            <a:ext cx="8820024" cy="4288353"/>
          </a:xfrm>
          <a:prstGeom prst="rect">
            <a:avLst/>
          </a:prstGeom>
          <a:solidFill>
            <a:schemeClr val="bg1"/>
          </a:solidFill>
        </p:spPr>
        <p:txBody>
          <a:bodyPr wrap="square">
            <a:spAutoFit/>
          </a:bodyPr>
          <a:lstStyle/>
          <a:p>
            <a:pPr marL="285750" indent="-285750" algn="just">
              <a:spcAft>
                <a:spcPts val="400"/>
              </a:spcAft>
              <a:buFont typeface="Wingdings" panose="05000000000000000000" pitchFamily="2" charset="2"/>
              <a:buChar char="Ø"/>
            </a:pPr>
            <a:r>
              <a:rPr lang="fr-FR" sz="1600" dirty="0" smtClean="0">
                <a:solidFill>
                  <a:prstClr val="black"/>
                </a:solidFill>
              </a:rPr>
              <a:t>Des </a:t>
            </a:r>
            <a:r>
              <a:rPr lang="fr-FR" sz="1600" b="1" dirty="0">
                <a:solidFill>
                  <a:prstClr val="black"/>
                </a:solidFill>
              </a:rPr>
              <a:t>solutions </a:t>
            </a:r>
            <a:r>
              <a:rPr lang="fr-FR" sz="1600" b="1" dirty="0" smtClean="0">
                <a:solidFill>
                  <a:prstClr val="black"/>
                </a:solidFill>
              </a:rPr>
              <a:t>de </a:t>
            </a:r>
            <a:r>
              <a:rPr lang="fr-FR" sz="1600" b="1" dirty="0">
                <a:solidFill>
                  <a:prstClr val="black"/>
                </a:solidFill>
              </a:rPr>
              <a:t>réaffectation sur des postes </a:t>
            </a:r>
            <a:r>
              <a:rPr lang="fr-FR" sz="1600" b="1" dirty="0" smtClean="0">
                <a:solidFill>
                  <a:prstClr val="black"/>
                </a:solidFill>
              </a:rPr>
              <a:t>«</a:t>
            </a:r>
            <a:r>
              <a:rPr lang="fr-FR" sz="1600" b="1" dirty="0">
                <a:solidFill>
                  <a:prstClr val="black"/>
                </a:solidFill>
              </a:rPr>
              <a:t> doux </a:t>
            </a:r>
            <a:r>
              <a:rPr lang="fr-FR" sz="1600" b="1" dirty="0" smtClean="0">
                <a:solidFill>
                  <a:prstClr val="black"/>
                </a:solidFill>
              </a:rPr>
              <a:t>» ou « postes aménagés » </a:t>
            </a:r>
            <a:r>
              <a:rPr lang="fr-FR" sz="1600" dirty="0">
                <a:solidFill>
                  <a:prstClr val="black"/>
                </a:solidFill>
              </a:rPr>
              <a:t>mises en place par certains </a:t>
            </a:r>
            <a:r>
              <a:rPr lang="fr-FR" sz="1600" dirty="0" smtClean="0">
                <a:solidFill>
                  <a:prstClr val="black"/>
                </a:solidFill>
              </a:rPr>
              <a:t>établissements, mais présentant des limites :</a:t>
            </a:r>
          </a:p>
          <a:p>
            <a:pPr marL="742950" lvl="1" indent="-285750" algn="just">
              <a:spcAft>
                <a:spcPts val="400"/>
              </a:spcAft>
              <a:buFont typeface="Courier New" panose="02070309020205020404" pitchFamily="49" charset="0"/>
              <a:buChar char="o"/>
            </a:pPr>
            <a:r>
              <a:rPr lang="fr-FR" sz="1600" dirty="0" smtClean="0">
                <a:solidFill>
                  <a:prstClr val="black"/>
                </a:solidFill>
              </a:rPr>
              <a:t>Leur </a:t>
            </a:r>
            <a:r>
              <a:rPr lang="fr-FR" sz="1600" dirty="0">
                <a:solidFill>
                  <a:prstClr val="black"/>
                </a:solidFill>
              </a:rPr>
              <a:t>pérennisation </a:t>
            </a:r>
            <a:r>
              <a:rPr lang="fr-FR" sz="1600" dirty="0" smtClean="0">
                <a:solidFill>
                  <a:prstClr val="black"/>
                </a:solidFill>
              </a:rPr>
              <a:t>peut-être conditionnée </a:t>
            </a:r>
            <a:r>
              <a:rPr lang="fr-FR" sz="1600" dirty="0">
                <a:solidFill>
                  <a:prstClr val="black"/>
                </a:solidFill>
              </a:rPr>
              <a:t>à l’obtention de la RQTH par l’agent </a:t>
            </a:r>
            <a:r>
              <a:rPr lang="fr-FR" sz="1600" dirty="0" smtClean="0">
                <a:solidFill>
                  <a:prstClr val="black"/>
                </a:solidFill>
              </a:rPr>
              <a:t>pour rendre </a:t>
            </a:r>
            <a:r>
              <a:rPr lang="fr-FR" sz="1600" dirty="0">
                <a:solidFill>
                  <a:prstClr val="black"/>
                </a:solidFill>
              </a:rPr>
              <a:t>compte du caractère non définitif de la </a:t>
            </a:r>
            <a:r>
              <a:rPr lang="fr-FR" sz="1600" dirty="0" smtClean="0">
                <a:solidFill>
                  <a:prstClr val="black"/>
                </a:solidFill>
              </a:rPr>
              <a:t>situation</a:t>
            </a:r>
            <a:endParaRPr lang="fr-FR" sz="1600" dirty="0">
              <a:solidFill>
                <a:prstClr val="black"/>
              </a:solidFill>
            </a:endParaRPr>
          </a:p>
          <a:p>
            <a:pPr marL="742950" lvl="1" indent="-285750" algn="just">
              <a:spcAft>
                <a:spcPts val="400"/>
              </a:spcAft>
              <a:buFont typeface="Courier New" panose="02070309020205020404" pitchFamily="49" charset="0"/>
              <a:buChar char="o"/>
            </a:pPr>
            <a:r>
              <a:rPr lang="fr-FR" sz="1600" dirty="0" smtClean="0">
                <a:solidFill>
                  <a:prstClr val="black"/>
                </a:solidFill>
              </a:rPr>
              <a:t>Des réaffectations pour raison de santé réalisées sur des postes « classiques », n’occasionnant pas de restriction d’aptitude</a:t>
            </a:r>
          </a:p>
          <a:p>
            <a:pPr marL="742950" lvl="1" indent="-285750" algn="just">
              <a:spcAft>
                <a:spcPts val="400"/>
              </a:spcAft>
              <a:buFont typeface="Courier New" panose="02070309020205020404" pitchFamily="49" charset="0"/>
              <a:buChar char="o"/>
            </a:pPr>
            <a:r>
              <a:rPr lang="fr-FR" sz="1600" dirty="0" smtClean="0">
                <a:solidFill>
                  <a:prstClr val="black"/>
                </a:solidFill>
              </a:rPr>
              <a:t>Des postes aménagés souvent peu acceptés par le reste de l’équipe.</a:t>
            </a:r>
          </a:p>
          <a:p>
            <a:pPr marL="742950" lvl="1" indent="-285750" algn="just">
              <a:spcAft>
                <a:spcPts val="400"/>
              </a:spcAft>
              <a:buFont typeface="Courier New" panose="02070309020205020404" pitchFamily="49" charset="0"/>
              <a:buChar char="o"/>
            </a:pPr>
            <a:r>
              <a:rPr lang="fr-FR" sz="1600" dirty="0">
                <a:solidFill>
                  <a:prstClr val="black"/>
                </a:solidFill>
                <a:sym typeface="Wingdings" panose="05000000000000000000" pitchFamily="2" charset="2"/>
              </a:rPr>
              <a:t>Une s</a:t>
            </a:r>
            <a:r>
              <a:rPr lang="fr-FR" sz="1600" dirty="0">
                <a:solidFill>
                  <a:prstClr val="black"/>
                </a:solidFill>
              </a:rPr>
              <a:t>olution fréquemment trouvée (via fiche de poste) : concentrer les tâches annexes sur la personne. Or, il est nécessaire de partager les tâches </a:t>
            </a:r>
            <a:r>
              <a:rPr lang="fr-FR" sz="1600" dirty="0" err="1">
                <a:solidFill>
                  <a:prstClr val="black"/>
                </a:solidFill>
              </a:rPr>
              <a:t>ressourçantes</a:t>
            </a:r>
            <a:r>
              <a:rPr lang="fr-FR" sz="1600" dirty="0">
                <a:solidFill>
                  <a:prstClr val="black"/>
                </a:solidFill>
              </a:rPr>
              <a:t> pour préserver la santé au travail de l’ensemble des </a:t>
            </a:r>
            <a:r>
              <a:rPr lang="fr-FR" sz="1600" dirty="0" smtClean="0">
                <a:solidFill>
                  <a:prstClr val="black"/>
                </a:solidFill>
              </a:rPr>
              <a:t>professionnels</a:t>
            </a:r>
          </a:p>
          <a:p>
            <a:pPr marL="742950" lvl="1" indent="-285750" algn="just">
              <a:buFont typeface="Courier New" panose="02070309020205020404" pitchFamily="49" charset="0"/>
              <a:buChar char="o"/>
            </a:pPr>
            <a:endParaRPr lang="fr-FR" sz="1600" dirty="0" smtClean="0">
              <a:solidFill>
                <a:prstClr val="black"/>
              </a:solidFill>
            </a:endParaRPr>
          </a:p>
          <a:p>
            <a:pPr lvl="1" algn="just"/>
            <a:endParaRPr lang="fr-FR" sz="1600" dirty="0" smtClean="0">
              <a:solidFill>
                <a:prstClr val="black"/>
              </a:solidFill>
            </a:endParaRPr>
          </a:p>
          <a:p>
            <a:pPr marL="285750" indent="-285750" algn="just">
              <a:buFont typeface="Wingdings" panose="05000000000000000000" pitchFamily="2" charset="2"/>
              <a:buChar char="Ø"/>
            </a:pPr>
            <a:r>
              <a:rPr lang="fr-FR" sz="1600" dirty="0" smtClean="0">
                <a:solidFill>
                  <a:prstClr val="black"/>
                </a:solidFill>
              </a:rPr>
              <a:t>Une </a:t>
            </a:r>
            <a:r>
              <a:rPr lang="fr-FR" sz="1600" b="1" dirty="0">
                <a:solidFill>
                  <a:prstClr val="black"/>
                </a:solidFill>
              </a:rPr>
              <a:t>évolution de certains métiers pourtant identifiée </a:t>
            </a:r>
            <a:r>
              <a:rPr lang="fr-FR" sz="1600" dirty="0">
                <a:solidFill>
                  <a:prstClr val="black"/>
                </a:solidFill>
              </a:rPr>
              <a:t>par certains établissements </a:t>
            </a:r>
            <a:r>
              <a:rPr lang="fr-FR" sz="1600" dirty="0" smtClean="0">
                <a:solidFill>
                  <a:prstClr val="black"/>
                </a:solidFill>
              </a:rPr>
              <a:t>comme </a:t>
            </a:r>
            <a:r>
              <a:rPr lang="fr-FR" sz="1600" dirty="0">
                <a:solidFill>
                  <a:prstClr val="black"/>
                </a:solidFill>
              </a:rPr>
              <a:t>des opportunités pour instaurer des postes allégés (ex : </a:t>
            </a:r>
            <a:r>
              <a:rPr lang="fr-FR" sz="1600" dirty="0" smtClean="0">
                <a:solidFill>
                  <a:prstClr val="black"/>
                </a:solidFill>
              </a:rPr>
              <a:t>PASA en EHPAD, ASG)</a:t>
            </a:r>
            <a:endParaRPr lang="fr-FR" sz="1600" dirty="0">
              <a:solidFill>
                <a:prstClr val="black"/>
              </a:solidFill>
            </a:endParaRPr>
          </a:p>
          <a:p>
            <a:pPr lvl="2" algn="just"/>
            <a:endParaRPr lang="fr-FR" sz="1600" dirty="0" smtClean="0">
              <a:solidFill>
                <a:srgbClr val="FF0000"/>
              </a:solidFill>
            </a:endParaRPr>
          </a:p>
          <a:p>
            <a:pPr marL="742950" lvl="1" indent="-285750" algn="just">
              <a:buFont typeface="Arial" panose="020B0604020202020204" pitchFamily="34" charset="0"/>
              <a:buChar char="•"/>
            </a:pPr>
            <a:endParaRPr lang="fr-FR" sz="1600" dirty="0">
              <a:solidFill>
                <a:prstClr val="black"/>
              </a:solidFill>
            </a:endParaRPr>
          </a:p>
        </p:txBody>
      </p:sp>
      <p:sp>
        <p:nvSpPr>
          <p:cNvPr id="6" name="Rectangle 5"/>
          <p:cNvSpPr/>
          <p:nvPr/>
        </p:nvSpPr>
        <p:spPr>
          <a:xfrm>
            <a:off x="802390" y="13451099"/>
            <a:ext cx="8229600" cy="9446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sz="1400" b="1" dirty="0" smtClean="0">
                <a:solidFill>
                  <a:prstClr val="black"/>
                </a:solidFill>
              </a:rPr>
              <a:t>A creuser en GT :</a:t>
            </a:r>
          </a:p>
          <a:p>
            <a:pPr marL="285750" indent="-285750" algn="just">
              <a:buFontTx/>
              <a:buChar char="-"/>
            </a:pPr>
            <a:r>
              <a:rPr lang="fr-FR" sz="1400" b="1" dirty="0" smtClean="0">
                <a:solidFill>
                  <a:prstClr val="black"/>
                </a:solidFill>
              </a:rPr>
              <a:t>Des </a:t>
            </a:r>
            <a:r>
              <a:rPr lang="fr-FR" sz="1400" b="1" dirty="0">
                <a:solidFill>
                  <a:prstClr val="black"/>
                </a:solidFill>
              </a:rPr>
              <a:t>restrictions d’aptitude qui devraient être davantage encadrées, pour ne pas dissimuler des inaptitudes</a:t>
            </a:r>
            <a:r>
              <a:rPr lang="fr-FR" sz="1400" dirty="0">
                <a:solidFill>
                  <a:prstClr val="black"/>
                </a:solidFill>
              </a:rPr>
              <a:t>, par exemple au regard du référent national des métiers, vis-à-vis des tâches identifiées comme relevant du cœur de métier. </a:t>
            </a:r>
            <a:endParaRPr lang="fr-FR" sz="1400" b="1" dirty="0">
              <a:solidFill>
                <a:prstClr val="black"/>
              </a:solidFill>
            </a:endParaRPr>
          </a:p>
        </p:txBody>
      </p:sp>
      <p:sp>
        <p:nvSpPr>
          <p:cNvPr id="7" name="AutoShape 2"/>
          <p:cNvSpPr>
            <a:spLocks noChangeArrowheads="1"/>
          </p:cNvSpPr>
          <p:nvPr/>
        </p:nvSpPr>
        <p:spPr bwMode="auto">
          <a:xfrm>
            <a:off x="74870" y="2205814"/>
            <a:ext cx="442980" cy="410933"/>
          </a:xfrm>
          <a:prstGeom prst="wedgeEllipseCallout">
            <a:avLst>
              <a:gd name="adj1" fmla="val 66259"/>
              <a:gd name="adj2" fmla="val -47978"/>
            </a:avLst>
          </a:prstGeom>
          <a:solidFill>
            <a:srgbClr val="E5B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pPr algn="ctr" fontAlgn="base">
              <a:spcBef>
                <a:spcPct val="0"/>
              </a:spcBef>
              <a:spcAft>
                <a:spcPts val="1000"/>
              </a:spcAft>
            </a:pPr>
            <a:r>
              <a:rPr lang="fr-FR" sz="2000" dirty="0" smtClean="0">
                <a:solidFill>
                  <a:prstClr val="black"/>
                </a:solidFill>
                <a:cs typeface="Arial" pitchFamily="34" charset="0"/>
              </a:rPr>
              <a:t>!</a:t>
            </a:r>
            <a:endParaRPr lang="fr-FR" sz="1600" dirty="0" smtClean="0">
              <a:solidFill>
                <a:prstClr val="black"/>
              </a:solidFill>
              <a:latin typeface="Arial" pitchFamily="34" charset="0"/>
              <a:cs typeface="Arial" pitchFamily="34" charset="0"/>
            </a:endParaRPr>
          </a:p>
        </p:txBody>
      </p:sp>
      <p:pic>
        <p:nvPicPr>
          <p:cNvPr id="8" name="Picture 2" descr="D:\Desktop\Depositphotos_3955476_xs-150x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23" y="4800162"/>
            <a:ext cx="298074" cy="29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4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36</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a:t>Présentation des constats transversaux</a:t>
            </a:r>
          </a:p>
          <a:p>
            <a:endParaRPr lang="fr-FR" dirty="0"/>
          </a:p>
        </p:txBody>
      </p:sp>
      <p:sp>
        <p:nvSpPr>
          <p:cNvPr id="4" name="Espace réservé du texte 3"/>
          <p:cNvSpPr>
            <a:spLocks noGrp="1"/>
          </p:cNvSpPr>
          <p:nvPr>
            <p:ph type="body" sz="quarter" idx="14"/>
          </p:nvPr>
        </p:nvSpPr>
        <p:spPr>
          <a:xfrm>
            <a:off x="1153510" y="729561"/>
            <a:ext cx="7990490" cy="562058"/>
          </a:xfrm>
          <a:solidFill>
            <a:schemeClr val="tx2">
              <a:lumMod val="20000"/>
              <a:lumOff val="80000"/>
            </a:schemeClr>
          </a:solidFill>
        </p:spPr>
        <p:txBody>
          <a:bodyPr>
            <a:noAutofit/>
          </a:bodyPr>
          <a:lstStyle/>
          <a:p>
            <a:pPr algn="just"/>
            <a:r>
              <a:rPr lang="fr-FR" dirty="0"/>
              <a:t>Répondre de manière adaptée et proportionnée à la problématique </a:t>
            </a:r>
            <a:r>
              <a:rPr lang="fr-FR" dirty="0" smtClean="0"/>
              <a:t>du professionnel : le reclassement</a:t>
            </a:r>
            <a:endParaRPr lang="fr-FR" dirty="0"/>
          </a:p>
        </p:txBody>
      </p:sp>
      <p:sp>
        <p:nvSpPr>
          <p:cNvPr id="5" name="Rectangle 4"/>
          <p:cNvSpPr/>
          <p:nvPr/>
        </p:nvSpPr>
        <p:spPr>
          <a:xfrm>
            <a:off x="68829" y="1370098"/>
            <a:ext cx="8995637" cy="5193729"/>
          </a:xfrm>
          <a:prstGeom prst="rect">
            <a:avLst/>
          </a:prstGeom>
          <a:solidFill>
            <a:schemeClr val="bg1"/>
          </a:solidFill>
        </p:spPr>
        <p:txBody>
          <a:bodyPr wrap="square">
            <a:spAutoFit/>
          </a:bodyPr>
          <a:lstStyle/>
          <a:p>
            <a:pPr marL="285750" indent="-285750" algn="just">
              <a:spcAft>
                <a:spcPts val="300"/>
              </a:spcAft>
              <a:buFont typeface="Wingdings" panose="05000000000000000000" pitchFamily="2" charset="2"/>
              <a:buChar char="Ø"/>
            </a:pPr>
            <a:r>
              <a:rPr lang="fr-FR" sz="1600" dirty="0" smtClean="0">
                <a:solidFill>
                  <a:prstClr val="black"/>
                </a:solidFill>
              </a:rPr>
              <a:t>Une </a:t>
            </a:r>
            <a:r>
              <a:rPr lang="fr-FR" sz="1600" b="1" dirty="0" smtClean="0">
                <a:solidFill>
                  <a:prstClr val="black"/>
                </a:solidFill>
              </a:rPr>
              <a:t>obligation de reclassement </a:t>
            </a:r>
            <a:r>
              <a:rPr lang="fr-FR" sz="1600" dirty="0" smtClean="0">
                <a:solidFill>
                  <a:prstClr val="black"/>
                </a:solidFill>
              </a:rPr>
              <a:t>(de moyen et non de résultat) existant dans le public comme dans le privé mais des mises en œuvre très différentes en fonction des secteurs :</a:t>
            </a:r>
          </a:p>
          <a:p>
            <a:pPr marL="742950" lvl="1" indent="-285750" algn="just">
              <a:spcAft>
                <a:spcPts val="300"/>
              </a:spcAft>
              <a:buFont typeface="Courier New" panose="02070309020205020404" pitchFamily="49" charset="0"/>
              <a:buChar char="o"/>
            </a:pPr>
            <a:r>
              <a:rPr lang="fr-FR" sz="1600" dirty="0" smtClean="0">
                <a:solidFill>
                  <a:prstClr val="black"/>
                </a:solidFill>
              </a:rPr>
              <a:t>Des inaptitudes prononcées par le médecin du travail engendrant quasi systématiquement le licenciement du salarié</a:t>
            </a:r>
          </a:p>
          <a:p>
            <a:pPr marL="742950" lvl="1" indent="-285750" algn="just">
              <a:spcAft>
                <a:spcPts val="300"/>
              </a:spcAft>
              <a:buFont typeface="Courier New" panose="02070309020205020404" pitchFamily="49" charset="0"/>
              <a:buChar char="o"/>
            </a:pPr>
            <a:r>
              <a:rPr lang="fr-FR" sz="1600" dirty="0" smtClean="0">
                <a:solidFill>
                  <a:prstClr val="black"/>
                </a:solidFill>
              </a:rPr>
              <a:t>Des inaptitudes prononcées par le CM ou le CR générant souvent un maintien en arrêt maladie forcé par manque de poste (voire sortie en retraite pour invalidité)</a:t>
            </a:r>
          </a:p>
          <a:p>
            <a:pPr marL="742950" lvl="1" indent="-285750" algn="just">
              <a:spcAft>
                <a:spcPts val="300"/>
              </a:spcAft>
              <a:buFont typeface="Courier New" panose="02070309020205020404" pitchFamily="49" charset="0"/>
              <a:buChar char="o"/>
            </a:pPr>
            <a:r>
              <a:rPr lang="fr-FR" sz="1600" dirty="0" smtClean="0">
                <a:solidFill>
                  <a:prstClr val="black"/>
                </a:solidFill>
              </a:rPr>
              <a:t>Une procédure de reclassement très encadrée dans le privé, mais sur une durée très courte, ne correspondant pas au « temps long » du travail sur le projet professionnel</a:t>
            </a:r>
          </a:p>
          <a:p>
            <a:pPr marL="742950" lvl="1" indent="-285750" algn="just">
              <a:spcAft>
                <a:spcPts val="300"/>
              </a:spcAft>
              <a:buFont typeface="Calibri" panose="020F0502020204030204" pitchFamily="34" charset="0"/>
              <a:buChar char="‐"/>
            </a:pPr>
            <a:endParaRPr lang="fr-FR" sz="1600" dirty="0" smtClean="0">
              <a:solidFill>
                <a:prstClr val="black"/>
              </a:solidFill>
            </a:endParaRPr>
          </a:p>
          <a:p>
            <a:pPr marL="285750" indent="-285750" algn="just">
              <a:spcAft>
                <a:spcPts val="300"/>
              </a:spcAft>
              <a:buFont typeface="Wingdings" panose="05000000000000000000" pitchFamily="2" charset="2"/>
              <a:buChar char="Ø"/>
            </a:pPr>
            <a:r>
              <a:rPr lang="fr-FR" sz="1600" b="1" dirty="0" smtClean="0">
                <a:solidFill>
                  <a:prstClr val="black"/>
                </a:solidFill>
              </a:rPr>
              <a:t>La notion de « temps long » renvoie aux différentes composantes de la reconversion </a:t>
            </a:r>
            <a:r>
              <a:rPr lang="fr-FR" sz="1600" dirty="0" smtClean="0">
                <a:solidFill>
                  <a:prstClr val="black"/>
                </a:solidFill>
              </a:rPr>
              <a:t>: stabilisation du diagnostic médical, acceptation de la perte de capacités physiques / psychiques, deuil du métier, remobilisation sur un nouveau projet, développement des compétences nécessaires à la mise en œuvre du projet (formation), vérification de la compétence/aptitude au moment de la prise de poste </a:t>
            </a:r>
          </a:p>
          <a:p>
            <a:pPr marL="285750" indent="-285750" algn="just">
              <a:spcAft>
                <a:spcPts val="300"/>
              </a:spcAft>
              <a:buFont typeface="Arial" panose="020B0604020202020204" pitchFamily="34" charset="0"/>
              <a:buChar char="•"/>
            </a:pPr>
            <a:endParaRPr lang="fr-FR" sz="1600" dirty="0" smtClean="0">
              <a:solidFill>
                <a:prstClr val="black"/>
              </a:solidFill>
            </a:endParaRPr>
          </a:p>
          <a:p>
            <a:pPr marL="452438" indent="-285750" algn="just">
              <a:spcAft>
                <a:spcPts val="300"/>
              </a:spcAft>
              <a:buFont typeface="Wingdings" panose="05000000000000000000" pitchFamily="2" charset="2"/>
              <a:buChar char="Ø"/>
            </a:pPr>
            <a:r>
              <a:rPr lang="fr-FR" sz="1600" dirty="0" smtClean="0">
                <a:solidFill>
                  <a:prstClr val="black"/>
                </a:solidFill>
              </a:rPr>
              <a:t>Des </a:t>
            </a:r>
            <a:r>
              <a:rPr lang="fr-FR" sz="1600" b="1" dirty="0" smtClean="0">
                <a:solidFill>
                  <a:prstClr val="black"/>
                </a:solidFill>
              </a:rPr>
              <a:t>facteurs de complexité additionnels</a:t>
            </a:r>
            <a:r>
              <a:rPr lang="fr-FR" sz="1600" dirty="0" smtClean="0">
                <a:solidFill>
                  <a:prstClr val="black"/>
                </a:solidFill>
              </a:rPr>
              <a:t>, liés : </a:t>
            </a:r>
          </a:p>
          <a:p>
            <a:pPr marL="742950" lvl="1" indent="-285750" algn="just">
              <a:spcAft>
                <a:spcPts val="300"/>
              </a:spcAft>
              <a:buFont typeface="Courier New" panose="02070309020205020404" pitchFamily="49" charset="0"/>
              <a:buChar char="o"/>
            </a:pPr>
            <a:r>
              <a:rPr lang="fr-FR" sz="1600" dirty="0" smtClean="0">
                <a:solidFill>
                  <a:prstClr val="black"/>
                </a:solidFill>
              </a:rPr>
              <a:t>Au </a:t>
            </a:r>
            <a:r>
              <a:rPr lang="fr-FR" sz="1600" b="1" dirty="0" smtClean="0">
                <a:solidFill>
                  <a:prstClr val="black"/>
                </a:solidFill>
              </a:rPr>
              <a:t>faible niveau de qualification </a:t>
            </a:r>
            <a:r>
              <a:rPr lang="fr-FR" sz="1600" dirty="0" smtClean="0">
                <a:solidFill>
                  <a:prstClr val="black"/>
                </a:solidFill>
              </a:rPr>
              <a:t>des professionnels concernés par une inaptitude </a:t>
            </a:r>
          </a:p>
          <a:p>
            <a:pPr marL="742950" lvl="1" indent="-285750" algn="just">
              <a:spcAft>
                <a:spcPts val="300"/>
              </a:spcAft>
              <a:buFont typeface="Courier New" panose="02070309020205020404" pitchFamily="49" charset="0"/>
              <a:buChar char="o"/>
            </a:pPr>
            <a:r>
              <a:rPr lang="fr-FR" sz="1600" dirty="0" smtClean="0">
                <a:solidFill>
                  <a:prstClr val="black"/>
                </a:solidFill>
              </a:rPr>
              <a:t>Au </a:t>
            </a:r>
            <a:r>
              <a:rPr lang="fr-FR" sz="1600" b="1" dirty="0" smtClean="0">
                <a:solidFill>
                  <a:prstClr val="black"/>
                </a:solidFill>
              </a:rPr>
              <a:t>fort ancrage territorial des personnes </a:t>
            </a:r>
            <a:endParaRPr lang="fr-FR" sz="1600" dirty="0">
              <a:solidFill>
                <a:prstClr val="black"/>
              </a:solidFill>
            </a:endParaRPr>
          </a:p>
          <a:p>
            <a:pPr marL="742950" lvl="1" indent="-285750" algn="just">
              <a:spcAft>
                <a:spcPts val="300"/>
              </a:spcAft>
              <a:buFont typeface="Courier New" panose="02070309020205020404" pitchFamily="49" charset="0"/>
              <a:buChar char="o"/>
            </a:pPr>
            <a:r>
              <a:rPr lang="fr-FR" sz="1600" dirty="0" smtClean="0">
                <a:solidFill>
                  <a:prstClr val="black"/>
                </a:solidFill>
              </a:rPr>
              <a:t>A la </a:t>
            </a:r>
            <a:r>
              <a:rPr lang="fr-FR" sz="1600" b="1" dirty="0" smtClean="0">
                <a:solidFill>
                  <a:prstClr val="black"/>
                </a:solidFill>
              </a:rPr>
              <a:t>technicisation croissante </a:t>
            </a:r>
            <a:r>
              <a:rPr lang="fr-FR" sz="1600" dirty="0" smtClean="0">
                <a:solidFill>
                  <a:prstClr val="black"/>
                </a:solidFill>
              </a:rPr>
              <a:t>des métiers </a:t>
            </a:r>
          </a:p>
          <a:p>
            <a:pPr marL="742950" lvl="1" indent="-285750" algn="just">
              <a:spcAft>
                <a:spcPts val="300"/>
              </a:spcAft>
              <a:buFont typeface="Courier New" panose="02070309020205020404" pitchFamily="49" charset="0"/>
              <a:buChar char="o"/>
            </a:pPr>
            <a:r>
              <a:rPr lang="fr-FR" sz="1600" dirty="0" smtClean="0">
                <a:solidFill>
                  <a:prstClr val="black"/>
                </a:solidFill>
              </a:rPr>
              <a:t>Aux </a:t>
            </a:r>
            <a:r>
              <a:rPr lang="fr-FR" sz="1600" b="1" dirty="0" smtClean="0">
                <a:solidFill>
                  <a:prstClr val="black"/>
                </a:solidFill>
              </a:rPr>
              <a:t>cultures professionnelles</a:t>
            </a:r>
            <a:endParaRPr lang="fr-FR" sz="1600" dirty="0" smtClean="0">
              <a:solidFill>
                <a:prstClr val="black"/>
              </a:solidFill>
            </a:endParaRPr>
          </a:p>
        </p:txBody>
      </p:sp>
      <p:sp>
        <p:nvSpPr>
          <p:cNvPr id="6" name="AutoShape 2"/>
          <p:cNvSpPr>
            <a:spLocks noChangeArrowheads="1"/>
          </p:cNvSpPr>
          <p:nvPr/>
        </p:nvSpPr>
        <p:spPr bwMode="auto">
          <a:xfrm>
            <a:off x="68826" y="5004619"/>
            <a:ext cx="442980" cy="394386"/>
          </a:xfrm>
          <a:prstGeom prst="wedgeEllipseCallout">
            <a:avLst>
              <a:gd name="adj1" fmla="val 66259"/>
              <a:gd name="adj2" fmla="val 14231"/>
            </a:avLst>
          </a:prstGeom>
          <a:solidFill>
            <a:srgbClr val="E5B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pPr algn="ctr" fontAlgn="base">
              <a:spcBef>
                <a:spcPct val="0"/>
              </a:spcBef>
              <a:spcAft>
                <a:spcPts val="1000"/>
              </a:spcAft>
            </a:pPr>
            <a:r>
              <a:rPr lang="fr-FR" dirty="0" smtClean="0">
                <a:solidFill>
                  <a:prstClr val="black"/>
                </a:solidFill>
                <a:cs typeface="Arial" pitchFamily="34" charset="0"/>
              </a:rPr>
              <a:t>!</a:t>
            </a:r>
            <a:endParaRPr lang="fr-FR" sz="1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808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37</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a:t>Présentation des constats transversaux</a:t>
            </a:r>
          </a:p>
          <a:p>
            <a:endParaRPr lang="fr-FR" dirty="0"/>
          </a:p>
        </p:txBody>
      </p:sp>
      <p:sp>
        <p:nvSpPr>
          <p:cNvPr id="4" name="Espace réservé du texte 3"/>
          <p:cNvSpPr>
            <a:spLocks noGrp="1"/>
          </p:cNvSpPr>
          <p:nvPr>
            <p:ph type="body" sz="quarter" idx="14"/>
          </p:nvPr>
        </p:nvSpPr>
        <p:spPr>
          <a:xfrm>
            <a:off x="1153510" y="729562"/>
            <a:ext cx="7990490" cy="489639"/>
          </a:xfrm>
          <a:solidFill>
            <a:schemeClr val="tx2">
              <a:lumMod val="20000"/>
              <a:lumOff val="80000"/>
            </a:schemeClr>
          </a:solidFill>
        </p:spPr>
        <p:txBody>
          <a:bodyPr>
            <a:noAutofit/>
          </a:bodyPr>
          <a:lstStyle/>
          <a:p>
            <a:pPr algn="just"/>
            <a:r>
              <a:rPr lang="fr-FR" dirty="0"/>
              <a:t>Répondre de manière adaptée et proportionnée à la problématique </a:t>
            </a:r>
            <a:r>
              <a:rPr lang="fr-FR" dirty="0" smtClean="0"/>
              <a:t>du professionnel : le reclassement</a:t>
            </a:r>
            <a:endParaRPr lang="fr-FR" dirty="0"/>
          </a:p>
        </p:txBody>
      </p:sp>
      <p:sp>
        <p:nvSpPr>
          <p:cNvPr id="5" name="Rectangle 4"/>
          <p:cNvSpPr/>
          <p:nvPr/>
        </p:nvSpPr>
        <p:spPr>
          <a:xfrm>
            <a:off x="217189" y="1707009"/>
            <a:ext cx="8820024" cy="4390946"/>
          </a:xfrm>
          <a:prstGeom prst="rect">
            <a:avLst/>
          </a:prstGeom>
          <a:solidFill>
            <a:schemeClr val="bg1"/>
          </a:solidFill>
        </p:spPr>
        <p:txBody>
          <a:bodyPr wrap="square">
            <a:spAutoFit/>
          </a:bodyPr>
          <a:lstStyle/>
          <a:p>
            <a:pPr marL="285750" indent="-285750" algn="just">
              <a:spcAft>
                <a:spcPts val="400"/>
              </a:spcAft>
              <a:buFont typeface="Wingdings" panose="05000000000000000000" pitchFamily="2" charset="2"/>
              <a:buChar char="Ø"/>
            </a:pPr>
            <a:r>
              <a:rPr lang="fr-FR" sz="1600" dirty="0" smtClean="0">
                <a:solidFill>
                  <a:prstClr val="black"/>
                </a:solidFill>
              </a:rPr>
              <a:t> Pour autant, une </a:t>
            </a:r>
            <a:r>
              <a:rPr lang="fr-FR" sz="1600" b="1" dirty="0" smtClean="0">
                <a:solidFill>
                  <a:prstClr val="black"/>
                </a:solidFill>
              </a:rPr>
              <a:t>équité impossible </a:t>
            </a:r>
            <a:r>
              <a:rPr lang="fr-FR" sz="1600" dirty="0" smtClean="0">
                <a:solidFill>
                  <a:prstClr val="black"/>
                </a:solidFill>
              </a:rPr>
              <a:t>entre professionnels :</a:t>
            </a:r>
          </a:p>
          <a:p>
            <a:pPr marL="742950" lvl="1" indent="-285750" algn="just">
              <a:spcAft>
                <a:spcPts val="200"/>
              </a:spcAft>
              <a:buFont typeface="Courier New" panose="02070309020205020404" pitchFamily="49" charset="0"/>
              <a:buChar char="o"/>
            </a:pPr>
            <a:r>
              <a:rPr lang="fr-FR" sz="1600" dirty="0">
                <a:solidFill>
                  <a:prstClr val="black"/>
                </a:solidFill>
              </a:rPr>
              <a:t>Tous les établissements ne présentent pas la même capacité à reclasser un professionnel </a:t>
            </a:r>
          </a:p>
          <a:p>
            <a:pPr marL="742950" lvl="1" indent="-285750" algn="just">
              <a:spcAft>
                <a:spcPts val="200"/>
              </a:spcAft>
              <a:buFont typeface="Courier New" panose="02070309020205020404" pitchFamily="49" charset="0"/>
              <a:buChar char="o"/>
            </a:pPr>
            <a:r>
              <a:rPr lang="fr-FR" sz="1600" dirty="0">
                <a:solidFill>
                  <a:prstClr val="black"/>
                </a:solidFill>
              </a:rPr>
              <a:t>Tous les agents ne présentent pas les mêmes capacités en vue d’une </a:t>
            </a:r>
            <a:r>
              <a:rPr lang="fr-FR" sz="1600" dirty="0" smtClean="0">
                <a:solidFill>
                  <a:prstClr val="black"/>
                </a:solidFill>
              </a:rPr>
              <a:t>reconversion</a:t>
            </a:r>
          </a:p>
          <a:p>
            <a:pPr lvl="1" algn="just">
              <a:spcAft>
                <a:spcPts val="200"/>
              </a:spcAft>
            </a:pPr>
            <a:endParaRPr lang="fr-FR" sz="1600" dirty="0">
              <a:solidFill>
                <a:prstClr val="black"/>
              </a:solidFill>
            </a:endParaRPr>
          </a:p>
          <a:p>
            <a:pPr algn="just">
              <a:spcAft>
                <a:spcPts val="400"/>
              </a:spcAft>
              <a:tabLst>
                <a:tab pos="176213" algn="l"/>
                <a:tab pos="717550" algn="l"/>
                <a:tab pos="1071563" algn="l"/>
              </a:tabLst>
            </a:pPr>
            <a:r>
              <a:rPr lang="fr-FR" sz="1600" dirty="0" smtClean="0">
                <a:solidFill>
                  <a:prstClr val="black"/>
                </a:solidFill>
              </a:rPr>
              <a:t>	  Des </a:t>
            </a:r>
            <a:r>
              <a:rPr lang="fr-FR" sz="1600" b="1" dirty="0" smtClean="0">
                <a:solidFill>
                  <a:prstClr val="black"/>
                </a:solidFill>
              </a:rPr>
              <a:t>difficultés proprement RH pour la gestion de ces reclassements </a:t>
            </a:r>
          </a:p>
          <a:p>
            <a:pPr marL="717550" indent="-285750" algn="just">
              <a:spcAft>
                <a:spcPts val="200"/>
              </a:spcAft>
              <a:buFont typeface="Courier New" panose="02070309020205020404" pitchFamily="49" charset="0"/>
              <a:buChar char="o"/>
              <a:tabLst>
                <a:tab pos="176213" algn="l"/>
                <a:tab pos="717550" algn="l"/>
                <a:tab pos="1071563" algn="l"/>
              </a:tabLst>
            </a:pPr>
            <a:r>
              <a:rPr lang="fr-FR" sz="1600" b="1" dirty="0" smtClean="0">
                <a:solidFill>
                  <a:prstClr val="black"/>
                </a:solidFill>
              </a:rPr>
              <a:t>Des difficultés à trouver le bon positionnement</a:t>
            </a:r>
            <a:r>
              <a:rPr lang="fr-FR" sz="1600" dirty="0" smtClean="0">
                <a:solidFill>
                  <a:prstClr val="black"/>
                </a:solidFill>
              </a:rPr>
              <a:t> face à un professionnel en reclassement</a:t>
            </a:r>
          </a:p>
          <a:p>
            <a:pPr marL="717550" indent="-285750" algn="just">
              <a:spcAft>
                <a:spcPts val="200"/>
              </a:spcAft>
              <a:buFont typeface="Courier New" panose="02070309020205020404" pitchFamily="49" charset="0"/>
              <a:buChar char="o"/>
              <a:tabLst>
                <a:tab pos="176213" algn="l"/>
                <a:tab pos="717550" algn="l"/>
                <a:tab pos="1071563" algn="l"/>
              </a:tabLst>
            </a:pPr>
            <a:r>
              <a:rPr lang="fr-FR" sz="1600" dirty="0" smtClean="0">
                <a:solidFill>
                  <a:prstClr val="black"/>
                </a:solidFill>
              </a:rPr>
              <a:t>Une difficulté à faire le lien entre le </a:t>
            </a:r>
            <a:r>
              <a:rPr lang="fr-FR" sz="1600" b="1" dirty="0" smtClean="0">
                <a:solidFill>
                  <a:prstClr val="black"/>
                </a:solidFill>
              </a:rPr>
              <a:t>départ en formation de reconversion d’une personne et l’existence et la disponibilité d’un poste</a:t>
            </a:r>
          </a:p>
          <a:p>
            <a:pPr marL="717550" indent="-285750" algn="just">
              <a:spcAft>
                <a:spcPts val="200"/>
              </a:spcAft>
              <a:buFont typeface="Courier New" panose="02070309020205020404" pitchFamily="49" charset="0"/>
              <a:buChar char="o"/>
              <a:tabLst>
                <a:tab pos="176213" algn="l"/>
                <a:tab pos="717550" algn="l"/>
                <a:tab pos="1071563" algn="l"/>
              </a:tabLst>
            </a:pPr>
            <a:r>
              <a:rPr lang="fr-FR" sz="1600" dirty="0" smtClean="0">
                <a:solidFill>
                  <a:prstClr val="black"/>
                </a:solidFill>
              </a:rPr>
              <a:t>Un fort enjeu autour de la </a:t>
            </a:r>
            <a:r>
              <a:rPr lang="fr-FR" sz="1600" dirty="0">
                <a:solidFill>
                  <a:prstClr val="black"/>
                </a:solidFill>
              </a:rPr>
              <a:t>mobilité inter-établissements dans la FPH : refus systématique </a:t>
            </a:r>
            <a:r>
              <a:rPr lang="fr-FR" sz="1600" dirty="0" smtClean="0">
                <a:solidFill>
                  <a:prstClr val="black"/>
                </a:solidFill>
              </a:rPr>
              <a:t>de recrutement des certains profils de soignants</a:t>
            </a:r>
          </a:p>
          <a:p>
            <a:pPr marL="717550" indent="-285750" algn="just">
              <a:spcAft>
                <a:spcPts val="200"/>
              </a:spcAft>
              <a:buFont typeface="Courier New" panose="02070309020205020404" pitchFamily="49" charset="0"/>
              <a:buChar char="o"/>
              <a:tabLst>
                <a:tab pos="176213" algn="l"/>
                <a:tab pos="717550" algn="l"/>
                <a:tab pos="1071563" algn="l"/>
              </a:tabLst>
            </a:pPr>
            <a:endParaRPr lang="fr-FR" sz="1600" dirty="0">
              <a:solidFill>
                <a:prstClr val="black"/>
              </a:solidFill>
            </a:endParaRPr>
          </a:p>
          <a:p>
            <a:pPr marL="285750" indent="-285750" algn="just">
              <a:spcAft>
                <a:spcPts val="400"/>
              </a:spcAft>
              <a:buFont typeface="Arial" panose="020B0604020202020204" pitchFamily="34" charset="0"/>
              <a:buChar char="•"/>
            </a:pPr>
            <a:r>
              <a:rPr lang="fr-FR" sz="1600" dirty="0">
                <a:solidFill>
                  <a:prstClr val="black"/>
                </a:solidFill>
              </a:rPr>
              <a:t>Des </a:t>
            </a:r>
            <a:r>
              <a:rPr lang="fr-FR" sz="1600" b="1" dirty="0">
                <a:solidFill>
                  <a:prstClr val="black"/>
                </a:solidFill>
              </a:rPr>
              <a:t>dispositifs existants </a:t>
            </a:r>
            <a:r>
              <a:rPr lang="fr-FR" sz="1600" dirty="0">
                <a:solidFill>
                  <a:prstClr val="black"/>
                </a:solidFill>
              </a:rPr>
              <a:t>pour accompagner la réflexion de la personne, identifier ses souhaits et compétences, la remobiliser sur un nouveau </a:t>
            </a:r>
            <a:r>
              <a:rPr lang="fr-FR" sz="1600" dirty="0" smtClean="0">
                <a:solidFill>
                  <a:prstClr val="black"/>
                </a:solidFill>
              </a:rPr>
              <a:t>projet</a:t>
            </a:r>
            <a:endParaRPr lang="fr-FR" sz="1600" dirty="0">
              <a:solidFill>
                <a:prstClr val="black"/>
              </a:solidFill>
            </a:endParaRPr>
          </a:p>
          <a:p>
            <a:pPr marL="742950" lvl="1" indent="-285750" algn="just">
              <a:spcAft>
                <a:spcPts val="200"/>
              </a:spcAft>
              <a:buFont typeface="Courier New" panose="02070309020205020404" pitchFamily="49" charset="0"/>
              <a:buChar char="o"/>
            </a:pPr>
            <a:r>
              <a:rPr lang="fr-FR" sz="1600" dirty="0" smtClean="0">
                <a:solidFill>
                  <a:prstClr val="black"/>
                </a:solidFill>
              </a:rPr>
              <a:t>Plutôt bien identifiés par les employeurs, mais de manière hétérogène, ils sont souvent mobilisés trop tardivement</a:t>
            </a:r>
          </a:p>
          <a:p>
            <a:pPr marL="742950" lvl="1" indent="-285750" algn="just">
              <a:spcAft>
                <a:spcPts val="200"/>
              </a:spcAft>
              <a:buFont typeface="Courier New" panose="02070309020205020404" pitchFamily="49" charset="0"/>
              <a:buChar char="o"/>
            </a:pPr>
            <a:r>
              <a:rPr lang="fr-FR" sz="1600" dirty="0" smtClean="0">
                <a:solidFill>
                  <a:prstClr val="black"/>
                </a:solidFill>
              </a:rPr>
              <a:t>Une nécessaire évaluation des différents dispositifs au regard des situations, des territoires, etc.</a:t>
            </a:r>
          </a:p>
        </p:txBody>
      </p:sp>
      <p:sp>
        <p:nvSpPr>
          <p:cNvPr id="6" name="AutoShape 2"/>
          <p:cNvSpPr>
            <a:spLocks noChangeArrowheads="1"/>
          </p:cNvSpPr>
          <p:nvPr/>
        </p:nvSpPr>
        <p:spPr bwMode="auto">
          <a:xfrm>
            <a:off x="88490" y="1546784"/>
            <a:ext cx="442980" cy="410933"/>
          </a:xfrm>
          <a:prstGeom prst="wedgeEllipseCallout">
            <a:avLst>
              <a:gd name="adj1" fmla="val 66259"/>
              <a:gd name="adj2" fmla="val 14231"/>
            </a:avLst>
          </a:prstGeom>
          <a:solidFill>
            <a:srgbClr val="E5B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pPr algn="ctr" fontAlgn="base">
              <a:spcBef>
                <a:spcPct val="0"/>
              </a:spcBef>
              <a:spcAft>
                <a:spcPts val="1000"/>
              </a:spcAft>
            </a:pPr>
            <a:r>
              <a:rPr lang="fr-FR" sz="2000" dirty="0" smtClean="0">
                <a:solidFill>
                  <a:prstClr val="black"/>
                </a:solidFill>
                <a:cs typeface="Arial" pitchFamily="34" charset="0"/>
              </a:rPr>
              <a:t>!</a:t>
            </a:r>
            <a:endParaRPr lang="fr-FR" sz="1600" dirty="0" smtClean="0">
              <a:solidFill>
                <a:prstClr val="black"/>
              </a:solidFill>
              <a:latin typeface="Arial" pitchFamily="34" charset="0"/>
              <a:cs typeface="Arial" pitchFamily="34" charset="0"/>
            </a:endParaRPr>
          </a:p>
        </p:txBody>
      </p:sp>
      <p:sp>
        <p:nvSpPr>
          <p:cNvPr id="7" name="Plus 6"/>
          <p:cNvSpPr/>
          <p:nvPr/>
        </p:nvSpPr>
        <p:spPr>
          <a:xfrm>
            <a:off x="202745" y="2790904"/>
            <a:ext cx="293737" cy="287879"/>
          </a:xfrm>
          <a:prstGeom prst="mathPlus">
            <a:avLst/>
          </a:prstGeom>
          <a:solidFill>
            <a:srgbClr val="E5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8" name="Picture 2" descr="D:\Desktop\Depositphotos_3955476_xs-150x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067" y="4692008"/>
            <a:ext cx="298074" cy="29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8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38</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a:t>Présentation des constats transversaux</a:t>
            </a:r>
          </a:p>
          <a:p>
            <a:endParaRPr lang="fr-FR" dirty="0"/>
          </a:p>
        </p:txBody>
      </p:sp>
      <p:sp>
        <p:nvSpPr>
          <p:cNvPr id="4" name="Espace réservé du texte 3"/>
          <p:cNvSpPr>
            <a:spLocks noGrp="1"/>
          </p:cNvSpPr>
          <p:nvPr>
            <p:ph type="body" sz="quarter" idx="14"/>
          </p:nvPr>
        </p:nvSpPr>
        <p:spPr>
          <a:solidFill>
            <a:schemeClr val="tx2">
              <a:lumMod val="20000"/>
              <a:lumOff val="80000"/>
            </a:schemeClr>
          </a:solidFill>
        </p:spPr>
        <p:txBody>
          <a:bodyPr>
            <a:noAutofit/>
          </a:bodyPr>
          <a:lstStyle/>
          <a:p>
            <a:pPr algn="just"/>
            <a:r>
              <a:rPr lang="fr-FR" dirty="0" smtClean="0"/>
              <a:t>Travailler </a:t>
            </a:r>
            <a:r>
              <a:rPr lang="fr-FR" dirty="0"/>
              <a:t>le projet </a:t>
            </a:r>
            <a:r>
              <a:rPr lang="fr-FR" dirty="0" smtClean="0"/>
              <a:t>professionnel</a:t>
            </a:r>
            <a:endParaRPr lang="fr-FR" dirty="0"/>
          </a:p>
        </p:txBody>
      </p:sp>
      <p:sp>
        <p:nvSpPr>
          <p:cNvPr id="5" name="Rectangle 4"/>
          <p:cNvSpPr/>
          <p:nvPr/>
        </p:nvSpPr>
        <p:spPr>
          <a:xfrm>
            <a:off x="148368" y="1264080"/>
            <a:ext cx="8995637" cy="4921860"/>
          </a:xfrm>
          <a:prstGeom prst="rect">
            <a:avLst/>
          </a:prstGeom>
          <a:solidFill>
            <a:schemeClr val="bg1"/>
          </a:solidFill>
        </p:spPr>
        <p:txBody>
          <a:bodyPr wrap="square">
            <a:spAutoFit/>
          </a:bodyPr>
          <a:lstStyle/>
          <a:p>
            <a:pPr marL="285750" indent="-285750" algn="just">
              <a:spcAft>
                <a:spcPts val="400"/>
              </a:spcAft>
              <a:buFont typeface="Arial" panose="020B0604020202020204" pitchFamily="34" charset="0"/>
              <a:buChar char="•"/>
            </a:pPr>
            <a:r>
              <a:rPr lang="fr-FR" sz="1600" b="1" dirty="0">
                <a:solidFill>
                  <a:prstClr val="black"/>
                </a:solidFill>
              </a:rPr>
              <a:t>Des opportunités d’expérimentations en interne mobilisées par certains établissements : </a:t>
            </a:r>
          </a:p>
          <a:p>
            <a:pPr marL="742950" lvl="1" indent="-285750" algn="just">
              <a:spcAft>
                <a:spcPts val="400"/>
              </a:spcAft>
              <a:buFont typeface="Courier New" panose="02070309020205020404" pitchFamily="49" charset="0"/>
              <a:buChar char="o"/>
            </a:pPr>
            <a:r>
              <a:rPr lang="fr-FR" sz="1600" dirty="0">
                <a:solidFill>
                  <a:prstClr val="black"/>
                </a:solidFill>
              </a:rPr>
              <a:t>« Journées découverte </a:t>
            </a:r>
            <a:r>
              <a:rPr lang="fr-FR" sz="1600" dirty="0" smtClean="0">
                <a:solidFill>
                  <a:prstClr val="black"/>
                </a:solidFill>
              </a:rPr>
              <a:t>», </a:t>
            </a:r>
            <a:r>
              <a:rPr lang="fr-FR" sz="1600" dirty="0">
                <a:solidFill>
                  <a:prstClr val="black"/>
                </a:solidFill>
              </a:rPr>
              <a:t>stage d’un métier ou d’un service : découverte d’un métier et des conditions effectives d’exercice</a:t>
            </a:r>
          </a:p>
          <a:p>
            <a:pPr marL="742950" lvl="1" indent="-285750" algn="just">
              <a:buFont typeface="Courier New" panose="02070309020205020404" pitchFamily="49" charset="0"/>
              <a:buChar char="o"/>
            </a:pPr>
            <a:r>
              <a:rPr lang="fr-FR" sz="1600" dirty="0">
                <a:solidFill>
                  <a:prstClr val="black"/>
                </a:solidFill>
              </a:rPr>
              <a:t>« Postes tremplins » : affectation temporaire sur un poste identifié avec bilan formalisé à l’issue de la période pour confirmation ou infirmation de </a:t>
            </a:r>
            <a:r>
              <a:rPr lang="fr-FR" sz="1600" dirty="0" smtClean="0">
                <a:solidFill>
                  <a:prstClr val="black"/>
                </a:solidFill>
              </a:rPr>
              <a:t>reclassement</a:t>
            </a:r>
          </a:p>
          <a:p>
            <a:pPr marL="742950" lvl="1" indent="-285750" algn="just">
              <a:buFont typeface="Arial" panose="020B0604020202020204" pitchFamily="34" charset="0"/>
              <a:buChar char="•"/>
            </a:pPr>
            <a:endParaRPr lang="fr-FR" sz="1600" dirty="0">
              <a:solidFill>
                <a:prstClr val="black"/>
              </a:solidFill>
            </a:endParaRPr>
          </a:p>
          <a:p>
            <a:pPr marL="285750" indent="-285750" algn="just">
              <a:spcAft>
                <a:spcPts val="400"/>
              </a:spcAft>
              <a:buFont typeface="Wingdings" panose="05000000000000000000" pitchFamily="2" charset="2"/>
              <a:buChar char="Ø"/>
            </a:pPr>
            <a:r>
              <a:rPr lang="fr-FR" sz="1600" b="1" dirty="0" smtClean="0">
                <a:solidFill>
                  <a:prstClr val="black"/>
                </a:solidFill>
              </a:rPr>
              <a:t>Des</a:t>
            </a:r>
            <a:r>
              <a:rPr lang="fr-FR" sz="1600" dirty="0" smtClean="0">
                <a:solidFill>
                  <a:prstClr val="black"/>
                </a:solidFill>
              </a:rPr>
              <a:t> </a:t>
            </a:r>
            <a:r>
              <a:rPr lang="fr-FR" sz="1600" b="1" dirty="0" smtClean="0">
                <a:solidFill>
                  <a:prstClr val="black"/>
                </a:solidFill>
              </a:rPr>
              <a:t>pratiques de repositionnement / reclassement dans les établissements diverses et en évolution </a:t>
            </a:r>
            <a:r>
              <a:rPr lang="fr-FR" sz="1600" dirty="0" smtClean="0">
                <a:solidFill>
                  <a:prstClr val="black"/>
                </a:solidFill>
              </a:rPr>
              <a:t>: </a:t>
            </a:r>
          </a:p>
          <a:p>
            <a:pPr marL="742950" lvl="1" indent="-285750" algn="just">
              <a:spcAft>
                <a:spcPts val="400"/>
              </a:spcAft>
              <a:buFont typeface="Courier New" panose="02070309020205020404" pitchFamily="49" charset="0"/>
              <a:buChar char="o"/>
            </a:pPr>
            <a:r>
              <a:rPr lang="fr-FR" sz="1600" dirty="0" smtClean="0">
                <a:solidFill>
                  <a:prstClr val="black"/>
                </a:solidFill>
              </a:rPr>
              <a:t>La </a:t>
            </a:r>
            <a:r>
              <a:rPr lang="fr-FR" sz="1600" b="1" dirty="0" smtClean="0">
                <a:solidFill>
                  <a:prstClr val="black"/>
                </a:solidFill>
              </a:rPr>
              <a:t>création d’un poste</a:t>
            </a:r>
            <a:r>
              <a:rPr lang="fr-FR" sz="1600" dirty="0" smtClean="0">
                <a:solidFill>
                  <a:prstClr val="black"/>
                </a:solidFill>
              </a:rPr>
              <a:t>, parfois composé de tâches disparates, souvent en sureffectif : une pratique qui tend à disparaît </a:t>
            </a:r>
          </a:p>
          <a:p>
            <a:pPr marL="742950" lvl="1" indent="-285750" algn="just">
              <a:spcAft>
                <a:spcPts val="400"/>
              </a:spcAft>
              <a:buFont typeface="Courier New" panose="02070309020205020404" pitchFamily="49" charset="0"/>
              <a:buChar char="o"/>
            </a:pPr>
            <a:r>
              <a:rPr lang="fr-FR" sz="1600" dirty="0" smtClean="0">
                <a:solidFill>
                  <a:prstClr val="black"/>
                </a:solidFill>
              </a:rPr>
              <a:t>La </a:t>
            </a:r>
            <a:r>
              <a:rPr lang="fr-FR" sz="1600" b="1" dirty="0" smtClean="0">
                <a:solidFill>
                  <a:prstClr val="black"/>
                </a:solidFill>
              </a:rPr>
              <a:t>reconversion</a:t>
            </a:r>
            <a:r>
              <a:rPr lang="fr-FR" sz="1600" dirty="0" smtClean="0">
                <a:solidFill>
                  <a:prstClr val="black"/>
                </a:solidFill>
              </a:rPr>
              <a:t> vers des métiers existants et identifiés en interne : </a:t>
            </a:r>
            <a:r>
              <a:rPr lang="fr-FR" sz="1600" dirty="0" smtClean="0">
                <a:solidFill>
                  <a:prstClr val="black"/>
                </a:solidFill>
                <a:sym typeface="Wingdings" panose="05000000000000000000" pitchFamily="2" charset="2"/>
              </a:rPr>
              <a:t>des postes aujourd’hui pourvus ou requérant une qualification ou technicité accrue</a:t>
            </a:r>
            <a:endParaRPr lang="fr-FR" sz="1600" dirty="0" smtClean="0">
              <a:solidFill>
                <a:prstClr val="black"/>
              </a:solidFill>
            </a:endParaRPr>
          </a:p>
          <a:p>
            <a:pPr marL="742950" lvl="1" indent="-285750" algn="just">
              <a:spcAft>
                <a:spcPts val="400"/>
              </a:spcAft>
              <a:buFont typeface="Courier New" panose="02070309020205020404" pitchFamily="49" charset="0"/>
              <a:buChar char="o"/>
            </a:pPr>
            <a:r>
              <a:rPr lang="fr-FR" sz="1600" dirty="0" smtClean="0">
                <a:solidFill>
                  <a:prstClr val="black"/>
                </a:solidFill>
              </a:rPr>
              <a:t>Le </a:t>
            </a:r>
            <a:r>
              <a:rPr lang="fr-FR" sz="1600" b="1" dirty="0" smtClean="0">
                <a:solidFill>
                  <a:prstClr val="black"/>
                </a:solidFill>
              </a:rPr>
              <a:t>retour à un métier antérieur</a:t>
            </a:r>
            <a:endParaRPr lang="fr-FR" sz="1600" dirty="0" smtClean="0">
              <a:solidFill>
                <a:prstClr val="black"/>
              </a:solidFill>
            </a:endParaRPr>
          </a:p>
          <a:p>
            <a:pPr marL="742950" lvl="1" indent="-285750" algn="just">
              <a:spcAft>
                <a:spcPts val="400"/>
              </a:spcAft>
              <a:buFont typeface="Courier New" panose="02070309020205020404" pitchFamily="49" charset="0"/>
              <a:buChar char="o"/>
            </a:pPr>
            <a:r>
              <a:rPr lang="fr-FR" sz="1600" dirty="0" smtClean="0">
                <a:solidFill>
                  <a:prstClr val="black"/>
                </a:solidFill>
              </a:rPr>
              <a:t>Les </a:t>
            </a:r>
            <a:r>
              <a:rPr lang="fr-FR" sz="1600" b="1" dirty="0" smtClean="0">
                <a:solidFill>
                  <a:prstClr val="black"/>
                </a:solidFill>
              </a:rPr>
              <a:t>« stratégies individuelles » </a:t>
            </a:r>
            <a:r>
              <a:rPr lang="fr-FR" sz="1600" dirty="0" smtClean="0">
                <a:solidFill>
                  <a:prstClr val="black"/>
                </a:solidFill>
              </a:rPr>
              <a:t>: mandat syndical ou promotion professionnelle</a:t>
            </a:r>
          </a:p>
          <a:p>
            <a:pPr marL="742950" lvl="1" indent="-285750" algn="just">
              <a:buFont typeface="Courier New" panose="02070309020205020404" pitchFamily="49" charset="0"/>
              <a:buChar char="o"/>
            </a:pPr>
            <a:r>
              <a:rPr lang="fr-FR" sz="1600" dirty="0" smtClean="0">
                <a:solidFill>
                  <a:prstClr val="black"/>
                </a:solidFill>
              </a:rPr>
              <a:t>L’apparition de </a:t>
            </a:r>
            <a:r>
              <a:rPr lang="fr-FR" sz="1600" b="1" dirty="0" smtClean="0">
                <a:solidFill>
                  <a:prstClr val="black"/>
                </a:solidFill>
              </a:rPr>
              <a:t>nouveaux métiers : </a:t>
            </a:r>
            <a:r>
              <a:rPr lang="fr-FR" sz="1600" dirty="0" smtClean="0">
                <a:solidFill>
                  <a:prstClr val="black"/>
                </a:solidFill>
              </a:rPr>
              <a:t>ASG, contrôle </a:t>
            </a:r>
            <a:r>
              <a:rPr lang="fr-FR" sz="1600" dirty="0">
                <a:solidFill>
                  <a:prstClr val="black"/>
                </a:solidFill>
              </a:rPr>
              <a:t>de la qualité et de </a:t>
            </a:r>
            <a:r>
              <a:rPr lang="fr-FR" sz="1600" dirty="0" smtClean="0">
                <a:solidFill>
                  <a:prstClr val="black"/>
                </a:solidFill>
              </a:rPr>
              <a:t>l’hygiène en cuisine, qualité</a:t>
            </a:r>
          </a:p>
          <a:p>
            <a:pPr lvl="1" algn="just"/>
            <a:endParaRPr lang="fr-FR" sz="1600" dirty="0">
              <a:solidFill>
                <a:prstClr val="black"/>
              </a:solidFill>
            </a:endParaRPr>
          </a:p>
          <a:p>
            <a:pPr marL="452438" indent="-285750" algn="just">
              <a:spcAft>
                <a:spcPts val="300"/>
              </a:spcAft>
              <a:buFont typeface="Wingdings" panose="05000000000000000000" pitchFamily="2" charset="2"/>
              <a:buChar char="Ø"/>
              <a:tabLst>
                <a:tab pos="452438" algn="l"/>
              </a:tabLst>
            </a:pPr>
            <a:r>
              <a:rPr lang="fr-FR" sz="1600" dirty="0">
                <a:solidFill>
                  <a:prstClr val="black"/>
                </a:solidFill>
              </a:rPr>
              <a:t>Des témoignages de </a:t>
            </a:r>
            <a:r>
              <a:rPr lang="fr-FR" sz="1600" b="1" dirty="0">
                <a:solidFill>
                  <a:prstClr val="black"/>
                </a:solidFill>
              </a:rPr>
              <a:t>sorties de l’emploi de plus en plus fréquentes </a:t>
            </a:r>
          </a:p>
          <a:p>
            <a:pPr marL="742950" lvl="1" indent="-285750" algn="just">
              <a:buFont typeface="Calibri" panose="020F0502020204030204" pitchFamily="34" charset="0"/>
              <a:buChar char="‐"/>
            </a:pPr>
            <a:r>
              <a:rPr lang="fr-FR" sz="1600" dirty="0">
                <a:solidFill>
                  <a:prstClr val="black"/>
                </a:solidFill>
              </a:rPr>
              <a:t>En partie seulement subies par les agents, avec des témoignages de « </a:t>
            </a:r>
            <a:r>
              <a:rPr lang="fr-FR" sz="1600" b="1" dirty="0">
                <a:solidFill>
                  <a:prstClr val="black"/>
                </a:solidFill>
              </a:rPr>
              <a:t>stratégies de réappropriation</a:t>
            </a:r>
            <a:r>
              <a:rPr lang="fr-FR" sz="1600" dirty="0">
                <a:solidFill>
                  <a:prstClr val="black"/>
                </a:solidFill>
              </a:rPr>
              <a:t> » de la sortie de l’emploi pour des professionnels souvent en fin de </a:t>
            </a:r>
            <a:r>
              <a:rPr lang="fr-FR" sz="1600" dirty="0" smtClean="0">
                <a:solidFill>
                  <a:prstClr val="black"/>
                </a:solidFill>
              </a:rPr>
              <a:t>carrière</a:t>
            </a:r>
            <a:endParaRPr lang="fr-FR" sz="1600" dirty="0">
              <a:solidFill>
                <a:prstClr val="black"/>
              </a:solidFill>
            </a:endParaRPr>
          </a:p>
        </p:txBody>
      </p:sp>
      <p:pic>
        <p:nvPicPr>
          <p:cNvPr id="6" name="Picture 2" descr="D:\Desktop\Depositphotos_3955476_xs-150x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363" y="1264080"/>
            <a:ext cx="298074" cy="29807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p:cNvSpPr>
            <a:spLocks noChangeArrowheads="1"/>
          </p:cNvSpPr>
          <p:nvPr/>
        </p:nvSpPr>
        <p:spPr bwMode="auto">
          <a:xfrm>
            <a:off x="168028" y="5213382"/>
            <a:ext cx="363794" cy="410933"/>
          </a:xfrm>
          <a:prstGeom prst="wedgeEllipseCallout">
            <a:avLst>
              <a:gd name="adj1" fmla="val 66259"/>
              <a:gd name="adj2" fmla="val 14231"/>
            </a:avLst>
          </a:prstGeom>
          <a:solidFill>
            <a:srgbClr val="E5B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pPr algn="ctr" fontAlgn="base">
              <a:spcBef>
                <a:spcPct val="0"/>
              </a:spcBef>
              <a:spcAft>
                <a:spcPts val="1000"/>
              </a:spcAft>
            </a:pPr>
            <a:r>
              <a:rPr lang="fr-FR" dirty="0" smtClean="0">
                <a:solidFill>
                  <a:prstClr val="black"/>
                </a:solidFill>
                <a:cs typeface="Arial" pitchFamily="34" charset="0"/>
              </a:rPr>
              <a:t>!</a:t>
            </a:r>
            <a:endParaRPr lang="fr-FR" sz="1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7226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39</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a:t>Présentation des constats transversaux</a:t>
            </a:r>
          </a:p>
          <a:p>
            <a:endParaRPr lang="fr-FR" dirty="0"/>
          </a:p>
        </p:txBody>
      </p:sp>
      <p:sp>
        <p:nvSpPr>
          <p:cNvPr id="4" name="Espace réservé du texte 3"/>
          <p:cNvSpPr>
            <a:spLocks noGrp="1"/>
          </p:cNvSpPr>
          <p:nvPr>
            <p:ph type="body" sz="quarter" idx="14"/>
          </p:nvPr>
        </p:nvSpPr>
        <p:spPr>
          <a:solidFill>
            <a:schemeClr val="tx2">
              <a:lumMod val="20000"/>
              <a:lumOff val="80000"/>
            </a:schemeClr>
          </a:solidFill>
        </p:spPr>
        <p:txBody>
          <a:bodyPr>
            <a:noAutofit/>
          </a:bodyPr>
          <a:lstStyle/>
          <a:p>
            <a:pPr algn="just"/>
            <a:r>
              <a:rPr lang="fr-FR" dirty="0" smtClean="0"/>
              <a:t>Travailler </a:t>
            </a:r>
            <a:r>
              <a:rPr lang="fr-FR" dirty="0"/>
              <a:t>le projet </a:t>
            </a:r>
            <a:r>
              <a:rPr lang="fr-FR" dirty="0" smtClean="0"/>
              <a:t>professionnel</a:t>
            </a:r>
            <a:endParaRPr lang="fr-FR" dirty="0"/>
          </a:p>
        </p:txBody>
      </p:sp>
      <p:sp>
        <p:nvSpPr>
          <p:cNvPr id="5" name="Rectangle 4"/>
          <p:cNvSpPr/>
          <p:nvPr/>
        </p:nvSpPr>
        <p:spPr>
          <a:xfrm>
            <a:off x="148363" y="1362770"/>
            <a:ext cx="8820024" cy="1426031"/>
          </a:xfrm>
          <a:prstGeom prst="rect">
            <a:avLst/>
          </a:prstGeom>
          <a:solidFill>
            <a:schemeClr val="bg1"/>
          </a:solidFill>
        </p:spPr>
        <p:txBody>
          <a:bodyPr wrap="square">
            <a:spAutoFit/>
          </a:bodyPr>
          <a:lstStyle/>
          <a:p>
            <a:pPr marL="285750" indent="-285750" algn="just">
              <a:spcAft>
                <a:spcPts val="800"/>
              </a:spcAft>
              <a:buFont typeface="Wingdings" panose="05000000000000000000" pitchFamily="2" charset="2"/>
              <a:buChar char="Ø"/>
            </a:pPr>
            <a:r>
              <a:rPr lang="fr-FR" sz="1600" dirty="0" smtClean="0">
                <a:solidFill>
                  <a:prstClr val="black"/>
                </a:solidFill>
              </a:rPr>
              <a:t>Un nécessaire </a:t>
            </a:r>
            <a:r>
              <a:rPr lang="fr-FR" sz="1600" b="1" dirty="0" smtClean="0">
                <a:solidFill>
                  <a:prstClr val="black"/>
                </a:solidFill>
              </a:rPr>
              <a:t>accompagnement personnalisé de proximité (notamment au niveau RH) :</a:t>
            </a:r>
            <a:r>
              <a:rPr lang="fr-FR" sz="1600" dirty="0" smtClean="0">
                <a:solidFill>
                  <a:prstClr val="black"/>
                </a:solidFill>
              </a:rPr>
              <a:t> ne pas « lâcher » les agents, les recevoir en entretien, les stimuler, etc. pour leur permettre d’avancer sur leur projet professionnel</a:t>
            </a:r>
          </a:p>
          <a:p>
            <a:pPr marL="742950" lvl="1" indent="-285750" algn="just">
              <a:spcAft>
                <a:spcPts val="300"/>
              </a:spcAft>
              <a:buFont typeface="Calibri" panose="020F0502020204030204" pitchFamily="34" charset="0"/>
              <a:buChar char="‐"/>
            </a:pPr>
            <a:r>
              <a:rPr lang="fr-FR" sz="1600" dirty="0" smtClean="0">
                <a:solidFill>
                  <a:prstClr val="black"/>
                </a:solidFill>
              </a:rPr>
              <a:t>Point de vigilance sur le caractère chronophage de cet accompagnement et le refus de certains professionnels RH d’accepter ce volet dans leurs fonctions</a:t>
            </a:r>
          </a:p>
        </p:txBody>
      </p:sp>
      <p:sp>
        <p:nvSpPr>
          <p:cNvPr id="6" name="AutoShape 2"/>
          <p:cNvSpPr>
            <a:spLocks noChangeArrowheads="1"/>
          </p:cNvSpPr>
          <p:nvPr/>
        </p:nvSpPr>
        <p:spPr bwMode="auto">
          <a:xfrm>
            <a:off x="443331" y="2202698"/>
            <a:ext cx="343250" cy="375341"/>
          </a:xfrm>
          <a:prstGeom prst="wedgeEllipseCallout">
            <a:avLst>
              <a:gd name="adj1" fmla="val 88528"/>
              <a:gd name="adj2" fmla="val -10376"/>
            </a:avLst>
          </a:prstGeom>
          <a:solidFill>
            <a:srgbClr val="E5B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pPr algn="ctr" fontAlgn="base">
              <a:spcBef>
                <a:spcPct val="0"/>
              </a:spcBef>
              <a:spcAft>
                <a:spcPts val="1000"/>
              </a:spcAft>
            </a:pPr>
            <a:r>
              <a:rPr lang="fr-FR" sz="1600" dirty="0" smtClean="0">
                <a:solidFill>
                  <a:prstClr val="black"/>
                </a:solidFill>
                <a:cs typeface="Arial" pitchFamily="34" charset="0"/>
              </a:rPr>
              <a:t>!</a:t>
            </a:r>
            <a:endParaRPr lang="fr-FR" sz="12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328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a:spLocks noGrp="1"/>
          </p:cNvSpPr>
          <p:nvPr>
            <p:ph type="title"/>
          </p:nvPr>
        </p:nvSpPr>
        <p:spPr>
          <a:xfrm>
            <a:off x="641839" y="230982"/>
            <a:ext cx="8502162" cy="516364"/>
          </a:xfrm>
        </p:spPr>
        <p:txBody>
          <a:bodyPr anchor="ctr">
            <a:normAutofit/>
          </a:bodyPr>
          <a:lstStyle/>
          <a:p>
            <a:r>
              <a:rPr lang="fr-FR" sz="1800" b="1" i="1" dirty="0" smtClean="0">
                <a:latin typeface="Georgia" panose="02040502050405020303" pitchFamily="18" charset="0"/>
              </a:rPr>
              <a:t>Note méthodologique</a:t>
            </a:r>
            <a:endParaRPr lang="fr-FR" sz="1800" b="1" i="1" dirty="0">
              <a:latin typeface="Georgia" panose="02040502050405020303" pitchFamily="18"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val="2594425681"/>
              </p:ext>
            </p:extLst>
          </p:nvPr>
        </p:nvGraphicFramePr>
        <p:xfrm>
          <a:off x="583864" y="1384312"/>
          <a:ext cx="8109208" cy="4781108"/>
        </p:xfrm>
        <a:graphic>
          <a:graphicData uri="http://schemas.openxmlformats.org/drawingml/2006/table">
            <a:tbl>
              <a:tblPr firstRow="1" bandRow="1">
                <a:tableStyleId>{5C22544A-7EE6-4342-B048-85BDC9FD1C3A}</a:tableStyleId>
              </a:tblPr>
              <a:tblGrid>
                <a:gridCol w="904746"/>
                <a:gridCol w="7204462"/>
              </a:tblGrid>
              <a:tr h="1656000">
                <a:tc>
                  <a:txBody>
                    <a:bodyPr/>
                    <a:lstStyle/>
                    <a:p>
                      <a:endParaRPr lang="fr-FR" sz="1400" dirty="0"/>
                    </a:p>
                  </a:txBody>
                  <a:tcPr marL="71920" marR="71920" marT="38957" marB="3895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C8D7E">
                        <a:alpha val="9804"/>
                      </a:srgbClr>
                    </a:solidFill>
                  </a:tcPr>
                </a:tc>
                <a:tc>
                  <a:txBody>
                    <a:bodyPr/>
                    <a:lstStyle/>
                    <a:p>
                      <a:pPr marL="285750" marR="0" lvl="0" indent="-285750" algn="just" defTabSz="914400" rtl="0" eaLnBrk="1" fontAlgn="auto" latinLnBrk="0" hangingPunct="1">
                        <a:lnSpc>
                          <a:spcPct val="100000"/>
                        </a:lnSpc>
                        <a:spcBef>
                          <a:spcPts val="0"/>
                        </a:spcBef>
                        <a:spcAft>
                          <a:spcPts val="600"/>
                        </a:spcAft>
                        <a:buClr>
                          <a:srgbClr val="487867"/>
                        </a:buClr>
                        <a:buSzTx/>
                        <a:buFont typeface="Wingdings" pitchFamily="2" charset="2"/>
                        <a:buChar char="ü"/>
                        <a:tabLst/>
                        <a:defRPr/>
                      </a:pPr>
                      <a:r>
                        <a:rPr lang="fr-FR" sz="1150" b="1" dirty="0" smtClean="0">
                          <a:solidFill>
                            <a:schemeClr val="tx1">
                              <a:lumMod val="85000"/>
                              <a:lumOff val="15000"/>
                            </a:schemeClr>
                          </a:solidFill>
                          <a:latin typeface="Arial" panose="020B0604020202020204" pitchFamily="34" charset="0"/>
                          <a:cs typeface="Arial" panose="020B0604020202020204" pitchFamily="34" charset="0"/>
                        </a:rPr>
                        <a:t>L’ensemble des structures des secteurs Sanitaire et Médico-social cotisant aux</a:t>
                      </a:r>
                      <a:r>
                        <a:rPr lang="fr-FR" sz="1150" b="1" baseline="0" dirty="0" smtClean="0">
                          <a:solidFill>
                            <a:schemeClr val="tx1">
                              <a:lumMod val="85000"/>
                              <a:lumOff val="15000"/>
                            </a:schemeClr>
                          </a:solidFill>
                          <a:latin typeface="Arial" panose="020B0604020202020204" pitchFamily="34" charset="0"/>
                          <a:cs typeface="Arial" panose="020B0604020202020204" pitchFamily="34" charset="0"/>
                        </a:rPr>
                        <a:t> ANFH Rhône &amp; Alpes et à Unifaf Rhône Alpes ont été sollicitées </a:t>
                      </a:r>
                      <a:r>
                        <a:rPr lang="fr-FR" sz="1150" b="0" baseline="0" dirty="0" smtClean="0">
                          <a:solidFill>
                            <a:schemeClr val="tx1"/>
                          </a:solidFill>
                          <a:latin typeface="Arial" panose="020B0604020202020204" pitchFamily="34" charset="0"/>
                          <a:cs typeface="Arial" panose="020B0604020202020204" pitchFamily="34" charset="0"/>
                        </a:rPr>
                        <a:t>soit 217 entités juridiques (EJ) de la FPH et 1 357 établissements </a:t>
                      </a:r>
                      <a:r>
                        <a:rPr lang="fr-FR" sz="1150" b="0" baseline="0" dirty="0" smtClean="0">
                          <a:solidFill>
                            <a:schemeClr val="tx1">
                              <a:lumMod val="85000"/>
                              <a:lumOff val="15000"/>
                            </a:schemeClr>
                          </a:solidFill>
                          <a:latin typeface="Arial" panose="020B0604020202020204" pitchFamily="34" charset="0"/>
                          <a:cs typeface="Arial" panose="020B0604020202020204" pitchFamily="34" charset="0"/>
                        </a:rPr>
                        <a:t>du secteur privé non lucratif.</a:t>
                      </a:r>
                    </a:p>
                    <a:p>
                      <a:pPr marL="285750" marR="0" lvl="0" indent="-285750" algn="just" defTabSz="914400" rtl="0" eaLnBrk="1" fontAlgn="auto" latinLnBrk="0" hangingPunct="1">
                        <a:lnSpc>
                          <a:spcPct val="100000"/>
                        </a:lnSpc>
                        <a:spcBef>
                          <a:spcPts val="0"/>
                        </a:spcBef>
                        <a:spcAft>
                          <a:spcPts val="600"/>
                        </a:spcAft>
                        <a:buClr>
                          <a:srgbClr val="487867"/>
                        </a:buClr>
                        <a:buSzTx/>
                        <a:buFont typeface="Wingdings" pitchFamily="2" charset="2"/>
                        <a:buChar char="ü"/>
                        <a:tabLst/>
                        <a:defRPr/>
                      </a:pPr>
                      <a:r>
                        <a:rPr lang="fr-FR" sz="1150" b="0" baseline="0" dirty="0" smtClean="0">
                          <a:solidFill>
                            <a:schemeClr val="tx1"/>
                          </a:solidFill>
                          <a:latin typeface="Arial" panose="020B0604020202020204" pitchFamily="34" charset="0"/>
                          <a:cs typeface="Arial" panose="020B0604020202020204" pitchFamily="34" charset="0"/>
                        </a:rPr>
                        <a:t>Au final, </a:t>
                      </a:r>
                      <a:r>
                        <a:rPr lang="fr-FR" sz="1150" b="1" kern="1200" dirty="0" smtClean="0">
                          <a:solidFill>
                            <a:schemeClr val="tx1">
                              <a:lumMod val="85000"/>
                              <a:lumOff val="15000"/>
                            </a:schemeClr>
                          </a:solidFill>
                          <a:latin typeface="Arial" panose="020B0604020202020204" pitchFamily="34" charset="0"/>
                          <a:ea typeface="+mn-ea"/>
                          <a:cs typeface="Arial" panose="020B0604020202020204" pitchFamily="34" charset="0"/>
                        </a:rPr>
                        <a:t>473 EJ /</a:t>
                      </a:r>
                      <a:r>
                        <a:rPr lang="fr-FR" sz="1150" b="1"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 établissements</a:t>
                      </a:r>
                      <a:r>
                        <a:rPr lang="fr-FR" sz="1150" b="1" kern="1200" dirty="0" smtClean="0">
                          <a:solidFill>
                            <a:schemeClr val="tx1">
                              <a:lumMod val="85000"/>
                              <a:lumOff val="15000"/>
                            </a:schemeClr>
                          </a:solidFill>
                          <a:latin typeface="Arial" panose="020B0604020202020204" pitchFamily="34" charset="0"/>
                          <a:ea typeface="+mn-ea"/>
                          <a:cs typeface="Arial" panose="020B0604020202020204" pitchFamily="34" charset="0"/>
                        </a:rPr>
                        <a:t> </a:t>
                      </a:r>
                      <a:r>
                        <a:rPr lang="fr-FR" sz="1150" b="0" baseline="0" dirty="0" smtClean="0">
                          <a:solidFill>
                            <a:schemeClr val="tx1">
                              <a:lumMod val="85000"/>
                              <a:lumOff val="15000"/>
                            </a:schemeClr>
                          </a:solidFill>
                          <a:latin typeface="Arial" panose="020B0604020202020204" pitchFamily="34" charset="0"/>
                          <a:cs typeface="Arial" panose="020B0604020202020204" pitchFamily="34" charset="0"/>
                        </a:rPr>
                        <a:t>ont participé l’enquête, soit </a:t>
                      </a:r>
                      <a:r>
                        <a:rPr lang="fr-FR" sz="1150" b="1" kern="1200" dirty="0" smtClean="0">
                          <a:solidFill>
                            <a:schemeClr val="tx1">
                              <a:lumMod val="85000"/>
                              <a:lumOff val="15000"/>
                            </a:schemeClr>
                          </a:solidFill>
                          <a:latin typeface="Arial" panose="020B0604020202020204" pitchFamily="34" charset="0"/>
                          <a:ea typeface="+mn-ea"/>
                          <a:cs typeface="Arial" panose="020B0604020202020204" pitchFamily="34" charset="0"/>
                        </a:rPr>
                        <a:t>un taux de participation de 30% et un taux de couverture agents de 50%</a:t>
                      </a:r>
                      <a:r>
                        <a:rPr lang="fr-FR" sz="1150" b="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 (hors HCL).</a:t>
                      </a:r>
                    </a:p>
                    <a:p>
                      <a:pPr marL="285750" marR="0" lvl="0" indent="-285750" algn="just" defTabSz="914400" rtl="0" eaLnBrk="1" fontAlgn="auto" latinLnBrk="0" hangingPunct="1">
                        <a:lnSpc>
                          <a:spcPct val="100000"/>
                        </a:lnSpc>
                        <a:spcBef>
                          <a:spcPts val="0"/>
                        </a:spcBef>
                        <a:spcAft>
                          <a:spcPts val="600"/>
                        </a:spcAft>
                        <a:buClr>
                          <a:srgbClr val="487867"/>
                        </a:buClr>
                        <a:buSzTx/>
                        <a:buFont typeface="Wingdings" pitchFamily="2" charset="2"/>
                        <a:buChar char="ü"/>
                        <a:tabLst/>
                        <a:defRPr/>
                      </a:pPr>
                      <a:r>
                        <a:rPr lang="fr-FR" sz="1150" b="0" dirty="0" smtClean="0">
                          <a:solidFill>
                            <a:schemeClr val="tx1">
                              <a:lumMod val="85000"/>
                              <a:lumOff val="15000"/>
                            </a:schemeClr>
                          </a:solidFill>
                          <a:latin typeface="Arial" panose="020B0604020202020204" pitchFamily="34" charset="0"/>
                          <a:cs typeface="Arial" panose="020B0604020202020204" pitchFamily="34" charset="0"/>
                        </a:rPr>
                        <a:t>La </a:t>
                      </a:r>
                      <a:r>
                        <a:rPr lang="fr-FR" sz="1150" b="1" dirty="0" smtClean="0">
                          <a:solidFill>
                            <a:schemeClr val="tx1">
                              <a:lumMod val="85000"/>
                              <a:lumOff val="15000"/>
                            </a:schemeClr>
                          </a:solidFill>
                          <a:latin typeface="Arial" panose="020B0604020202020204" pitchFamily="34" charset="0"/>
                          <a:cs typeface="Arial" panose="020B0604020202020204" pitchFamily="34" charset="0"/>
                        </a:rPr>
                        <a:t>représentativité finale</a:t>
                      </a:r>
                      <a:r>
                        <a:rPr lang="fr-FR" sz="1150" b="0" dirty="0" smtClean="0">
                          <a:solidFill>
                            <a:schemeClr val="tx1">
                              <a:lumMod val="85000"/>
                              <a:lumOff val="15000"/>
                            </a:schemeClr>
                          </a:solidFill>
                          <a:latin typeface="Arial" panose="020B0604020202020204" pitchFamily="34" charset="0"/>
                          <a:cs typeface="Arial" panose="020B0604020202020204" pitchFamily="34" charset="0"/>
                        </a:rPr>
                        <a:t> de l’échantillon est assurée via la </a:t>
                      </a:r>
                      <a:r>
                        <a:rPr lang="fr-FR" sz="1150" b="1" dirty="0" smtClean="0">
                          <a:solidFill>
                            <a:schemeClr val="tx1">
                              <a:lumMod val="85000"/>
                              <a:lumOff val="15000"/>
                            </a:schemeClr>
                          </a:solidFill>
                          <a:latin typeface="Arial" panose="020B0604020202020204" pitchFamily="34" charset="0"/>
                          <a:cs typeface="Arial" panose="020B0604020202020204" pitchFamily="34" charset="0"/>
                        </a:rPr>
                        <a:t>méthode des quotas </a:t>
                      </a:r>
                      <a:r>
                        <a:rPr lang="fr-FR" sz="1150" b="0" baseline="0" dirty="0" smtClean="0">
                          <a:solidFill>
                            <a:schemeClr val="tx1">
                              <a:lumMod val="85000"/>
                              <a:lumOff val="15000"/>
                            </a:schemeClr>
                          </a:solidFill>
                          <a:latin typeface="Arial" panose="020B0604020202020204" pitchFamily="34" charset="0"/>
                          <a:cs typeface="Arial" panose="020B0604020202020204" pitchFamily="34" charset="0"/>
                        </a:rPr>
                        <a:t>sur les variables secteur d’activité et taille de la structure pour chacun des OPCA d’appartenance.</a:t>
                      </a:r>
                      <a:endParaRPr lang="fr-FR" sz="1150" b="0" kern="1200" dirty="0" smtClean="0">
                        <a:solidFill>
                          <a:schemeClr val="tx1"/>
                        </a:solidFill>
                        <a:latin typeface="Arial" panose="020B0604020202020204" pitchFamily="34" charset="0"/>
                        <a:ea typeface="+mn-ea"/>
                        <a:cs typeface="Arial" panose="020B0604020202020204" pitchFamily="34" charset="0"/>
                      </a:endParaRPr>
                    </a:p>
                  </a:txBody>
                  <a:tcPr marL="71920" marR="141575" marT="38957" marB="3895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C8D7E">
                        <a:alpha val="9804"/>
                      </a:srgbClr>
                    </a:solidFill>
                  </a:tcPr>
                </a:tc>
              </a:tr>
              <a:tr h="1872000">
                <a:tc>
                  <a:txBody>
                    <a:bodyPr/>
                    <a:lstStyle/>
                    <a:p>
                      <a:endParaRPr lang="fr-FR" sz="1400" dirty="0"/>
                    </a:p>
                  </a:txBody>
                  <a:tcPr marL="71920" marR="71920" marT="38957" marB="3895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C8D7E">
                        <a:alpha val="9804"/>
                      </a:srgbClr>
                    </a:solidFill>
                  </a:tcPr>
                </a:tc>
                <a:tc>
                  <a:txBody>
                    <a:bodyPr/>
                    <a:lstStyle/>
                    <a:p>
                      <a:pPr marL="285750" marR="0" lvl="0" indent="-285750" algn="just" defTabSz="914400" rtl="0" eaLnBrk="1" fontAlgn="auto" latinLnBrk="0" hangingPunct="1">
                        <a:lnSpc>
                          <a:spcPct val="100000"/>
                        </a:lnSpc>
                        <a:spcBef>
                          <a:spcPts val="0"/>
                        </a:spcBef>
                        <a:spcAft>
                          <a:spcPts val="600"/>
                        </a:spcAft>
                        <a:buClr>
                          <a:srgbClr val="487867"/>
                        </a:buClr>
                        <a:buSzTx/>
                        <a:buFont typeface="Wingdings" pitchFamily="2" charset="2"/>
                        <a:buChar char="ü"/>
                        <a:tabLst/>
                        <a:defRPr/>
                      </a:pPr>
                      <a:r>
                        <a:rPr lang="fr-FR" sz="1150" b="1" kern="1200" dirty="0" smtClean="0">
                          <a:solidFill>
                            <a:schemeClr val="tx1">
                              <a:lumMod val="85000"/>
                              <a:lumOff val="15000"/>
                            </a:schemeClr>
                          </a:solidFill>
                          <a:latin typeface="Arial" panose="020B0604020202020204" pitchFamily="34" charset="0"/>
                          <a:ea typeface="+mn-ea"/>
                          <a:cs typeface="Arial" panose="020B0604020202020204" pitchFamily="34" charset="0"/>
                        </a:rPr>
                        <a:t>Interrogation des EJ / établissements </a:t>
                      </a:r>
                      <a:r>
                        <a:rPr lang="fr-FR" sz="1150" b="1"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par mix méthodologique :</a:t>
                      </a:r>
                    </a:p>
                    <a:p>
                      <a:pPr marL="446088" marR="0" lvl="0" indent="-180975" algn="just" defTabSz="914400" rtl="0" eaLnBrk="1" fontAlgn="auto" latinLnBrk="0" hangingPunct="1">
                        <a:lnSpc>
                          <a:spcPct val="100000"/>
                        </a:lnSpc>
                        <a:spcBef>
                          <a:spcPts val="0"/>
                        </a:spcBef>
                        <a:spcAft>
                          <a:spcPts val="600"/>
                        </a:spcAft>
                        <a:buClr>
                          <a:srgbClr val="487867"/>
                        </a:buClr>
                        <a:buSzTx/>
                        <a:buFont typeface="Wingdings" pitchFamily="2" charset="2"/>
                        <a:buChar char="§"/>
                        <a:tabLst/>
                        <a:defRPr/>
                      </a:pPr>
                      <a:r>
                        <a:rPr lang="fr-FR" sz="1150" b="0" i="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Envoi d’un courrier comprenant un courrier explicatif, une enveloppe T, un questionnaire ainsi qu’un tableau de recensement pour chacune des activité de l’EJ / établissement</a:t>
                      </a:r>
                    </a:p>
                    <a:p>
                      <a:pPr marL="446088" marR="0" lvl="0" indent="-180975" algn="just" defTabSz="914400" rtl="0" eaLnBrk="1" fontAlgn="auto" latinLnBrk="0" hangingPunct="1">
                        <a:lnSpc>
                          <a:spcPct val="100000"/>
                        </a:lnSpc>
                        <a:spcBef>
                          <a:spcPts val="0"/>
                        </a:spcBef>
                        <a:spcAft>
                          <a:spcPts val="600"/>
                        </a:spcAft>
                        <a:buClr>
                          <a:srgbClr val="487867"/>
                        </a:buClr>
                        <a:buSzTx/>
                        <a:buFont typeface="Wingdings" pitchFamily="2" charset="2"/>
                        <a:buChar char="§"/>
                        <a:tabLst/>
                        <a:defRPr/>
                      </a:pPr>
                      <a:r>
                        <a:rPr lang="fr-FR" sz="1150" b="0" i="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Double possibilité de réponse : soit par Internet (mot de passe personnalisé) soit en retournant le questionnaire papier via l’enveloppe T fournie</a:t>
                      </a:r>
                    </a:p>
                    <a:p>
                      <a:pPr marL="446088" marR="0" lvl="0" indent="-180975" algn="just" defTabSz="914400" rtl="0" eaLnBrk="1" fontAlgn="auto" latinLnBrk="0" hangingPunct="1">
                        <a:lnSpc>
                          <a:spcPct val="100000"/>
                        </a:lnSpc>
                        <a:spcBef>
                          <a:spcPts val="0"/>
                        </a:spcBef>
                        <a:spcAft>
                          <a:spcPts val="600"/>
                        </a:spcAft>
                        <a:buClr>
                          <a:srgbClr val="487867"/>
                        </a:buClr>
                        <a:buSzTx/>
                        <a:buFont typeface="Wingdings" pitchFamily="2" charset="2"/>
                        <a:buChar char="§"/>
                        <a:tabLst/>
                        <a:defRPr/>
                      </a:pPr>
                      <a:r>
                        <a:rPr lang="fr-FR" sz="1150" b="0" i="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Relance mail de l’ARS Rhône-Alpes début novembre 2014</a:t>
                      </a:r>
                    </a:p>
                    <a:p>
                      <a:pPr marL="446088" marR="0" lvl="0" indent="-180975" algn="just" defTabSz="914400" rtl="0" eaLnBrk="1" fontAlgn="auto" latinLnBrk="0" hangingPunct="1">
                        <a:lnSpc>
                          <a:spcPct val="100000"/>
                        </a:lnSpc>
                        <a:spcBef>
                          <a:spcPts val="0"/>
                        </a:spcBef>
                        <a:spcAft>
                          <a:spcPts val="600"/>
                        </a:spcAft>
                        <a:buClr>
                          <a:srgbClr val="487867"/>
                        </a:buClr>
                        <a:buSzTx/>
                        <a:buFont typeface="Wingdings" pitchFamily="2" charset="2"/>
                        <a:buChar char="§"/>
                        <a:tabLst/>
                        <a:defRPr/>
                      </a:pPr>
                      <a:r>
                        <a:rPr lang="fr-FR" sz="1150" b="0" i="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Relances téléphoniques des EJ / établissements non répondants courant décembre</a:t>
                      </a:r>
                    </a:p>
                  </a:txBody>
                  <a:tcPr marL="71920" marR="113260" marT="38957" marB="3895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C8D7E">
                        <a:alpha val="9804"/>
                      </a:srgbClr>
                    </a:solidFill>
                  </a:tcPr>
                </a:tc>
              </a:tr>
              <a:tr h="626554">
                <a:tc>
                  <a:txBody>
                    <a:bodyPr/>
                    <a:lstStyle/>
                    <a:p>
                      <a:endParaRPr lang="fr-FR" sz="1400" dirty="0"/>
                    </a:p>
                  </a:txBody>
                  <a:tcPr marL="71920" marR="71920" marT="38957" marB="3895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C8D7E">
                        <a:alpha val="9804"/>
                      </a:srgbClr>
                    </a:solidFill>
                  </a:tcPr>
                </a:tc>
                <a:tc>
                  <a:txBody>
                    <a:bodyPr/>
                    <a:lstStyle/>
                    <a:p>
                      <a:pPr marL="285750" marR="0" lvl="0" indent="-285750" algn="just" defTabSz="914400" rtl="0" eaLnBrk="1" fontAlgn="auto" latinLnBrk="0" hangingPunct="1">
                        <a:lnSpc>
                          <a:spcPct val="100000"/>
                        </a:lnSpc>
                        <a:spcBef>
                          <a:spcPts val="0"/>
                        </a:spcBef>
                        <a:spcAft>
                          <a:spcPts val="0"/>
                        </a:spcAft>
                        <a:buClr>
                          <a:srgbClr val="487867"/>
                        </a:buClr>
                        <a:buSzTx/>
                        <a:buFont typeface="Wingdings" pitchFamily="2" charset="2"/>
                        <a:buChar char="ü"/>
                        <a:tabLst/>
                        <a:defRPr/>
                      </a:pPr>
                      <a:r>
                        <a:rPr lang="fr-FR" sz="1150" b="0" kern="1200" dirty="0" smtClean="0">
                          <a:solidFill>
                            <a:schemeClr val="tx1">
                              <a:lumMod val="85000"/>
                              <a:lumOff val="15000"/>
                            </a:schemeClr>
                          </a:solidFill>
                          <a:latin typeface="Arial" panose="020B0604020202020204" pitchFamily="34" charset="0"/>
                          <a:ea typeface="+mn-ea"/>
                          <a:cs typeface="Arial" panose="020B0604020202020204" pitchFamily="34" charset="0"/>
                        </a:rPr>
                        <a:t>Le recueil des données s’est déroulé du </a:t>
                      </a:r>
                      <a:r>
                        <a:rPr lang="fr-FR" sz="1150" b="1"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26 septembre 2014 au 21 janvier 2015.</a:t>
                      </a:r>
                    </a:p>
                  </a:txBody>
                  <a:tcPr marL="71920" marR="113260" marT="38957" marB="3895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C8D7E">
                        <a:alpha val="9804"/>
                      </a:srgbClr>
                    </a:solidFill>
                  </a:tcPr>
                </a:tc>
              </a:tr>
              <a:tr h="626554">
                <a:tc>
                  <a:txBody>
                    <a:bodyPr/>
                    <a:lstStyle/>
                    <a:p>
                      <a:endParaRPr lang="fr-FR" sz="1400" dirty="0"/>
                    </a:p>
                  </a:txBody>
                  <a:tcPr marL="71920" marR="71920" marT="38957" marB="3895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C8D7E">
                        <a:alpha val="9804"/>
                      </a:srgbClr>
                    </a:solidFill>
                  </a:tcPr>
                </a:tc>
                <a:tc>
                  <a:txBody>
                    <a:bodyPr/>
                    <a:lstStyle/>
                    <a:p>
                      <a:pPr marL="0" marR="0" lvl="0" indent="0" algn="just" defTabSz="914400" rtl="0" eaLnBrk="1" fontAlgn="auto" latinLnBrk="0" hangingPunct="1">
                        <a:lnSpc>
                          <a:spcPct val="100000"/>
                        </a:lnSpc>
                        <a:spcBef>
                          <a:spcPts val="0"/>
                        </a:spcBef>
                        <a:spcAft>
                          <a:spcPts val="0"/>
                        </a:spcAft>
                        <a:buClr>
                          <a:srgbClr val="487867"/>
                        </a:buClr>
                        <a:buSzTx/>
                        <a:buFont typeface="Wingdings" pitchFamily="2" charset="2"/>
                        <a:buNone/>
                        <a:tabLst/>
                        <a:defRPr/>
                      </a:pPr>
                      <a:endParaRPr lang="fr-FR" sz="1200" b="1" kern="1200" dirty="0" smtClean="0">
                        <a:solidFill>
                          <a:schemeClr val="tx1">
                            <a:lumMod val="85000"/>
                            <a:lumOff val="15000"/>
                          </a:schemeClr>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
                          <a:srgbClr val="487867"/>
                        </a:buClr>
                        <a:buSzTx/>
                        <a:buFont typeface="Wingdings" pitchFamily="2" charset="2"/>
                        <a:buChar char="ü"/>
                        <a:tabLst/>
                        <a:defRPr/>
                      </a:pPr>
                      <a:r>
                        <a:rPr lang="fr-FR" sz="1150" dirty="0" smtClean="0">
                          <a:solidFill>
                            <a:srgbClr val="000000"/>
                          </a:solidFill>
                          <a:latin typeface="Arial" panose="020B0604020202020204" pitchFamily="34" charset="0"/>
                          <a:cs typeface="Arial" panose="020B0604020202020204" pitchFamily="34" charset="0"/>
                        </a:rPr>
                        <a:t>OpinionWay a réalisé cette enquête en appliquant les procédures et règles de </a:t>
                      </a:r>
                      <a:r>
                        <a:rPr lang="fr-FR" sz="1150" b="1" kern="1200" baseline="0" dirty="0" smtClean="0">
                          <a:solidFill>
                            <a:schemeClr val="tx1">
                              <a:lumMod val="85000"/>
                              <a:lumOff val="15000"/>
                            </a:schemeClr>
                          </a:solidFill>
                          <a:latin typeface="Arial" panose="020B0604020202020204" pitchFamily="34" charset="0"/>
                          <a:ea typeface="+mn-ea"/>
                          <a:cs typeface="Arial" panose="020B0604020202020204" pitchFamily="34" charset="0"/>
                        </a:rPr>
                        <a:t>la norme ISO 20252</a:t>
                      </a:r>
                    </a:p>
                    <a:p>
                      <a:pPr marL="285750" marR="0" lvl="0" indent="-285750" algn="just" defTabSz="914400" rtl="0" eaLnBrk="1" fontAlgn="auto" latinLnBrk="0" hangingPunct="1">
                        <a:lnSpc>
                          <a:spcPct val="100000"/>
                        </a:lnSpc>
                        <a:spcBef>
                          <a:spcPts val="0"/>
                        </a:spcBef>
                        <a:spcAft>
                          <a:spcPts val="0"/>
                        </a:spcAft>
                        <a:buClr>
                          <a:srgbClr val="487867"/>
                        </a:buClr>
                        <a:buSzTx/>
                        <a:buFont typeface="Wingdings" pitchFamily="2" charset="2"/>
                        <a:buChar char="ü"/>
                        <a:tabLst/>
                        <a:defRPr/>
                      </a:pPr>
                      <a:endParaRPr lang="fr-FR" sz="1200" b="1" kern="1200" dirty="0" smtClean="0">
                        <a:solidFill>
                          <a:schemeClr val="tx1">
                            <a:lumMod val="85000"/>
                            <a:lumOff val="15000"/>
                          </a:schemeClr>
                        </a:solidFill>
                        <a:latin typeface="+mn-lt"/>
                        <a:ea typeface="+mn-ea"/>
                        <a:cs typeface="+mn-cs"/>
                      </a:endParaRPr>
                    </a:p>
                  </a:txBody>
                  <a:tcPr marL="71920" marR="113260" marT="38957" marB="38957"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6C8D7E">
                        <a:alpha val="9804"/>
                      </a:srgbClr>
                    </a:solidFill>
                  </a:tcPr>
                </a:tc>
              </a:tr>
            </a:tbl>
          </a:graphicData>
        </a:graphic>
      </p:graphicFrame>
      <p:pic>
        <p:nvPicPr>
          <p:cNvPr id="19" name="Picture 2" descr="\\192.168.125.200\Qualité (ex certification)\ZZ- ISO - Mise en place et Audit\Document Normes ISO etc\Logo\PNG\Afaq_20252.png"/>
          <p:cNvPicPr>
            <a:picLocks noChangeAspect="1" noChangeArrowheads="1"/>
          </p:cNvPicPr>
          <p:nvPr/>
        </p:nvPicPr>
        <p:blipFill>
          <a:blip r:embed="rId2" cstate="print"/>
          <a:srcRect/>
          <a:stretch>
            <a:fillRect/>
          </a:stretch>
        </p:blipFill>
        <p:spPr bwMode="auto">
          <a:xfrm>
            <a:off x="870289" y="5652196"/>
            <a:ext cx="349490" cy="390864"/>
          </a:xfrm>
          <a:prstGeom prst="rect">
            <a:avLst/>
          </a:prstGeom>
          <a:noFill/>
        </p:spPr>
      </p:pic>
      <p:pic>
        <p:nvPicPr>
          <p:cNvPr id="23" name="Picture 2" descr="D:\01-OWay\GRAPHISMES\Illustrator ICONS\icones\Icones methodo\caldendar-01.png"/>
          <p:cNvPicPr>
            <a:picLocks noChangeAspect="1" noChangeArrowheads="1"/>
          </p:cNvPicPr>
          <p:nvPr/>
        </p:nvPicPr>
        <p:blipFill>
          <a:blip r:embed="rId3" cstate="print"/>
          <a:srcRect/>
          <a:stretch>
            <a:fillRect/>
          </a:stretch>
        </p:blipFill>
        <p:spPr bwMode="auto">
          <a:xfrm>
            <a:off x="865687" y="4998988"/>
            <a:ext cx="365539" cy="396000"/>
          </a:xfrm>
          <a:prstGeom prst="rect">
            <a:avLst/>
          </a:prstGeom>
          <a:noFill/>
        </p:spPr>
      </p:pic>
      <p:pic>
        <p:nvPicPr>
          <p:cNvPr id="24" name="Picture 6" descr="D:\01-OWay\GRAPHISMES\Illustrator ICONS\icones\Icones methodo\tel-01.png"/>
          <p:cNvPicPr>
            <a:picLocks noChangeAspect="1" noChangeArrowheads="1"/>
          </p:cNvPicPr>
          <p:nvPr/>
        </p:nvPicPr>
        <p:blipFill>
          <a:blip r:embed="rId4" cstate="print"/>
          <a:srcRect/>
          <a:stretch>
            <a:fillRect/>
          </a:stretch>
        </p:blipFill>
        <p:spPr bwMode="auto">
          <a:xfrm>
            <a:off x="926260" y="4071084"/>
            <a:ext cx="264926" cy="287002"/>
          </a:xfrm>
          <a:prstGeom prst="rect">
            <a:avLst/>
          </a:prstGeom>
          <a:noFill/>
        </p:spPr>
      </p:pic>
      <p:pic>
        <p:nvPicPr>
          <p:cNvPr id="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955" y="3599512"/>
            <a:ext cx="266098" cy="28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descr="D:\01-OWay\GRAPHISMES\Illustrator ICONS\icones\Icones methodo\Sample-01.png"/>
          <p:cNvPicPr>
            <a:picLocks noChangeAspect="1" noChangeArrowheads="1"/>
          </p:cNvPicPr>
          <p:nvPr/>
        </p:nvPicPr>
        <p:blipFill>
          <a:blip r:embed="rId6" cstate="print"/>
          <a:srcRect/>
          <a:stretch>
            <a:fillRect/>
          </a:stretch>
        </p:blipFill>
        <p:spPr bwMode="auto">
          <a:xfrm>
            <a:off x="714044" y="1667992"/>
            <a:ext cx="668707" cy="724432"/>
          </a:xfrm>
          <a:prstGeom prst="rect">
            <a:avLst/>
          </a:prstGeom>
          <a:noFill/>
        </p:spPr>
      </p:pic>
      <p:sp>
        <p:nvSpPr>
          <p:cNvPr id="2" name="ZoneTexte 1"/>
          <p:cNvSpPr txBox="1"/>
          <p:nvPr/>
        </p:nvSpPr>
        <p:spPr>
          <a:xfrm>
            <a:off x="1004384" y="3461658"/>
            <a:ext cx="664689" cy="523220"/>
          </a:xfrm>
          <a:prstGeom prst="rect">
            <a:avLst/>
          </a:prstGeom>
          <a:noFill/>
        </p:spPr>
        <p:txBody>
          <a:bodyPr wrap="square" rtlCol="0">
            <a:spAutoFit/>
          </a:bodyPr>
          <a:lstStyle/>
          <a:p>
            <a:r>
              <a:rPr lang="fr-FR" sz="2800" b="1" dirty="0" smtClean="0">
                <a:solidFill>
                  <a:srgbClr val="6C8D7E"/>
                </a:solidFill>
              </a:rPr>
              <a:t>@</a:t>
            </a:r>
            <a:endParaRPr lang="fr-FR" sz="2800" b="1" dirty="0">
              <a:solidFill>
                <a:srgbClr val="6C8D7E"/>
              </a:solidFill>
            </a:endParaRPr>
          </a:p>
        </p:txBody>
      </p:sp>
    </p:spTree>
    <p:extLst>
      <p:ext uri="{BB962C8B-B14F-4D97-AF65-F5344CB8AC3E}">
        <p14:creationId xmlns:p14="http://schemas.microsoft.com/office/powerpoint/2010/main" val="3055314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40</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normAutofit/>
          </a:bodyPr>
          <a:lstStyle/>
          <a:p>
            <a:r>
              <a:rPr lang="fr-FR" dirty="0" smtClean="0"/>
              <a:t>Déroulé de la présentation</a:t>
            </a:r>
            <a:endParaRPr lang="fr-FR" dirty="0">
              <a:solidFill>
                <a:srgbClr val="FF0000"/>
              </a:solidFill>
            </a:endParaRPr>
          </a:p>
        </p:txBody>
      </p:sp>
      <p:sp>
        <p:nvSpPr>
          <p:cNvPr id="5" name="ZoneTexte 4"/>
          <p:cNvSpPr txBox="1"/>
          <p:nvPr/>
        </p:nvSpPr>
        <p:spPr>
          <a:xfrm>
            <a:off x="373120" y="2073561"/>
            <a:ext cx="8550548" cy="2934137"/>
          </a:xfrm>
          <a:prstGeom prst="rect">
            <a:avLst/>
          </a:prstGeom>
          <a:solidFill>
            <a:schemeClr val="bg1">
              <a:lumMod val="95000"/>
            </a:schemeClr>
          </a:solidFill>
        </p:spPr>
        <p:txBody>
          <a:bodyPr wrap="square" rtlCol="0">
            <a:spAutoFit/>
          </a:bodyPr>
          <a:lstStyle/>
          <a:p>
            <a:pPr marL="342900" indent="-342900">
              <a:lnSpc>
                <a:spcPct val="200000"/>
              </a:lnSpc>
              <a:spcBef>
                <a:spcPts val="1000"/>
              </a:spcBef>
              <a:buFont typeface="Arial" panose="020B0604020202020204" pitchFamily="34" charset="0"/>
              <a:buAutoNum type="arabicPeriod"/>
            </a:pPr>
            <a:r>
              <a:rPr lang="fr-FR" dirty="0" smtClean="0">
                <a:solidFill>
                  <a:prstClr val="black"/>
                </a:solidFill>
                <a:latin typeface="Century Gothic" panose="020B0502020202020204" pitchFamily="34" charset="0"/>
              </a:rPr>
              <a:t>Présentation de la méthodologie</a:t>
            </a:r>
          </a:p>
          <a:p>
            <a:pPr marL="342900" indent="-342900">
              <a:lnSpc>
                <a:spcPct val="200000"/>
              </a:lnSpc>
              <a:spcBef>
                <a:spcPts val="1000"/>
              </a:spcBef>
              <a:buFont typeface="Arial" panose="020B0604020202020204" pitchFamily="34" charset="0"/>
              <a:buAutoNum type="arabicPeriod"/>
            </a:pPr>
            <a:r>
              <a:rPr lang="fr-FR" dirty="0" smtClean="0">
                <a:solidFill>
                  <a:prstClr val="black"/>
                </a:solidFill>
                <a:latin typeface="Century Gothic" panose="020B0502020202020204" pitchFamily="34" charset="0"/>
              </a:rPr>
              <a:t>Principaux résultats de l’étude qualitative</a:t>
            </a:r>
            <a:endParaRPr lang="fr-FR" dirty="0">
              <a:solidFill>
                <a:prstClr val="black"/>
              </a:solidFill>
              <a:latin typeface="Century Gothic" panose="020B0502020202020204" pitchFamily="34" charset="0"/>
            </a:endParaRPr>
          </a:p>
          <a:p>
            <a:pPr marL="342900" indent="-342900">
              <a:lnSpc>
                <a:spcPct val="200000"/>
              </a:lnSpc>
              <a:spcBef>
                <a:spcPts val="1000"/>
              </a:spcBef>
              <a:buFont typeface="Arial" panose="020B0604020202020204" pitchFamily="34" charset="0"/>
              <a:buAutoNum type="arabicPeriod"/>
            </a:pPr>
            <a:r>
              <a:rPr lang="fr-FR" sz="2400" b="1" dirty="0" smtClean="0">
                <a:solidFill>
                  <a:prstClr val="black"/>
                </a:solidFill>
                <a:latin typeface="Century Gothic" panose="020B0502020202020204" pitchFamily="34" charset="0"/>
              </a:rPr>
              <a:t>Les fiches pratiques et les préconisations issues de l’étude qualitative</a:t>
            </a:r>
            <a:endParaRPr lang="fr-FR" sz="2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61669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rot="1378717">
            <a:off x="7461881" y="5244522"/>
            <a:ext cx="1096545" cy="1531134"/>
          </a:xfrm>
          <a:prstGeom prst="rect">
            <a:avLst/>
          </a:prstGeom>
          <a:effectLst>
            <a:outerShdw blurRad="50800" dist="50800" dir="5400000" algn="ctr" rotWithShape="0">
              <a:srgbClr val="000000">
                <a:alpha val="22000"/>
              </a:srgbClr>
            </a:outerShdw>
          </a:effectLst>
        </p:spPr>
      </p:pic>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41</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a:xfrm>
            <a:off x="1152940" y="238538"/>
            <a:ext cx="7240162" cy="491613"/>
          </a:xfrm>
        </p:spPr>
        <p:txBody>
          <a:bodyPr>
            <a:normAutofit/>
          </a:bodyPr>
          <a:lstStyle/>
          <a:p>
            <a:r>
              <a:rPr lang="fr-FR" dirty="0"/>
              <a:t>Les fiches pratiques issues de l’étude qualitative</a:t>
            </a:r>
          </a:p>
        </p:txBody>
      </p:sp>
      <p:sp>
        <p:nvSpPr>
          <p:cNvPr id="5" name="Rectangle 4"/>
          <p:cNvSpPr/>
          <p:nvPr/>
        </p:nvSpPr>
        <p:spPr>
          <a:xfrm>
            <a:off x="175830" y="1881234"/>
            <a:ext cx="8637958" cy="3806170"/>
          </a:xfrm>
          <a:prstGeom prst="rect">
            <a:avLst/>
          </a:prstGeom>
          <a:noFill/>
        </p:spPr>
        <p:txBody>
          <a:bodyPr wrap="square">
            <a:spAutoFit/>
          </a:bodyPr>
          <a:lstStyle/>
          <a:p>
            <a:pPr marL="342900" indent="-342900" algn="just">
              <a:spcAft>
                <a:spcPts val="200"/>
              </a:spcAft>
              <a:buFont typeface="Wingdings" panose="05000000000000000000" pitchFamily="2" charset="2"/>
              <a:buChar char="ü"/>
            </a:pPr>
            <a:r>
              <a:rPr lang="fr-FR" sz="1600" b="1" dirty="0" smtClean="0">
                <a:solidFill>
                  <a:prstClr val="black"/>
                </a:solidFill>
                <a:ea typeface="Calibri" panose="020F0502020204030204" pitchFamily="34" charset="0"/>
                <a:cs typeface="Times New Roman" panose="02020603050405020304" pitchFamily="18" charset="0"/>
              </a:rPr>
              <a:t>Un portfolio de fiches pratiques à destination de la FPH d’une part, du PNL d’autre part :</a:t>
            </a:r>
          </a:p>
          <a:p>
            <a:pPr marL="800100" lvl="1" indent="-342900" algn="just">
              <a:spcAft>
                <a:spcPts val="600"/>
              </a:spcAft>
              <a:buFont typeface="Arial" panose="020B0604020202020204" pitchFamily="34" charset="0"/>
              <a:buChar char="•"/>
            </a:pPr>
            <a:r>
              <a:rPr lang="fr-FR" sz="1600" dirty="0">
                <a:solidFill>
                  <a:prstClr val="black"/>
                </a:solidFill>
                <a:ea typeface="Calibri"/>
                <a:cs typeface="Times New Roman"/>
              </a:rPr>
              <a:t>Un </a:t>
            </a:r>
            <a:r>
              <a:rPr lang="fr-FR" sz="1600" dirty="0" smtClean="0">
                <a:solidFill>
                  <a:prstClr val="black"/>
                </a:solidFill>
                <a:ea typeface="Calibri"/>
                <a:cs typeface="Times New Roman"/>
              </a:rPr>
              <a:t>chapeau introductif commun pour rappeler la démarche engagée par les OPCA et l’ARS et préciser les objectifs des fiches et des outils </a:t>
            </a:r>
          </a:p>
          <a:p>
            <a:pPr marL="800100" lvl="1" indent="-342900" algn="just">
              <a:spcAft>
                <a:spcPts val="600"/>
              </a:spcAft>
              <a:buFont typeface="Arial" panose="020B0604020202020204" pitchFamily="34" charset="0"/>
              <a:buChar char="•"/>
            </a:pPr>
            <a:r>
              <a:rPr lang="fr-FR" sz="1600" b="1" dirty="0" smtClean="0">
                <a:solidFill>
                  <a:prstClr val="black"/>
                </a:solidFill>
                <a:ea typeface="Calibri" panose="020F0502020204030204" pitchFamily="34" charset="0"/>
                <a:cs typeface="Times New Roman"/>
              </a:rPr>
              <a:t>Quelques fiches pratiques communes et une majorité de fiches spécifiques </a:t>
            </a:r>
            <a:r>
              <a:rPr lang="fr-FR" sz="1600" dirty="0" smtClean="0">
                <a:solidFill>
                  <a:prstClr val="black"/>
                </a:solidFill>
                <a:ea typeface="Calibri" panose="020F0502020204030204" pitchFamily="34" charset="0"/>
                <a:cs typeface="Times New Roman"/>
              </a:rPr>
              <a:t>au secteur</a:t>
            </a:r>
          </a:p>
          <a:p>
            <a:pPr marL="800100" lvl="1" indent="-342900" algn="just">
              <a:spcAft>
                <a:spcPts val="600"/>
              </a:spcAft>
              <a:buFont typeface="Arial" panose="020B0604020202020204" pitchFamily="34" charset="0"/>
              <a:buChar char="•"/>
            </a:pPr>
            <a:r>
              <a:rPr lang="fr-FR" sz="1600" dirty="0" smtClean="0">
                <a:solidFill>
                  <a:prstClr val="black"/>
                </a:solidFill>
                <a:ea typeface="Calibri" panose="020F0502020204030204" pitchFamily="34" charset="0"/>
                <a:cs typeface="Times New Roman"/>
              </a:rPr>
              <a:t>Une signalétique pour </a:t>
            </a:r>
            <a:r>
              <a:rPr lang="fr-FR" sz="1600" b="1" dirty="0" smtClean="0">
                <a:solidFill>
                  <a:prstClr val="black"/>
                </a:solidFill>
                <a:ea typeface="Calibri" panose="020F0502020204030204" pitchFamily="34" charset="0"/>
                <a:cs typeface="Times New Roman"/>
              </a:rPr>
              <a:t>identifier la cible de la fiche </a:t>
            </a:r>
            <a:r>
              <a:rPr lang="fr-FR" sz="1600" dirty="0" smtClean="0">
                <a:solidFill>
                  <a:prstClr val="black"/>
                </a:solidFill>
                <a:ea typeface="Calibri" panose="020F0502020204030204" pitchFamily="34" charset="0"/>
                <a:cs typeface="Times New Roman"/>
              </a:rPr>
              <a:t>: RH / IRP / encadrants / professionnels </a:t>
            </a:r>
            <a:endParaRPr lang="fr-FR" sz="1600" dirty="0" smtClean="0">
              <a:solidFill>
                <a:prstClr val="black"/>
              </a:solidFill>
              <a:ea typeface="Calibri" panose="020F0502020204030204" pitchFamily="34" charset="0"/>
              <a:cs typeface="Times New Roman" panose="02020603050405020304" pitchFamily="18" charset="0"/>
            </a:endParaRPr>
          </a:p>
          <a:p>
            <a:pPr marL="800100" lvl="1" indent="-342900" algn="just">
              <a:spcAft>
                <a:spcPts val="600"/>
              </a:spcAft>
              <a:buFont typeface="Arial" panose="020B0604020202020204" pitchFamily="34" charset="0"/>
              <a:buChar char="•"/>
            </a:pPr>
            <a:r>
              <a:rPr lang="fr-FR" sz="1600" dirty="0" smtClean="0">
                <a:solidFill>
                  <a:prstClr val="black"/>
                </a:solidFill>
                <a:ea typeface="Calibri" panose="020F0502020204030204" pitchFamily="34" charset="0"/>
                <a:cs typeface="Times New Roman" panose="02020603050405020304" pitchFamily="18" charset="0"/>
              </a:rPr>
              <a:t>Des fiches au </a:t>
            </a:r>
            <a:r>
              <a:rPr lang="fr-FR" sz="1600" b="1" dirty="0" smtClean="0">
                <a:solidFill>
                  <a:prstClr val="black"/>
                </a:solidFill>
                <a:ea typeface="Calibri" panose="020F0502020204030204" pitchFamily="34" charset="0"/>
                <a:cs typeface="Times New Roman" panose="02020603050405020304" pitchFamily="18" charset="0"/>
              </a:rPr>
              <a:t>contenu diversifié </a:t>
            </a:r>
            <a:r>
              <a:rPr lang="fr-FR" sz="1600" dirty="0" smtClean="0">
                <a:solidFill>
                  <a:prstClr val="black"/>
                </a:solidFill>
                <a:ea typeface="Calibri" panose="020F0502020204030204" pitchFamily="34" charset="0"/>
                <a:cs typeface="Times New Roman" panose="02020603050405020304" pitchFamily="18" charset="0"/>
              </a:rPr>
              <a:t>:</a:t>
            </a:r>
          </a:p>
          <a:p>
            <a:pPr marL="1200150" lvl="2" indent="-285750" algn="just">
              <a:spcAft>
                <a:spcPts val="600"/>
              </a:spcAft>
              <a:buFontTx/>
              <a:buChar char="-"/>
            </a:pPr>
            <a:r>
              <a:rPr lang="fr-FR" sz="1600" dirty="0" smtClean="0">
                <a:solidFill>
                  <a:prstClr val="black"/>
                </a:solidFill>
                <a:ea typeface="Calibri" panose="020F0502020204030204" pitchFamily="34" charset="0"/>
                <a:cs typeface="Times New Roman" panose="02020603050405020304" pitchFamily="18" charset="0"/>
              </a:rPr>
              <a:t>Des éléments règlementaires et jurisprudentiels </a:t>
            </a:r>
            <a:endParaRPr lang="fr-FR" sz="1600" dirty="0">
              <a:solidFill>
                <a:prstClr val="black"/>
              </a:solidFill>
              <a:ea typeface="Calibri" panose="020F0502020204030204" pitchFamily="34" charset="0"/>
              <a:cs typeface="Times New Roman" panose="02020603050405020304" pitchFamily="18" charset="0"/>
            </a:endParaRPr>
          </a:p>
          <a:p>
            <a:pPr marL="1200150" lvl="2" indent="-285750" algn="just">
              <a:spcAft>
                <a:spcPts val="600"/>
              </a:spcAft>
              <a:buFontTx/>
              <a:buChar char="-"/>
            </a:pPr>
            <a:r>
              <a:rPr lang="fr-FR" sz="1600" dirty="0" smtClean="0">
                <a:solidFill>
                  <a:prstClr val="black"/>
                </a:solidFill>
                <a:ea typeface="Calibri" panose="020F0502020204030204" pitchFamily="34" charset="0"/>
                <a:cs typeface="Times New Roman" panose="02020603050405020304" pitchFamily="18" charset="0"/>
              </a:rPr>
              <a:t>Des informations pratiques</a:t>
            </a:r>
          </a:p>
          <a:p>
            <a:pPr marL="1200150" lvl="2" indent="-285750" algn="just">
              <a:buFontTx/>
              <a:buChar char="-"/>
            </a:pPr>
            <a:r>
              <a:rPr lang="fr-FR" sz="1600" dirty="0" smtClean="0">
                <a:solidFill>
                  <a:prstClr val="black"/>
                </a:solidFill>
                <a:ea typeface="Calibri" panose="020F0502020204030204" pitchFamily="34" charset="0"/>
                <a:cs typeface="Times New Roman" panose="02020603050405020304" pitchFamily="18" charset="0"/>
              </a:rPr>
              <a:t>Des </a:t>
            </a:r>
            <a:r>
              <a:rPr lang="fr-FR" sz="1600" dirty="0">
                <a:solidFill>
                  <a:prstClr val="black"/>
                </a:solidFill>
                <a:ea typeface="Calibri" panose="020F0502020204030204" pitchFamily="34" charset="0"/>
                <a:cs typeface="Times New Roman" panose="02020603050405020304" pitchFamily="18" charset="0"/>
              </a:rPr>
              <a:t>bonnes </a:t>
            </a:r>
            <a:r>
              <a:rPr lang="fr-FR" sz="1600" dirty="0" smtClean="0">
                <a:solidFill>
                  <a:prstClr val="black"/>
                </a:solidFill>
                <a:ea typeface="Calibri" panose="020F0502020204030204" pitchFamily="34" charset="0"/>
                <a:cs typeface="Times New Roman" panose="02020603050405020304" pitchFamily="18" charset="0"/>
              </a:rPr>
              <a:t>pratiques identifiées au cours du diagnostic ou lors des groupes de travail présentées de manière </a:t>
            </a:r>
            <a:r>
              <a:rPr lang="fr-FR" sz="1600" dirty="0" err="1" smtClean="0">
                <a:solidFill>
                  <a:prstClr val="black"/>
                </a:solidFill>
                <a:ea typeface="Calibri" panose="020F0502020204030204" pitchFamily="34" charset="0"/>
                <a:cs typeface="Times New Roman" panose="02020603050405020304" pitchFamily="18" charset="0"/>
              </a:rPr>
              <a:t>anonymisée</a:t>
            </a:r>
            <a:endParaRPr lang="fr-FR" sz="1600" dirty="0" smtClean="0">
              <a:solidFill>
                <a:prstClr val="black"/>
              </a:solidFill>
              <a:ea typeface="Calibri" panose="020F0502020204030204" pitchFamily="34" charset="0"/>
              <a:cs typeface="Times New Roman" panose="02020603050405020304" pitchFamily="18" charset="0"/>
            </a:endParaRPr>
          </a:p>
          <a:p>
            <a:pPr marL="1257300" lvl="2" indent="-342900" algn="just">
              <a:spcAft>
                <a:spcPts val="200"/>
              </a:spcAft>
              <a:buFont typeface="Arial" panose="020B0604020202020204" pitchFamily="34" charset="0"/>
              <a:buChar char="•"/>
            </a:pPr>
            <a:endParaRPr lang="fr-FR" sz="1600" dirty="0">
              <a:solidFill>
                <a:prstClr val="black"/>
              </a:solidFill>
              <a:ea typeface="Calibri" panose="020F0502020204030204" pitchFamily="34" charset="0"/>
              <a:cs typeface="Times New Roman" panose="02020603050405020304" pitchFamily="18" charset="0"/>
            </a:endParaRPr>
          </a:p>
          <a:p>
            <a:pPr marL="342900" indent="-342900" algn="just">
              <a:spcAft>
                <a:spcPts val="200"/>
              </a:spcAft>
              <a:buFont typeface="Wingdings" panose="05000000000000000000" pitchFamily="2" charset="2"/>
              <a:buChar char="ü"/>
            </a:pPr>
            <a:r>
              <a:rPr lang="fr-FR" sz="1600" dirty="0" smtClean="0">
                <a:solidFill>
                  <a:prstClr val="black"/>
                </a:solidFill>
                <a:ea typeface="Calibri" panose="020F0502020204030204" pitchFamily="34" charset="0"/>
                <a:cs typeface="Times New Roman" panose="02020603050405020304" pitchFamily="18" charset="0"/>
              </a:rPr>
              <a:t>En annexe aux fiches pratiques, </a:t>
            </a:r>
            <a:r>
              <a:rPr lang="fr-FR" sz="1600" b="1" dirty="0">
                <a:solidFill>
                  <a:prstClr val="black"/>
                </a:solidFill>
                <a:ea typeface="Calibri" panose="020F0502020204030204" pitchFamily="34" charset="0"/>
                <a:cs typeface="Times New Roman" panose="02020603050405020304" pitchFamily="18" charset="0"/>
              </a:rPr>
              <a:t>des propositions d’outils clés </a:t>
            </a:r>
            <a:r>
              <a:rPr lang="fr-FR" sz="1600" b="1" dirty="0" smtClean="0">
                <a:solidFill>
                  <a:prstClr val="black"/>
                </a:solidFill>
                <a:ea typeface="Calibri" panose="020F0502020204030204" pitchFamily="34" charset="0"/>
                <a:cs typeface="Times New Roman" panose="02020603050405020304" pitchFamily="18" charset="0"/>
              </a:rPr>
              <a:t>en main </a:t>
            </a:r>
            <a:r>
              <a:rPr lang="fr-FR" sz="1600" dirty="0" smtClean="0">
                <a:solidFill>
                  <a:prstClr val="black"/>
                </a:solidFill>
                <a:ea typeface="Calibri" panose="020F0502020204030204" pitchFamily="34" charset="0"/>
                <a:cs typeface="Times New Roman" panose="02020603050405020304" pitchFamily="18" charset="0"/>
              </a:rPr>
              <a:t>ayant vocation à être appropriés par les établissements. </a:t>
            </a:r>
          </a:p>
        </p:txBody>
      </p:sp>
      <p:sp>
        <p:nvSpPr>
          <p:cNvPr id="9" name="Rectangle 8"/>
          <p:cNvSpPr/>
          <p:nvPr/>
        </p:nvSpPr>
        <p:spPr>
          <a:xfrm>
            <a:off x="117798" y="1085081"/>
            <a:ext cx="8754035" cy="584775"/>
          </a:xfrm>
          <a:prstGeom prst="rect">
            <a:avLst/>
          </a:prstGeom>
          <a:solidFill>
            <a:schemeClr val="bg1">
              <a:lumMod val="95000"/>
            </a:schemeClr>
          </a:solidFill>
        </p:spPr>
        <p:txBody>
          <a:bodyPr wrap="square">
            <a:spAutoFit/>
          </a:bodyPr>
          <a:lstStyle/>
          <a:p>
            <a:pPr algn="just">
              <a:spcAft>
                <a:spcPts val="200"/>
              </a:spcAft>
            </a:pPr>
            <a:r>
              <a:rPr lang="fr-FR" sz="1600" b="1" dirty="0" smtClean="0">
                <a:solidFill>
                  <a:prstClr val="black"/>
                </a:solidFill>
                <a:ea typeface="Calibri"/>
                <a:cs typeface="Times New Roman"/>
              </a:rPr>
              <a:t>2 types de livrables ont été élaborés à l’issue du diagnostic qualitatif, afin d’outiller les établissements dans la gestion des situations d’inaptitude</a:t>
            </a:r>
            <a:endParaRPr lang="fr-FR" sz="1600" dirty="0" smtClean="0">
              <a:solidFill>
                <a:prstClr val="black"/>
              </a:solidFill>
              <a:ea typeface="Calibri"/>
              <a:cs typeface="Times New Roman"/>
            </a:endParaRPr>
          </a:p>
        </p:txBody>
      </p:sp>
    </p:spTree>
    <p:extLst>
      <p:ext uri="{BB962C8B-B14F-4D97-AF65-F5344CB8AC3E}">
        <p14:creationId xmlns:p14="http://schemas.microsoft.com/office/powerpoint/2010/main" val="4915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220414" y="5744022"/>
            <a:ext cx="537554" cy="273844"/>
          </a:xfrm>
        </p:spPr>
        <p:txBody>
          <a:bodyPr/>
          <a:lstStyle/>
          <a:p>
            <a:fld id="{46D4F244-EDB4-4A87-A664-329EAF5915D8}" type="slidenum">
              <a:rPr lang="fr-FR" b="1" spc="75">
                <a:solidFill>
                  <a:prstClr val="white"/>
                </a:solidFill>
                <a:latin typeface="Century Gothic" panose="020B0502020202020204" pitchFamily="34" charset="0"/>
              </a:rPr>
              <a:pPr/>
              <a:t>42</a:t>
            </a:fld>
            <a:endParaRPr lang="fr-FR" sz="1050" b="1" spc="75" dirty="0">
              <a:solidFill>
                <a:prstClr val="white"/>
              </a:solidFill>
              <a:latin typeface="Century Gothic" panose="020B0502020202020204" pitchFamily="34" charset="0"/>
            </a:endParaRPr>
          </a:p>
        </p:txBody>
      </p:sp>
      <p:sp>
        <p:nvSpPr>
          <p:cNvPr id="7" name="Espace réservé du texte 2"/>
          <p:cNvSpPr>
            <a:spLocks noGrp="1"/>
          </p:cNvSpPr>
          <p:nvPr>
            <p:ph type="body" sz="quarter" idx="13"/>
          </p:nvPr>
        </p:nvSpPr>
        <p:spPr>
          <a:xfrm>
            <a:off x="1179339" y="180922"/>
            <a:ext cx="7089593" cy="468006"/>
          </a:xfrm>
        </p:spPr>
        <p:txBody>
          <a:bodyPr>
            <a:noAutofit/>
          </a:bodyPr>
          <a:lstStyle/>
          <a:p>
            <a:r>
              <a:rPr lang="fr-FR" dirty="0" smtClean="0"/>
              <a:t>Les fiches pratiques issues de l’étude qualitative</a:t>
            </a:r>
          </a:p>
        </p:txBody>
      </p:sp>
      <p:sp>
        <p:nvSpPr>
          <p:cNvPr id="10" name="Rectangle 9"/>
          <p:cNvSpPr/>
          <p:nvPr/>
        </p:nvSpPr>
        <p:spPr>
          <a:xfrm>
            <a:off x="156165" y="1601272"/>
            <a:ext cx="7817796" cy="5103961"/>
          </a:xfrm>
          <a:prstGeom prst="rect">
            <a:avLst/>
          </a:prstGeom>
          <a:noFill/>
        </p:spPr>
        <p:txBody>
          <a:bodyPr wrap="square">
            <a:spAutoFit/>
          </a:bodyPr>
          <a:lstStyle/>
          <a:p>
            <a:pPr marL="342900" indent="-342900" algn="just">
              <a:spcAft>
                <a:spcPts val="400"/>
              </a:spcAft>
              <a:buFont typeface="Wingdings" panose="05000000000000000000" pitchFamily="2" charset="2"/>
              <a:buChar char="ü"/>
            </a:pPr>
            <a:r>
              <a:rPr lang="fr-FR" sz="1600" b="1" u="sng" dirty="0" smtClean="0">
                <a:solidFill>
                  <a:prstClr val="black"/>
                </a:solidFill>
                <a:ea typeface="Calibri" panose="020F0502020204030204" pitchFamily="34" charset="0"/>
                <a:cs typeface="Times New Roman" panose="02020603050405020304" pitchFamily="18" charset="0"/>
              </a:rPr>
              <a:t>Les </a:t>
            </a:r>
            <a:r>
              <a:rPr lang="fr-FR" sz="1600" b="1" u="sng" dirty="0">
                <a:solidFill>
                  <a:prstClr val="black"/>
                </a:solidFill>
                <a:ea typeface="Calibri" panose="020F0502020204030204" pitchFamily="34" charset="0"/>
                <a:cs typeface="Times New Roman" panose="02020603050405020304" pitchFamily="18" charset="0"/>
              </a:rPr>
              <a:t>obligations de l’employeur </a:t>
            </a:r>
            <a:r>
              <a:rPr lang="fr-FR" sz="1600" b="1" dirty="0">
                <a:solidFill>
                  <a:prstClr val="black"/>
                </a:solidFill>
                <a:ea typeface="Calibri" panose="020F0502020204030204" pitchFamily="34" charset="0"/>
                <a:cs typeface="Times New Roman" panose="02020603050405020304" pitchFamily="18" charset="0"/>
              </a:rPr>
              <a:t>en matière de maintien dans l’emploi et </a:t>
            </a:r>
            <a:r>
              <a:rPr lang="fr-FR" sz="1600" b="1" dirty="0" smtClean="0">
                <a:solidFill>
                  <a:prstClr val="black"/>
                </a:solidFill>
                <a:ea typeface="Calibri" panose="020F0502020204030204" pitchFamily="34" charset="0"/>
                <a:cs typeface="Times New Roman" panose="02020603050405020304" pitchFamily="18" charset="0"/>
              </a:rPr>
              <a:t>de </a:t>
            </a:r>
            <a:r>
              <a:rPr lang="fr-FR" sz="1600" b="1" dirty="0">
                <a:solidFill>
                  <a:prstClr val="black"/>
                </a:solidFill>
                <a:ea typeface="Calibri" panose="020F0502020204030204" pitchFamily="34" charset="0"/>
                <a:cs typeface="Times New Roman" panose="02020603050405020304" pitchFamily="18" charset="0"/>
              </a:rPr>
              <a:t>prévention de l’inaptitude</a:t>
            </a:r>
          </a:p>
          <a:p>
            <a:pPr marL="982663" lvl="2" indent="-342900" algn="just">
              <a:spcAft>
                <a:spcPts val="200"/>
              </a:spcAft>
              <a:buFont typeface="Wingdings" panose="05000000000000000000" pitchFamily="2" charset="2"/>
              <a:buChar char="Ø"/>
            </a:pPr>
            <a:r>
              <a:rPr lang="fr-FR" sz="1400" i="1" dirty="0" smtClean="0">
                <a:solidFill>
                  <a:prstClr val="black"/>
                </a:solidFill>
                <a:ea typeface="Calibri" panose="020F0502020204030204" pitchFamily="34" charset="0"/>
                <a:cs typeface="Times New Roman" panose="02020603050405020304" pitchFamily="18" charset="0"/>
              </a:rPr>
              <a:t>Outil</a:t>
            </a:r>
            <a:r>
              <a:rPr lang="fr-FR" sz="1400" dirty="0">
                <a:solidFill>
                  <a:prstClr val="black"/>
                </a:solidFill>
                <a:ea typeface="Calibri" panose="020F0502020204030204" pitchFamily="34" charset="0"/>
                <a:cs typeface="Times New Roman" panose="02020603050405020304" pitchFamily="18" charset="0"/>
              </a:rPr>
              <a:t> </a:t>
            </a:r>
            <a:r>
              <a:rPr lang="fr-FR" sz="1400" dirty="0" smtClean="0">
                <a:solidFill>
                  <a:prstClr val="black"/>
                </a:solidFill>
                <a:ea typeface="Calibri" panose="020F0502020204030204" pitchFamily="34" charset="0"/>
                <a:cs typeface="Times New Roman" panose="02020603050405020304" pitchFamily="18" charset="0"/>
              </a:rPr>
              <a:t>: </a:t>
            </a:r>
            <a:r>
              <a:rPr lang="fr-FR" sz="1400" i="1" dirty="0">
                <a:solidFill>
                  <a:prstClr val="black"/>
                </a:solidFill>
                <a:ea typeface="Times New Roman" panose="02020603050405020304" pitchFamily="18" charset="0"/>
                <a:cs typeface="Calibri" panose="020F0502020204030204" pitchFamily="34" charset="0"/>
              </a:rPr>
              <a:t>Tableau de pilotage des indicateurs relatifs à </a:t>
            </a:r>
            <a:r>
              <a:rPr lang="fr-FR" sz="1400" i="1" dirty="0" smtClean="0">
                <a:solidFill>
                  <a:prstClr val="black"/>
                </a:solidFill>
                <a:ea typeface="Times New Roman" panose="02020603050405020304" pitchFamily="18" charset="0"/>
                <a:cs typeface="Calibri" panose="020F0502020204030204" pitchFamily="34" charset="0"/>
              </a:rPr>
              <a:t>l’inaptitude</a:t>
            </a:r>
          </a:p>
          <a:p>
            <a:pPr lvl="2" algn="just">
              <a:spcAft>
                <a:spcPts val="200"/>
              </a:spcAft>
            </a:pPr>
            <a:endParaRPr lang="fr-FR" sz="1600" dirty="0" smtClean="0">
              <a:solidFill>
                <a:prstClr val="black"/>
              </a:solidFill>
              <a:ea typeface="Times New Roman" panose="02020603050405020304" pitchFamily="18" charset="0"/>
              <a:cs typeface="Calibri" panose="020F0502020204030204" pitchFamily="34" charset="0"/>
            </a:endParaRPr>
          </a:p>
          <a:p>
            <a:pPr lvl="2" algn="just">
              <a:spcAft>
                <a:spcPts val="200"/>
              </a:spcAft>
            </a:pPr>
            <a:endParaRPr lang="fr-FR" sz="1600" dirty="0" smtClean="0">
              <a:solidFill>
                <a:prstClr val="black"/>
              </a:solidFill>
              <a:ea typeface="Times New Roman" panose="02020603050405020304" pitchFamily="18" charset="0"/>
              <a:cs typeface="Calibri" panose="020F0502020204030204" pitchFamily="34" charset="0"/>
            </a:endParaRPr>
          </a:p>
          <a:p>
            <a:pPr lvl="2" algn="just">
              <a:spcAft>
                <a:spcPts val="200"/>
              </a:spcAft>
            </a:pPr>
            <a:endParaRPr lang="fr-FR" sz="1600" dirty="0">
              <a:solidFill>
                <a:prstClr val="black"/>
              </a:solidFill>
              <a:ea typeface="Times New Roman" panose="02020603050405020304" pitchFamily="18" charset="0"/>
              <a:cs typeface="Calibri" panose="020F0502020204030204" pitchFamily="34" charset="0"/>
            </a:endParaRPr>
          </a:p>
          <a:p>
            <a:pPr lvl="2" algn="just">
              <a:spcAft>
                <a:spcPts val="200"/>
              </a:spcAft>
            </a:pPr>
            <a:endParaRPr lang="fr-FR" sz="1600" dirty="0">
              <a:solidFill>
                <a:prstClr val="black"/>
              </a:solidFill>
              <a:ea typeface="Times New Roman" panose="02020603050405020304" pitchFamily="18" charset="0"/>
              <a:cs typeface="Calibri" panose="020F0502020204030204" pitchFamily="34" charset="0"/>
            </a:endParaRPr>
          </a:p>
          <a:p>
            <a:pPr marL="354013" lvl="2" indent="-285750" algn="just">
              <a:spcAft>
                <a:spcPts val="200"/>
              </a:spcAft>
              <a:buFont typeface="Wingdings" panose="05000000000000000000" pitchFamily="2" charset="2"/>
              <a:buChar char="ü"/>
            </a:pPr>
            <a:r>
              <a:rPr lang="fr-FR" sz="1600" b="1" u="sng" dirty="0" smtClean="0">
                <a:solidFill>
                  <a:prstClr val="black"/>
                </a:solidFill>
                <a:ea typeface="Times New Roman" panose="02020603050405020304" pitchFamily="18" charset="0"/>
                <a:cs typeface="Times New Roman" panose="02020603050405020304" pitchFamily="18" charset="0"/>
              </a:rPr>
              <a:t>Les </a:t>
            </a:r>
            <a:r>
              <a:rPr lang="fr-FR" sz="1600" b="1" u="sng" dirty="0">
                <a:solidFill>
                  <a:prstClr val="black"/>
                </a:solidFill>
                <a:ea typeface="Times New Roman" panose="02020603050405020304" pitchFamily="18" charset="0"/>
                <a:cs typeface="Times New Roman" panose="02020603050405020304" pitchFamily="18" charset="0"/>
              </a:rPr>
              <a:t>droits et les devoirs des professionnels </a:t>
            </a:r>
            <a:r>
              <a:rPr lang="fr-FR" sz="1600" b="1" dirty="0">
                <a:solidFill>
                  <a:prstClr val="black"/>
                </a:solidFill>
                <a:ea typeface="Times New Roman" panose="02020603050405020304" pitchFamily="18" charset="0"/>
                <a:cs typeface="Times New Roman" panose="02020603050405020304" pitchFamily="18" charset="0"/>
              </a:rPr>
              <a:t>face à une </a:t>
            </a:r>
            <a:r>
              <a:rPr lang="fr-FR" sz="1600" b="1" dirty="0" smtClean="0">
                <a:solidFill>
                  <a:prstClr val="black"/>
                </a:solidFill>
                <a:ea typeface="Times New Roman" panose="02020603050405020304" pitchFamily="18" charset="0"/>
                <a:cs typeface="Times New Roman" panose="02020603050405020304" pitchFamily="18" charset="0"/>
              </a:rPr>
              <a:t>inaptitude</a:t>
            </a:r>
          </a:p>
          <a:p>
            <a:pPr marL="68263" lvl="2" algn="just">
              <a:spcAft>
                <a:spcPts val="200"/>
              </a:spcAft>
            </a:pPr>
            <a:endParaRPr lang="fr-FR" sz="1600" b="1" dirty="0" smtClean="0">
              <a:solidFill>
                <a:prstClr val="black"/>
              </a:solidFill>
              <a:ea typeface="Times New Roman" panose="02020603050405020304" pitchFamily="18" charset="0"/>
              <a:cs typeface="Times New Roman" panose="02020603050405020304" pitchFamily="18" charset="0"/>
            </a:endParaRPr>
          </a:p>
          <a:p>
            <a:pPr marL="68263" lvl="2" algn="just">
              <a:spcAft>
                <a:spcPts val="200"/>
              </a:spcAft>
            </a:pPr>
            <a:endParaRPr lang="fr-FR" sz="1600" b="1" dirty="0" smtClean="0">
              <a:solidFill>
                <a:prstClr val="black"/>
              </a:solidFill>
              <a:ea typeface="Times New Roman" panose="02020603050405020304" pitchFamily="18" charset="0"/>
              <a:cs typeface="Times New Roman" panose="02020603050405020304" pitchFamily="18" charset="0"/>
            </a:endParaRPr>
          </a:p>
          <a:p>
            <a:pPr marL="354013" lvl="2" indent="-285750" algn="just">
              <a:spcAft>
                <a:spcPts val="400"/>
              </a:spcAft>
              <a:buFont typeface="Wingdings" panose="05000000000000000000" pitchFamily="2" charset="2"/>
              <a:buChar char="ü"/>
            </a:pPr>
            <a:r>
              <a:rPr lang="fr-FR" sz="1600" b="1" dirty="0">
                <a:solidFill>
                  <a:prstClr val="black"/>
                </a:solidFill>
                <a:ea typeface="Times New Roman" panose="02020603050405020304" pitchFamily="18" charset="0"/>
                <a:cs typeface="Times New Roman" panose="02020603050405020304" pitchFamily="18" charset="0"/>
              </a:rPr>
              <a:t>Les </a:t>
            </a:r>
            <a:r>
              <a:rPr lang="fr-FR" sz="1600" b="1" u="sng" dirty="0">
                <a:solidFill>
                  <a:prstClr val="black"/>
                </a:solidFill>
                <a:ea typeface="Times New Roman" panose="02020603050405020304" pitchFamily="18" charset="0"/>
                <a:cs typeface="Times New Roman" panose="02020603050405020304" pitchFamily="18" charset="0"/>
              </a:rPr>
              <a:t>outils et bonnes pratiques de prévention </a:t>
            </a:r>
            <a:r>
              <a:rPr lang="fr-FR" sz="1600" b="1" dirty="0">
                <a:solidFill>
                  <a:prstClr val="black"/>
                </a:solidFill>
                <a:ea typeface="Times New Roman" panose="02020603050405020304" pitchFamily="18" charset="0"/>
                <a:cs typeface="Times New Roman" panose="02020603050405020304" pitchFamily="18" charset="0"/>
              </a:rPr>
              <a:t>de </a:t>
            </a:r>
            <a:r>
              <a:rPr lang="fr-FR" sz="1600" b="1" dirty="0" smtClean="0">
                <a:solidFill>
                  <a:prstClr val="black"/>
                </a:solidFill>
                <a:ea typeface="Times New Roman" panose="02020603050405020304" pitchFamily="18" charset="0"/>
                <a:cs typeface="Times New Roman" panose="02020603050405020304" pitchFamily="18" charset="0"/>
              </a:rPr>
              <a:t>l’inaptitude</a:t>
            </a:r>
          </a:p>
          <a:p>
            <a:pPr marL="982663" lvl="3" indent="-285750" algn="just">
              <a:spcAft>
                <a:spcPts val="200"/>
              </a:spcAft>
              <a:buFont typeface="Wingdings" panose="05000000000000000000" pitchFamily="2" charset="2"/>
              <a:buChar char="Ø"/>
            </a:pPr>
            <a:r>
              <a:rPr lang="fr-FR" sz="1400" i="1" dirty="0" smtClean="0">
                <a:solidFill>
                  <a:prstClr val="black"/>
                </a:solidFill>
                <a:ea typeface="Times New Roman" panose="02020603050405020304" pitchFamily="18" charset="0"/>
                <a:cs typeface="Times New Roman" panose="02020603050405020304" pitchFamily="18" charset="0"/>
              </a:rPr>
              <a:t>Outils : Tableau </a:t>
            </a:r>
            <a:r>
              <a:rPr lang="fr-FR" sz="1400" i="1" dirty="0">
                <a:solidFill>
                  <a:prstClr val="black"/>
                </a:solidFill>
                <a:ea typeface="Times New Roman" panose="02020603050405020304" pitchFamily="18" charset="0"/>
                <a:cs typeface="Times New Roman" panose="02020603050405020304" pitchFamily="18" charset="0"/>
              </a:rPr>
              <a:t>de suivi des agents</a:t>
            </a:r>
          </a:p>
          <a:p>
            <a:pPr marL="982663" lvl="3" indent="-285750" algn="just">
              <a:spcAft>
                <a:spcPts val="200"/>
              </a:spcAft>
              <a:buFont typeface="Wingdings" panose="05000000000000000000" pitchFamily="2" charset="2"/>
              <a:buChar char="Ø"/>
            </a:pPr>
            <a:r>
              <a:rPr lang="fr-FR" sz="1400" i="1" dirty="0" smtClean="0">
                <a:solidFill>
                  <a:prstClr val="black"/>
                </a:solidFill>
                <a:ea typeface="Times New Roman" panose="02020603050405020304" pitchFamily="18" charset="0"/>
                <a:cs typeface="Times New Roman" panose="02020603050405020304" pitchFamily="18" charset="0"/>
              </a:rPr>
              <a:t>Fiche </a:t>
            </a:r>
            <a:r>
              <a:rPr lang="fr-FR" sz="1400" i="1" dirty="0">
                <a:solidFill>
                  <a:prstClr val="black"/>
                </a:solidFill>
                <a:ea typeface="Times New Roman" panose="02020603050405020304" pitchFamily="18" charset="0"/>
                <a:cs typeface="Times New Roman" panose="02020603050405020304" pitchFamily="18" charset="0"/>
              </a:rPr>
              <a:t>synthétique de suivi des agents</a:t>
            </a:r>
          </a:p>
          <a:p>
            <a:pPr marL="982663" lvl="3" indent="-285750" algn="just">
              <a:spcAft>
                <a:spcPts val="200"/>
              </a:spcAft>
              <a:buFont typeface="Wingdings" panose="05000000000000000000" pitchFamily="2" charset="2"/>
              <a:buChar char="Ø"/>
            </a:pPr>
            <a:r>
              <a:rPr lang="fr-FR" sz="1400" i="1" dirty="0" smtClean="0">
                <a:solidFill>
                  <a:prstClr val="black"/>
                </a:solidFill>
                <a:ea typeface="Times New Roman" panose="02020603050405020304" pitchFamily="18" charset="0"/>
                <a:cs typeface="Times New Roman" panose="02020603050405020304" pitchFamily="18" charset="0"/>
              </a:rPr>
              <a:t>Fiche </a:t>
            </a:r>
            <a:r>
              <a:rPr lang="fr-FR" sz="1400" i="1" dirty="0">
                <a:solidFill>
                  <a:prstClr val="black"/>
                </a:solidFill>
                <a:ea typeface="Times New Roman" panose="02020603050405020304" pitchFamily="18" charset="0"/>
                <a:cs typeface="Times New Roman" panose="02020603050405020304" pitchFamily="18" charset="0"/>
              </a:rPr>
              <a:t>de capacités ou contraintes </a:t>
            </a:r>
          </a:p>
          <a:p>
            <a:pPr marL="982663" lvl="3" indent="-285750" algn="just">
              <a:spcAft>
                <a:spcPts val="200"/>
              </a:spcAft>
              <a:buFont typeface="Wingdings" panose="05000000000000000000" pitchFamily="2" charset="2"/>
              <a:buChar char="Ø"/>
            </a:pPr>
            <a:r>
              <a:rPr lang="fr-FR" sz="1400" i="1" dirty="0" smtClean="0">
                <a:solidFill>
                  <a:prstClr val="black"/>
                </a:solidFill>
                <a:ea typeface="Times New Roman" panose="02020603050405020304" pitchFamily="18" charset="0"/>
                <a:cs typeface="Times New Roman" panose="02020603050405020304" pitchFamily="18" charset="0"/>
              </a:rPr>
              <a:t>Préconisations </a:t>
            </a:r>
            <a:r>
              <a:rPr lang="fr-FR" sz="1400" i="1" dirty="0">
                <a:solidFill>
                  <a:prstClr val="black"/>
                </a:solidFill>
                <a:ea typeface="Times New Roman" panose="02020603050405020304" pitchFamily="18" charset="0"/>
                <a:cs typeface="Times New Roman" panose="02020603050405020304" pitchFamily="18" charset="0"/>
              </a:rPr>
              <a:t>en vue de la mise en place d’une commission de maintien dans </a:t>
            </a:r>
            <a:r>
              <a:rPr lang="fr-FR" sz="1400" i="1" dirty="0" smtClean="0">
                <a:solidFill>
                  <a:prstClr val="black"/>
                </a:solidFill>
                <a:ea typeface="Times New Roman" panose="02020603050405020304" pitchFamily="18" charset="0"/>
                <a:cs typeface="Times New Roman" panose="02020603050405020304" pitchFamily="18" charset="0"/>
              </a:rPr>
              <a:t>l’emploi</a:t>
            </a:r>
          </a:p>
          <a:p>
            <a:pPr marL="696913" lvl="3" algn="just">
              <a:spcAft>
                <a:spcPts val="200"/>
              </a:spcAft>
            </a:pPr>
            <a:endParaRPr lang="fr-FR" sz="1600" i="1" dirty="0" smtClean="0">
              <a:solidFill>
                <a:prstClr val="black"/>
              </a:solidFill>
              <a:ea typeface="Times New Roman" panose="02020603050405020304" pitchFamily="18" charset="0"/>
              <a:cs typeface="Times New Roman" panose="02020603050405020304" pitchFamily="18" charset="0"/>
            </a:endParaRPr>
          </a:p>
          <a:p>
            <a:pPr marL="696913" lvl="3" algn="just">
              <a:spcAft>
                <a:spcPts val="200"/>
              </a:spcAft>
            </a:pPr>
            <a:endParaRPr lang="fr-FR" sz="1600" i="1" dirty="0" smtClean="0">
              <a:solidFill>
                <a:prstClr val="black"/>
              </a:solidFill>
              <a:ea typeface="Times New Roman" panose="02020603050405020304" pitchFamily="18" charset="0"/>
              <a:cs typeface="Times New Roman" panose="02020603050405020304" pitchFamily="18" charset="0"/>
            </a:endParaRPr>
          </a:p>
          <a:p>
            <a:pPr marL="354013" lvl="3" indent="-285750" algn="just">
              <a:spcAft>
                <a:spcPts val="200"/>
              </a:spcAft>
              <a:buFont typeface="Wingdings" panose="05000000000000000000" pitchFamily="2" charset="2"/>
              <a:buChar char="ü"/>
            </a:pPr>
            <a:r>
              <a:rPr lang="fr-FR" sz="1600" b="1" dirty="0">
                <a:solidFill>
                  <a:prstClr val="black"/>
                </a:solidFill>
                <a:ea typeface="Times New Roman" panose="02020603050405020304" pitchFamily="18" charset="0"/>
                <a:cs typeface="Times New Roman" panose="02020603050405020304" pitchFamily="18" charset="0"/>
              </a:rPr>
              <a:t>La mobilité en lien avec la </a:t>
            </a:r>
            <a:r>
              <a:rPr lang="fr-FR" sz="1600" b="1" u="sng" dirty="0">
                <a:solidFill>
                  <a:prstClr val="black"/>
                </a:solidFill>
                <a:ea typeface="Times New Roman" panose="02020603050405020304" pitchFamily="18" charset="0"/>
                <a:cs typeface="Times New Roman" panose="02020603050405020304" pitchFamily="18" charset="0"/>
              </a:rPr>
              <a:t>GPMC / GPEC</a:t>
            </a:r>
            <a:endParaRPr lang="fr-FR" sz="1600" u="sng" dirty="0">
              <a:solidFill>
                <a:prstClr val="black"/>
              </a:solidFill>
              <a:ea typeface="Times New Roman" panose="02020603050405020304" pitchFamily="18" charset="0"/>
              <a:cs typeface="Times New Roman" panose="02020603050405020304" pitchFamily="18" charset="0"/>
            </a:endParaRPr>
          </a:p>
          <a:p>
            <a:pPr marL="354013" lvl="3" indent="-285750" algn="just">
              <a:spcAft>
                <a:spcPts val="200"/>
              </a:spcAft>
              <a:buFont typeface="Wingdings" panose="05000000000000000000" pitchFamily="2" charset="2"/>
              <a:buChar char="ü"/>
            </a:pPr>
            <a:endParaRPr lang="fr-FR" sz="1600" i="1" dirty="0" smtClean="0">
              <a:solidFill>
                <a:prstClr val="black"/>
              </a:solidFill>
              <a:ea typeface="Times New Roman" panose="02020603050405020304" pitchFamily="18" charset="0"/>
              <a:cs typeface="Times New Roman" panose="02020603050405020304" pitchFamily="18" charset="0"/>
            </a:endParaRPr>
          </a:p>
        </p:txBody>
      </p:sp>
      <p:sp>
        <p:nvSpPr>
          <p:cNvPr id="11" name="Espace réservé du texte 3"/>
          <p:cNvSpPr>
            <a:spLocks noGrp="1"/>
          </p:cNvSpPr>
          <p:nvPr>
            <p:ph type="body" sz="quarter" idx="14"/>
          </p:nvPr>
        </p:nvSpPr>
        <p:spPr>
          <a:xfrm>
            <a:off x="1153510" y="1057571"/>
            <a:ext cx="7990490" cy="283161"/>
          </a:xfrm>
          <a:solidFill>
            <a:schemeClr val="tx2">
              <a:lumMod val="20000"/>
              <a:lumOff val="80000"/>
            </a:schemeClr>
          </a:solidFill>
        </p:spPr>
        <p:txBody>
          <a:bodyPr>
            <a:noAutofit/>
          </a:bodyPr>
          <a:lstStyle/>
          <a:p>
            <a:pPr algn="just"/>
            <a:r>
              <a:rPr lang="fr-FR" sz="1400" dirty="0" smtClean="0"/>
              <a:t>Les thématiques traitées par les fiches pratiques</a:t>
            </a:r>
            <a:endParaRPr lang="fr-FR" sz="1400" dirty="0"/>
          </a:p>
        </p:txBody>
      </p:sp>
      <p:pic>
        <p:nvPicPr>
          <p:cNvPr id="12" name="Image 11"/>
          <p:cNvPicPr>
            <a:picLocks noChangeAspect="1"/>
          </p:cNvPicPr>
          <p:nvPr/>
        </p:nvPicPr>
        <p:blipFill>
          <a:blip r:embed="rId2" cstate="print"/>
          <a:stretch>
            <a:fillRect/>
          </a:stretch>
        </p:blipFill>
        <p:spPr>
          <a:xfrm>
            <a:off x="8131278" y="1879302"/>
            <a:ext cx="560194" cy="485302"/>
          </a:xfrm>
          <a:prstGeom prst="rect">
            <a:avLst/>
          </a:prstGeom>
        </p:spPr>
      </p:pic>
      <p:pic>
        <p:nvPicPr>
          <p:cNvPr id="13" name="Image 12"/>
          <p:cNvPicPr>
            <a:picLocks noChangeAspect="1"/>
          </p:cNvPicPr>
          <p:nvPr/>
        </p:nvPicPr>
        <p:blipFill>
          <a:blip r:embed="rId2" cstate="print"/>
          <a:stretch>
            <a:fillRect/>
          </a:stretch>
        </p:blipFill>
        <p:spPr>
          <a:xfrm>
            <a:off x="8131278" y="3444220"/>
            <a:ext cx="560194" cy="485302"/>
          </a:xfrm>
          <a:prstGeom prst="rect">
            <a:avLst/>
          </a:prstGeom>
        </p:spPr>
      </p:pic>
      <p:pic>
        <p:nvPicPr>
          <p:cNvPr id="14" name="Image 13"/>
          <p:cNvPicPr>
            <a:picLocks noChangeAspect="1"/>
          </p:cNvPicPr>
          <p:nvPr/>
        </p:nvPicPr>
        <p:blipFill>
          <a:blip r:embed="rId2" cstate="print"/>
          <a:stretch>
            <a:fillRect/>
          </a:stretch>
        </p:blipFill>
        <p:spPr>
          <a:xfrm>
            <a:off x="8131278" y="4821880"/>
            <a:ext cx="560194" cy="485302"/>
          </a:xfrm>
          <a:prstGeom prst="rect">
            <a:avLst/>
          </a:prstGeom>
        </p:spPr>
      </p:pic>
      <p:pic>
        <p:nvPicPr>
          <p:cNvPr id="20" name="Image 19"/>
          <p:cNvPicPr>
            <a:picLocks noChangeAspect="1"/>
          </p:cNvPicPr>
          <p:nvPr/>
        </p:nvPicPr>
        <p:blipFill>
          <a:blip r:embed="rId2" cstate="print"/>
          <a:stretch>
            <a:fillRect/>
          </a:stretch>
        </p:blipFill>
        <p:spPr>
          <a:xfrm>
            <a:off x="8131278" y="6105189"/>
            <a:ext cx="560194" cy="485302"/>
          </a:xfrm>
          <a:prstGeom prst="rect">
            <a:avLst/>
          </a:prstGeom>
        </p:spPr>
      </p:pic>
      <p:pic>
        <p:nvPicPr>
          <p:cNvPr id="3" name="Image 2"/>
          <p:cNvPicPr>
            <a:picLocks noChangeAspect="1"/>
          </p:cNvPicPr>
          <p:nvPr/>
        </p:nvPicPr>
        <p:blipFill>
          <a:blip r:embed="rId3" cstate="print"/>
          <a:stretch>
            <a:fillRect/>
          </a:stretch>
        </p:blipFill>
        <p:spPr>
          <a:xfrm>
            <a:off x="6113007" y="1976284"/>
            <a:ext cx="1715399" cy="1262534"/>
          </a:xfrm>
          <a:prstGeom prst="rect">
            <a:avLst/>
          </a:prstGeom>
        </p:spPr>
      </p:pic>
    </p:spTree>
    <p:extLst>
      <p:ext uri="{BB962C8B-B14F-4D97-AF65-F5344CB8AC3E}">
        <p14:creationId xmlns:p14="http://schemas.microsoft.com/office/powerpoint/2010/main" val="157327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220414" y="5655531"/>
            <a:ext cx="537554" cy="273844"/>
          </a:xfrm>
        </p:spPr>
        <p:txBody>
          <a:bodyPr/>
          <a:lstStyle/>
          <a:p>
            <a:fld id="{46D4F244-EDB4-4A87-A664-329EAF5915D8}" type="slidenum">
              <a:rPr lang="fr-FR" b="1" spc="75">
                <a:solidFill>
                  <a:prstClr val="white"/>
                </a:solidFill>
                <a:latin typeface="Century Gothic" panose="020B0502020202020204" pitchFamily="34" charset="0"/>
              </a:rPr>
              <a:pPr/>
              <a:t>43</a:t>
            </a:fld>
            <a:endParaRPr lang="fr-FR" sz="1050" b="1" spc="75" dirty="0">
              <a:solidFill>
                <a:prstClr val="white"/>
              </a:solidFill>
              <a:latin typeface="Century Gothic" panose="020B0502020202020204" pitchFamily="34" charset="0"/>
            </a:endParaRPr>
          </a:p>
        </p:txBody>
      </p:sp>
      <p:sp>
        <p:nvSpPr>
          <p:cNvPr id="7" name="Espace réservé du texte 2"/>
          <p:cNvSpPr>
            <a:spLocks noGrp="1"/>
          </p:cNvSpPr>
          <p:nvPr>
            <p:ph type="body" sz="quarter" idx="13"/>
          </p:nvPr>
        </p:nvSpPr>
        <p:spPr>
          <a:xfrm>
            <a:off x="1179339" y="180922"/>
            <a:ext cx="7089593" cy="468006"/>
          </a:xfrm>
        </p:spPr>
        <p:txBody>
          <a:bodyPr>
            <a:noAutofit/>
          </a:bodyPr>
          <a:lstStyle/>
          <a:p>
            <a:r>
              <a:rPr lang="fr-FR" dirty="0" smtClean="0"/>
              <a:t>Les fiches pratiques issues de l’étude qualitative</a:t>
            </a:r>
          </a:p>
        </p:txBody>
      </p:sp>
      <p:sp>
        <p:nvSpPr>
          <p:cNvPr id="10" name="Rectangle 9"/>
          <p:cNvSpPr/>
          <p:nvPr/>
        </p:nvSpPr>
        <p:spPr>
          <a:xfrm>
            <a:off x="156167" y="1512782"/>
            <a:ext cx="7601487" cy="5237331"/>
          </a:xfrm>
          <a:prstGeom prst="rect">
            <a:avLst/>
          </a:prstGeom>
          <a:noFill/>
        </p:spPr>
        <p:txBody>
          <a:bodyPr wrap="square">
            <a:spAutoFit/>
          </a:bodyPr>
          <a:lstStyle/>
          <a:p>
            <a:pPr marL="342900" indent="-342900" algn="just">
              <a:spcAft>
                <a:spcPts val="400"/>
              </a:spcAft>
              <a:buFont typeface="Wingdings" panose="05000000000000000000" pitchFamily="2" charset="2"/>
              <a:buChar char="ü"/>
            </a:pPr>
            <a:r>
              <a:rPr lang="fr-FR" sz="1600" b="1" dirty="0">
                <a:solidFill>
                  <a:prstClr val="black"/>
                </a:solidFill>
              </a:rPr>
              <a:t>Les </a:t>
            </a:r>
            <a:r>
              <a:rPr lang="fr-FR" sz="1600" b="1" u="sng" dirty="0">
                <a:solidFill>
                  <a:prstClr val="black"/>
                </a:solidFill>
              </a:rPr>
              <a:t>outils et bonnes pratiques du reclassement </a:t>
            </a:r>
            <a:r>
              <a:rPr lang="fr-FR" sz="1600" b="1" dirty="0">
                <a:solidFill>
                  <a:prstClr val="black"/>
                </a:solidFill>
              </a:rPr>
              <a:t>et de la </a:t>
            </a:r>
            <a:r>
              <a:rPr lang="fr-FR" sz="1600" b="1" u="sng" dirty="0">
                <a:solidFill>
                  <a:prstClr val="black"/>
                </a:solidFill>
              </a:rPr>
              <a:t>reconversion </a:t>
            </a:r>
            <a:r>
              <a:rPr lang="fr-FR" sz="1600" b="1" u="sng" dirty="0" smtClean="0">
                <a:solidFill>
                  <a:prstClr val="black"/>
                </a:solidFill>
              </a:rPr>
              <a:t>professionnelle</a:t>
            </a:r>
          </a:p>
          <a:p>
            <a:pPr marL="800100" lvl="1" indent="-342900" algn="just">
              <a:spcAft>
                <a:spcPts val="1000"/>
              </a:spcAft>
              <a:buFont typeface="Wingdings" panose="05000000000000000000" pitchFamily="2" charset="2"/>
              <a:buChar char="Ø"/>
            </a:pPr>
            <a:r>
              <a:rPr lang="fr-FR" sz="1400" i="1" dirty="0" smtClean="0">
                <a:solidFill>
                  <a:prstClr val="black"/>
                </a:solidFill>
                <a:ea typeface="Times New Roman" panose="02020603050405020304" pitchFamily="18" charset="0"/>
                <a:cs typeface="Times New Roman" panose="02020603050405020304" pitchFamily="18" charset="0"/>
              </a:rPr>
              <a:t>Outil ANFH : </a:t>
            </a:r>
            <a:r>
              <a:rPr lang="fr-FR" sz="1400" i="1" dirty="0">
                <a:solidFill>
                  <a:prstClr val="black"/>
                </a:solidFill>
              </a:rPr>
              <a:t>Lettre d’invitation à formuler une demande de reclassement </a:t>
            </a:r>
            <a:r>
              <a:rPr lang="fr-FR" sz="1400" i="1" dirty="0" smtClean="0">
                <a:solidFill>
                  <a:prstClr val="black"/>
                </a:solidFill>
              </a:rPr>
              <a:t>statutaire</a:t>
            </a:r>
          </a:p>
          <a:p>
            <a:pPr marL="800100" lvl="1" indent="-342900" algn="just">
              <a:spcAft>
                <a:spcPts val="400"/>
              </a:spcAft>
              <a:buFont typeface="Wingdings" panose="05000000000000000000" pitchFamily="2" charset="2"/>
              <a:buChar char="Ø"/>
            </a:pPr>
            <a:endParaRPr lang="fr-FR" sz="1600" i="1" dirty="0" smtClean="0">
              <a:solidFill>
                <a:prstClr val="black"/>
              </a:solidFill>
              <a:ea typeface="Times New Roman" panose="02020603050405020304" pitchFamily="18" charset="0"/>
              <a:cs typeface="Times New Roman" panose="02020603050405020304" pitchFamily="18" charset="0"/>
            </a:endParaRPr>
          </a:p>
          <a:p>
            <a:pPr marL="342900" lvl="1" indent="-342900" algn="just">
              <a:spcAft>
                <a:spcPts val="400"/>
              </a:spcAft>
              <a:buFont typeface="Wingdings" panose="05000000000000000000" pitchFamily="2" charset="2"/>
              <a:buChar char="ü"/>
            </a:pPr>
            <a:r>
              <a:rPr lang="fr-FR" sz="1600" b="1" u="sng" dirty="0" smtClean="0">
                <a:solidFill>
                  <a:prstClr val="black"/>
                </a:solidFill>
              </a:rPr>
              <a:t>Santé </a:t>
            </a:r>
            <a:r>
              <a:rPr lang="fr-FR" sz="1600" b="1" u="sng" dirty="0">
                <a:solidFill>
                  <a:prstClr val="black"/>
                </a:solidFill>
              </a:rPr>
              <a:t>au travail</a:t>
            </a:r>
            <a:r>
              <a:rPr lang="fr-FR" sz="1600" b="1" dirty="0">
                <a:solidFill>
                  <a:prstClr val="black"/>
                </a:solidFill>
              </a:rPr>
              <a:t> : </a:t>
            </a:r>
          </a:p>
          <a:p>
            <a:pPr marL="800100" lvl="2" indent="-342900" algn="just">
              <a:spcAft>
                <a:spcPts val="200"/>
              </a:spcAft>
              <a:buFont typeface="Wingdings" panose="05000000000000000000" pitchFamily="2" charset="2"/>
              <a:buChar char="ü"/>
            </a:pPr>
            <a:r>
              <a:rPr lang="fr-FR" sz="1600" b="1" dirty="0" smtClean="0">
                <a:solidFill>
                  <a:prstClr val="black"/>
                </a:solidFill>
              </a:rPr>
              <a:t>Droits </a:t>
            </a:r>
            <a:r>
              <a:rPr lang="fr-FR" sz="1600" b="1" dirty="0">
                <a:solidFill>
                  <a:prstClr val="black"/>
                </a:solidFill>
              </a:rPr>
              <a:t>et </a:t>
            </a:r>
            <a:r>
              <a:rPr lang="fr-FR" sz="1600" b="1" dirty="0" smtClean="0">
                <a:solidFill>
                  <a:prstClr val="black"/>
                </a:solidFill>
              </a:rPr>
              <a:t>interlocuteurs</a:t>
            </a:r>
            <a:endParaRPr lang="fr-FR" sz="1600" b="1" dirty="0">
              <a:solidFill>
                <a:prstClr val="black"/>
              </a:solidFill>
            </a:endParaRPr>
          </a:p>
          <a:p>
            <a:pPr marL="1257300" lvl="3" indent="-342900" algn="just">
              <a:spcAft>
                <a:spcPts val="600"/>
              </a:spcAft>
              <a:buFont typeface="Wingdings" panose="05000000000000000000" pitchFamily="2" charset="2"/>
              <a:buChar char="Ø"/>
            </a:pPr>
            <a:r>
              <a:rPr lang="fr-FR" sz="1400" i="1" dirty="0" smtClean="0">
                <a:solidFill>
                  <a:prstClr val="black"/>
                </a:solidFill>
              </a:rPr>
              <a:t>Outil ANFH : Logigramme </a:t>
            </a:r>
            <a:r>
              <a:rPr lang="fr-FR" sz="1400" i="1" dirty="0">
                <a:solidFill>
                  <a:prstClr val="black"/>
                </a:solidFill>
              </a:rPr>
              <a:t>en vue d’un passage en comité médical ou commission de </a:t>
            </a:r>
            <a:r>
              <a:rPr lang="fr-FR" sz="1400" i="1" dirty="0" smtClean="0">
                <a:solidFill>
                  <a:prstClr val="black"/>
                </a:solidFill>
              </a:rPr>
              <a:t>réforme</a:t>
            </a:r>
          </a:p>
          <a:p>
            <a:pPr marL="800100" lvl="3" indent="-342900" algn="just">
              <a:spcAft>
                <a:spcPts val="600"/>
              </a:spcAft>
              <a:buFont typeface="Wingdings" panose="05000000000000000000" pitchFamily="2" charset="2"/>
              <a:buChar char="ü"/>
              <a:tabLst>
                <a:tab pos="354013" algn="l"/>
              </a:tabLst>
            </a:pPr>
            <a:r>
              <a:rPr lang="fr-FR" sz="1600" b="1" i="1" dirty="0" smtClean="0">
                <a:solidFill>
                  <a:prstClr val="black"/>
                </a:solidFill>
              </a:rPr>
              <a:t>La reprise du travail</a:t>
            </a:r>
          </a:p>
          <a:p>
            <a:pPr marL="800100" lvl="3" indent="-342900" algn="just">
              <a:spcAft>
                <a:spcPts val="400"/>
              </a:spcAft>
              <a:buFont typeface="Wingdings" panose="05000000000000000000" pitchFamily="2" charset="2"/>
              <a:buChar char="ü"/>
              <a:tabLst>
                <a:tab pos="354013" algn="l"/>
              </a:tabLst>
            </a:pPr>
            <a:r>
              <a:rPr lang="fr-FR" sz="1600" b="1" i="1" dirty="0" smtClean="0">
                <a:solidFill>
                  <a:prstClr val="black"/>
                </a:solidFill>
              </a:rPr>
              <a:t>Santé au travail : le reprise du travail après un arrêt de travail</a:t>
            </a:r>
          </a:p>
          <a:p>
            <a:pPr marL="800100" lvl="3" indent="-342900" algn="just">
              <a:spcAft>
                <a:spcPts val="1000"/>
              </a:spcAft>
              <a:buFont typeface="Wingdings" panose="05000000000000000000" pitchFamily="2" charset="2"/>
              <a:buChar char="ü"/>
              <a:tabLst>
                <a:tab pos="354013" algn="l"/>
              </a:tabLst>
            </a:pPr>
            <a:r>
              <a:rPr lang="fr-FR" sz="1600" b="1" i="1" dirty="0" smtClean="0">
                <a:solidFill>
                  <a:prstClr val="black"/>
                </a:solidFill>
              </a:rPr>
              <a:t>Les droits à congés de maladie des agents de la FPH</a:t>
            </a:r>
          </a:p>
          <a:p>
            <a:pPr marL="352800" lvl="2" algn="just">
              <a:spcAft>
                <a:spcPts val="400"/>
              </a:spcAft>
              <a:tabLst>
                <a:tab pos="354013" algn="l"/>
              </a:tabLst>
            </a:pPr>
            <a:endParaRPr lang="fr-FR" sz="1600" b="1" i="1" dirty="0" smtClean="0">
              <a:solidFill>
                <a:prstClr val="black"/>
              </a:solidFill>
            </a:endParaRPr>
          </a:p>
          <a:p>
            <a:pPr marL="352800" lvl="2" algn="just">
              <a:spcAft>
                <a:spcPts val="400"/>
              </a:spcAft>
              <a:tabLst>
                <a:tab pos="354013" algn="l"/>
              </a:tabLst>
            </a:pPr>
            <a:endParaRPr lang="fr-FR" sz="1600" b="1" i="1" dirty="0">
              <a:solidFill>
                <a:prstClr val="black"/>
              </a:solidFill>
            </a:endParaRPr>
          </a:p>
          <a:p>
            <a:pPr marL="354013" lvl="2" indent="-285750" algn="just">
              <a:spcAft>
                <a:spcPts val="400"/>
              </a:spcAft>
              <a:buFont typeface="Wingdings" panose="05000000000000000000" pitchFamily="2" charset="2"/>
              <a:buChar char="ü"/>
              <a:tabLst>
                <a:tab pos="354013" algn="l"/>
              </a:tabLst>
            </a:pPr>
            <a:r>
              <a:rPr lang="fr-FR" sz="1600" b="1" dirty="0" smtClean="0">
                <a:solidFill>
                  <a:prstClr val="black"/>
                </a:solidFill>
              </a:rPr>
              <a:t>La Reconnaissance de la Qualité de Travailleur Handicap (RQTH)</a:t>
            </a:r>
          </a:p>
          <a:p>
            <a:pPr marL="811213" lvl="3" indent="-285750" algn="just">
              <a:spcAft>
                <a:spcPts val="400"/>
              </a:spcAft>
              <a:buFont typeface="Wingdings" panose="05000000000000000000" pitchFamily="2" charset="2"/>
              <a:buChar char="Ø"/>
              <a:tabLst>
                <a:tab pos="354013" algn="l"/>
              </a:tabLst>
            </a:pPr>
            <a:r>
              <a:rPr lang="fr-FR" sz="1400" i="1" dirty="0">
                <a:solidFill>
                  <a:prstClr val="black"/>
                </a:solidFill>
              </a:rPr>
              <a:t>Outils : Courrier d’information sur la </a:t>
            </a:r>
            <a:r>
              <a:rPr lang="fr-FR" sz="1400" i="1" dirty="0" smtClean="0">
                <a:solidFill>
                  <a:prstClr val="black"/>
                </a:solidFill>
              </a:rPr>
              <a:t>RQTH / </a:t>
            </a:r>
            <a:r>
              <a:rPr lang="fr-FR" sz="1400" i="1" dirty="0">
                <a:solidFill>
                  <a:prstClr val="black"/>
                </a:solidFill>
              </a:rPr>
              <a:t>Courrier d’information en vue du renouvellement de la RQTH</a:t>
            </a:r>
          </a:p>
          <a:p>
            <a:pPr marL="811213" lvl="3" indent="-285750" algn="just">
              <a:spcAft>
                <a:spcPts val="400"/>
              </a:spcAft>
              <a:buFont typeface="Wingdings" panose="05000000000000000000" pitchFamily="2" charset="2"/>
              <a:buChar char="Ø"/>
              <a:tabLst>
                <a:tab pos="354013" algn="l"/>
              </a:tabLst>
            </a:pPr>
            <a:endParaRPr lang="fr-FR" sz="1400" i="1" dirty="0" smtClean="0">
              <a:solidFill>
                <a:prstClr val="black"/>
              </a:solidFill>
            </a:endParaRPr>
          </a:p>
          <a:p>
            <a:pPr marL="525463" lvl="3" algn="just">
              <a:spcAft>
                <a:spcPts val="400"/>
              </a:spcAft>
              <a:tabLst>
                <a:tab pos="354013" algn="l"/>
              </a:tabLst>
            </a:pPr>
            <a:endParaRPr lang="fr-FR" sz="1600" b="1" dirty="0">
              <a:solidFill>
                <a:prstClr val="black"/>
              </a:solidFill>
            </a:endParaRPr>
          </a:p>
        </p:txBody>
      </p:sp>
      <p:sp>
        <p:nvSpPr>
          <p:cNvPr id="11" name="Espace réservé du texte 3"/>
          <p:cNvSpPr>
            <a:spLocks noGrp="1"/>
          </p:cNvSpPr>
          <p:nvPr>
            <p:ph type="body" sz="quarter" idx="14"/>
          </p:nvPr>
        </p:nvSpPr>
        <p:spPr>
          <a:xfrm>
            <a:off x="1153510" y="1057571"/>
            <a:ext cx="7990490" cy="283161"/>
          </a:xfrm>
          <a:solidFill>
            <a:schemeClr val="tx2">
              <a:lumMod val="20000"/>
              <a:lumOff val="80000"/>
            </a:schemeClr>
          </a:solidFill>
        </p:spPr>
        <p:txBody>
          <a:bodyPr>
            <a:noAutofit/>
          </a:bodyPr>
          <a:lstStyle/>
          <a:p>
            <a:pPr algn="just"/>
            <a:r>
              <a:rPr lang="fr-FR" sz="1400" dirty="0" smtClean="0"/>
              <a:t>Les thématiques traitées par les fiches pratiques</a:t>
            </a:r>
            <a:endParaRPr lang="fr-FR" sz="1400" dirty="0"/>
          </a:p>
        </p:txBody>
      </p:sp>
      <p:pic>
        <p:nvPicPr>
          <p:cNvPr id="12" name="Image 11"/>
          <p:cNvPicPr>
            <a:picLocks noChangeAspect="1"/>
          </p:cNvPicPr>
          <p:nvPr/>
        </p:nvPicPr>
        <p:blipFill>
          <a:blip r:embed="rId2" cstate="print"/>
          <a:stretch>
            <a:fillRect/>
          </a:stretch>
        </p:blipFill>
        <p:spPr>
          <a:xfrm>
            <a:off x="8091950" y="1814879"/>
            <a:ext cx="560194" cy="485302"/>
          </a:xfrm>
          <a:prstGeom prst="rect">
            <a:avLst/>
          </a:prstGeom>
        </p:spPr>
      </p:pic>
      <p:pic>
        <p:nvPicPr>
          <p:cNvPr id="13" name="Image 12"/>
          <p:cNvPicPr>
            <a:picLocks noChangeAspect="1"/>
          </p:cNvPicPr>
          <p:nvPr/>
        </p:nvPicPr>
        <p:blipFill>
          <a:blip r:embed="rId2" cstate="print"/>
          <a:stretch>
            <a:fillRect/>
          </a:stretch>
        </p:blipFill>
        <p:spPr>
          <a:xfrm>
            <a:off x="8096745" y="3160439"/>
            <a:ext cx="560194" cy="485302"/>
          </a:xfrm>
          <a:prstGeom prst="rect">
            <a:avLst/>
          </a:prstGeom>
        </p:spPr>
      </p:pic>
      <p:pic>
        <p:nvPicPr>
          <p:cNvPr id="20" name="Image 19"/>
          <p:cNvPicPr>
            <a:picLocks noChangeAspect="1"/>
          </p:cNvPicPr>
          <p:nvPr/>
        </p:nvPicPr>
        <p:blipFill>
          <a:blip r:embed="rId2" cstate="print"/>
          <a:stretch>
            <a:fillRect/>
          </a:stretch>
        </p:blipFill>
        <p:spPr>
          <a:xfrm>
            <a:off x="8091950" y="5485384"/>
            <a:ext cx="560194" cy="485302"/>
          </a:xfrm>
          <a:prstGeom prst="rect">
            <a:avLst/>
          </a:prstGeom>
        </p:spPr>
      </p:pic>
      <p:pic>
        <p:nvPicPr>
          <p:cNvPr id="3" name="Image 2"/>
          <p:cNvPicPr>
            <a:picLocks noChangeAspect="1"/>
          </p:cNvPicPr>
          <p:nvPr/>
        </p:nvPicPr>
        <p:blipFill>
          <a:blip r:embed="rId3" cstate="print"/>
          <a:stretch>
            <a:fillRect/>
          </a:stretch>
        </p:blipFill>
        <p:spPr>
          <a:xfrm>
            <a:off x="6342913" y="4128426"/>
            <a:ext cx="510074" cy="266860"/>
          </a:xfrm>
          <a:prstGeom prst="rect">
            <a:avLst/>
          </a:prstGeom>
        </p:spPr>
      </p:pic>
      <p:pic>
        <p:nvPicPr>
          <p:cNvPr id="4" name="Image 3"/>
          <p:cNvPicPr>
            <a:picLocks noChangeAspect="1"/>
          </p:cNvPicPr>
          <p:nvPr/>
        </p:nvPicPr>
        <p:blipFill>
          <a:blip r:embed="rId4" cstate="print"/>
          <a:stretch>
            <a:fillRect/>
          </a:stretch>
        </p:blipFill>
        <p:spPr>
          <a:xfrm>
            <a:off x="2875206" y="3819874"/>
            <a:ext cx="610816" cy="239729"/>
          </a:xfrm>
          <a:prstGeom prst="rect">
            <a:avLst/>
          </a:prstGeom>
        </p:spPr>
      </p:pic>
      <p:pic>
        <p:nvPicPr>
          <p:cNvPr id="15" name="Image 14"/>
          <p:cNvPicPr>
            <a:picLocks noChangeAspect="1"/>
          </p:cNvPicPr>
          <p:nvPr/>
        </p:nvPicPr>
        <p:blipFill>
          <a:blip r:embed="rId3" cstate="print"/>
          <a:stretch>
            <a:fillRect/>
          </a:stretch>
        </p:blipFill>
        <p:spPr>
          <a:xfrm>
            <a:off x="6342913" y="4466714"/>
            <a:ext cx="510074" cy="266860"/>
          </a:xfrm>
          <a:prstGeom prst="rect">
            <a:avLst/>
          </a:prstGeom>
        </p:spPr>
      </p:pic>
      <p:pic>
        <p:nvPicPr>
          <p:cNvPr id="5" name="Image 4"/>
          <p:cNvPicPr>
            <a:picLocks noChangeAspect="1"/>
          </p:cNvPicPr>
          <p:nvPr/>
        </p:nvPicPr>
        <p:blipFill>
          <a:blip r:embed="rId5" cstate="print"/>
          <a:stretch>
            <a:fillRect/>
          </a:stretch>
        </p:blipFill>
        <p:spPr>
          <a:xfrm rot="649138">
            <a:off x="7318734" y="4004602"/>
            <a:ext cx="938059" cy="1318301"/>
          </a:xfrm>
          <a:prstGeom prst="rect">
            <a:avLst/>
          </a:prstGeom>
        </p:spPr>
      </p:pic>
    </p:spTree>
    <p:extLst>
      <p:ext uri="{BB962C8B-B14F-4D97-AF65-F5344CB8AC3E}">
        <p14:creationId xmlns:p14="http://schemas.microsoft.com/office/powerpoint/2010/main" val="399509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220414" y="5744022"/>
            <a:ext cx="537554" cy="273844"/>
          </a:xfrm>
        </p:spPr>
        <p:txBody>
          <a:bodyPr/>
          <a:lstStyle/>
          <a:p>
            <a:fld id="{46D4F244-EDB4-4A87-A664-329EAF5915D8}" type="slidenum">
              <a:rPr lang="fr-FR" b="1" spc="75">
                <a:solidFill>
                  <a:prstClr val="white"/>
                </a:solidFill>
                <a:latin typeface="Century Gothic" panose="020B0502020202020204" pitchFamily="34" charset="0"/>
              </a:rPr>
              <a:pPr/>
              <a:t>44</a:t>
            </a:fld>
            <a:endParaRPr lang="fr-FR" sz="1050" b="1" spc="75" dirty="0">
              <a:solidFill>
                <a:prstClr val="white"/>
              </a:solidFill>
              <a:latin typeface="Century Gothic" panose="020B0502020202020204" pitchFamily="34" charset="0"/>
            </a:endParaRPr>
          </a:p>
        </p:txBody>
      </p:sp>
      <p:sp>
        <p:nvSpPr>
          <p:cNvPr id="7" name="Espace réservé du texte 2"/>
          <p:cNvSpPr>
            <a:spLocks noGrp="1"/>
          </p:cNvSpPr>
          <p:nvPr>
            <p:ph type="body" sz="quarter" idx="13"/>
          </p:nvPr>
        </p:nvSpPr>
        <p:spPr>
          <a:xfrm>
            <a:off x="1179339" y="180922"/>
            <a:ext cx="7089593" cy="468006"/>
          </a:xfrm>
        </p:spPr>
        <p:txBody>
          <a:bodyPr>
            <a:noAutofit/>
          </a:bodyPr>
          <a:lstStyle/>
          <a:p>
            <a:r>
              <a:rPr lang="fr-FR" dirty="0" smtClean="0"/>
              <a:t>Les fiches pratiques issues de l’étude qualitative</a:t>
            </a:r>
          </a:p>
        </p:txBody>
      </p:sp>
      <p:sp>
        <p:nvSpPr>
          <p:cNvPr id="10" name="Rectangle 9"/>
          <p:cNvSpPr/>
          <p:nvPr/>
        </p:nvSpPr>
        <p:spPr>
          <a:xfrm>
            <a:off x="480629" y="1790058"/>
            <a:ext cx="7395009" cy="3559949"/>
          </a:xfrm>
          <a:prstGeom prst="rect">
            <a:avLst/>
          </a:prstGeom>
          <a:noFill/>
        </p:spPr>
        <p:txBody>
          <a:bodyPr wrap="square">
            <a:spAutoFit/>
          </a:bodyPr>
          <a:lstStyle/>
          <a:p>
            <a:pPr marL="342900" indent="-342900" algn="just">
              <a:spcAft>
                <a:spcPts val="400"/>
              </a:spcAft>
              <a:buFont typeface="Wingdings" panose="05000000000000000000" pitchFamily="2" charset="2"/>
              <a:buChar char="ü"/>
            </a:pPr>
            <a:r>
              <a:rPr lang="fr-FR" sz="1600" b="1" dirty="0" smtClean="0">
                <a:solidFill>
                  <a:prstClr val="black"/>
                </a:solidFill>
              </a:rPr>
              <a:t>Les aides de </a:t>
            </a:r>
            <a:r>
              <a:rPr lang="fr-FR" sz="1600" b="1" u="sng" dirty="0" smtClean="0">
                <a:solidFill>
                  <a:prstClr val="black"/>
                </a:solidFill>
              </a:rPr>
              <a:t>l’OETH</a:t>
            </a:r>
            <a:r>
              <a:rPr lang="fr-FR" sz="1600" b="1" dirty="0" smtClean="0">
                <a:solidFill>
                  <a:prstClr val="black"/>
                </a:solidFill>
              </a:rPr>
              <a:t> et de </a:t>
            </a:r>
            <a:r>
              <a:rPr lang="fr-FR" sz="1600" b="1" u="sng" dirty="0" smtClean="0">
                <a:solidFill>
                  <a:prstClr val="black"/>
                </a:solidFill>
              </a:rPr>
              <a:t>l’</a:t>
            </a:r>
            <a:r>
              <a:rPr lang="fr-FR" sz="1600" b="1" u="sng" dirty="0" err="1" smtClean="0">
                <a:solidFill>
                  <a:prstClr val="black"/>
                </a:solidFill>
              </a:rPr>
              <a:t>Agefiph</a:t>
            </a:r>
            <a:endParaRPr lang="fr-FR" sz="1600" b="1" u="sng" dirty="0" smtClean="0">
              <a:solidFill>
                <a:prstClr val="black"/>
              </a:solidFill>
            </a:endParaRPr>
          </a:p>
          <a:p>
            <a:pPr marL="352800" algn="just">
              <a:spcAft>
                <a:spcPts val="400"/>
              </a:spcAft>
            </a:pPr>
            <a:r>
              <a:rPr lang="fr-FR" sz="1600" b="1" dirty="0" smtClean="0">
                <a:solidFill>
                  <a:prstClr val="black"/>
                </a:solidFill>
              </a:rPr>
              <a:t>Les aides du </a:t>
            </a:r>
            <a:r>
              <a:rPr lang="fr-FR" sz="1600" b="1" u="sng" dirty="0" smtClean="0">
                <a:solidFill>
                  <a:prstClr val="black"/>
                </a:solidFill>
              </a:rPr>
              <a:t>FIPHFP</a:t>
            </a:r>
          </a:p>
          <a:p>
            <a:pPr marL="352800" algn="just">
              <a:spcAft>
                <a:spcPts val="400"/>
              </a:spcAft>
            </a:pPr>
            <a:endParaRPr lang="fr-FR" sz="1600" b="1" u="sng" dirty="0" smtClean="0">
              <a:solidFill>
                <a:prstClr val="black"/>
              </a:solidFill>
            </a:endParaRPr>
          </a:p>
          <a:p>
            <a:pPr marL="352800" algn="just">
              <a:spcAft>
                <a:spcPts val="400"/>
              </a:spcAft>
            </a:pPr>
            <a:endParaRPr lang="fr-FR" sz="1600" b="1" u="sng" dirty="0" smtClean="0">
              <a:solidFill>
                <a:prstClr val="black"/>
              </a:solidFill>
            </a:endParaRPr>
          </a:p>
          <a:p>
            <a:pPr marL="352800" algn="just">
              <a:spcAft>
                <a:spcPts val="400"/>
              </a:spcAft>
            </a:pPr>
            <a:endParaRPr lang="fr-FR" sz="1600" b="1" u="sng" dirty="0">
              <a:solidFill>
                <a:prstClr val="black"/>
              </a:solidFill>
            </a:endParaRPr>
          </a:p>
          <a:p>
            <a:pPr marL="354013" indent="-285750" algn="just">
              <a:spcAft>
                <a:spcPts val="400"/>
              </a:spcAft>
              <a:buFont typeface="Wingdings" panose="05000000000000000000" pitchFamily="2" charset="2"/>
              <a:buChar char="ü"/>
            </a:pPr>
            <a:r>
              <a:rPr lang="fr-FR" sz="1600" b="1" dirty="0">
                <a:solidFill>
                  <a:prstClr val="black"/>
                </a:solidFill>
              </a:rPr>
              <a:t>La cartographie des acteurs intervenant tout au long des étapes du parcours de </a:t>
            </a:r>
            <a:r>
              <a:rPr lang="fr-FR" sz="1600" b="1" dirty="0" smtClean="0">
                <a:solidFill>
                  <a:prstClr val="black"/>
                </a:solidFill>
              </a:rPr>
              <a:t>l’agent</a:t>
            </a:r>
          </a:p>
          <a:p>
            <a:pPr marL="354013" indent="-285750" algn="just">
              <a:spcAft>
                <a:spcPts val="400"/>
              </a:spcAft>
              <a:buFont typeface="Wingdings" panose="05000000000000000000" pitchFamily="2" charset="2"/>
              <a:buChar char="ü"/>
            </a:pPr>
            <a:endParaRPr lang="fr-FR" sz="1600" b="1" u="sng" dirty="0" smtClean="0">
              <a:solidFill>
                <a:prstClr val="black"/>
              </a:solidFill>
            </a:endParaRPr>
          </a:p>
          <a:p>
            <a:pPr marL="354013" indent="-285750" algn="just">
              <a:spcAft>
                <a:spcPts val="400"/>
              </a:spcAft>
              <a:buFont typeface="Wingdings" panose="05000000000000000000" pitchFamily="2" charset="2"/>
              <a:buChar char="ü"/>
            </a:pPr>
            <a:endParaRPr lang="fr-FR" sz="1600" b="1" u="sng" dirty="0">
              <a:solidFill>
                <a:prstClr val="black"/>
              </a:solidFill>
            </a:endParaRPr>
          </a:p>
          <a:p>
            <a:pPr marL="354013" indent="-285750" algn="just">
              <a:spcAft>
                <a:spcPts val="400"/>
              </a:spcAft>
              <a:buFont typeface="Wingdings" panose="05000000000000000000" pitchFamily="2" charset="2"/>
              <a:buChar char="ü"/>
            </a:pPr>
            <a:r>
              <a:rPr lang="fr-FR" sz="1600" b="1" dirty="0">
                <a:solidFill>
                  <a:prstClr val="black"/>
                </a:solidFill>
              </a:rPr>
              <a:t>La gestion de la sortie de l’emploi</a:t>
            </a:r>
            <a:endParaRPr lang="fr-FR" sz="1600" b="1" u="sng" dirty="0">
              <a:solidFill>
                <a:prstClr val="black"/>
              </a:solidFill>
            </a:endParaRPr>
          </a:p>
          <a:p>
            <a:pPr marL="354013" indent="-285750" algn="just">
              <a:spcAft>
                <a:spcPts val="400"/>
              </a:spcAft>
              <a:buFont typeface="Wingdings" panose="05000000000000000000" pitchFamily="2" charset="2"/>
              <a:buChar char="ü"/>
            </a:pPr>
            <a:endParaRPr lang="fr-FR" sz="1600" u="sng" dirty="0" smtClean="0">
              <a:solidFill>
                <a:prstClr val="black"/>
              </a:solidFill>
            </a:endParaRPr>
          </a:p>
          <a:p>
            <a:pPr marL="525463" lvl="3" algn="just">
              <a:spcAft>
                <a:spcPts val="400"/>
              </a:spcAft>
              <a:tabLst>
                <a:tab pos="354013" algn="l"/>
              </a:tabLst>
            </a:pPr>
            <a:endParaRPr lang="fr-FR" sz="1600" b="1" dirty="0">
              <a:solidFill>
                <a:prstClr val="black"/>
              </a:solidFill>
            </a:endParaRPr>
          </a:p>
        </p:txBody>
      </p:sp>
      <p:sp>
        <p:nvSpPr>
          <p:cNvPr id="11" name="Espace réservé du texte 3"/>
          <p:cNvSpPr>
            <a:spLocks noGrp="1"/>
          </p:cNvSpPr>
          <p:nvPr>
            <p:ph type="body" sz="quarter" idx="14"/>
          </p:nvPr>
        </p:nvSpPr>
        <p:spPr>
          <a:xfrm>
            <a:off x="1153510" y="1057571"/>
            <a:ext cx="7990490" cy="283161"/>
          </a:xfrm>
          <a:solidFill>
            <a:schemeClr val="tx2">
              <a:lumMod val="20000"/>
              <a:lumOff val="80000"/>
            </a:schemeClr>
          </a:solidFill>
        </p:spPr>
        <p:txBody>
          <a:bodyPr>
            <a:noAutofit/>
          </a:bodyPr>
          <a:lstStyle/>
          <a:p>
            <a:pPr algn="just"/>
            <a:r>
              <a:rPr lang="fr-FR" sz="1400" dirty="0" smtClean="0"/>
              <a:t>Les thématiques traitées par les fiches pratiques</a:t>
            </a:r>
            <a:endParaRPr lang="fr-FR" sz="1400" dirty="0"/>
          </a:p>
        </p:txBody>
      </p:sp>
      <p:pic>
        <p:nvPicPr>
          <p:cNvPr id="12" name="Image 11"/>
          <p:cNvPicPr>
            <a:picLocks noChangeAspect="1"/>
          </p:cNvPicPr>
          <p:nvPr/>
        </p:nvPicPr>
        <p:blipFill>
          <a:blip r:embed="rId2" cstate="print"/>
          <a:stretch>
            <a:fillRect/>
          </a:stretch>
        </p:blipFill>
        <p:spPr>
          <a:xfrm>
            <a:off x="8091950" y="3178926"/>
            <a:ext cx="560194" cy="485302"/>
          </a:xfrm>
          <a:prstGeom prst="rect">
            <a:avLst/>
          </a:prstGeom>
        </p:spPr>
      </p:pic>
      <p:pic>
        <p:nvPicPr>
          <p:cNvPr id="3" name="Image 2"/>
          <p:cNvPicPr>
            <a:picLocks noChangeAspect="1"/>
          </p:cNvPicPr>
          <p:nvPr/>
        </p:nvPicPr>
        <p:blipFill>
          <a:blip r:embed="rId3" cstate="print"/>
          <a:stretch>
            <a:fillRect/>
          </a:stretch>
        </p:blipFill>
        <p:spPr>
          <a:xfrm>
            <a:off x="4026337" y="2202205"/>
            <a:ext cx="510074" cy="266860"/>
          </a:xfrm>
          <a:prstGeom prst="rect">
            <a:avLst/>
          </a:prstGeom>
        </p:spPr>
      </p:pic>
      <p:pic>
        <p:nvPicPr>
          <p:cNvPr id="4" name="Image 3"/>
          <p:cNvPicPr>
            <a:picLocks noChangeAspect="1"/>
          </p:cNvPicPr>
          <p:nvPr/>
        </p:nvPicPr>
        <p:blipFill>
          <a:blip r:embed="rId4" cstate="print"/>
          <a:stretch>
            <a:fillRect/>
          </a:stretch>
        </p:blipFill>
        <p:spPr>
          <a:xfrm>
            <a:off x="3975966" y="1835098"/>
            <a:ext cx="610816" cy="239729"/>
          </a:xfrm>
          <a:prstGeom prst="rect">
            <a:avLst/>
          </a:prstGeom>
        </p:spPr>
      </p:pic>
      <p:pic>
        <p:nvPicPr>
          <p:cNvPr id="14" name="Image 13"/>
          <p:cNvPicPr>
            <a:picLocks noChangeAspect="1"/>
          </p:cNvPicPr>
          <p:nvPr/>
        </p:nvPicPr>
        <p:blipFill>
          <a:blip r:embed="rId2" cstate="print"/>
          <a:stretch>
            <a:fillRect/>
          </a:stretch>
        </p:blipFill>
        <p:spPr>
          <a:xfrm>
            <a:off x="8091950" y="4504141"/>
            <a:ext cx="560194" cy="485302"/>
          </a:xfrm>
          <a:prstGeom prst="rect">
            <a:avLst/>
          </a:prstGeom>
        </p:spPr>
      </p:pic>
      <p:pic>
        <p:nvPicPr>
          <p:cNvPr id="5" name="Image 4"/>
          <p:cNvPicPr>
            <a:picLocks noChangeAspect="1"/>
          </p:cNvPicPr>
          <p:nvPr/>
        </p:nvPicPr>
        <p:blipFill>
          <a:blip r:embed="rId5" cstate="print"/>
          <a:stretch>
            <a:fillRect/>
          </a:stretch>
        </p:blipFill>
        <p:spPr>
          <a:xfrm>
            <a:off x="5204345" y="1524362"/>
            <a:ext cx="1104045" cy="1355686"/>
          </a:xfrm>
          <a:prstGeom prst="rect">
            <a:avLst/>
          </a:prstGeom>
        </p:spPr>
      </p:pic>
    </p:spTree>
    <p:extLst>
      <p:ext uri="{BB962C8B-B14F-4D97-AF65-F5344CB8AC3E}">
        <p14:creationId xmlns:p14="http://schemas.microsoft.com/office/powerpoint/2010/main" val="283630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220414" y="5744022"/>
            <a:ext cx="537554" cy="273844"/>
          </a:xfrm>
        </p:spPr>
        <p:txBody>
          <a:bodyPr/>
          <a:lstStyle/>
          <a:p>
            <a:fld id="{46D4F244-EDB4-4A87-A664-329EAF5915D8}" type="slidenum">
              <a:rPr lang="fr-FR" b="1" spc="75">
                <a:solidFill>
                  <a:prstClr val="white"/>
                </a:solidFill>
                <a:latin typeface="Century Gothic" panose="020B0502020202020204" pitchFamily="34" charset="0"/>
              </a:rPr>
              <a:pPr/>
              <a:t>45</a:t>
            </a:fld>
            <a:endParaRPr lang="fr-FR" sz="1050" b="1" spc="75" dirty="0">
              <a:solidFill>
                <a:prstClr val="white"/>
              </a:solidFill>
              <a:latin typeface="Century Gothic" panose="020B0502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281555255"/>
              </p:ext>
            </p:extLst>
          </p:nvPr>
        </p:nvGraphicFramePr>
        <p:xfrm>
          <a:off x="1051200" y="1911406"/>
          <a:ext cx="6932592" cy="1343027"/>
        </p:xfrm>
        <a:graphic>
          <a:graphicData uri="http://schemas.openxmlformats.org/drawingml/2006/table">
            <a:tbl>
              <a:tblPr firstRow="1" bandRow="1">
                <a:tableStyleId>{5C22544A-7EE6-4342-B048-85BDC9FD1C3A}</a:tableStyleId>
              </a:tblPr>
              <a:tblGrid>
                <a:gridCol w="6932592"/>
              </a:tblGrid>
              <a:tr h="349187">
                <a:tc>
                  <a:txBody>
                    <a:bodyPr/>
                    <a:lstStyle/>
                    <a:p>
                      <a:pPr marL="342900" indent="-342900" algn="l">
                        <a:buFont typeface="+mj-lt"/>
                        <a:buAutoNum type="arabicPeriod"/>
                      </a:pPr>
                      <a:r>
                        <a:rPr lang="fr-FR" sz="1600" dirty="0" smtClean="0"/>
                        <a:t>Répondre aux besoins du terrain</a:t>
                      </a:r>
                      <a:endParaRPr lang="fr-FR" sz="1600" dirty="0"/>
                    </a:p>
                  </a:txBody>
                  <a:tcPr marL="68580" marR="68580" marT="34290" marB="34290" anchor="ctr">
                    <a:solidFill>
                      <a:schemeClr val="tx2"/>
                    </a:solidFill>
                  </a:tcPr>
                </a:tc>
              </a:tr>
              <a:tr h="331280">
                <a:tc>
                  <a:txBody>
                    <a:bodyPr/>
                    <a:lstStyle/>
                    <a:p>
                      <a:pPr marL="285750" lvl="0" indent="-285750" algn="l">
                        <a:buFont typeface="Wingdings" panose="05000000000000000000" pitchFamily="2" charset="2"/>
                        <a:buChar char="ü"/>
                      </a:pPr>
                      <a:r>
                        <a:rPr lang="fr-FR" sz="1500" b="1" baseline="0" dirty="0" smtClean="0"/>
                        <a:t>Permettre l</a:t>
                      </a:r>
                      <a:r>
                        <a:rPr lang="fr-FR" sz="1500" b="1" dirty="0" smtClean="0"/>
                        <a:t>a montée en compétence des acteurs</a:t>
                      </a:r>
                      <a:endParaRPr lang="fr-FR" altLang="fr-FR" sz="1500" b="1" dirty="0">
                        <a:latin typeface="Calibri" pitchFamily="34" charset="0"/>
                      </a:endParaRPr>
                    </a:p>
                  </a:txBody>
                  <a:tcPr marL="68580" marR="68580" marT="34290" marB="34290" anchor="ctr">
                    <a:solidFill>
                      <a:schemeClr val="tx2">
                        <a:lumMod val="20000"/>
                        <a:lumOff val="80000"/>
                      </a:schemeClr>
                    </a:solidFill>
                  </a:tcPr>
                </a:tc>
              </a:tr>
              <a:tr h="331280">
                <a:tc>
                  <a:txBody>
                    <a:bodyPr/>
                    <a:lstStyle/>
                    <a:p>
                      <a:pPr marL="285750" lvl="0" indent="-285750" algn="l" defTabSz="914400" rtl="0" eaLnBrk="1" latinLnBrk="0" hangingPunct="1">
                        <a:buFont typeface="Wingdings" panose="05000000000000000000" pitchFamily="2" charset="2"/>
                        <a:buChar char="ü"/>
                      </a:pPr>
                      <a:r>
                        <a:rPr lang="fr-FR" sz="1500" b="1" kern="1200" baseline="0" dirty="0" smtClean="0">
                          <a:solidFill>
                            <a:schemeClr val="dk1"/>
                          </a:solidFill>
                          <a:latin typeface="+mn-lt"/>
                          <a:ea typeface="+mn-ea"/>
                          <a:cs typeface="+mn-cs"/>
                        </a:rPr>
                        <a:t>Favoriser l</a:t>
                      </a:r>
                      <a:r>
                        <a:rPr lang="fr-FR" sz="1500" b="1" kern="1200" dirty="0" smtClean="0">
                          <a:solidFill>
                            <a:schemeClr val="dk1"/>
                          </a:solidFill>
                          <a:latin typeface="+mn-lt"/>
                          <a:ea typeface="+mn-ea"/>
                          <a:cs typeface="+mn-cs"/>
                        </a:rPr>
                        <a:t>a mise en commun de moyens ou de compétences</a:t>
                      </a:r>
                      <a:endParaRPr lang="fr-FR" sz="1500" b="1" kern="1200" dirty="0">
                        <a:solidFill>
                          <a:schemeClr val="dk1"/>
                        </a:solidFill>
                        <a:latin typeface="+mn-lt"/>
                        <a:ea typeface="+mn-ea"/>
                        <a:cs typeface="+mn-cs"/>
                      </a:endParaRPr>
                    </a:p>
                  </a:txBody>
                  <a:tcPr marL="68580" marR="68580" marT="34290" marB="34290" anchor="ctr">
                    <a:solidFill>
                      <a:schemeClr val="bg1">
                        <a:lumMod val="85000"/>
                      </a:schemeClr>
                    </a:solidFill>
                  </a:tcPr>
                </a:tc>
              </a:tr>
              <a:tr h="331280">
                <a:tc>
                  <a:txBody>
                    <a:bodyPr/>
                    <a:lstStyle/>
                    <a:p>
                      <a:pPr marL="285750" lvl="0" indent="-285750" algn="l" defTabSz="914400" rtl="0" eaLnBrk="1" latinLnBrk="0" hangingPunct="1">
                        <a:buFont typeface="Wingdings" panose="05000000000000000000" pitchFamily="2" charset="2"/>
                        <a:buChar char="ü"/>
                      </a:pPr>
                      <a:r>
                        <a:rPr lang="fr-FR" sz="1500" b="1" kern="1200" dirty="0" smtClean="0">
                          <a:solidFill>
                            <a:schemeClr val="dk1"/>
                          </a:solidFill>
                          <a:latin typeface="+mn-lt"/>
                          <a:ea typeface="+mn-ea"/>
                          <a:cs typeface="+mn-cs"/>
                        </a:rPr>
                        <a:t>Améliorer la connaissance du terrain</a:t>
                      </a:r>
                    </a:p>
                  </a:txBody>
                  <a:tcPr marL="68580" marR="68580" marT="34290" marB="34290" anchor="ctr">
                    <a:solidFill>
                      <a:schemeClr val="tx2">
                        <a:lumMod val="20000"/>
                        <a:lumOff val="80000"/>
                      </a:schemeClr>
                    </a:solidFill>
                  </a:tcPr>
                </a:tc>
              </a:tr>
            </a:tbl>
          </a:graphicData>
        </a:graphic>
      </p:graphicFrame>
      <p:sp>
        <p:nvSpPr>
          <p:cNvPr id="7" name="Espace réservé du texte 2"/>
          <p:cNvSpPr>
            <a:spLocks noGrp="1"/>
          </p:cNvSpPr>
          <p:nvPr>
            <p:ph type="body" sz="quarter" idx="13"/>
          </p:nvPr>
        </p:nvSpPr>
        <p:spPr>
          <a:xfrm>
            <a:off x="1159680" y="308742"/>
            <a:ext cx="7089593" cy="468006"/>
          </a:xfrm>
        </p:spPr>
        <p:txBody>
          <a:bodyPr>
            <a:noAutofit/>
          </a:bodyPr>
          <a:lstStyle/>
          <a:p>
            <a:r>
              <a:rPr lang="fr-FR" dirty="0" smtClean="0"/>
              <a:t>Les préconisations issues de l’étude qualitative</a:t>
            </a:r>
          </a:p>
          <a:p>
            <a:r>
              <a:rPr lang="fr-FR" sz="1800" b="0" i="1" dirty="0" smtClean="0"/>
              <a:t>Sommaire</a:t>
            </a:r>
            <a:endParaRPr lang="fr-FR" sz="1800" b="0" i="1" dirty="0"/>
          </a:p>
        </p:txBody>
      </p:sp>
      <p:graphicFrame>
        <p:nvGraphicFramePr>
          <p:cNvPr id="6" name="Tableau 5"/>
          <p:cNvGraphicFramePr>
            <a:graphicFrameLocks noGrp="1"/>
          </p:cNvGraphicFramePr>
          <p:nvPr>
            <p:extLst>
              <p:ext uri="{D42A27DB-BD31-4B8C-83A1-F6EECF244321}">
                <p14:modId xmlns:p14="http://schemas.microsoft.com/office/powerpoint/2010/main" val="911932301"/>
              </p:ext>
            </p:extLst>
          </p:nvPr>
        </p:nvGraphicFramePr>
        <p:xfrm>
          <a:off x="1051200" y="3799349"/>
          <a:ext cx="6932592" cy="337709"/>
        </p:xfrm>
        <a:graphic>
          <a:graphicData uri="http://schemas.openxmlformats.org/drawingml/2006/table">
            <a:tbl>
              <a:tblPr firstRow="1" bandRow="1">
                <a:tableStyleId>{5C22544A-7EE6-4342-B048-85BDC9FD1C3A}</a:tableStyleId>
              </a:tblPr>
              <a:tblGrid>
                <a:gridCol w="6932592"/>
              </a:tblGrid>
              <a:tr h="337709">
                <a:tc>
                  <a:txBody>
                    <a:bodyPr/>
                    <a:lstStyle/>
                    <a:p>
                      <a:pPr marL="0" lvl="0" indent="0" algn="l">
                        <a:buFont typeface="+mj-lt"/>
                        <a:buNone/>
                      </a:pPr>
                      <a:r>
                        <a:rPr lang="fr-FR" sz="1600" b="1" baseline="0" dirty="0" smtClean="0"/>
                        <a:t>2.   Porter des </a:t>
                      </a:r>
                      <a:r>
                        <a:rPr lang="fr-FR" sz="1600" b="1" dirty="0" smtClean="0"/>
                        <a:t>évolutions institutionnelles, sollicitant un support national</a:t>
                      </a:r>
                      <a:endParaRPr lang="fr-FR" sz="1600" b="1" dirty="0"/>
                    </a:p>
                  </a:txBody>
                  <a:tcPr marL="68580" marR="68580" marT="34290" marB="34290" anchor="ctr">
                    <a:solidFill>
                      <a:schemeClr val="accent3">
                        <a:lumMod val="75000"/>
                      </a:schemeClr>
                    </a:solidFill>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824579765"/>
              </p:ext>
            </p:extLst>
          </p:nvPr>
        </p:nvGraphicFramePr>
        <p:xfrm>
          <a:off x="1051200" y="4682237"/>
          <a:ext cx="6932592" cy="337709"/>
        </p:xfrm>
        <a:graphic>
          <a:graphicData uri="http://schemas.openxmlformats.org/drawingml/2006/table">
            <a:tbl>
              <a:tblPr firstRow="1" bandRow="1">
                <a:tableStyleId>{5C22544A-7EE6-4342-B048-85BDC9FD1C3A}</a:tableStyleId>
              </a:tblPr>
              <a:tblGrid>
                <a:gridCol w="6932592"/>
              </a:tblGrid>
              <a:tr h="337709">
                <a:tc>
                  <a:txBody>
                    <a:bodyPr/>
                    <a:lstStyle/>
                    <a:p>
                      <a:pPr marL="0" lvl="0" indent="0" algn="l">
                        <a:buFont typeface="+mj-lt"/>
                        <a:buNone/>
                      </a:pPr>
                      <a:r>
                        <a:rPr lang="fr-FR" sz="1600" b="1" baseline="0" dirty="0" smtClean="0"/>
                        <a:t>3.   Intégrer l’expérimentation et l’évaluation au projet</a:t>
                      </a:r>
                      <a:endParaRPr lang="fr-FR" sz="1600" b="1" dirty="0"/>
                    </a:p>
                  </a:txBody>
                  <a:tcPr marL="68580" marR="68580" marT="34290" marB="34290" anchor="ctr">
                    <a:solidFill>
                      <a:schemeClr val="accent6">
                        <a:lumMod val="75000"/>
                      </a:schemeClr>
                    </a:solidFill>
                  </a:tcPr>
                </a:tc>
              </a:tr>
            </a:tbl>
          </a:graphicData>
        </a:graphic>
      </p:graphicFrame>
    </p:spTree>
    <p:extLst>
      <p:ext uri="{BB962C8B-B14F-4D97-AF65-F5344CB8AC3E}">
        <p14:creationId xmlns:p14="http://schemas.microsoft.com/office/powerpoint/2010/main" val="5196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220414" y="5744022"/>
            <a:ext cx="537554" cy="273844"/>
          </a:xfrm>
        </p:spPr>
        <p:txBody>
          <a:bodyPr/>
          <a:lstStyle/>
          <a:p>
            <a:fld id="{46D4F244-EDB4-4A87-A664-329EAF5915D8}" type="slidenum">
              <a:rPr lang="fr-FR" b="1" spc="75">
                <a:solidFill>
                  <a:prstClr val="white"/>
                </a:solidFill>
                <a:latin typeface="Century Gothic" panose="020B0502020202020204" pitchFamily="34" charset="0"/>
              </a:rPr>
              <a:pPr/>
              <a:t>46</a:t>
            </a:fld>
            <a:endParaRPr lang="fr-FR" sz="1050" b="1" spc="75" dirty="0">
              <a:solidFill>
                <a:prstClr val="white"/>
              </a:solidFill>
              <a:latin typeface="Century Gothic" panose="020B0502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599976499"/>
              </p:ext>
            </p:extLst>
          </p:nvPr>
        </p:nvGraphicFramePr>
        <p:xfrm>
          <a:off x="903874" y="1223575"/>
          <a:ext cx="7601187" cy="4520447"/>
        </p:xfrm>
        <a:graphic>
          <a:graphicData uri="http://schemas.openxmlformats.org/drawingml/2006/table">
            <a:tbl>
              <a:tblPr firstRow="1" bandRow="1">
                <a:tableStyleId>{5C22544A-7EE6-4342-B048-85BDC9FD1C3A}</a:tableStyleId>
              </a:tblPr>
              <a:tblGrid>
                <a:gridCol w="7601187"/>
              </a:tblGrid>
              <a:tr h="349187">
                <a:tc>
                  <a:txBody>
                    <a:bodyPr/>
                    <a:lstStyle/>
                    <a:p>
                      <a:pPr marL="342900" indent="-342900" algn="l">
                        <a:buFont typeface="+mj-lt"/>
                        <a:buAutoNum type="arabicPeriod"/>
                      </a:pPr>
                      <a:r>
                        <a:rPr lang="fr-FR" sz="1600" dirty="0" smtClean="0"/>
                        <a:t>Les réponses aux besoins du terrain</a:t>
                      </a:r>
                      <a:endParaRPr lang="fr-FR" sz="1600" dirty="0"/>
                    </a:p>
                  </a:txBody>
                  <a:tcPr marL="68580" marR="68580" marT="34290" marB="34290" anchor="ctr">
                    <a:solidFill>
                      <a:schemeClr val="tx2"/>
                    </a:solidFill>
                  </a:tcPr>
                </a:tc>
              </a:tr>
              <a:tr h="0">
                <a:tc>
                  <a:txBody>
                    <a:bodyPr/>
                    <a:lstStyle/>
                    <a:p>
                      <a:pPr lvl="0" algn="ctr"/>
                      <a:endParaRPr lang="fr-FR" altLang="fr-FR" sz="100" b="1" dirty="0">
                        <a:latin typeface="Calibri" pitchFamily="34" charset="0"/>
                      </a:endParaRPr>
                    </a:p>
                  </a:txBody>
                  <a:tcPr marL="68580" marR="68580" marT="34290" marB="34290" anchor="ctr">
                    <a:solidFill>
                      <a:schemeClr val="bg1"/>
                    </a:solidFill>
                  </a:tcPr>
                </a:tc>
              </a:tr>
              <a:tr h="331280">
                <a:tc>
                  <a:txBody>
                    <a:bodyPr/>
                    <a:lstStyle/>
                    <a:p>
                      <a:pPr lvl="0" algn="ctr"/>
                      <a:r>
                        <a:rPr lang="fr-FR" sz="1600" b="1" dirty="0" smtClean="0"/>
                        <a:t>La montée en compétence des acteurs</a:t>
                      </a:r>
                      <a:endParaRPr lang="fr-FR" altLang="fr-FR" sz="1600" b="1" dirty="0">
                        <a:latin typeface="Calibri" pitchFamily="34" charset="0"/>
                      </a:endParaRPr>
                    </a:p>
                  </a:txBody>
                  <a:tcPr marL="68580" marR="68580" marT="34290" marB="34290" anchor="ctr">
                    <a:solidFill>
                      <a:schemeClr val="tx2">
                        <a:lumMod val="40000"/>
                        <a:lumOff val="60000"/>
                      </a:schemeClr>
                    </a:solidFill>
                  </a:tcPr>
                </a:tc>
              </a:tr>
              <a:tr h="277559">
                <a:tc>
                  <a:txBody>
                    <a:bodyPr/>
                    <a:lstStyle/>
                    <a:p>
                      <a:pPr marL="171450" indent="-171450" algn="just">
                        <a:spcAft>
                          <a:spcPts val="600"/>
                        </a:spcAft>
                        <a:buFont typeface="Arial" panose="020B0604020202020204" pitchFamily="34" charset="0"/>
                        <a:buChar char="•"/>
                      </a:pPr>
                      <a:r>
                        <a:rPr lang="fr-FR" sz="1200" dirty="0" smtClean="0"/>
                        <a:t>La formation sur la thématique des inaptitudes</a:t>
                      </a:r>
                      <a:endParaRPr lang="fr-FR" sz="1200" dirty="0"/>
                    </a:p>
                  </a:txBody>
                  <a:tcPr marL="68580" marR="68580" marT="34290" marB="34290" anchor="ctr">
                    <a:solidFill>
                      <a:schemeClr val="bg1">
                        <a:lumMod val="95000"/>
                      </a:schemeClr>
                    </a:solidFill>
                  </a:tcPr>
                </a:tc>
              </a:tr>
              <a:tr h="277559">
                <a:tc>
                  <a:txBody>
                    <a:bodyPr/>
                    <a:lstStyle/>
                    <a:p>
                      <a:pPr marL="171450" indent="-171450" algn="just">
                        <a:spcAft>
                          <a:spcPts val="600"/>
                        </a:spcAft>
                        <a:buFont typeface="Arial" panose="020B0604020202020204" pitchFamily="34" charset="0"/>
                        <a:buChar char="•"/>
                      </a:pPr>
                      <a:r>
                        <a:rPr lang="fr-FR" sz="1200" dirty="0" smtClean="0">
                          <a:latin typeface="+mn-lt"/>
                        </a:rPr>
                        <a:t>Le renforcement des compétences en matière de santé au travail</a:t>
                      </a:r>
                    </a:p>
                  </a:txBody>
                  <a:tcPr marL="68580" marR="68580" marT="34290" marB="34290" anchor="ctr">
                    <a:solidFill>
                      <a:schemeClr val="bg1">
                        <a:lumMod val="95000"/>
                      </a:schemeClr>
                    </a:solidFill>
                  </a:tcPr>
                </a:tc>
              </a:tr>
              <a:tr h="277559">
                <a:tc>
                  <a:txBody>
                    <a:bodyPr/>
                    <a:lstStyle/>
                    <a:p>
                      <a:pPr marL="171450" indent="-171450" algn="just">
                        <a:spcAft>
                          <a:spcPts val="600"/>
                        </a:spcAft>
                        <a:buFont typeface="Arial" panose="020B0604020202020204" pitchFamily="34" charset="0"/>
                        <a:buChar char="•"/>
                      </a:pPr>
                      <a:r>
                        <a:rPr lang="fr-FR" sz="1200" dirty="0" smtClean="0"/>
                        <a:t>La formation des intervenants du Conseil en Evolution Professionnelle</a:t>
                      </a:r>
                      <a:endParaRPr lang="fr-FR" sz="1200" dirty="0"/>
                    </a:p>
                  </a:txBody>
                  <a:tcPr marL="68580" marR="68580" marT="34290" marB="34290" anchor="ctr">
                    <a:solidFill>
                      <a:schemeClr val="bg1">
                        <a:lumMod val="95000"/>
                      </a:schemeClr>
                    </a:solidFill>
                  </a:tcPr>
                </a:tc>
              </a:tr>
              <a:tr h="0">
                <a:tc>
                  <a:txBody>
                    <a:bodyPr/>
                    <a:lstStyle/>
                    <a:p>
                      <a:pPr marL="0" lvl="0" algn="ctr" defTabSz="914400" rtl="0" eaLnBrk="1" latinLnBrk="0" hangingPunct="1"/>
                      <a:endParaRPr lang="fr-FR" sz="100" b="1" kern="1200" dirty="0">
                        <a:solidFill>
                          <a:schemeClr val="dk1"/>
                        </a:solidFill>
                        <a:latin typeface="+mn-lt"/>
                        <a:ea typeface="+mn-ea"/>
                        <a:cs typeface="+mn-cs"/>
                      </a:endParaRPr>
                    </a:p>
                  </a:txBody>
                  <a:tcPr marL="68580" marR="68580" marT="34290" marB="34290" anchor="ctr">
                    <a:solidFill>
                      <a:schemeClr val="bg1"/>
                    </a:solidFill>
                  </a:tcPr>
                </a:tc>
              </a:tr>
              <a:tr h="331280">
                <a:tc>
                  <a:txBody>
                    <a:bodyPr/>
                    <a:lstStyle/>
                    <a:p>
                      <a:pPr marL="0" lvl="0" algn="ctr" defTabSz="914400" rtl="0" eaLnBrk="1" latinLnBrk="0" hangingPunct="1"/>
                      <a:r>
                        <a:rPr lang="fr-FR" sz="1600" b="1" kern="1200" dirty="0" smtClean="0">
                          <a:solidFill>
                            <a:schemeClr val="dk1"/>
                          </a:solidFill>
                          <a:latin typeface="+mn-lt"/>
                          <a:ea typeface="+mn-ea"/>
                          <a:cs typeface="+mn-cs"/>
                        </a:rPr>
                        <a:t>La mise en commun de moyens ou de compétences</a:t>
                      </a:r>
                      <a:endParaRPr lang="fr-FR" sz="1600" b="1" kern="1200" dirty="0">
                        <a:solidFill>
                          <a:schemeClr val="dk1"/>
                        </a:solidFill>
                        <a:latin typeface="+mn-lt"/>
                        <a:ea typeface="+mn-ea"/>
                        <a:cs typeface="+mn-cs"/>
                      </a:endParaRPr>
                    </a:p>
                  </a:txBody>
                  <a:tcPr marL="68580" marR="68580" marT="34290" marB="34290" anchor="ctr">
                    <a:solidFill>
                      <a:schemeClr val="bg2">
                        <a:lumMod val="75000"/>
                      </a:schemeClr>
                    </a:solidFill>
                  </a:tcPr>
                </a:tc>
              </a:tr>
              <a:tr h="334392">
                <a:tc>
                  <a:txBody>
                    <a:bodyPr/>
                    <a:lstStyle/>
                    <a:p>
                      <a:pPr marL="166688" indent="-166688" algn="just">
                        <a:spcAft>
                          <a:spcPts val="600"/>
                        </a:spcAft>
                        <a:buFont typeface="Arial" panose="020B0604020202020204" pitchFamily="34" charset="0"/>
                        <a:buChar char="•"/>
                      </a:pPr>
                      <a:r>
                        <a:rPr lang="fr-FR" sz="1200" dirty="0" smtClean="0"/>
                        <a:t>Les possibilités de mutualiser les compétences pour agir sur le handicap et les inaptitudes</a:t>
                      </a:r>
                    </a:p>
                  </a:txBody>
                  <a:tcPr marL="68580" marR="68580" marT="34290" marB="34290" anchor="ctr">
                    <a:solidFill>
                      <a:schemeClr val="bg1">
                        <a:lumMod val="95000"/>
                      </a:schemeClr>
                    </a:solidFill>
                  </a:tcPr>
                </a:tc>
              </a:tr>
              <a:tr h="304800">
                <a:tc>
                  <a:txBody>
                    <a:bodyPr/>
                    <a:lstStyle/>
                    <a:p>
                      <a:pPr marL="166688" indent="-166688" algn="just">
                        <a:spcAft>
                          <a:spcPts val="600"/>
                        </a:spcAft>
                        <a:buFont typeface="Arial" panose="020B0604020202020204" pitchFamily="34" charset="0"/>
                        <a:buChar char="•"/>
                      </a:pPr>
                      <a:r>
                        <a:rPr lang="fr-FR" sz="1200" dirty="0" smtClean="0"/>
                        <a:t>Le déploiement d’un dispositif d’accompagnement pluridisciplinaire à la reconversion professionnelle</a:t>
                      </a:r>
                      <a:endParaRPr lang="fr-FR" sz="1200" dirty="0"/>
                    </a:p>
                  </a:txBody>
                  <a:tcPr marL="68580" marR="68580" marT="34290" marB="34290" anchor="ctr">
                    <a:solidFill>
                      <a:schemeClr val="bg1">
                        <a:lumMod val="95000"/>
                      </a:schemeClr>
                    </a:solidFill>
                  </a:tcPr>
                </a:tc>
              </a:tr>
              <a:tr h="0">
                <a:tc>
                  <a:txBody>
                    <a:bodyPr/>
                    <a:lstStyle/>
                    <a:p>
                      <a:pPr marL="0" lvl="0" algn="ctr" defTabSz="914400" rtl="0" eaLnBrk="1" latinLnBrk="0" hangingPunct="1"/>
                      <a:endParaRPr lang="fr-FR" sz="100" b="1" kern="1200" dirty="0" smtClean="0">
                        <a:solidFill>
                          <a:schemeClr val="dk1"/>
                        </a:solidFill>
                        <a:latin typeface="+mn-lt"/>
                        <a:ea typeface="+mn-ea"/>
                        <a:cs typeface="+mn-cs"/>
                      </a:endParaRPr>
                    </a:p>
                  </a:txBody>
                  <a:tcPr marL="68580" marR="68580" marT="34290" marB="34290" anchor="ctr">
                    <a:solidFill>
                      <a:schemeClr val="bg1"/>
                    </a:solidFill>
                  </a:tcPr>
                </a:tc>
              </a:tr>
              <a:tr h="331280">
                <a:tc>
                  <a:txBody>
                    <a:bodyPr/>
                    <a:lstStyle/>
                    <a:p>
                      <a:pPr marL="0" lvl="0" algn="ctr" defTabSz="914400" rtl="0" eaLnBrk="1" latinLnBrk="0" hangingPunct="1"/>
                      <a:r>
                        <a:rPr lang="fr-FR" sz="1600" b="1" kern="1200" dirty="0" smtClean="0">
                          <a:solidFill>
                            <a:schemeClr val="dk1"/>
                          </a:solidFill>
                          <a:latin typeface="+mn-lt"/>
                          <a:ea typeface="+mn-ea"/>
                          <a:cs typeface="+mn-cs"/>
                        </a:rPr>
                        <a:t>La connaissance du terrain</a:t>
                      </a:r>
                    </a:p>
                  </a:txBody>
                  <a:tcPr marL="68580" marR="68580" marT="34290" marB="34290" anchor="ctr">
                    <a:solidFill>
                      <a:schemeClr val="tx2">
                        <a:lumMod val="40000"/>
                        <a:lumOff val="60000"/>
                      </a:schemeClr>
                    </a:solidFill>
                  </a:tcPr>
                </a:tc>
              </a:tr>
              <a:tr h="474537">
                <a:tc>
                  <a:txBody>
                    <a:bodyPr/>
                    <a:lstStyle/>
                    <a:p>
                      <a:pPr marL="166688" indent="-166688" algn="just">
                        <a:spcAft>
                          <a:spcPts val="600"/>
                        </a:spcAft>
                        <a:buFont typeface="Arial" panose="020B0604020202020204" pitchFamily="34" charset="0"/>
                        <a:buChar char="•"/>
                      </a:pPr>
                      <a:r>
                        <a:rPr lang="fr-FR" sz="1200" dirty="0" smtClean="0">
                          <a:solidFill>
                            <a:schemeClr val="tx1"/>
                          </a:solidFill>
                        </a:rPr>
                        <a:t>Le recueil et l’analyse des indicateurs statistiques relatifs aux inaptitudes et aux activités/compétences en vue d’une reconversion</a:t>
                      </a:r>
                    </a:p>
                  </a:txBody>
                  <a:tcPr marL="68580" marR="68580" marT="34290" marB="34290" anchor="ctr">
                    <a:solidFill>
                      <a:schemeClr val="bg1">
                        <a:lumMod val="95000"/>
                      </a:schemeClr>
                    </a:solidFill>
                  </a:tcPr>
                </a:tc>
              </a:tr>
              <a:tr h="474537">
                <a:tc>
                  <a:txBody>
                    <a:bodyPr/>
                    <a:lstStyle/>
                    <a:p>
                      <a:pPr marL="166688" indent="-166688" algn="just">
                        <a:spcAft>
                          <a:spcPts val="600"/>
                        </a:spcAft>
                        <a:buFont typeface="Arial" panose="020B0604020202020204" pitchFamily="34" charset="0"/>
                        <a:buChar char="•"/>
                      </a:pPr>
                      <a:r>
                        <a:rPr lang="fr-FR" sz="1200" dirty="0" smtClean="0">
                          <a:solidFill>
                            <a:schemeClr val="tx1"/>
                          </a:solidFill>
                        </a:rPr>
                        <a:t>L’opportunité de conduire une étude prospective relative à l’identification des métiers favorisant la reconversion professionnelle</a:t>
                      </a:r>
                    </a:p>
                  </a:txBody>
                  <a:tcPr marL="68580" marR="68580" marT="34290" marB="34290" anchor="ctr">
                    <a:solidFill>
                      <a:schemeClr val="bg1">
                        <a:lumMod val="95000"/>
                      </a:schemeClr>
                    </a:solidFill>
                  </a:tcPr>
                </a:tc>
              </a:tr>
              <a:tr h="474537">
                <a:tc>
                  <a:txBody>
                    <a:bodyPr/>
                    <a:lstStyle/>
                    <a:p>
                      <a:pPr marL="166688" indent="-166688" algn="just">
                        <a:spcAft>
                          <a:spcPts val="600"/>
                        </a:spcAft>
                        <a:buFont typeface="Arial" panose="020B0604020202020204" pitchFamily="34" charset="0"/>
                        <a:buChar char="•"/>
                      </a:pPr>
                      <a:r>
                        <a:rPr lang="fr-FR" sz="1200" dirty="0" smtClean="0"/>
                        <a:t>L’opportunité</a:t>
                      </a:r>
                      <a:r>
                        <a:rPr lang="fr-FR" sz="1200" baseline="0" dirty="0" smtClean="0"/>
                        <a:t> de m</a:t>
                      </a:r>
                      <a:r>
                        <a:rPr lang="fr-FR" sz="1200" dirty="0" smtClean="0"/>
                        <a:t>ener une étude relative à la prise en compte des coûts directs et indirects liés aux enjeux de santé au travail</a:t>
                      </a:r>
                      <a:endParaRPr lang="fr-FR" sz="1200" dirty="0"/>
                    </a:p>
                  </a:txBody>
                  <a:tcPr marL="68580" marR="68580" marT="34290" marB="34290" anchor="ctr">
                    <a:solidFill>
                      <a:schemeClr val="bg1">
                        <a:lumMod val="95000"/>
                      </a:schemeClr>
                    </a:solidFill>
                  </a:tcPr>
                </a:tc>
              </a:tr>
            </a:tbl>
          </a:graphicData>
        </a:graphic>
      </p:graphicFrame>
      <p:sp>
        <p:nvSpPr>
          <p:cNvPr id="7" name="Espace réservé du texte 2"/>
          <p:cNvSpPr>
            <a:spLocks noGrp="1"/>
          </p:cNvSpPr>
          <p:nvPr>
            <p:ph type="body" sz="quarter" idx="13"/>
          </p:nvPr>
        </p:nvSpPr>
        <p:spPr>
          <a:xfrm>
            <a:off x="1159680" y="308742"/>
            <a:ext cx="7089593" cy="468006"/>
          </a:xfrm>
        </p:spPr>
        <p:txBody>
          <a:bodyPr>
            <a:noAutofit/>
          </a:bodyPr>
          <a:lstStyle/>
          <a:p>
            <a:r>
              <a:rPr lang="fr-FR" dirty="0" smtClean="0"/>
              <a:t>Les préconisations issues de l’étude qualitative</a:t>
            </a:r>
            <a:endParaRPr lang="fr-FR" dirty="0"/>
          </a:p>
        </p:txBody>
      </p:sp>
    </p:spTree>
    <p:extLst>
      <p:ext uri="{BB962C8B-B14F-4D97-AF65-F5344CB8AC3E}">
        <p14:creationId xmlns:p14="http://schemas.microsoft.com/office/powerpoint/2010/main" val="3670147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220414" y="5744022"/>
            <a:ext cx="537554" cy="273844"/>
          </a:xfrm>
        </p:spPr>
        <p:txBody>
          <a:bodyPr/>
          <a:lstStyle/>
          <a:p>
            <a:fld id="{46D4F244-EDB4-4A87-A664-329EAF5915D8}" type="slidenum">
              <a:rPr lang="fr-FR" b="1" spc="75">
                <a:solidFill>
                  <a:prstClr val="white"/>
                </a:solidFill>
                <a:latin typeface="Century Gothic" panose="020B0502020202020204" pitchFamily="34" charset="0"/>
              </a:rPr>
              <a:pPr/>
              <a:t>47</a:t>
            </a:fld>
            <a:endParaRPr lang="fr-FR" sz="1050" b="1" spc="75" dirty="0">
              <a:solidFill>
                <a:prstClr val="white"/>
              </a:solidFill>
              <a:latin typeface="Century Gothic" panose="020B0502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940245263"/>
              </p:ext>
            </p:extLst>
          </p:nvPr>
        </p:nvGraphicFramePr>
        <p:xfrm>
          <a:off x="874328" y="1531000"/>
          <a:ext cx="7207791" cy="1991612"/>
        </p:xfrm>
        <a:graphic>
          <a:graphicData uri="http://schemas.openxmlformats.org/drawingml/2006/table">
            <a:tbl>
              <a:tblPr firstRow="1" bandRow="1">
                <a:tableStyleId>{5C22544A-7EE6-4342-B048-85BDC9FD1C3A}</a:tableStyleId>
              </a:tblPr>
              <a:tblGrid>
                <a:gridCol w="7207791"/>
              </a:tblGrid>
              <a:tr h="337709">
                <a:tc>
                  <a:txBody>
                    <a:bodyPr/>
                    <a:lstStyle/>
                    <a:p>
                      <a:pPr lvl="0" algn="l"/>
                      <a:r>
                        <a:rPr lang="fr-FR" sz="1600" b="1" dirty="0" smtClean="0"/>
                        <a:t>2.   Le</a:t>
                      </a:r>
                      <a:r>
                        <a:rPr lang="fr-FR" sz="1600" b="1" baseline="0" dirty="0" smtClean="0"/>
                        <a:t> portage d’</a:t>
                      </a:r>
                      <a:r>
                        <a:rPr lang="fr-FR" sz="1600" b="1" dirty="0" smtClean="0"/>
                        <a:t>évolutions institutionnelles, sollicitant un support national</a:t>
                      </a:r>
                      <a:endParaRPr lang="fr-FR" sz="1600" b="1" dirty="0"/>
                    </a:p>
                  </a:txBody>
                  <a:tcPr marL="68580" marR="68580" marT="34290" marB="34290" anchor="ctr">
                    <a:solidFill>
                      <a:schemeClr val="bg2">
                        <a:lumMod val="50000"/>
                      </a:schemeClr>
                    </a:solidFill>
                  </a:tcPr>
                </a:tc>
              </a:tr>
              <a:tr h="0">
                <a:tc>
                  <a:txBody>
                    <a:bodyPr/>
                    <a:lstStyle/>
                    <a:p>
                      <a:pPr marL="166688" indent="-166688" algn="just">
                        <a:spcAft>
                          <a:spcPts val="600"/>
                        </a:spcAft>
                        <a:buFont typeface="Arial" panose="020B0604020202020204" pitchFamily="34" charset="0"/>
                        <a:buChar char="•"/>
                      </a:pPr>
                      <a:endParaRPr lang="fr-FR" sz="100" dirty="0" smtClean="0"/>
                    </a:p>
                  </a:txBody>
                  <a:tcPr marL="68580" marR="68580" marT="34290" marB="34290" anchor="ctr">
                    <a:solidFill>
                      <a:schemeClr val="bg1"/>
                    </a:solidFill>
                  </a:tcPr>
                </a:tc>
              </a:tr>
              <a:tr h="352697">
                <a:tc>
                  <a:txBody>
                    <a:bodyPr/>
                    <a:lstStyle/>
                    <a:p>
                      <a:pPr marL="166688" indent="-166688" algn="just">
                        <a:spcAft>
                          <a:spcPts val="600"/>
                        </a:spcAft>
                        <a:buFont typeface="Arial" panose="020B0604020202020204" pitchFamily="34" charset="0"/>
                        <a:buChar char="•"/>
                      </a:pPr>
                      <a:r>
                        <a:rPr lang="fr-FR" sz="1400" dirty="0" smtClean="0"/>
                        <a:t>Le fonctionnement des instances médicales de la FPH</a:t>
                      </a:r>
                    </a:p>
                  </a:txBody>
                  <a:tcPr marL="68580" marR="68580" marT="34290" marB="34290" anchor="ctr">
                    <a:solidFill>
                      <a:schemeClr val="bg1">
                        <a:lumMod val="95000"/>
                      </a:schemeClr>
                    </a:solidFill>
                  </a:tcPr>
                </a:tc>
              </a:tr>
              <a:tr h="388620">
                <a:tc>
                  <a:txBody>
                    <a:bodyPr/>
                    <a:lstStyle/>
                    <a:p>
                      <a:pPr marL="166688" indent="-166688" algn="just">
                        <a:spcAft>
                          <a:spcPts val="600"/>
                        </a:spcAft>
                        <a:buFont typeface="Arial" panose="020B0604020202020204" pitchFamily="34" charset="0"/>
                        <a:buChar char="•"/>
                      </a:pPr>
                      <a:r>
                        <a:rPr lang="fr-FR" sz="1400" dirty="0" smtClean="0"/>
                        <a:t>Les modalités d’accès à un bilan de compétences ou une formation pendant l’arrêt de travail pour les agents de la FPH</a:t>
                      </a:r>
                    </a:p>
                  </a:txBody>
                  <a:tcPr marL="68580" marR="68580" marT="34290" marB="34290" anchor="ctr">
                    <a:solidFill>
                      <a:schemeClr val="bg1">
                        <a:lumMod val="95000"/>
                      </a:schemeClr>
                    </a:solidFill>
                  </a:tcPr>
                </a:tc>
              </a:tr>
              <a:tr h="323306">
                <a:tc>
                  <a:txBody>
                    <a:bodyPr/>
                    <a:lstStyle/>
                    <a:p>
                      <a:pPr marL="166688" indent="-166688" algn="just">
                        <a:spcAft>
                          <a:spcPts val="600"/>
                        </a:spcAft>
                        <a:buFont typeface="Arial" panose="020B0604020202020204" pitchFamily="34" charset="0"/>
                        <a:buChar char="•"/>
                      </a:pPr>
                      <a:r>
                        <a:rPr lang="fr-FR" sz="1400" dirty="0" smtClean="0"/>
                        <a:t>Les mobilités inter-fonction publique </a:t>
                      </a:r>
                      <a:endParaRPr lang="fr-FR" sz="1400" dirty="0"/>
                    </a:p>
                  </a:txBody>
                  <a:tcPr marL="68580" marR="68580" marT="34290" marB="34290" anchor="ctr">
                    <a:solidFill>
                      <a:schemeClr val="bg1">
                        <a:lumMod val="95000"/>
                      </a:schemeClr>
                    </a:solidFill>
                  </a:tcPr>
                </a:tc>
              </a:tr>
              <a:tr h="388620">
                <a:tc>
                  <a:txBody>
                    <a:bodyPr/>
                    <a:lstStyle/>
                    <a:p>
                      <a:pPr marL="166688" indent="-166688" algn="just">
                        <a:spcAft>
                          <a:spcPts val="1000"/>
                        </a:spcAft>
                        <a:buFont typeface="Arial" panose="020B0604020202020204" pitchFamily="34" charset="0"/>
                        <a:buChar char="•"/>
                      </a:pPr>
                      <a:r>
                        <a:rPr lang="fr-FR" sz="1400" dirty="0" smtClean="0"/>
                        <a:t>Permettre le renforcement des capacités d’intervention des services de santé au travail</a:t>
                      </a:r>
                      <a:endParaRPr lang="fr-FR" sz="1400" b="1" u="sng" dirty="0"/>
                    </a:p>
                  </a:txBody>
                  <a:tcPr marL="68580" marR="68580" marT="34290" marB="34290" anchor="ctr">
                    <a:solidFill>
                      <a:schemeClr val="bg1">
                        <a:lumMod val="95000"/>
                      </a:schemeClr>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694060456"/>
              </p:ext>
            </p:extLst>
          </p:nvPr>
        </p:nvGraphicFramePr>
        <p:xfrm>
          <a:off x="874325" y="4205384"/>
          <a:ext cx="7207792" cy="784386"/>
        </p:xfrm>
        <a:graphic>
          <a:graphicData uri="http://schemas.openxmlformats.org/drawingml/2006/table">
            <a:tbl>
              <a:tblPr firstRow="1" bandRow="1">
                <a:tableStyleId>{5C22544A-7EE6-4342-B048-85BDC9FD1C3A}</a:tableStyleId>
              </a:tblPr>
              <a:tblGrid>
                <a:gridCol w="7207792"/>
              </a:tblGrid>
              <a:tr h="337709">
                <a:tc>
                  <a:txBody>
                    <a:bodyPr/>
                    <a:lstStyle/>
                    <a:p>
                      <a:pPr algn="l"/>
                      <a:r>
                        <a:rPr lang="fr-FR" sz="1600" b="1" dirty="0" smtClean="0"/>
                        <a:t>3.   L’expérimentation et l’évaluation</a:t>
                      </a:r>
                      <a:endParaRPr lang="fr-FR" sz="1600" b="1" dirty="0"/>
                    </a:p>
                  </a:txBody>
                  <a:tcPr marL="68580" marR="68580" marT="34290" marB="34290" anchor="ctr">
                    <a:solidFill>
                      <a:schemeClr val="accent6">
                        <a:lumMod val="75000"/>
                      </a:schemeClr>
                    </a:solidFill>
                  </a:tcPr>
                </a:tc>
              </a:tr>
              <a:tr h="0">
                <a:tc>
                  <a:txBody>
                    <a:bodyPr/>
                    <a:lstStyle/>
                    <a:p>
                      <a:pPr marL="166688" indent="-166688" algn="just">
                        <a:spcAft>
                          <a:spcPts val="1000"/>
                        </a:spcAft>
                        <a:buFont typeface="Arial" panose="020B0604020202020204" pitchFamily="34" charset="0"/>
                        <a:buChar char="•"/>
                      </a:pPr>
                      <a:endParaRPr lang="fr-FR" sz="100" dirty="0"/>
                    </a:p>
                  </a:txBody>
                  <a:tcPr marL="68580" marR="68580" marT="34290" marB="34290" anchor="ctr">
                    <a:solidFill>
                      <a:schemeClr val="bg1"/>
                    </a:solidFill>
                  </a:tcPr>
                </a:tc>
              </a:tr>
              <a:tr h="352697">
                <a:tc>
                  <a:txBody>
                    <a:bodyPr/>
                    <a:lstStyle/>
                    <a:p>
                      <a:pPr marL="166688" indent="-166688" algn="just">
                        <a:spcAft>
                          <a:spcPts val="1000"/>
                        </a:spcAft>
                        <a:buFont typeface="Arial" panose="020B0604020202020204" pitchFamily="34" charset="0"/>
                        <a:buChar char="•"/>
                      </a:pPr>
                      <a:r>
                        <a:rPr lang="fr-FR" sz="1400" dirty="0" smtClean="0"/>
                        <a:t>L’expérimentation et l’évaluation de la mise en œuvre du projet</a:t>
                      </a:r>
                      <a:endParaRPr lang="fr-FR" sz="1400" dirty="0"/>
                    </a:p>
                  </a:txBody>
                  <a:tcPr marL="68580" marR="68580" marT="34290" marB="34290" anchor="ctr">
                    <a:solidFill>
                      <a:schemeClr val="bg1">
                        <a:lumMod val="95000"/>
                      </a:schemeClr>
                    </a:solidFill>
                  </a:tcPr>
                </a:tc>
              </a:tr>
            </a:tbl>
          </a:graphicData>
        </a:graphic>
      </p:graphicFrame>
      <p:sp>
        <p:nvSpPr>
          <p:cNvPr id="8" name="Espace réservé du texte 2"/>
          <p:cNvSpPr>
            <a:spLocks noGrp="1"/>
          </p:cNvSpPr>
          <p:nvPr>
            <p:ph type="body" sz="quarter" idx="13"/>
          </p:nvPr>
        </p:nvSpPr>
        <p:spPr>
          <a:xfrm>
            <a:off x="1159680" y="308742"/>
            <a:ext cx="7089593" cy="468006"/>
          </a:xfrm>
        </p:spPr>
        <p:txBody>
          <a:bodyPr>
            <a:noAutofit/>
          </a:bodyPr>
          <a:lstStyle/>
          <a:p>
            <a:r>
              <a:rPr lang="fr-FR" dirty="0" smtClean="0"/>
              <a:t>Les préconisations issues de l’étude qualitative</a:t>
            </a:r>
            <a:endParaRPr lang="fr-FR" dirty="0"/>
          </a:p>
        </p:txBody>
      </p:sp>
    </p:spTree>
    <p:extLst>
      <p:ext uri="{BB962C8B-B14F-4D97-AF65-F5344CB8AC3E}">
        <p14:creationId xmlns:p14="http://schemas.microsoft.com/office/powerpoint/2010/main" val="1462519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6D4F244-EDB4-4A87-A664-329EAF5915D8}" type="slidenum">
              <a:rPr lang="fr-FR" b="1" spc="100" smtClean="0">
                <a:solidFill>
                  <a:prstClr val="white"/>
                </a:solidFill>
                <a:latin typeface="Century Gothic" panose="020B0502020202020204" pitchFamily="34" charset="0"/>
              </a:rPr>
              <a:pPr/>
              <a:t>48</a:t>
            </a:fld>
            <a:endParaRPr lang="fr-FR" sz="1400" b="1" spc="100" dirty="0">
              <a:solidFill>
                <a:prstClr val="white"/>
              </a:solidFill>
              <a:latin typeface="Century Gothic" panose="020B0502020202020204" pitchFamily="34" charset="0"/>
            </a:endParaRPr>
          </a:p>
        </p:txBody>
      </p:sp>
      <p:sp>
        <p:nvSpPr>
          <p:cNvPr id="3" name="Espace réservé du texte 2"/>
          <p:cNvSpPr>
            <a:spLocks noGrp="1"/>
          </p:cNvSpPr>
          <p:nvPr>
            <p:ph type="body" sz="quarter" idx="13"/>
          </p:nvPr>
        </p:nvSpPr>
        <p:spPr/>
        <p:txBody>
          <a:bodyPr/>
          <a:lstStyle/>
          <a:p>
            <a:r>
              <a:rPr lang="fr-FR" dirty="0" smtClean="0"/>
              <a:t>Vos contacts Enéis</a:t>
            </a:r>
            <a:endParaRPr lang="fr-FR" dirty="0"/>
          </a:p>
        </p:txBody>
      </p:sp>
      <p:sp>
        <p:nvSpPr>
          <p:cNvPr id="33" name="Rectangle à coins arrondis 32"/>
          <p:cNvSpPr/>
          <p:nvPr/>
        </p:nvSpPr>
        <p:spPr>
          <a:xfrm>
            <a:off x="2658467" y="1679849"/>
            <a:ext cx="3887935" cy="510778"/>
          </a:xfrm>
          <a:prstGeom prst="round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fr-FR" sz="2400" b="1" dirty="0" smtClean="0">
                <a:solidFill>
                  <a:prstClr val="black"/>
                </a:solidFill>
                <a:cs typeface="Calibri" pitchFamily="34" charset="0"/>
              </a:rPr>
              <a:t>Merci de votre attention</a:t>
            </a:r>
            <a:endParaRPr lang="fr-FR" sz="2400" b="1" dirty="0">
              <a:solidFill>
                <a:prstClr val="black"/>
              </a:solidFill>
              <a:cs typeface="Calibri" pitchFamily="34" charset="0"/>
            </a:endParaRPr>
          </a:p>
        </p:txBody>
      </p:sp>
      <p:grpSp>
        <p:nvGrpSpPr>
          <p:cNvPr id="4" name="Groupe 22"/>
          <p:cNvGrpSpPr/>
          <p:nvPr/>
        </p:nvGrpSpPr>
        <p:grpSpPr>
          <a:xfrm>
            <a:off x="151357" y="2595184"/>
            <a:ext cx="4639550" cy="2399614"/>
            <a:chOff x="6251185" y="1100645"/>
            <a:chExt cx="4639550" cy="2412000"/>
          </a:xfrm>
        </p:grpSpPr>
        <p:sp>
          <p:nvSpPr>
            <p:cNvPr id="24" name="Rectangle 23"/>
            <p:cNvSpPr/>
            <p:nvPr/>
          </p:nvSpPr>
          <p:spPr>
            <a:xfrm>
              <a:off x="6251185" y="1100645"/>
              <a:ext cx="4248000" cy="2412000"/>
            </a:xfrm>
            <a:prstGeom prst="rect">
              <a:avLst/>
            </a:prstGeom>
            <a:blipFill>
              <a:blip r:embed="rId2" cstate="prin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Espace réservé du texte 20"/>
            <p:cNvSpPr txBox="1">
              <a:spLocks/>
            </p:cNvSpPr>
            <p:nvPr/>
          </p:nvSpPr>
          <p:spPr>
            <a:xfrm>
              <a:off x="6381911" y="1556780"/>
              <a:ext cx="2995298" cy="492675"/>
            </a:xfrm>
            <a:prstGeom prst="rect">
              <a:avLst/>
            </a:prstGeom>
          </p:spPr>
          <p:txBody>
            <a:bodyPr vert="horz" lIns="91440" tIns="45720" rIns="91440" bIns="45720" rtlCol="0">
              <a:normAutofit/>
            </a:bodyPr>
            <a:lstStyle>
              <a:lvl1pPr marL="177800" indent="-177800" algn="l" defTabSz="685800" rtl="0" eaLnBrk="1" latinLnBrk="0" hangingPunct="1">
                <a:lnSpc>
                  <a:spcPct val="100000"/>
                </a:lnSpc>
                <a:spcBef>
                  <a:spcPts val="750"/>
                </a:spcBef>
                <a:buClr>
                  <a:schemeClr val="accent2"/>
                </a:buClr>
                <a:buSzPct val="100000"/>
                <a:buFont typeface="Wingdings" panose="05000000000000000000" pitchFamily="2" charset="2"/>
                <a:buChar char="§"/>
                <a:defRPr sz="1600" b="1" kern="1200">
                  <a:solidFill>
                    <a:schemeClr val="tx1"/>
                  </a:solidFill>
                  <a:latin typeface="+mn-lt"/>
                  <a:ea typeface="+mn-ea"/>
                  <a:cs typeface="+mn-cs"/>
                </a:defRPr>
              </a:lvl1pPr>
              <a:lvl2pPr marL="533400" indent="-161925" algn="l" defTabSz="685800" rtl="0" eaLnBrk="1" latinLnBrk="0" hangingPunct="1">
                <a:lnSpc>
                  <a:spcPct val="150000"/>
                </a:lnSpc>
                <a:spcBef>
                  <a:spcPts val="375"/>
                </a:spcBef>
                <a:buClr>
                  <a:schemeClr val="tx2"/>
                </a:buClr>
                <a:buSzPct val="100000"/>
                <a:buFont typeface="Arial" panose="020B0604020202020204" pitchFamily="34" charset="0"/>
                <a:buChar char="•"/>
                <a:defRPr sz="1400" kern="1200">
                  <a:solidFill>
                    <a:schemeClr val="tx1"/>
                  </a:solidFill>
                  <a:latin typeface="+mn-lt"/>
                  <a:ea typeface="+mn-ea"/>
                  <a:cs typeface="+mn-cs"/>
                </a:defRPr>
              </a:lvl2pPr>
              <a:lvl3pPr marL="804863" indent="-119063" algn="l" defTabSz="685800" rtl="0" eaLnBrk="1" latinLnBrk="0" hangingPunct="1">
                <a:lnSpc>
                  <a:spcPct val="150000"/>
                </a:lnSpc>
                <a:spcBef>
                  <a:spcPts val="375"/>
                </a:spcBef>
                <a:buClr>
                  <a:schemeClr val="tx1"/>
                </a:buClr>
                <a:buSzPct val="100000"/>
                <a:buFont typeface="Calibri" panose="020F0502020204030204" pitchFamily="34" charset="0"/>
                <a:buChar char="‐"/>
                <a:defRPr sz="1400" kern="1200">
                  <a:solidFill>
                    <a:schemeClr val="tx1"/>
                  </a:solidFill>
                  <a:latin typeface="+mn-lt"/>
                  <a:ea typeface="+mn-ea"/>
                  <a:cs typeface="+mn-cs"/>
                </a:defRPr>
              </a:lvl3pPr>
              <a:lvl4pPr marL="0" indent="0" algn="l" defTabSz="685800" rtl="0" eaLnBrk="1" latinLnBrk="0" hangingPunct="1">
                <a:lnSpc>
                  <a:spcPct val="10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defRPr/>
              </a:pPr>
              <a:r>
                <a:rPr lang="fr-FR" sz="1600" dirty="0" smtClean="0">
                  <a:solidFill>
                    <a:srgbClr val="646464"/>
                  </a:solidFill>
                </a:rPr>
                <a:t>Consultant</a:t>
              </a:r>
            </a:p>
          </p:txBody>
        </p:sp>
        <p:sp>
          <p:nvSpPr>
            <p:cNvPr id="26" name="Espace réservé du texte 20"/>
            <p:cNvSpPr txBox="1">
              <a:spLocks/>
            </p:cNvSpPr>
            <p:nvPr/>
          </p:nvSpPr>
          <p:spPr>
            <a:xfrm>
              <a:off x="6381910" y="1158503"/>
              <a:ext cx="2376385" cy="453230"/>
            </a:xfrm>
            <a:prstGeom prst="rect">
              <a:avLst/>
            </a:prstGeom>
          </p:spPr>
          <p:txBody>
            <a:bodyPr vert="horz" lIns="91440" tIns="45720" rIns="91440" bIns="45720" rtlCol="0">
              <a:normAutofit/>
            </a:bodyPr>
            <a:lstStyle>
              <a:lvl1pPr marL="177800" indent="-177800" algn="l" defTabSz="685800" rtl="0" eaLnBrk="1" latinLnBrk="0" hangingPunct="1">
                <a:lnSpc>
                  <a:spcPct val="100000"/>
                </a:lnSpc>
                <a:spcBef>
                  <a:spcPts val="750"/>
                </a:spcBef>
                <a:buClr>
                  <a:schemeClr val="accent2"/>
                </a:buClr>
                <a:buSzPct val="100000"/>
                <a:buFont typeface="Wingdings" panose="05000000000000000000" pitchFamily="2" charset="2"/>
                <a:buChar char="§"/>
                <a:defRPr sz="1600" b="1" kern="1200">
                  <a:solidFill>
                    <a:schemeClr val="tx1"/>
                  </a:solidFill>
                  <a:latin typeface="+mn-lt"/>
                  <a:ea typeface="+mn-ea"/>
                  <a:cs typeface="+mn-cs"/>
                </a:defRPr>
              </a:lvl1pPr>
              <a:lvl2pPr marL="533400" indent="-161925" algn="l" defTabSz="685800" rtl="0" eaLnBrk="1" latinLnBrk="0" hangingPunct="1">
                <a:lnSpc>
                  <a:spcPct val="150000"/>
                </a:lnSpc>
                <a:spcBef>
                  <a:spcPts val="375"/>
                </a:spcBef>
                <a:buClr>
                  <a:schemeClr val="tx2"/>
                </a:buClr>
                <a:buSzPct val="100000"/>
                <a:buFont typeface="Arial" panose="020B0604020202020204" pitchFamily="34" charset="0"/>
                <a:buChar char="•"/>
                <a:defRPr sz="1400" kern="1200">
                  <a:solidFill>
                    <a:schemeClr val="tx1"/>
                  </a:solidFill>
                  <a:latin typeface="+mn-lt"/>
                  <a:ea typeface="+mn-ea"/>
                  <a:cs typeface="+mn-cs"/>
                </a:defRPr>
              </a:lvl2pPr>
              <a:lvl3pPr marL="804863" indent="-119063" algn="l" defTabSz="685800" rtl="0" eaLnBrk="1" latinLnBrk="0" hangingPunct="1">
                <a:lnSpc>
                  <a:spcPct val="150000"/>
                </a:lnSpc>
                <a:spcBef>
                  <a:spcPts val="375"/>
                </a:spcBef>
                <a:buClr>
                  <a:schemeClr val="tx1"/>
                </a:buClr>
                <a:buSzPct val="100000"/>
                <a:buFont typeface="Calibri" panose="020F0502020204030204" pitchFamily="34" charset="0"/>
                <a:buChar char="‐"/>
                <a:defRPr sz="1400" kern="1200">
                  <a:solidFill>
                    <a:schemeClr val="tx1"/>
                  </a:solidFill>
                  <a:latin typeface="+mn-lt"/>
                  <a:ea typeface="+mn-ea"/>
                  <a:cs typeface="+mn-cs"/>
                </a:defRPr>
              </a:lvl3pPr>
              <a:lvl4pPr marL="0" indent="0" algn="l" defTabSz="685800" rtl="0" eaLnBrk="1" latinLnBrk="0" hangingPunct="1">
                <a:lnSpc>
                  <a:spcPct val="100000"/>
                </a:lnSpc>
                <a:spcBef>
                  <a:spcPts val="375"/>
                </a:spcBef>
                <a:buFont typeface="Arial" panose="020B0604020202020204" pitchFamily="34" charset="0"/>
                <a:buNone/>
                <a:defRPr sz="1400" b="1" kern="1200" baseline="0">
                  <a:solidFill>
                    <a:schemeClr val="accent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defRPr/>
              </a:pPr>
              <a:r>
                <a:rPr lang="fr-FR" sz="1800" dirty="0" smtClean="0">
                  <a:solidFill>
                    <a:srgbClr val="B21E3F"/>
                  </a:solidFill>
                </a:rPr>
                <a:t>Pierre JOLIDON</a:t>
              </a:r>
            </a:p>
          </p:txBody>
        </p:sp>
        <p:sp>
          <p:nvSpPr>
            <p:cNvPr id="27" name="Espace réservé du texte 20"/>
            <p:cNvSpPr txBox="1">
              <a:spLocks/>
            </p:cNvSpPr>
            <p:nvPr/>
          </p:nvSpPr>
          <p:spPr>
            <a:xfrm>
              <a:off x="7296635" y="2507567"/>
              <a:ext cx="3594100" cy="355600"/>
            </a:xfrm>
            <a:prstGeom prst="rect">
              <a:avLst/>
            </a:prstGeom>
          </p:spPr>
          <p:txBody>
            <a:bodyPr vert="horz" lIns="91440" tIns="45720" rIns="91440" bIns="45720" rtlCol="0">
              <a:normAutofit/>
            </a:bodyPr>
            <a:lstStyle>
              <a:lvl1pPr marL="177800" indent="-177800" algn="l" defTabSz="685800" rtl="0" eaLnBrk="1" latinLnBrk="0" hangingPunct="1">
                <a:lnSpc>
                  <a:spcPct val="100000"/>
                </a:lnSpc>
                <a:spcBef>
                  <a:spcPts val="750"/>
                </a:spcBef>
                <a:buClr>
                  <a:schemeClr val="accent2"/>
                </a:buClr>
                <a:buSzPct val="100000"/>
                <a:buFont typeface="Wingdings" panose="05000000000000000000" pitchFamily="2" charset="2"/>
                <a:buChar char="§"/>
                <a:defRPr sz="1600" b="1" kern="1200">
                  <a:solidFill>
                    <a:schemeClr val="tx1"/>
                  </a:solidFill>
                  <a:latin typeface="+mn-lt"/>
                  <a:ea typeface="+mn-ea"/>
                  <a:cs typeface="+mn-cs"/>
                </a:defRPr>
              </a:lvl1pPr>
              <a:lvl2pPr marL="533400" indent="-161925" algn="l" defTabSz="685800" rtl="0" eaLnBrk="1" latinLnBrk="0" hangingPunct="1">
                <a:lnSpc>
                  <a:spcPct val="150000"/>
                </a:lnSpc>
                <a:spcBef>
                  <a:spcPts val="375"/>
                </a:spcBef>
                <a:buClr>
                  <a:schemeClr val="tx2"/>
                </a:buClr>
                <a:buSzPct val="100000"/>
                <a:buFont typeface="Arial" panose="020B0604020202020204" pitchFamily="34" charset="0"/>
                <a:buChar char="•"/>
                <a:defRPr sz="1400" kern="1200">
                  <a:solidFill>
                    <a:schemeClr val="tx1"/>
                  </a:solidFill>
                  <a:latin typeface="+mn-lt"/>
                  <a:ea typeface="+mn-ea"/>
                  <a:cs typeface="+mn-cs"/>
                </a:defRPr>
              </a:lvl2pPr>
              <a:lvl3pPr marL="804863" indent="-119063" algn="l" defTabSz="685800" rtl="0" eaLnBrk="1" latinLnBrk="0" hangingPunct="1">
                <a:lnSpc>
                  <a:spcPct val="150000"/>
                </a:lnSpc>
                <a:spcBef>
                  <a:spcPts val="375"/>
                </a:spcBef>
                <a:buClr>
                  <a:schemeClr val="tx1"/>
                </a:buClr>
                <a:buSzPct val="100000"/>
                <a:buFont typeface="Calibri" panose="020F0502020204030204" pitchFamily="34" charset="0"/>
                <a:buChar char="‐"/>
                <a:defRPr sz="1400" kern="1200">
                  <a:solidFill>
                    <a:schemeClr val="tx1"/>
                  </a:solidFill>
                  <a:latin typeface="+mn-lt"/>
                  <a:ea typeface="+mn-ea"/>
                  <a:cs typeface="+mn-cs"/>
                </a:defRPr>
              </a:lvl3pPr>
              <a:lvl4pPr marL="0" indent="0" algn="l" defTabSz="685800" rtl="0" eaLnBrk="1" latinLnBrk="0" hangingPunct="1">
                <a:lnSpc>
                  <a:spcPct val="10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r>
                <a:rPr lang="fr-FR" dirty="0">
                  <a:solidFill>
                    <a:srgbClr val="646464"/>
                  </a:solidFill>
                </a:rPr>
                <a:t>06 </a:t>
              </a:r>
              <a:r>
                <a:rPr lang="fr-FR" dirty="0" smtClean="0">
                  <a:solidFill>
                    <a:srgbClr val="646464"/>
                  </a:solidFill>
                </a:rPr>
                <a:t>98 92 78 79</a:t>
              </a:r>
            </a:p>
          </p:txBody>
        </p:sp>
        <p:sp>
          <p:nvSpPr>
            <p:cNvPr id="28" name="Espace réservé du texte 20"/>
            <p:cNvSpPr txBox="1">
              <a:spLocks/>
            </p:cNvSpPr>
            <p:nvPr/>
          </p:nvSpPr>
          <p:spPr>
            <a:xfrm>
              <a:off x="7115660" y="2913801"/>
              <a:ext cx="3594100" cy="355600"/>
            </a:xfrm>
            <a:prstGeom prst="rect">
              <a:avLst/>
            </a:prstGeom>
          </p:spPr>
          <p:txBody>
            <a:bodyPr vert="horz" lIns="91440" tIns="45720" rIns="91440" bIns="45720" rtlCol="0">
              <a:normAutofit/>
            </a:bodyPr>
            <a:lstStyle>
              <a:lvl1pPr marL="177800" indent="-177800" algn="l" defTabSz="685800" rtl="0" eaLnBrk="1" latinLnBrk="0" hangingPunct="1">
                <a:lnSpc>
                  <a:spcPct val="100000"/>
                </a:lnSpc>
                <a:spcBef>
                  <a:spcPts val="750"/>
                </a:spcBef>
                <a:buClr>
                  <a:schemeClr val="accent2"/>
                </a:buClr>
                <a:buSzPct val="100000"/>
                <a:buFont typeface="Wingdings" panose="05000000000000000000" pitchFamily="2" charset="2"/>
                <a:buChar char="§"/>
                <a:defRPr sz="1600" b="1" kern="1200">
                  <a:solidFill>
                    <a:schemeClr val="tx1"/>
                  </a:solidFill>
                  <a:latin typeface="+mn-lt"/>
                  <a:ea typeface="+mn-ea"/>
                  <a:cs typeface="+mn-cs"/>
                </a:defRPr>
              </a:lvl1pPr>
              <a:lvl2pPr marL="533400" indent="-161925" algn="l" defTabSz="685800" rtl="0" eaLnBrk="1" latinLnBrk="0" hangingPunct="1">
                <a:lnSpc>
                  <a:spcPct val="150000"/>
                </a:lnSpc>
                <a:spcBef>
                  <a:spcPts val="375"/>
                </a:spcBef>
                <a:buClr>
                  <a:schemeClr val="tx2"/>
                </a:buClr>
                <a:buSzPct val="100000"/>
                <a:buFont typeface="Arial" panose="020B0604020202020204" pitchFamily="34" charset="0"/>
                <a:buChar char="•"/>
                <a:defRPr sz="1400" kern="1200">
                  <a:solidFill>
                    <a:schemeClr val="tx1"/>
                  </a:solidFill>
                  <a:latin typeface="+mn-lt"/>
                  <a:ea typeface="+mn-ea"/>
                  <a:cs typeface="+mn-cs"/>
                </a:defRPr>
              </a:lvl2pPr>
              <a:lvl3pPr marL="804863" indent="-119063" algn="l" defTabSz="685800" rtl="0" eaLnBrk="1" latinLnBrk="0" hangingPunct="1">
                <a:lnSpc>
                  <a:spcPct val="150000"/>
                </a:lnSpc>
                <a:spcBef>
                  <a:spcPts val="375"/>
                </a:spcBef>
                <a:buClr>
                  <a:schemeClr val="tx1"/>
                </a:buClr>
                <a:buSzPct val="100000"/>
                <a:buFont typeface="Calibri" panose="020F0502020204030204" pitchFamily="34" charset="0"/>
                <a:buChar char="‐"/>
                <a:defRPr sz="1400" kern="1200">
                  <a:solidFill>
                    <a:schemeClr val="tx1"/>
                  </a:solidFill>
                  <a:latin typeface="+mn-lt"/>
                  <a:ea typeface="+mn-ea"/>
                  <a:cs typeface="+mn-cs"/>
                </a:defRPr>
              </a:lvl3pPr>
              <a:lvl4pPr marL="0" indent="0" algn="l" defTabSz="685800" rtl="0" eaLnBrk="1" latinLnBrk="0" hangingPunct="1">
                <a:lnSpc>
                  <a:spcPct val="10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defRPr/>
              </a:pPr>
              <a:r>
                <a:rPr lang="fr-FR" dirty="0" smtClean="0">
                  <a:solidFill>
                    <a:srgbClr val="646464"/>
                  </a:solidFill>
                  <a:hlinkClick r:id="rId3"/>
                </a:rPr>
                <a:t>p.jolidon@eneisconseil.com</a:t>
              </a:r>
              <a:r>
                <a:rPr lang="fr-FR" dirty="0" smtClean="0">
                  <a:solidFill>
                    <a:srgbClr val="646464"/>
                  </a:solidFill>
                </a:rPr>
                <a:t> </a:t>
              </a:r>
            </a:p>
          </p:txBody>
        </p:sp>
        <p:sp>
          <p:nvSpPr>
            <p:cNvPr id="29" name="AutoShape 57"/>
            <p:cNvSpPr>
              <a:spLocks noChangeAspect="1" noChangeArrowheads="1" noTextEdit="1"/>
            </p:cNvSpPr>
            <p:nvPr/>
          </p:nvSpPr>
          <p:spPr bwMode="auto">
            <a:xfrm>
              <a:off x="7732322" y="2847920"/>
              <a:ext cx="17383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30" name="Picture 6"/>
            <p:cNvPicPr>
              <a:picLocks noChangeAspect="1"/>
            </p:cNvPicPr>
            <p:nvPr/>
          </p:nvPicPr>
          <p:blipFill rotWithShape="1">
            <a:blip r:embed="rId4" cstate="print"/>
            <a:srcRect l="27748"/>
            <a:stretch/>
          </p:blipFill>
          <p:spPr>
            <a:xfrm>
              <a:off x="8758296" y="1158503"/>
              <a:ext cx="1631024" cy="453189"/>
            </a:xfrm>
            <a:prstGeom prst="rect">
              <a:avLst/>
            </a:prstGeom>
          </p:spPr>
        </p:pic>
        <p:pic>
          <p:nvPicPr>
            <p:cNvPr id="31" name="Picture 111" descr="C:\Users\user\AppData\Local\Microsoft\Windows\Temporary Internet Files\Content.IE5\BZ18Q5AT\MC900442050[1].wmf"/>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381912" y="2476037"/>
              <a:ext cx="733748" cy="733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e 31"/>
          <p:cNvGrpSpPr/>
          <p:nvPr/>
        </p:nvGrpSpPr>
        <p:grpSpPr>
          <a:xfrm>
            <a:off x="4619044" y="2590800"/>
            <a:ext cx="4639550" cy="2403998"/>
            <a:chOff x="4118609" y="3735261"/>
            <a:chExt cx="4639550" cy="2412000"/>
          </a:xfrm>
        </p:grpSpPr>
        <p:sp>
          <p:nvSpPr>
            <p:cNvPr id="34" name="Rectangle 33"/>
            <p:cNvSpPr/>
            <p:nvPr/>
          </p:nvSpPr>
          <p:spPr>
            <a:xfrm>
              <a:off x="4118609" y="3735261"/>
              <a:ext cx="4248000" cy="2412000"/>
            </a:xfrm>
            <a:prstGeom prst="rect">
              <a:avLst/>
            </a:prstGeom>
            <a:blipFill>
              <a:blip r:embed="rId2" cstate="prin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5" name="Espace réservé du texte 20"/>
            <p:cNvSpPr txBox="1">
              <a:spLocks/>
            </p:cNvSpPr>
            <p:nvPr/>
          </p:nvSpPr>
          <p:spPr>
            <a:xfrm>
              <a:off x="4249335" y="4191397"/>
              <a:ext cx="2376385" cy="355600"/>
            </a:xfrm>
            <a:prstGeom prst="rect">
              <a:avLst/>
            </a:prstGeom>
          </p:spPr>
          <p:txBody>
            <a:bodyPr vert="horz" lIns="91440" tIns="45720" rIns="91440" bIns="45720" rtlCol="0">
              <a:normAutofit/>
            </a:bodyPr>
            <a:lstStyle>
              <a:lvl1pPr marL="177800" indent="-177800" algn="l" defTabSz="685800" rtl="0" eaLnBrk="1" latinLnBrk="0" hangingPunct="1">
                <a:lnSpc>
                  <a:spcPct val="100000"/>
                </a:lnSpc>
                <a:spcBef>
                  <a:spcPts val="750"/>
                </a:spcBef>
                <a:buClr>
                  <a:schemeClr val="accent2"/>
                </a:buClr>
                <a:buSzPct val="100000"/>
                <a:buFont typeface="Wingdings" panose="05000000000000000000" pitchFamily="2" charset="2"/>
                <a:buChar char="§"/>
                <a:defRPr sz="1600" b="1" kern="1200">
                  <a:solidFill>
                    <a:schemeClr val="tx1"/>
                  </a:solidFill>
                  <a:latin typeface="+mn-lt"/>
                  <a:ea typeface="+mn-ea"/>
                  <a:cs typeface="+mn-cs"/>
                </a:defRPr>
              </a:lvl1pPr>
              <a:lvl2pPr marL="533400" indent="-161925" algn="l" defTabSz="685800" rtl="0" eaLnBrk="1" latinLnBrk="0" hangingPunct="1">
                <a:lnSpc>
                  <a:spcPct val="150000"/>
                </a:lnSpc>
                <a:spcBef>
                  <a:spcPts val="375"/>
                </a:spcBef>
                <a:buClr>
                  <a:schemeClr val="tx2"/>
                </a:buClr>
                <a:buSzPct val="100000"/>
                <a:buFont typeface="Arial" panose="020B0604020202020204" pitchFamily="34" charset="0"/>
                <a:buChar char="•"/>
                <a:defRPr sz="1400" kern="1200">
                  <a:solidFill>
                    <a:schemeClr val="tx1"/>
                  </a:solidFill>
                  <a:latin typeface="+mn-lt"/>
                  <a:ea typeface="+mn-ea"/>
                  <a:cs typeface="+mn-cs"/>
                </a:defRPr>
              </a:lvl2pPr>
              <a:lvl3pPr marL="804863" indent="-119063" algn="l" defTabSz="685800" rtl="0" eaLnBrk="1" latinLnBrk="0" hangingPunct="1">
                <a:lnSpc>
                  <a:spcPct val="150000"/>
                </a:lnSpc>
                <a:spcBef>
                  <a:spcPts val="375"/>
                </a:spcBef>
                <a:buClr>
                  <a:schemeClr val="tx1"/>
                </a:buClr>
                <a:buSzPct val="100000"/>
                <a:buFont typeface="Calibri" panose="020F0502020204030204" pitchFamily="34" charset="0"/>
                <a:buChar char="‐"/>
                <a:defRPr sz="1400" kern="1200">
                  <a:solidFill>
                    <a:schemeClr val="tx1"/>
                  </a:solidFill>
                  <a:latin typeface="+mn-lt"/>
                  <a:ea typeface="+mn-ea"/>
                  <a:cs typeface="+mn-cs"/>
                </a:defRPr>
              </a:lvl3pPr>
              <a:lvl4pPr marL="0" indent="0" algn="l" defTabSz="685800" rtl="0" eaLnBrk="1" latinLnBrk="0" hangingPunct="1">
                <a:lnSpc>
                  <a:spcPct val="10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defRPr/>
              </a:pPr>
              <a:r>
                <a:rPr lang="fr-FR" sz="1600" dirty="0" smtClean="0">
                  <a:solidFill>
                    <a:srgbClr val="646464"/>
                  </a:solidFill>
                </a:rPr>
                <a:t>Consultante</a:t>
              </a:r>
            </a:p>
          </p:txBody>
        </p:sp>
        <p:sp>
          <p:nvSpPr>
            <p:cNvPr id="36" name="Espace réservé du texte 20"/>
            <p:cNvSpPr txBox="1">
              <a:spLocks/>
            </p:cNvSpPr>
            <p:nvPr/>
          </p:nvSpPr>
          <p:spPr>
            <a:xfrm>
              <a:off x="4249334" y="3793119"/>
              <a:ext cx="2376385" cy="453230"/>
            </a:xfrm>
            <a:prstGeom prst="rect">
              <a:avLst/>
            </a:prstGeom>
          </p:spPr>
          <p:txBody>
            <a:bodyPr vert="horz" lIns="91440" tIns="45720" rIns="91440" bIns="45720" rtlCol="0">
              <a:normAutofit/>
            </a:bodyPr>
            <a:lstStyle>
              <a:lvl1pPr marL="177800" indent="-177800" algn="l" defTabSz="685800" rtl="0" eaLnBrk="1" latinLnBrk="0" hangingPunct="1">
                <a:lnSpc>
                  <a:spcPct val="100000"/>
                </a:lnSpc>
                <a:spcBef>
                  <a:spcPts val="750"/>
                </a:spcBef>
                <a:buClr>
                  <a:schemeClr val="accent2"/>
                </a:buClr>
                <a:buSzPct val="100000"/>
                <a:buFont typeface="Wingdings" panose="05000000000000000000" pitchFamily="2" charset="2"/>
                <a:buChar char="§"/>
                <a:defRPr sz="1600" b="1" kern="1200">
                  <a:solidFill>
                    <a:schemeClr val="tx1"/>
                  </a:solidFill>
                  <a:latin typeface="+mn-lt"/>
                  <a:ea typeface="+mn-ea"/>
                  <a:cs typeface="+mn-cs"/>
                </a:defRPr>
              </a:lvl1pPr>
              <a:lvl2pPr marL="533400" indent="-161925" algn="l" defTabSz="685800" rtl="0" eaLnBrk="1" latinLnBrk="0" hangingPunct="1">
                <a:lnSpc>
                  <a:spcPct val="150000"/>
                </a:lnSpc>
                <a:spcBef>
                  <a:spcPts val="375"/>
                </a:spcBef>
                <a:buClr>
                  <a:schemeClr val="tx2"/>
                </a:buClr>
                <a:buSzPct val="100000"/>
                <a:buFont typeface="Arial" panose="020B0604020202020204" pitchFamily="34" charset="0"/>
                <a:buChar char="•"/>
                <a:defRPr sz="1400" kern="1200">
                  <a:solidFill>
                    <a:schemeClr val="tx1"/>
                  </a:solidFill>
                  <a:latin typeface="+mn-lt"/>
                  <a:ea typeface="+mn-ea"/>
                  <a:cs typeface="+mn-cs"/>
                </a:defRPr>
              </a:lvl2pPr>
              <a:lvl3pPr marL="804863" indent="-119063" algn="l" defTabSz="685800" rtl="0" eaLnBrk="1" latinLnBrk="0" hangingPunct="1">
                <a:lnSpc>
                  <a:spcPct val="150000"/>
                </a:lnSpc>
                <a:spcBef>
                  <a:spcPts val="375"/>
                </a:spcBef>
                <a:buClr>
                  <a:schemeClr val="tx1"/>
                </a:buClr>
                <a:buSzPct val="100000"/>
                <a:buFont typeface="Calibri" panose="020F0502020204030204" pitchFamily="34" charset="0"/>
                <a:buChar char="‐"/>
                <a:defRPr sz="1400" kern="1200">
                  <a:solidFill>
                    <a:schemeClr val="tx1"/>
                  </a:solidFill>
                  <a:latin typeface="+mn-lt"/>
                  <a:ea typeface="+mn-ea"/>
                  <a:cs typeface="+mn-cs"/>
                </a:defRPr>
              </a:lvl3pPr>
              <a:lvl4pPr marL="0" indent="0" algn="l" defTabSz="685800" rtl="0" eaLnBrk="1" latinLnBrk="0" hangingPunct="1">
                <a:lnSpc>
                  <a:spcPct val="100000"/>
                </a:lnSpc>
                <a:spcBef>
                  <a:spcPts val="375"/>
                </a:spcBef>
                <a:buFont typeface="Arial" panose="020B0604020202020204" pitchFamily="34" charset="0"/>
                <a:buNone/>
                <a:defRPr sz="1400" b="1" kern="1200" baseline="0">
                  <a:solidFill>
                    <a:schemeClr val="accent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defRPr/>
              </a:pPr>
              <a:r>
                <a:rPr lang="fr-FR" sz="1800" dirty="0" smtClean="0">
                  <a:solidFill>
                    <a:srgbClr val="B21E3F"/>
                  </a:solidFill>
                </a:rPr>
                <a:t>Clémence PEYROT</a:t>
              </a:r>
            </a:p>
          </p:txBody>
        </p:sp>
        <p:sp>
          <p:nvSpPr>
            <p:cNvPr id="37" name="Espace réservé du texte 20"/>
            <p:cNvSpPr txBox="1">
              <a:spLocks/>
            </p:cNvSpPr>
            <p:nvPr/>
          </p:nvSpPr>
          <p:spPr>
            <a:xfrm>
              <a:off x="5164059" y="5142183"/>
              <a:ext cx="3594100" cy="355600"/>
            </a:xfrm>
            <a:prstGeom prst="rect">
              <a:avLst/>
            </a:prstGeom>
            <a:noFill/>
          </p:spPr>
          <p:txBody>
            <a:bodyPr vert="horz" lIns="91440" tIns="45720" rIns="91440" bIns="45720" rtlCol="0">
              <a:normAutofit/>
            </a:bodyPr>
            <a:lstStyle>
              <a:lvl1pPr marL="177800" indent="-177800" algn="l" defTabSz="685800" rtl="0" eaLnBrk="1" latinLnBrk="0" hangingPunct="1">
                <a:lnSpc>
                  <a:spcPct val="100000"/>
                </a:lnSpc>
                <a:spcBef>
                  <a:spcPts val="750"/>
                </a:spcBef>
                <a:buClr>
                  <a:schemeClr val="accent2"/>
                </a:buClr>
                <a:buSzPct val="100000"/>
                <a:buFont typeface="Wingdings" panose="05000000000000000000" pitchFamily="2" charset="2"/>
                <a:buChar char="§"/>
                <a:defRPr sz="1600" b="1" kern="1200">
                  <a:solidFill>
                    <a:schemeClr val="tx1"/>
                  </a:solidFill>
                  <a:latin typeface="+mn-lt"/>
                  <a:ea typeface="+mn-ea"/>
                  <a:cs typeface="+mn-cs"/>
                </a:defRPr>
              </a:lvl1pPr>
              <a:lvl2pPr marL="533400" indent="-161925" algn="l" defTabSz="685800" rtl="0" eaLnBrk="1" latinLnBrk="0" hangingPunct="1">
                <a:lnSpc>
                  <a:spcPct val="150000"/>
                </a:lnSpc>
                <a:spcBef>
                  <a:spcPts val="375"/>
                </a:spcBef>
                <a:buClr>
                  <a:schemeClr val="tx2"/>
                </a:buClr>
                <a:buSzPct val="100000"/>
                <a:buFont typeface="Arial" panose="020B0604020202020204" pitchFamily="34" charset="0"/>
                <a:buChar char="•"/>
                <a:defRPr sz="1400" kern="1200">
                  <a:solidFill>
                    <a:schemeClr val="tx1"/>
                  </a:solidFill>
                  <a:latin typeface="+mn-lt"/>
                  <a:ea typeface="+mn-ea"/>
                  <a:cs typeface="+mn-cs"/>
                </a:defRPr>
              </a:lvl2pPr>
              <a:lvl3pPr marL="804863" indent="-119063" algn="l" defTabSz="685800" rtl="0" eaLnBrk="1" latinLnBrk="0" hangingPunct="1">
                <a:lnSpc>
                  <a:spcPct val="150000"/>
                </a:lnSpc>
                <a:spcBef>
                  <a:spcPts val="375"/>
                </a:spcBef>
                <a:buClr>
                  <a:schemeClr val="tx1"/>
                </a:buClr>
                <a:buSzPct val="100000"/>
                <a:buFont typeface="Calibri" panose="020F0502020204030204" pitchFamily="34" charset="0"/>
                <a:buChar char="‐"/>
                <a:defRPr sz="1400" kern="1200">
                  <a:solidFill>
                    <a:schemeClr val="tx1"/>
                  </a:solidFill>
                  <a:latin typeface="+mn-lt"/>
                  <a:ea typeface="+mn-ea"/>
                  <a:cs typeface="+mn-cs"/>
                </a:defRPr>
              </a:lvl3pPr>
              <a:lvl4pPr marL="0" indent="0" algn="l" defTabSz="685800" rtl="0" eaLnBrk="1" latinLnBrk="0" hangingPunct="1">
                <a:lnSpc>
                  <a:spcPct val="10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r>
                <a:rPr lang="fr-FR" dirty="0" smtClean="0">
                  <a:solidFill>
                    <a:srgbClr val="646464"/>
                  </a:solidFill>
                </a:rPr>
                <a:t>06 </a:t>
              </a:r>
              <a:r>
                <a:rPr lang="fr-FR" dirty="0">
                  <a:solidFill>
                    <a:srgbClr val="646464"/>
                  </a:solidFill>
                </a:rPr>
                <a:t>16 20 40 12</a:t>
              </a:r>
              <a:endParaRPr lang="fr-FR" dirty="0" smtClean="0">
                <a:solidFill>
                  <a:srgbClr val="646464"/>
                </a:solidFill>
              </a:endParaRPr>
            </a:p>
          </p:txBody>
        </p:sp>
        <p:sp>
          <p:nvSpPr>
            <p:cNvPr id="38" name="Espace réservé du texte 20"/>
            <p:cNvSpPr txBox="1">
              <a:spLocks/>
            </p:cNvSpPr>
            <p:nvPr/>
          </p:nvSpPr>
          <p:spPr>
            <a:xfrm>
              <a:off x="4983084" y="5548417"/>
              <a:ext cx="3594100" cy="355600"/>
            </a:xfrm>
            <a:prstGeom prst="rect">
              <a:avLst/>
            </a:prstGeom>
          </p:spPr>
          <p:txBody>
            <a:bodyPr vert="horz" lIns="91440" tIns="45720" rIns="91440" bIns="45720" rtlCol="0">
              <a:normAutofit/>
            </a:bodyPr>
            <a:lstStyle>
              <a:lvl1pPr marL="177800" indent="-177800" algn="l" defTabSz="685800" rtl="0" eaLnBrk="1" latinLnBrk="0" hangingPunct="1">
                <a:lnSpc>
                  <a:spcPct val="100000"/>
                </a:lnSpc>
                <a:spcBef>
                  <a:spcPts val="750"/>
                </a:spcBef>
                <a:buClr>
                  <a:schemeClr val="accent2"/>
                </a:buClr>
                <a:buSzPct val="100000"/>
                <a:buFont typeface="Wingdings" panose="05000000000000000000" pitchFamily="2" charset="2"/>
                <a:buChar char="§"/>
                <a:defRPr sz="1600" b="1" kern="1200">
                  <a:solidFill>
                    <a:schemeClr val="tx1"/>
                  </a:solidFill>
                  <a:latin typeface="+mn-lt"/>
                  <a:ea typeface="+mn-ea"/>
                  <a:cs typeface="+mn-cs"/>
                </a:defRPr>
              </a:lvl1pPr>
              <a:lvl2pPr marL="533400" indent="-161925" algn="l" defTabSz="685800" rtl="0" eaLnBrk="1" latinLnBrk="0" hangingPunct="1">
                <a:lnSpc>
                  <a:spcPct val="150000"/>
                </a:lnSpc>
                <a:spcBef>
                  <a:spcPts val="375"/>
                </a:spcBef>
                <a:buClr>
                  <a:schemeClr val="tx2"/>
                </a:buClr>
                <a:buSzPct val="100000"/>
                <a:buFont typeface="Arial" panose="020B0604020202020204" pitchFamily="34" charset="0"/>
                <a:buChar char="•"/>
                <a:defRPr sz="1400" kern="1200">
                  <a:solidFill>
                    <a:schemeClr val="tx1"/>
                  </a:solidFill>
                  <a:latin typeface="+mn-lt"/>
                  <a:ea typeface="+mn-ea"/>
                  <a:cs typeface="+mn-cs"/>
                </a:defRPr>
              </a:lvl2pPr>
              <a:lvl3pPr marL="804863" indent="-119063" algn="l" defTabSz="685800" rtl="0" eaLnBrk="1" latinLnBrk="0" hangingPunct="1">
                <a:lnSpc>
                  <a:spcPct val="150000"/>
                </a:lnSpc>
                <a:spcBef>
                  <a:spcPts val="375"/>
                </a:spcBef>
                <a:buClr>
                  <a:schemeClr val="tx1"/>
                </a:buClr>
                <a:buSzPct val="100000"/>
                <a:buFont typeface="Calibri" panose="020F0502020204030204" pitchFamily="34" charset="0"/>
                <a:buChar char="‐"/>
                <a:defRPr sz="1400" kern="1200">
                  <a:solidFill>
                    <a:schemeClr val="tx1"/>
                  </a:solidFill>
                  <a:latin typeface="+mn-lt"/>
                  <a:ea typeface="+mn-ea"/>
                  <a:cs typeface="+mn-cs"/>
                </a:defRPr>
              </a:lvl3pPr>
              <a:lvl4pPr marL="0" indent="0" algn="l" defTabSz="685800" rtl="0" eaLnBrk="1" latinLnBrk="0" hangingPunct="1">
                <a:lnSpc>
                  <a:spcPct val="10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defRPr/>
              </a:pPr>
              <a:r>
                <a:rPr lang="fr-FR" dirty="0" err="1" smtClean="0">
                  <a:solidFill>
                    <a:srgbClr val="646464"/>
                  </a:solidFill>
                  <a:hlinkClick r:id="rId3"/>
                </a:rPr>
                <a:t>c.peyrot</a:t>
              </a:r>
              <a:r>
                <a:rPr lang="fr-FR" dirty="0" smtClean="0">
                  <a:solidFill>
                    <a:srgbClr val="646464"/>
                  </a:solidFill>
                  <a:hlinkClick r:id="rId3"/>
                </a:rPr>
                <a:t>@eneisconseil.com</a:t>
              </a:r>
              <a:r>
                <a:rPr lang="fr-FR" dirty="0" smtClean="0">
                  <a:solidFill>
                    <a:srgbClr val="646464"/>
                  </a:solidFill>
                </a:rPr>
                <a:t> </a:t>
              </a:r>
            </a:p>
          </p:txBody>
        </p:sp>
        <p:sp>
          <p:nvSpPr>
            <p:cNvPr id="39" name="AutoShape 57"/>
            <p:cNvSpPr>
              <a:spLocks noChangeAspect="1" noChangeArrowheads="1" noTextEdit="1"/>
            </p:cNvSpPr>
            <p:nvPr/>
          </p:nvSpPr>
          <p:spPr bwMode="auto">
            <a:xfrm>
              <a:off x="5599746" y="5482536"/>
              <a:ext cx="17383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pic>
          <p:nvPicPr>
            <p:cNvPr id="40" name="Picture 6"/>
            <p:cNvPicPr>
              <a:picLocks noChangeAspect="1"/>
            </p:cNvPicPr>
            <p:nvPr/>
          </p:nvPicPr>
          <p:blipFill rotWithShape="1">
            <a:blip r:embed="rId4" cstate="print"/>
            <a:srcRect l="27748"/>
            <a:stretch/>
          </p:blipFill>
          <p:spPr>
            <a:xfrm>
              <a:off x="6625720" y="3793119"/>
              <a:ext cx="1631024" cy="453189"/>
            </a:xfrm>
            <a:prstGeom prst="rect">
              <a:avLst/>
            </a:prstGeom>
          </p:spPr>
        </p:pic>
        <p:pic>
          <p:nvPicPr>
            <p:cNvPr id="41" name="Picture 111" descr="C:\Users\user\AppData\Local\Microsoft\Windows\Temporary Internet Files\Content.IE5\BZ18Q5AT\MC900442050[1].wmf"/>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49336" y="5110653"/>
              <a:ext cx="733748" cy="7337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6929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1928802"/>
            <a:ext cx="8503920" cy="3598742"/>
          </a:xfrm>
        </p:spPr>
        <p:txBody>
          <a:bodyPr>
            <a:normAutofit/>
          </a:bodyPr>
          <a:lstStyle/>
          <a:p>
            <a:pPr algn="just">
              <a:buNone/>
            </a:pPr>
            <a:r>
              <a:rPr lang="fr-FR" sz="2400" b="1" dirty="0" smtClean="0">
                <a:latin typeface="Century Gothic" pitchFamily="34" charset="0"/>
              </a:rPr>
              <a:t>Maintenir le lien pendant l’absence, anticiper la reprise et accompagner le professionnel au moment de son retour à l’emploi de manière pluridisciplinaire. </a:t>
            </a:r>
          </a:p>
          <a:p>
            <a:pPr algn="just">
              <a:buNone/>
            </a:pPr>
            <a:endParaRPr lang="fr-FR" sz="2000" b="1" dirty="0" smtClean="0">
              <a:latin typeface="Century Gothic" pitchFamily="34" charset="0"/>
            </a:endParaRPr>
          </a:p>
          <a:p>
            <a:pPr>
              <a:buNone/>
            </a:pPr>
            <a:r>
              <a:rPr lang="fr-FR" sz="2000" b="1" dirty="0" smtClean="0">
                <a:solidFill>
                  <a:srgbClr val="0070C0"/>
                </a:solidFill>
                <a:latin typeface="Century Gothic" pitchFamily="34" charset="0"/>
              </a:rPr>
              <a:t>Intervention de Catherine BORYS, Ingénierie sociale et Conseil RH, Centre Léon Bérard, Lyon</a:t>
            </a:r>
          </a:p>
          <a:p>
            <a:pPr>
              <a:buNone/>
            </a:pPr>
            <a:endParaRPr lang="fr-FR" sz="2000" dirty="0">
              <a:latin typeface="Century Gothic" pitchFamily="34" charset="0"/>
            </a:endParaRPr>
          </a:p>
        </p:txBody>
      </p:sp>
      <p:sp>
        <p:nvSpPr>
          <p:cNvPr id="4" name="Titre 1"/>
          <p:cNvSpPr>
            <a:spLocks noGrp="1"/>
          </p:cNvSpPr>
          <p:nvPr>
            <p:ph type="title"/>
          </p:nvPr>
        </p:nvSpPr>
        <p:spPr/>
        <p:txBody>
          <a:bodyPr>
            <a:noAutofit/>
          </a:bodyPr>
          <a:lstStyle/>
          <a:p>
            <a:r>
              <a:rPr lang="fr-FR" sz="2000" b="1" dirty="0">
                <a:latin typeface="Century Gothic" pitchFamily="34" charset="0"/>
              </a:rPr>
              <a:t>LA GESTION ET L’ACCOMPAGNEMENT DES PERSONNELS EN SITUATION D’INAPTITUDE DANS LE SECTEUR SANITAIRE ET MEDICO-SOCIAL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72662" y="3542220"/>
            <a:ext cx="8071338" cy="548639"/>
          </a:xfrm>
        </p:spPr>
        <p:txBody>
          <a:bodyPr anchor="ctr">
            <a:normAutofit fontScale="90000"/>
          </a:bodyPr>
          <a:lstStyle/>
          <a:p>
            <a:r>
              <a:rPr lang="fr-FR" sz="2100" b="1" i="1" dirty="0" smtClean="0">
                <a:latin typeface="Georgia" panose="02040502050405020303" pitchFamily="18" charset="0"/>
              </a:rPr>
              <a:t>État des lieux des situations d’inaptitude prononcées</a:t>
            </a:r>
            <a:br>
              <a:rPr lang="fr-FR" sz="2100" b="1" i="1" dirty="0" smtClean="0">
                <a:latin typeface="Georgia" panose="02040502050405020303" pitchFamily="18" charset="0"/>
              </a:rPr>
            </a:br>
            <a:r>
              <a:rPr lang="fr-FR" sz="2100" b="1" i="1" dirty="0" smtClean="0">
                <a:latin typeface="Georgia" panose="02040502050405020303" pitchFamily="18" charset="0"/>
              </a:rPr>
              <a:t>au cours des 3 dernières années</a:t>
            </a:r>
            <a:endParaRPr lang="fr-FR" sz="2100" b="1" i="1" dirty="0">
              <a:latin typeface="Georgia" panose="02040502050405020303" pitchFamily="18" charset="0"/>
            </a:endParaRPr>
          </a:p>
        </p:txBody>
      </p:sp>
    </p:spTree>
    <p:custDataLst>
      <p:tags r:id="rId1"/>
    </p:custDataLst>
    <p:extLst>
      <p:ext uri="{BB962C8B-B14F-4D97-AF65-F5344CB8AC3E}">
        <p14:creationId xmlns:p14="http://schemas.microsoft.com/office/powerpoint/2010/main" val="372009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1"/>
          <p:cNvSpPr>
            <a:spLocks noGrp="1" noChangeArrowheads="1"/>
          </p:cNvSpPr>
          <p:nvPr>
            <p:ph type="sldNum" sz="quarter" idx="4294967295"/>
          </p:nvPr>
        </p:nvSpPr>
        <p:spPr>
          <a:xfrm>
            <a:off x="6858000" y="6400800"/>
            <a:ext cx="2133600"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81ABACC-C1AD-4EA9-B1C2-81B5E1E9E95E}" type="slidenum">
              <a:rPr lang="fr-FR" altLang="fr-FR" sz="1000">
                <a:solidFill>
                  <a:prstClr val="black"/>
                </a:solidFill>
                <a:latin typeface="Trebuchet MS" panose="020B0603020202020204" pitchFamily="34" charset="0"/>
              </a:rPr>
              <a:pPr eaLnBrk="1" hangingPunct="1">
                <a:spcBef>
                  <a:spcPct val="0"/>
                </a:spcBef>
                <a:buFontTx/>
                <a:buNone/>
              </a:pPr>
              <a:t>50</a:t>
            </a:fld>
            <a:endParaRPr lang="fr-FR" altLang="fr-FR" sz="1000">
              <a:solidFill>
                <a:prstClr val="black"/>
              </a:solidFill>
              <a:latin typeface="Trebuchet MS" panose="020B0603020202020204" pitchFamily="34" charset="0"/>
            </a:endParaRPr>
          </a:p>
        </p:txBody>
      </p:sp>
      <p:sp>
        <p:nvSpPr>
          <p:cNvPr id="2" name="Titre 1"/>
          <p:cNvSpPr>
            <a:spLocks noGrp="1"/>
          </p:cNvSpPr>
          <p:nvPr>
            <p:ph type="title"/>
          </p:nvPr>
        </p:nvSpPr>
        <p:spPr>
          <a:xfrm>
            <a:off x="395536" y="2636912"/>
            <a:ext cx="8229600" cy="1571272"/>
          </a:xfrm>
        </p:spPr>
        <p:txBody>
          <a:bodyPr>
            <a:normAutofit fontScale="90000"/>
          </a:bodyPr>
          <a:lstStyle/>
          <a:p>
            <a:r>
              <a:rPr lang="fr-FR" dirty="0" smtClean="0"/>
              <a:t>L’accompagnement des personnels </a:t>
            </a:r>
            <a:endParaRPr lang="fr-FR" dirty="0"/>
          </a:p>
        </p:txBody>
      </p:sp>
      <p:sp>
        <p:nvSpPr>
          <p:cNvPr id="3" name="Sous-titre 2"/>
          <p:cNvSpPr>
            <a:spLocks noGrp="1"/>
          </p:cNvSpPr>
          <p:nvPr>
            <p:ph type="subTitle" idx="1"/>
          </p:nvPr>
        </p:nvSpPr>
        <p:spPr>
          <a:xfrm>
            <a:off x="899592" y="4208184"/>
            <a:ext cx="6811144" cy="1752600"/>
          </a:xfrm>
        </p:spPr>
        <p:txBody>
          <a:bodyPr/>
          <a:lstStyle/>
          <a:p>
            <a:endParaRPr lang="fr-FR" dirty="0" smtClean="0"/>
          </a:p>
          <a:p>
            <a:r>
              <a:rPr lang="fr-FR" dirty="0" smtClean="0"/>
              <a:t>Le cœur et le fondement des R.H.</a:t>
            </a:r>
          </a:p>
        </p:txBody>
      </p:sp>
    </p:spTree>
    <p:extLst>
      <p:ext uri="{BB962C8B-B14F-4D97-AF65-F5344CB8AC3E}">
        <p14:creationId xmlns:p14="http://schemas.microsoft.com/office/powerpoint/2010/main" val="1407111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fontScale="70000" lnSpcReduction="20000"/>
          </a:bodyPr>
          <a:lstStyle/>
          <a:p>
            <a:r>
              <a:rPr lang="fr-FR" dirty="0" smtClean="0"/>
              <a:t>Création par une ordonnance </a:t>
            </a:r>
            <a:r>
              <a:rPr lang="fr-FR" dirty="0"/>
              <a:t>de 1945 du Général de Gaulle.</a:t>
            </a:r>
          </a:p>
          <a:p>
            <a:r>
              <a:rPr lang="fr-FR" dirty="0"/>
              <a:t>ESPIC établissement de santé privé d’intérêt collectif – Mission d’intérêt général </a:t>
            </a:r>
          </a:p>
          <a:p>
            <a:r>
              <a:rPr lang="fr-FR" dirty="0" smtClean="0"/>
              <a:t>Membre </a:t>
            </a:r>
            <a:r>
              <a:rPr lang="fr-FR" dirty="0"/>
              <a:t>de la fédération Unicancer : fédération nationale des centres de lutte contre le cancer </a:t>
            </a:r>
          </a:p>
          <a:p>
            <a:r>
              <a:rPr lang="fr-FR" dirty="0"/>
              <a:t>Au centre de Réseaux : réseau de villes / associations de patients/ recherche </a:t>
            </a:r>
          </a:p>
          <a:p>
            <a:r>
              <a:rPr lang="fr-FR" dirty="0"/>
              <a:t>Collaboration avec d’autres établissements de santé (HCL/Centre de radiothérapie du beaujolais/…) </a:t>
            </a:r>
          </a:p>
          <a:p>
            <a:r>
              <a:rPr lang="fr-FR" dirty="0"/>
              <a:t>Certification V2014 en juin 2015  </a:t>
            </a:r>
          </a:p>
          <a:p>
            <a:r>
              <a:rPr lang="fr-FR" dirty="0"/>
              <a:t>Direction Générale &gt; </a:t>
            </a:r>
            <a:r>
              <a:rPr lang="fr-FR" dirty="0" smtClean="0"/>
              <a:t>Pr Jean Yves BLAY </a:t>
            </a:r>
            <a:endParaRPr lang="fr-FR" dirty="0"/>
          </a:p>
          <a:p>
            <a:pPr marL="0" indent="0">
              <a:buNone/>
            </a:pPr>
            <a:r>
              <a:rPr lang="fr-FR" dirty="0" smtClean="0"/>
              <a:t>         Sophie </a:t>
            </a:r>
            <a:r>
              <a:rPr lang="fr-FR" dirty="0"/>
              <a:t>BEAUPERE Directrice Générale Adjointe </a:t>
            </a:r>
            <a:endParaRPr lang="fr-FR" dirty="0" smtClean="0"/>
          </a:p>
          <a:p>
            <a:pPr marL="0" indent="0">
              <a:buNone/>
            </a:pPr>
            <a:r>
              <a:rPr lang="fr-FR" dirty="0" smtClean="0"/>
              <a:t>         </a:t>
            </a:r>
            <a:r>
              <a:rPr lang="fr-FR" dirty="0"/>
              <a:t>Philippe ZROUNBA Adjoint au directeur pour les affaires médicales </a:t>
            </a:r>
          </a:p>
          <a:p>
            <a:endParaRPr lang="fr-FR" dirty="0"/>
          </a:p>
        </p:txBody>
      </p:sp>
      <p:sp>
        <p:nvSpPr>
          <p:cNvPr id="3" name="Titre 2"/>
          <p:cNvSpPr>
            <a:spLocks noGrp="1"/>
          </p:cNvSpPr>
          <p:nvPr>
            <p:ph type="title"/>
          </p:nvPr>
        </p:nvSpPr>
        <p:spPr/>
        <p:txBody>
          <a:bodyPr/>
          <a:lstStyle/>
          <a:p>
            <a:r>
              <a:rPr lang="fr-FR" dirty="0" smtClean="0"/>
              <a:t>Le centre en quelques mots</a:t>
            </a:r>
            <a:endParaRPr lang="fr-FR" dirty="0"/>
          </a:p>
        </p:txBody>
      </p:sp>
    </p:spTree>
    <p:extLst>
      <p:ext uri="{BB962C8B-B14F-4D97-AF65-F5344CB8AC3E}">
        <p14:creationId xmlns:p14="http://schemas.microsoft.com/office/powerpoint/2010/main" val="16768457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Le centre en quelques chiffres</a:t>
            </a:r>
            <a:endParaRPr lang="fr-FR" dirty="0"/>
          </a:p>
        </p:txBody>
      </p:sp>
      <p:sp>
        <p:nvSpPr>
          <p:cNvPr id="6" name="Zone de texte 2"/>
          <p:cNvSpPr txBox="1">
            <a:spLocks noGrp="1" noChangeArrowheads="1"/>
          </p:cNvSpPr>
          <p:nvPr>
            <p:ph idx="1"/>
          </p:nvPr>
        </p:nvSpPr>
        <p:spPr bwMode="auto">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400050" lvl="1" indent="0">
              <a:lnSpc>
                <a:spcPct val="115000"/>
              </a:lnSpc>
              <a:buNone/>
            </a:pPr>
            <a:endParaRPr lang="fr-FR" sz="2000" dirty="0" smtClean="0">
              <a:effectLst/>
              <a:latin typeface="Verdana" panose="020B0604030504040204" pitchFamily="34" charset="0"/>
              <a:ea typeface="Verdana" panose="020B0604030504040204" pitchFamily="34" charset="0"/>
              <a:cs typeface="Verdana" panose="020B0604030504040204" pitchFamily="34" charset="0"/>
            </a:endParaRPr>
          </a:p>
          <a:p>
            <a:pPr marL="400050" lvl="1" indent="0">
              <a:lnSpc>
                <a:spcPct val="115000"/>
              </a:lnSpc>
              <a:buNone/>
            </a:pPr>
            <a:r>
              <a:rPr lang="fr-FR"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30 </a:t>
            </a:r>
            <a:r>
              <a:rPr lang="fr-FR"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138 patients accueillis</a:t>
            </a:r>
          </a:p>
          <a:p>
            <a:pPr marL="400050" lvl="1" indent="0">
              <a:lnSpc>
                <a:spcPct val="115000"/>
              </a:lnSpc>
              <a:buNone/>
            </a:pPr>
            <a:endParaRPr lang="fr-FR"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400050" lvl="1" indent="0">
              <a:lnSpc>
                <a:spcPct val="115000"/>
              </a:lnSpc>
              <a:buNone/>
            </a:pPr>
            <a:r>
              <a:rPr lang="fr-FR"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1 598 </a:t>
            </a:r>
            <a:r>
              <a:rPr lang="fr-FR"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salariés répartis en 35 métiers</a:t>
            </a:r>
          </a:p>
          <a:p>
            <a:pPr marL="400050" lvl="1" indent="0">
              <a:lnSpc>
                <a:spcPct val="115000"/>
              </a:lnSpc>
              <a:buNone/>
            </a:pPr>
            <a:r>
              <a:rPr lang="fr-FR"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 dont : 196 </a:t>
            </a:r>
            <a:r>
              <a:rPr lang="fr-FR"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médecins</a:t>
            </a:r>
          </a:p>
          <a:p>
            <a:pPr marL="400050" lvl="1" indent="0">
              <a:lnSpc>
                <a:spcPct val="115000"/>
              </a:lnSpc>
              <a:buNone/>
            </a:pPr>
            <a:r>
              <a:rPr lang="fr-FR"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           570 </a:t>
            </a:r>
            <a:r>
              <a:rPr lang="fr-FR"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soignants</a:t>
            </a:r>
          </a:p>
          <a:p>
            <a:pPr marL="400050" lvl="1" indent="0">
              <a:lnSpc>
                <a:spcPct val="115000"/>
              </a:lnSpc>
              <a:buNone/>
            </a:pPr>
            <a:r>
              <a:rPr lang="fr-FR"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           178 </a:t>
            </a:r>
            <a:r>
              <a:rPr lang="fr-FR"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assistantes médicales</a:t>
            </a:r>
          </a:p>
          <a:p>
            <a:pPr marL="400050" lvl="1" indent="0">
              <a:lnSpc>
                <a:spcPct val="115000"/>
              </a:lnSpc>
              <a:spcAft>
                <a:spcPts val="1000"/>
              </a:spcAft>
              <a:buNone/>
            </a:pPr>
            <a:endParaRPr lang="fr-FR"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marL="400050" lvl="1" indent="0">
              <a:lnSpc>
                <a:spcPct val="115000"/>
              </a:lnSpc>
              <a:spcAft>
                <a:spcPts val="1000"/>
              </a:spcAft>
              <a:buNone/>
            </a:pPr>
            <a:r>
              <a:rPr lang="fr-FR"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320 </a:t>
            </a:r>
            <a:r>
              <a:rPr lang="fr-FR"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lits et places</a:t>
            </a:r>
          </a:p>
          <a:p>
            <a:pPr marL="0" indent="0">
              <a:lnSpc>
                <a:spcPct val="115000"/>
              </a:lnSpc>
              <a:spcAft>
                <a:spcPts val="1000"/>
              </a:spcAft>
              <a:buNone/>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44990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39738" y="3165475"/>
            <a:ext cx="1738312" cy="935038"/>
          </a:xfrm>
          <a:prstGeom prst="wedgeRoundRectCallout">
            <a:avLst>
              <a:gd name="adj1" fmla="val 105875"/>
              <a:gd name="adj2" fmla="val -7002"/>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a:solidFill>
                <a:prstClr val="black"/>
              </a:solidFill>
            </a:endParaRPr>
          </a:p>
        </p:txBody>
      </p:sp>
      <p:sp>
        <p:nvSpPr>
          <p:cNvPr id="21507" name="Rectangle 2"/>
          <p:cNvSpPr>
            <a:spLocks noGrp="1" noChangeArrowheads="1"/>
          </p:cNvSpPr>
          <p:nvPr>
            <p:ph type="title"/>
          </p:nvPr>
        </p:nvSpPr>
        <p:spPr>
          <a:xfrm>
            <a:off x="457200" y="549275"/>
            <a:ext cx="7158038" cy="836613"/>
          </a:xfrm>
        </p:spPr>
        <p:txBody>
          <a:bodyPr/>
          <a:lstStyle/>
          <a:p>
            <a:pPr algn="l" eaLnBrk="1" hangingPunct="1"/>
            <a:r>
              <a:rPr lang="fr-FR" altLang="fr-FR" sz="2800" b="1" smtClean="0">
                <a:solidFill>
                  <a:srgbClr val="333399"/>
                </a:solidFill>
                <a:cs typeface="Times New Roman" panose="02020603050405020304" pitchFamily="18" charset="0"/>
              </a:rPr>
              <a:t>LES EFFECTIFS </a:t>
            </a:r>
            <a:r>
              <a:rPr lang="fr-FR" altLang="fr-FR" sz="2800" smtClean="0">
                <a:solidFill>
                  <a:srgbClr val="333399"/>
                </a:solidFill>
              </a:rPr>
              <a:t>–</a:t>
            </a:r>
            <a:r>
              <a:rPr lang="fr-FR" altLang="fr-FR" sz="2800" b="1" smtClean="0"/>
              <a:t> </a:t>
            </a:r>
            <a:r>
              <a:rPr lang="fr-FR" altLang="fr-FR" sz="2800" b="1" smtClean="0">
                <a:solidFill>
                  <a:srgbClr val="FF9966"/>
                </a:solidFill>
              </a:rPr>
              <a:t>pyramide des âges au 31.12.15</a:t>
            </a:r>
            <a:endParaRPr lang="fr-FR" altLang="fr-FR" sz="2800" b="1" smtClean="0">
              <a:solidFill>
                <a:srgbClr val="333399"/>
              </a:solidFill>
              <a:cs typeface="Times New Roman" panose="02020603050405020304" pitchFamily="18" charset="0"/>
            </a:endParaRPr>
          </a:p>
        </p:txBody>
      </p:sp>
      <p:sp>
        <p:nvSpPr>
          <p:cNvPr id="7" name="ZoneTexte 6"/>
          <p:cNvSpPr txBox="1"/>
          <p:nvPr/>
        </p:nvSpPr>
        <p:spPr>
          <a:xfrm>
            <a:off x="588963" y="3248025"/>
            <a:ext cx="1439862" cy="769938"/>
          </a:xfrm>
          <a:prstGeom prst="rect">
            <a:avLst/>
          </a:prstGeom>
          <a:noFill/>
        </p:spPr>
        <p:txBody>
          <a:bodyPr>
            <a:spAutoFit/>
          </a:bodyPr>
          <a:lstStyle/>
          <a:p>
            <a:pPr algn="ctr">
              <a:defRPr/>
            </a:pPr>
            <a:r>
              <a:rPr lang="fr-FR" b="1" i="1" dirty="0">
                <a:solidFill>
                  <a:srgbClr val="FF0000"/>
                </a:solidFill>
              </a:rPr>
              <a:t>56 %</a:t>
            </a:r>
          </a:p>
          <a:p>
            <a:pPr algn="ctr">
              <a:defRPr/>
            </a:pPr>
            <a:r>
              <a:rPr lang="fr-FR" sz="1400" b="1" i="1" dirty="0">
                <a:solidFill>
                  <a:srgbClr val="FF0000"/>
                </a:solidFill>
              </a:rPr>
              <a:t>des salariés ont moins  de 40 ans</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1628775"/>
            <a:ext cx="57102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33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2000" dirty="0" smtClean="0"/>
              <a:t>Les </a:t>
            </a:r>
            <a:r>
              <a:rPr lang="fr-FR" sz="2000" dirty="0"/>
              <a:t>enjeux se situent à de nombreux niveaux : </a:t>
            </a:r>
            <a:endParaRPr lang="fr-FR" sz="2000" dirty="0" smtClean="0"/>
          </a:p>
          <a:p>
            <a:pPr lvl="1"/>
            <a:r>
              <a:rPr lang="fr-FR" sz="1600" dirty="0" smtClean="0">
                <a:solidFill>
                  <a:srgbClr val="002060"/>
                </a:solidFill>
              </a:rPr>
              <a:t>sociaux </a:t>
            </a:r>
            <a:r>
              <a:rPr lang="fr-FR" sz="1600" dirty="0">
                <a:solidFill>
                  <a:srgbClr val="002060"/>
                </a:solidFill>
              </a:rPr>
              <a:t>(maintien dans l’emploi</a:t>
            </a:r>
            <a:r>
              <a:rPr lang="fr-FR" sz="1600" dirty="0" smtClean="0">
                <a:solidFill>
                  <a:srgbClr val="002060"/>
                </a:solidFill>
              </a:rPr>
              <a:t>)</a:t>
            </a:r>
          </a:p>
          <a:p>
            <a:pPr lvl="1"/>
            <a:r>
              <a:rPr lang="fr-FR" sz="1600" dirty="0" smtClean="0">
                <a:solidFill>
                  <a:srgbClr val="002060"/>
                </a:solidFill>
              </a:rPr>
              <a:t>économiques </a:t>
            </a:r>
            <a:r>
              <a:rPr lang="fr-FR" sz="1600" dirty="0">
                <a:solidFill>
                  <a:srgbClr val="002060"/>
                </a:solidFill>
              </a:rPr>
              <a:t>(coût de l’absentéisme, contribution AGEFIPH</a:t>
            </a:r>
            <a:r>
              <a:rPr lang="fr-FR" sz="1600" dirty="0" smtClean="0">
                <a:solidFill>
                  <a:srgbClr val="002060"/>
                </a:solidFill>
              </a:rPr>
              <a:t>)</a:t>
            </a:r>
          </a:p>
          <a:p>
            <a:pPr lvl="1"/>
            <a:r>
              <a:rPr lang="fr-FR" sz="1600" dirty="0" smtClean="0">
                <a:solidFill>
                  <a:srgbClr val="002060"/>
                </a:solidFill>
              </a:rPr>
              <a:t>Médicaux</a:t>
            </a:r>
          </a:p>
          <a:p>
            <a:pPr lvl="1"/>
            <a:r>
              <a:rPr lang="fr-FR" sz="1600" dirty="0" smtClean="0">
                <a:solidFill>
                  <a:srgbClr val="002060"/>
                </a:solidFill>
              </a:rPr>
              <a:t>Managérial</a:t>
            </a:r>
          </a:p>
          <a:p>
            <a:pPr lvl="1"/>
            <a:r>
              <a:rPr lang="fr-FR" sz="1600" dirty="0" smtClean="0">
                <a:solidFill>
                  <a:srgbClr val="002060"/>
                </a:solidFill>
              </a:rPr>
              <a:t>humain</a:t>
            </a:r>
            <a:r>
              <a:rPr lang="fr-FR" sz="1600" dirty="0">
                <a:solidFill>
                  <a:srgbClr val="002060"/>
                </a:solidFill>
              </a:rPr>
              <a:t>.</a:t>
            </a:r>
          </a:p>
          <a:p>
            <a:endParaRPr lang="fr-FR" sz="2000" dirty="0"/>
          </a:p>
          <a:p>
            <a:pPr marL="0" indent="0">
              <a:buNone/>
            </a:pPr>
            <a:r>
              <a:rPr lang="fr-FR" sz="2000" dirty="0"/>
              <a:t>Travailler au maintien à l’emploi du personnel induit de prendre en compte une problématique plus globale d’insertion sociale et de maintien des personnes en difficultés dans </a:t>
            </a:r>
            <a:r>
              <a:rPr lang="fr-FR" sz="2000" dirty="0" smtClean="0"/>
              <a:t>l’établissement : </a:t>
            </a:r>
          </a:p>
          <a:p>
            <a:pPr lvl="1"/>
            <a:r>
              <a:rPr lang="fr-FR" sz="1600" dirty="0" smtClean="0">
                <a:solidFill>
                  <a:srgbClr val="002060"/>
                </a:solidFill>
              </a:rPr>
              <a:t>situation </a:t>
            </a:r>
            <a:r>
              <a:rPr lang="fr-FR" sz="1600" dirty="0">
                <a:solidFill>
                  <a:srgbClr val="002060"/>
                </a:solidFill>
              </a:rPr>
              <a:t>de handicap de la </a:t>
            </a:r>
            <a:r>
              <a:rPr lang="fr-FR" sz="1600" dirty="0" smtClean="0">
                <a:solidFill>
                  <a:srgbClr val="002060"/>
                </a:solidFill>
              </a:rPr>
              <a:t>personne</a:t>
            </a:r>
          </a:p>
          <a:p>
            <a:pPr lvl="1"/>
            <a:r>
              <a:rPr lang="fr-FR" sz="1600" dirty="0" smtClean="0">
                <a:solidFill>
                  <a:srgbClr val="002060"/>
                </a:solidFill>
              </a:rPr>
              <a:t>situation </a:t>
            </a:r>
            <a:r>
              <a:rPr lang="fr-FR" sz="1600" dirty="0">
                <a:solidFill>
                  <a:srgbClr val="002060"/>
                </a:solidFill>
              </a:rPr>
              <a:t>handicapante de </a:t>
            </a:r>
            <a:r>
              <a:rPr lang="fr-FR" sz="1600" dirty="0" smtClean="0">
                <a:solidFill>
                  <a:srgbClr val="002060"/>
                </a:solidFill>
              </a:rPr>
              <a:t>travail</a:t>
            </a:r>
            <a:endParaRPr lang="fr-FR" sz="1600" dirty="0">
              <a:solidFill>
                <a:srgbClr val="002060"/>
              </a:solidFill>
            </a:endParaRPr>
          </a:p>
          <a:p>
            <a:endParaRPr lang="fr-FR" sz="2000" dirty="0"/>
          </a:p>
          <a:p>
            <a:pPr marL="0" indent="0">
              <a:buNone/>
            </a:pPr>
            <a:endParaRPr lang="fr-FR" dirty="0"/>
          </a:p>
        </p:txBody>
      </p:sp>
      <p:sp>
        <p:nvSpPr>
          <p:cNvPr id="3" name="Titre 2"/>
          <p:cNvSpPr>
            <a:spLocks noGrp="1"/>
          </p:cNvSpPr>
          <p:nvPr>
            <p:ph type="title"/>
          </p:nvPr>
        </p:nvSpPr>
        <p:spPr/>
        <p:txBody>
          <a:bodyPr/>
          <a:lstStyle/>
          <a:p>
            <a:r>
              <a:rPr lang="fr-FR" dirty="0" smtClean="0"/>
              <a:t>Les enjeux</a:t>
            </a:r>
            <a:endParaRPr lang="fr-FR" dirty="0"/>
          </a:p>
        </p:txBody>
      </p:sp>
    </p:spTree>
    <p:extLst>
      <p:ext uri="{BB962C8B-B14F-4D97-AF65-F5344CB8AC3E}">
        <p14:creationId xmlns:p14="http://schemas.microsoft.com/office/powerpoint/2010/main" val="456026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pPr marL="0" indent="0">
              <a:buNone/>
            </a:pPr>
            <a:r>
              <a:rPr lang="fr-FR" dirty="0" smtClean="0"/>
              <a:t>L’objectif </a:t>
            </a:r>
            <a:r>
              <a:rPr lang="fr-FR" dirty="0"/>
              <a:t>global </a:t>
            </a:r>
            <a:r>
              <a:rPr lang="fr-FR" dirty="0" smtClean="0"/>
              <a:t> :  </a:t>
            </a:r>
            <a:r>
              <a:rPr lang="fr-FR" dirty="0"/>
              <a:t>la mise en œuvre d’une démarche de veille sociale et de prévention des situations handicapantes</a:t>
            </a:r>
          </a:p>
          <a:p>
            <a:endParaRPr lang="fr-FR" dirty="0"/>
          </a:p>
          <a:p>
            <a:pPr marL="0" indent="0">
              <a:buNone/>
            </a:pPr>
            <a:r>
              <a:rPr lang="fr-FR" dirty="0" smtClean="0"/>
              <a:t>Une </a:t>
            </a:r>
            <a:r>
              <a:rPr lang="fr-FR" dirty="0"/>
              <a:t>veille sociale </a:t>
            </a:r>
            <a:r>
              <a:rPr lang="fr-FR" dirty="0" smtClean="0"/>
              <a:t>qui se </a:t>
            </a:r>
            <a:r>
              <a:rPr lang="fr-FR" dirty="0"/>
              <a:t>réalise par un travail d’analyse systématique et collective (médecine du travail / DRH) pour organiser un suivi du personnel en situation de fragilité </a:t>
            </a:r>
          </a:p>
          <a:p>
            <a:endParaRPr lang="fr-FR" dirty="0"/>
          </a:p>
          <a:p>
            <a:pPr marL="0" indent="0">
              <a:buNone/>
            </a:pPr>
            <a:r>
              <a:rPr lang="fr-FR" dirty="0"/>
              <a:t>La prévention des situations handicapante est le résultat de la consolidation du travail réalisé par le groupe en suivi individuel.</a:t>
            </a:r>
          </a:p>
          <a:p>
            <a:endParaRPr lang="fr-FR" dirty="0" smtClean="0"/>
          </a:p>
          <a:p>
            <a:pPr marL="0" indent="0">
              <a:buNone/>
            </a:pPr>
            <a:r>
              <a:rPr lang="fr-FR" dirty="0" smtClean="0"/>
              <a:t>La </a:t>
            </a:r>
            <a:r>
              <a:rPr lang="fr-FR" dirty="0"/>
              <a:t>mise en place d’une politique de prévention nécessite de conduire une réflexion sur le profil des postes, les modes de management, les catégories de personnel impactées,  …..</a:t>
            </a:r>
          </a:p>
          <a:p>
            <a:endParaRPr lang="fr-FR" dirty="0"/>
          </a:p>
        </p:txBody>
      </p:sp>
      <p:sp>
        <p:nvSpPr>
          <p:cNvPr id="3" name="Titre 2"/>
          <p:cNvSpPr>
            <a:spLocks noGrp="1"/>
          </p:cNvSpPr>
          <p:nvPr>
            <p:ph type="title"/>
          </p:nvPr>
        </p:nvSpPr>
        <p:spPr/>
        <p:txBody>
          <a:bodyPr/>
          <a:lstStyle/>
          <a:p>
            <a:r>
              <a:rPr lang="fr-FR" dirty="0" smtClean="0"/>
              <a:t>Les objectifs </a:t>
            </a:r>
            <a:endParaRPr lang="fr-FR" dirty="0"/>
          </a:p>
        </p:txBody>
      </p:sp>
    </p:spTree>
    <p:extLst>
      <p:ext uri="{BB962C8B-B14F-4D97-AF65-F5344CB8AC3E}">
        <p14:creationId xmlns:p14="http://schemas.microsoft.com/office/powerpoint/2010/main" val="643748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556792"/>
            <a:ext cx="8229600" cy="4525963"/>
          </a:xfrm>
        </p:spPr>
        <p:txBody>
          <a:bodyPr>
            <a:normAutofit/>
          </a:bodyPr>
          <a:lstStyle/>
          <a:p>
            <a:pPr marL="0" indent="0">
              <a:buNone/>
            </a:pPr>
            <a:endParaRPr lang="fr-FR" dirty="0" smtClean="0"/>
          </a:p>
          <a:p>
            <a:pPr marL="0" indent="0">
              <a:buNone/>
            </a:pPr>
            <a:r>
              <a:rPr lang="fr-FR" sz="2000" dirty="0" smtClean="0"/>
              <a:t>Un </a:t>
            </a:r>
            <a:r>
              <a:rPr lang="fr-FR" sz="2000" dirty="0"/>
              <a:t>groupe de travail relatif à la veille sociale capable de :</a:t>
            </a:r>
          </a:p>
          <a:p>
            <a:pPr marL="400050" lvl="1" indent="0">
              <a:buNone/>
            </a:pPr>
            <a:r>
              <a:rPr lang="fr-FR" sz="2000" dirty="0" smtClean="0">
                <a:solidFill>
                  <a:srgbClr val="002060"/>
                </a:solidFill>
              </a:rPr>
              <a:t>Détecter </a:t>
            </a:r>
            <a:r>
              <a:rPr lang="fr-FR" sz="2000" dirty="0">
                <a:solidFill>
                  <a:srgbClr val="002060"/>
                </a:solidFill>
              </a:rPr>
              <a:t>des situations de fragilité du personnel</a:t>
            </a:r>
          </a:p>
          <a:p>
            <a:pPr marL="400050" lvl="1" indent="0">
              <a:buNone/>
            </a:pPr>
            <a:r>
              <a:rPr lang="fr-FR" sz="2000" dirty="0" smtClean="0">
                <a:solidFill>
                  <a:srgbClr val="002060"/>
                </a:solidFill>
              </a:rPr>
              <a:t>Analyser </a:t>
            </a:r>
            <a:r>
              <a:rPr lang="fr-FR" sz="2000" dirty="0">
                <a:solidFill>
                  <a:srgbClr val="002060"/>
                </a:solidFill>
              </a:rPr>
              <a:t>les causes</a:t>
            </a:r>
          </a:p>
          <a:p>
            <a:pPr marL="400050" lvl="1" indent="0">
              <a:buNone/>
            </a:pPr>
            <a:r>
              <a:rPr lang="fr-FR" sz="2000" dirty="0" smtClean="0">
                <a:solidFill>
                  <a:srgbClr val="002060"/>
                </a:solidFill>
              </a:rPr>
              <a:t>Organiser </a:t>
            </a:r>
            <a:r>
              <a:rPr lang="fr-FR" sz="2000" dirty="0">
                <a:solidFill>
                  <a:srgbClr val="002060"/>
                </a:solidFill>
              </a:rPr>
              <a:t>une réponse concertée entre les différents acteurs du social.</a:t>
            </a:r>
          </a:p>
          <a:p>
            <a:pPr marL="400050" lvl="1" indent="0">
              <a:buNone/>
            </a:pPr>
            <a:r>
              <a:rPr lang="fr-FR" sz="2000" dirty="0" smtClean="0">
                <a:solidFill>
                  <a:srgbClr val="002060"/>
                </a:solidFill>
              </a:rPr>
              <a:t>Mettre </a:t>
            </a:r>
            <a:r>
              <a:rPr lang="fr-FR" sz="2000" dirty="0">
                <a:solidFill>
                  <a:srgbClr val="002060"/>
                </a:solidFill>
              </a:rPr>
              <a:t>en place un plan de prévention</a:t>
            </a:r>
          </a:p>
          <a:p>
            <a:endParaRPr lang="fr-FR" dirty="0"/>
          </a:p>
        </p:txBody>
      </p:sp>
      <p:sp>
        <p:nvSpPr>
          <p:cNvPr id="3" name="Titre 2"/>
          <p:cNvSpPr>
            <a:spLocks noGrp="1"/>
          </p:cNvSpPr>
          <p:nvPr>
            <p:ph type="title"/>
          </p:nvPr>
        </p:nvSpPr>
        <p:spPr/>
        <p:txBody>
          <a:bodyPr>
            <a:normAutofit/>
          </a:bodyPr>
          <a:lstStyle/>
          <a:p>
            <a:r>
              <a:rPr lang="fr-FR" dirty="0" smtClean="0"/>
              <a:t>Une démarche globale</a:t>
            </a:r>
            <a:endParaRPr lang="fr-FR" dirty="0"/>
          </a:p>
        </p:txBody>
      </p:sp>
    </p:spTree>
    <p:extLst>
      <p:ext uri="{BB962C8B-B14F-4D97-AF65-F5344CB8AC3E}">
        <p14:creationId xmlns:p14="http://schemas.microsoft.com/office/powerpoint/2010/main" val="2547670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40000" lnSpcReduction="20000"/>
          </a:bodyPr>
          <a:lstStyle/>
          <a:p>
            <a:pPr marL="0" indent="0">
              <a:buNone/>
            </a:pPr>
            <a:r>
              <a:rPr lang="fr-FR" sz="4200" b="1" dirty="0" smtClean="0">
                <a:solidFill>
                  <a:srgbClr val="002060"/>
                </a:solidFill>
              </a:rPr>
              <a:t>Des réunions trimestrielles avec 2 temps : diagnostic et suivi (des situations incluses)</a:t>
            </a:r>
            <a:endParaRPr lang="fr-FR" sz="4200" b="1" dirty="0">
              <a:solidFill>
                <a:srgbClr val="002060"/>
              </a:solidFill>
            </a:endParaRPr>
          </a:p>
          <a:p>
            <a:pPr marL="0" indent="0">
              <a:buNone/>
            </a:pPr>
            <a:endParaRPr lang="fr-FR" sz="4200" dirty="0" smtClean="0"/>
          </a:p>
          <a:p>
            <a:pPr marL="0" indent="0">
              <a:buNone/>
            </a:pPr>
            <a:r>
              <a:rPr lang="fr-FR" sz="4200" dirty="0" smtClean="0"/>
              <a:t>Une </a:t>
            </a:r>
            <a:r>
              <a:rPr lang="fr-FR" sz="4200" dirty="0"/>
              <a:t>analyse systématique des situations individuelles:</a:t>
            </a:r>
          </a:p>
          <a:p>
            <a:pPr marL="0" indent="0">
              <a:buNone/>
            </a:pPr>
            <a:r>
              <a:rPr lang="fr-FR" sz="4200" b="1" dirty="0" smtClean="0"/>
              <a:t>Suivi </a:t>
            </a:r>
            <a:r>
              <a:rPr lang="fr-FR" sz="4200" b="1" dirty="0"/>
              <a:t>de l’absentéisme </a:t>
            </a:r>
            <a:r>
              <a:rPr lang="fr-FR" sz="4200" dirty="0"/>
              <a:t>sur la base de requêtes issues du logiciel de gestion du personnel.</a:t>
            </a:r>
          </a:p>
          <a:p>
            <a:pPr marL="0" indent="0">
              <a:buNone/>
            </a:pPr>
            <a:r>
              <a:rPr lang="fr-FR" sz="4200" dirty="0"/>
              <a:t>	L’indicateur pris en compte sera la durée total des arrêts (sur 12 mois glissants).</a:t>
            </a:r>
          </a:p>
          <a:p>
            <a:pPr marL="0" indent="0">
              <a:buNone/>
            </a:pPr>
            <a:r>
              <a:rPr lang="fr-FR" sz="4200" dirty="0"/>
              <a:t>	Le seuil « d’alerte » a été fixé à </a:t>
            </a:r>
            <a:r>
              <a:rPr lang="fr-FR" sz="4200" dirty="0" smtClean="0"/>
              <a:t>40 </a:t>
            </a:r>
            <a:r>
              <a:rPr lang="fr-FR" sz="4200" dirty="0"/>
              <a:t>jours.</a:t>
            </a:r>
          </a:p>
          <a:p>
            <a:pPr marL="0" indent="0">
              <a:buNone/>
            </a:pPr>
            <a:r>
              <a:rPr lang="fr-FR" sz="4200" dirty="0"/>
              <a:t>	Les motifs d’absences retenus seront ceux relatifs à la maladie, l’hospitalisation, l’accident du travail et de trajet et le suivi du ½ temps thérapeutique.</a:t>
            </a:r>
          </a:p>
          <a:p>
            <a:pPr marL="0" indent="0">
              <a:buNone/>
            </a:pPr>
            <a:r>
              <a:rPr lang="fr-FR" sz="4200" dirty="0" smtClean="0"/>
              <a:t>Différents </a:t>
            </a:r>
            <a:r>
              <a:rPr lang="fr-FR" sz="4200" dirty="0"/>
              <a:t>motifs d’absence seront neutralisés, ce sera le cas pour : la maternité, la grossesse pathologique, les C.I.F., les congés sabbatiques ou sans solde.</a:t>
            </a:r>
          </a:p>
          <a:p>
            <a:endParaRPr lang="fr-FR" sz="4200" dirty="0"/>
          </a:p>
          <a:p>
            <a:endParaRPr lang="fr-FR" sz="4200" dirty="0"/>
          </a:p>
          <a:p>
            <a:pPr marL="0" indent="0">
              <a:buNone/>
            </a:pPr>
            <a:r>
              <a:rPr lang="fr-FR" sz="4200" b="1" dirty="0" smtClean="0"/>
              <a:t>D’autres indicateurs admis </a:t>
            </a:r>
            <a:r>
              <a:rPr lang="fr-FR" sz="4200" b="1" dirty="0"/>
              <a:t>comme pouvant être révélateurs de difficultés :</a:t>
            </a:r>
          </a:p>
          <a:p>
            <a:pPr marL="0" indent="0">
              <a:buNone/>
            </a:pPr>
            <a:r>
              <a:rPr lang="fr-FR" sz="4200" dirty="0"/>
              <a:t>	</a:t>
            </a:r>
            <a:r>
              <a:rPr lang="fr-FR" sz="4200" dirty="0" smtClean="0"/>
              <a:t>plaintes et démarches </a:t>
            </a:r>
            <a:r>
              <a:rPr lang="fr-FR" sz="4200" dirty="0"/>
              <a:t>répétées auprès de la médecine du </a:t>
            </a:r>
            <a:r>
              <a:rPr lang="fr-FR" sz="4200" dirty="0" smtClean="0"/>
              <a:t>travail</a:t>
            </a:r>
            <a:endParaRPr lang="fr-FR" sz="4200" dirty="0"/>
          </a:p>
          <a:p>
            <a:pPr marL="0" indent="0">
              <a:buNone/>
            </a:pPr>
            <a:r>
              <a:rPr lang="fr-FR" sz="4200" dirty="0"/>
              <a:t>	candidatures pour des mutations internes</a:t>
            </a:r>
          </a:p>
          <a:p>
            <a:pPr marL="0" indent="0">
              <a:buNone/>
            </a:pPr>
            <a:r>
              <a:rPr lang="fr-FR" sz="4200" dirty="0"/>
              <a:t>	demandes de mutations lors des </a:t>
            </a:r>
            <a:r>
              <a:rPr lang="fr-FR" sz="4200" dirty="0" smtClean="0"/>
              <a:t>EAA</a:t>
            </a:r>
          </a:p>
          <a:p>
            <a:pPr marL="0" indent="0">
              <a:buNone/>
            </a:pPr>
            <a:endParaRPr lang="fr-FR" sz="4200" dirty="0"/>
          </a:p>
          <a:p>
            <a:pPr marL="0" indent="0">
              <a:buNone/>
            </a:pPr>
            <a:endParaRPr lang="fr-FR" sz="4200" dirty="0"/>
          </a:p>
          <a:p>
            <a:endParaRPr lang="fr-FR" sz="4200" dirty="0"/>
          </a:p>
          <a:p>
            <a:endParaRPr lang="fr-FR" dirty="0"/>
          </a:p>
          <a:p>
            <a:pPr marL="0" indent="0">
              <a:buNone/>
            </a:pPr>
            <a:endParaRPr lang="fr-FR" dirty="0"/>
          </a:p>
        </p:txBody>
      </p:sp>
      <p:sp>
        <p:nvSpPr>
          <p:cNvPr id="3" name="Titre 2"/>
          <p:cNvSpPr>
            <a:spLocks noGrp="1"/>
          </p:cNvSpPr>
          <p:nvPr>
            <p:ph type="title"/>
          </p:nvPr>
        </p:nvSpPr>
        <p:spPr/>
        <p:txBody>
          <a:bodyPr/>
          <a:lstStyle/>
          <a:p>
            <a:r>
              <a:rPr lang="fr-FR" dirty="0" smtClean="0"/>
              <a:t>Méthodologie </a:t>
            </a:r>
            <a:endParaRPr lang="fr-FR" dirty="0"/>
          </a:p>
        </p:txBody>
      </p:sp>
    </p:spTree>
    <p:extLst>
      <p:ext uri="{BB962C8B-B14F-4D97-AF65-F5344CB8AC3E}">
        <p14:creationId xmlns:p14="http://schemas.microsoft.com/office/powerpoint/2010/main" val="1726288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indent="0">
              <a:buNone/>
            </a:pPr>
            <a:r>
              <a:rPr lang="fr-FR" sz="2000" dirty="0" smtClean="0"/>
              <a:t>13 Ans de fonctionnement </a:t>
            </a:r>
          </a:p>
          <a:p>
            <a:pPr marL="0" indent="0">
              <a:buNone/>
            </a:pPr>
            <a:endParaRPr lang="fr-FR" sz="2000" dirty="0" smtClean="0"/>
          </a:p>
          <a:p>
            <a:pPr marL="0" indent="0">
              <a:buNone/>
            </a:pPr>
            <a:r>
              <a:rPr lang="fr-FR" sz="2000" dirty="0" smtClean="0"/>
              <a:t>381 salariés suivis</a:t>
            </a:r>
          </a:p>
          <a:p>
            <a:pPr marL="0" indent="0">
              <a:buNone/>
            </a:pPr>
            <a:endParaRPr lang="fr-FR" sz="2000" dirty="0" smtClean="0"/>
          </a:p>
          <a:p>
            <a:pPr marL="0" indent="0">
              <a:buNone/>
            </a:pPr>
            <a:r>
              <a:rPr lang="fr-FR" sz="2000" dirty="0" smtClean="0"/>
              <a:t>Un taux d’inclusion de 35 % </a:t>
            </a:r>
          </a:p>
          <a:p>
            <a:pPr marL="0" indent="0">
              <a:buNone/>
            </a:pPr>
            <a:r>
              <a:rPr lang="fr-FR" sz="2000" dirty="0" smtClean="0"/>
              <a:t>(pour 2015 : 124 vues en diagnostic et 43 inclusions)</a:t>
            </a:r>
          </a:p>
          <a:p>
            <a:pPr marL="0" indent="0">
              <a:buNone/>
            </a:pPr>
            <a:endParaRPr lang="fr-FR" sz="2000" dirty="0"/>
          </a:p>
          <a:p>
            <a:pPr marL="0" indent="0">
              <a:buNone/>
            </a:pPr>
            <a:r>
              <a:rPr lang="fr-FR" sz="2000" dirty="0" smtClean="0"/>
              <a:t>Une durée moyenne de suivi de 14 mois</a:t>
            </a:r>
          </a:p>
          <a:p>
            <a:pPr marL="0" indent="0">
              <a:buNone/>
            </a:pPr>
            <a:endParaRPr lang="fr-FR" sz="2000" dirty="0"/>
          </a:p>
          <a:p>
            <a:pPr marL="0" indent="0">
              <a:buNone/>
            </a:pPr>
            <a:r>
              <a:rPr lang="fr-FR" sz="2000" dirty="0" smtClean="0"/>
              <a:t>Un maintien dans l’emploi pour 84 %</a:t>
            </a:r>
            <a:endParaRPr lang="fr-FR" sz="2000" dirty="0"/>
          </a:p>
          <a:p>
            <a:pPr marL="0" indent="0">
              <a:buNone/>
            </a:pPr>
            <a:endParaRPr lang="fr-FR" sz="2000" dirty="0" smtClean="0"/>
          </a:p>
          <a:p>
            <a:pPr marL="0" indent="0">
              <a:buNone/>
            </a:pPr>
            <a:r>
              <a:rPr lang="fr-FR" sz="2000" dirty="0" smtClean="0"/>
              <a:t>Un arrêt « accompagné » de la situation de travail pour 16 %  (admission en invalidité, retraite, départ du centre)</a:t>
            </a:r>
            <a:endParaRPr lang="fr-FR" sz="2000" dirty="0"/>
          </a:p>
        </p:txBody>
      </p:sp>
      <p:sp>
        <p:nvSpPr>
          <p:cNvPr id="3" name="Titre 2"/>
          <p:cNvSpPr>
            <a:spLocks noGrp="1"/>
          </p:cNvSpPr>
          <p:nvPr>
            <p:ph type="title"/>
          </p:nvPr>
        </p:nvSpPr>
        <p:spPr/>
        <p:txBody>
          <a:bodyPr/>
          <a:lstStyle/>
          <a:p>
            <a:r>
              <a:rPr lang="fr-FR" dirty="0" smtClean="0"/>
              <a:t>Le groupe santé travail </a:t>
            </a:r>
            <a:endParaRPr lang="fr-FR" dirty="0"/>
          </a:p>
        </p:txBody>
      </p:sp>
    </p:spTree>
    <p:extLst>
      <p:ext uri="{BB962C8B-B14F-4D97-AF65-F5344CB8AC3E}">
        <p14:creationId xmlns:p14="http://schemas.microsoft.com/office/powerpoint/2010/main" val="3892530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pPr marL="0" indent="0">
              <a:buNone/>
            </a:pPr>
            <a:r>
              <a:rPr lang="fr-FR" sz="2400" dirty="0" smtClean="0"/>
              <a:t>43% des suivis sont avec une origine qui n’a pas de lien avec le travail</a:t>
            </a:r>
          </a:p>
          <a:p>
            <a:pPr marL="0" indent="0">
              <a:buNone/>
            </a:pPr>
            <a:endParaRPr lang="fr-FR" sz="2400" dirty="0" smtClean="0"/>
          </a:p>
          <a:p>
            <a:pPr marL="0" indent="0">
              <a:buNone/>
            </a:pPr>
            <a:r>
              <a:rPr lang="fr-FR" sz="2400" dirty="0" smtClean="0"/>
              <a:t>50% des salariés suivis sont avec une survenance d’une pathologie invalidante (issue ou non de l’emploi)</a:t>
            </a:r>
          </a:p>
          <a:p>
            <a:pPr marL="0" indent="0">
              <a:buNone/>
            </a:pPr>
            <a:endParaRPr lang="fr-FR" sz="2400" dirty="0"/>
          </a:p>
          <a:p>
            <a:pPr marL="0" indent="0">
              <a:buNone/>
            </a:pPr>
            <a:r>
              <a:rPr lang="fr-FR" sz="2400" dirty="0" smtClean="0"/>
              <a:t>un </a:t>
            </a:r>
            <a:r>
              <a:rPr lang="fr-FR" sz="2400" dirty="0"/>
              <a:t>âge moyen de 43 ans </a:t>
            </a:r>
          </a:p>
          <a:p>
            <a:pPr marL="0" indent="0">
              <a:buNone/>
            </a:pPr>
            <a:endParaRPr lang="fr-FR" sz="2400" dirty="0" smtClean="0"/>
          </a:p>
          <a:p>
            <a:pPr marL="0" indent="0">
              <a:buNone/>
            </a:pPr>
            <a:r>
              <a:rPr lang="fr-FR" sz="2400" dirty="0" smtClean="0"/>
              <a:t>Une </a:t>
            </a:r>
            <a:r>
              <a:rPr lang="fr-FR" sz="2400" dirty="0"/>
              <a:t>ancienneté moyenne de 13 ans </a:t>
            </a:r>
          </a:p>
          <a:p>
            <a:pPr marL="0" indent="0">
              <a:buNone/>
            </a:pPr>
            <a:r>
              <a:rPr lang="fr-FR" sz="2400" dirty="0"/>
              <a:t>Mais 25% ont une ancienneté inférieure ou égale à 4 ans</a:t>
            </a:r>
          </a:p>
          <a:p>
            <a:pPr marL="0" indent="0">
              <a:buNone/>
            </a:pPr>
            <a:endParaRPr lang="fr-FR" sz="2400" dirty="0"/>
          </a:p>
          <a:p>
            <a:pPr marL="0" indent="0">
              <a:buNone/>
            </a:pPr>
            <a:r>
              <a:rPr lang="fr-FR" sz="2400" dirty="0" smtClean="0"/>
              <a:t>Une </a:t>
            </a:r>
            <a:r>
              <a:rPr lang="fr-FR" sz="2400" dirty="0"/>
              <a:t>évolution de ces </a:t>
            </a:r>
            <a:r>
              <a:rPr lang="fr-FR" sz="2400" dirty="0" smtClean="0"/>
              <a:t>indicateurs qui est suivi annuellement</a:t>
            </a:r>
            <a:endParaRPr lang="fr-FR" sz="2400" dirty="0"/>
          </a:p>
          <a:p>
            <a:pPr marL="0" indent="0">
              <a:buNone/>
            </a:pPr>
            <a:endParaRPr lang="fr-FR" sz="2400" dirty="0"/>
          </a:p>
        </p:txBody>
      </p:sp>
      <p:sp>
        <p:nvSpPr>
          <p:cNvPr id="3" name="Titre 2"/>
          <p:cNvSpPr>
            <a:spLocks noGrp="1"/>
          </p:cNvSpPr>
          <p:nvPr>
            <p:ph type="title"/>
          </p:nvPr>
        </p:nvSpPr>
        <p:spPr/>
        <p:txBody>
          <a:bodyPr/>
          <a:lstStyle/>
          <a:p>
            <a:r>
              <a:rPr lang="fr-FR" dirty="0" smtClean="0"/>
              <a:t>Les personnels suivis</a:t>
            </a:r>
            <a:endParaRPr lang="fr-FR" dirty="0"/>
          </a:p>
        </p:txBody>
      </p:sp>
    </p:spTree>
    <p:extLst>
      <p:ext uri="{BB962C8B-B14F-4D97-AF65-F5344CB8AC3E}">
        <p14:creationId xmlns:p14="http://schemas.microsoft.com/office/powerpoint/2010/main" val="46334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320" y="1507978"/>
            <a:ext cx="8080222" cy="15841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6C8D7E"/>
              </a:solidFill>
            </a:endParaRPr>
          </a:p>
        </p:txBody>
      </p:sp>
      <p:sp>
        <p:nvSpPr>
          <p:cNvPr id="20" name="Titre 1"/>
          <p:cNvSpPr>
            <a:spLocks noGrp="1"/>
          </p:cNvSpPr>
          <p:nvPr>
            <p:ph type="title"/>
          </p:nvPr>
        </p:nvSpPr>
        <p:spPr>
          <a:xfrm>
            <a:off x="641838" y="428604"/>
            <a:ext cx="8502162" cy="516364"/>
          </a:xfrm>
        </p:spPr>
        <p:txBody>
          <a:bodyPr anchor="ctr">
            <a:noAutofit/>
          </a:bodyPr>
          <a:lstStyle/>
          <a:p>
            <a:r>
              <a:rPr lang="fr-FR" sz="1550" b="1" i="1" dirty="0" smtClean="0">
                <a:latin typeface="Georgia" panose="02040502050405020303" pitchFamily="18" charset="0"/>
              </a:rPr>
              <a:t>Une problématique qui touche une part importante d’établissements sanitaires et sociaux Rhône-alpins, et plus particulièrement dans la Fonction Publique Hospitalière</a:t>
            </a:r>
            <a:endParaRPr lang="fr-FR" sz="1550" b="1" i="1" dirty="0">
              <a:latin typeface="Georgia" panose="02040502050405020303" pitchFamily="18" charset="0"/>
            </a:endParaRPr>
          </a:p>
        </p:txBody>
      </p:sp>
      <p:sp>
        <p:nvSpPr>
          <p:cNvPr id="9" name="Rectangle 8"/>
          <p:cNvSpPr/>
          <p:nvPr/>
        </p:nvSpPr>
        <p:spPr>
          <a:xfrm>
            <a:off x="2976746" y="1571145"/>
            <a:ext cx="5649858" cy="1426031"/>
          </a:xfrm>
          <a:prstGeom prst="rect">
            <a:avLst/>
          </a:prstGeom>
        </p:spPr>
        <p:txBody>
          <a:bodyPr wrap="square">
            <a:spAutoFit/>
          </a:bodyPr>
          <a:lstStyle/>
          <a:p>
            <a:pPr algn="just" fontAlgn="base">
              <a:lnSpc>
                <a:spcPts val="2600"/>
              </a:lnSpc>
              <a:spcBef>
                <a:spcPct val="0"/>
              </a:spcBef>
              <a:spcAft>
                <a:spcPts val="600"/>
              </a:spcAft>
            </a:pPr>
            <a:r>
              <a:rPr lang="fr-FR" sz="2000" b="1" i="1" dirty="0" smtClean="0">
                <a:solidFill>
                  <a:prstClr val="black">
                    <a:lumMod val="75000"/>
                    <a:lumOff val="25000"/>
                  </a:prstClr>
                </a:solidFill>
                <a:latin typeface="Georgia" panose="02040502050405020303" pitchFamily="18" charset="0"/>
                <a:ea typeface="Calibri"/>
                <a:cs typeface="Times New Roman"/>
              </a:rPr>
              <a:t>Un peu plus de deux EJ / établissements interrogés sur cinq déclarent au moins un avis d’inaptitude prononcé au cours des 3 dernières années</a:t>
            </a:r>
            <a:endParaRPr lang="fr-FR" sz="2000" b="1" i="1" dirty="0">
              <a:solidFill>
                <a:prstClr val="black">
                  <a:lumMod val="75000"/>
                  <a:lumOff val="25000"/>
                </a:prstClr>
              </a:solidFill>
              <a:latin typeface="Georgia" panose="02040502050405020303" pitchFamily="18" charset="0"/>
              <a:ea typeface="Calibri"/>
              <a:cs typeface="Times New Roman"/>
            </a:endParaRPr>
          </a:p>
        </p:txBody>
      </p:sp>
      <p:sp>
        <p:nvSpPr>
          <p:cNvPr id="10" name="Rectangle 9"/>
          <p:cNvSpPr/>
          <p:nvPr/>
        </p:nvSpPr>
        <p:spPr>
          <a:xfrm>
            <a:off x="641839" y="2348881"/>
            <a:ext cx="2268438" cy="502702"/>
          </a:xfrm>
          <a:prstGeom prst="rect">
            <a:avLst/>
          </a:prstGeom>
        </p:spPr>
        <p:txBody>
          <a:bodyPr wrap="square">
            <a:spAutoFit/>
          </a:bodyPr>
          <a:lstStyle/>
          <a:p>
            <a:pPr algn="ctr" fontAlgn="base">
              <a:lnSpc>
                <a:spcPts val="3200"/>
              </a:lnSpc>
              <a:spcBef>
                <a:spcPct val="0"/>
              </a:spcBef>
              <a:spcAft>
                <a:spcPts val="600"/>
              </a:spcAft>
            </a:pPr>
            <a:r>
              <a:rPr lang="fr-FR" sz="6600" b="1" i="1" dirty="0" smtClean="0">
                <a:solidFill>
                  <a:srgbClr val="D74D4D"/>
                </a:solidFill>
                <a:latin typeface="Georgia" panose="02040502050405020303" pitchFamily="18" charset="0"/>
                <a:ea typeface="Calibri"/>
                <a:cs typeface="Times New Roman"/>
              </a:rPr>
              <a:t>41%</a:t>
            </a:r>
            <a:endParaRPr lang="fr-FR" sz="6600" b="1" i="1" dirty="0">
              <a:solidFill>
                <a:srgbClr val="D74D4D"/>
              </a:solidFill>
              <a:latin typeface="Georgia" panose="02040502050405020303" pitchFamily="18" charset="0"/>
              <a:ea typeface="Calibri"/>
              <a:cs typeface="Times New Roman"/>
            </a:endParaRPr>
          </a:p>
        </p:txBody>
      </p:sp>
      <p:sp>
        <p:nvSpPr>
          <p:cNvPr id="4" name="ZoneTexte 3"/>
          <p:cNvSpPr txBox="1"/>
          <p:nvPr/>
        </p:nvSpPr>
        <p:spPr>
          <a:xfrm>
            <a:off x="679320" y="1648372"/>
            <a:ext cx="2193474" cy="338554"/>
          </a:xfrm>
          <a:prstGeom prst="rect">
            <a:avLst/>
          </a:prstGeom>
          <a:noFill/>
        </p:spPr>
        <p:txBody>
          <a:bodyPr wrap="square" rtlCol="0">
            <a:spAutoFit/>
          </a:bodyPr>
          <a:lstStyle/>
          <a:p>
            <a:pPr algn="ctr"/>
            <a:r>
              <a:rPr lang="fr-FR" sz="1600" b="1" i="1" dirty="0">
                <a:solidFill>
                  <a:prstClr val="black">
                    <a:lumMod val="75000"/>
                    <a:lumOff val="25000"/>
                  </a:prstClr>
                </a:solidFill>
                <a:latin typeface="Georgia" panose="02040502050405020303" pitchFamily="18" charset="0"/>
                <a:ea typeface="Calibri"/>
                <a:cs typeface="Times New Roman"/>
              </a:rPr>
              <a:t>Le chiffre clé</a:t>
            </a:r>
          </a:p>
        </p:txBody>
      </p:sp>
      <p:graphicFrame>
        <p:nvGraphicFramePr>
          <p:cNvPr id="14" name="Graphique 13"/>
          <p:cNvGraphicFramePr/>
          <p:nvPr>
            <p:extLst>
              <p:ext uri="{D42A27DB-BD31-4B8C-83A1-F6EECF244321}">
                <p14:modId xmlns:p14="http://schemas.microsoft.com/office/powerpoint/2010/main" val="2017417727"/>
              </p:ext>
            </p:extLst>
          </p:nvPr>
        </p:nvGraphicFramePr>
        <p:xfrm>
          <a:off x="679322" y="4221088"/>
          <a:ext cx="3256977"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1315037" y="3492301"/>
            <a:ext cx="7444519" cy="584775"/>
          </a:xfrm>
          <a:prstGeom prst="rect">
            <a:avLst/>
          </a:prstGeom>
          <a:noFill/>
        </p:spPr>
        <p:txBody>
          <a:bodyPr wrap="square" rtlCol="0">
            <a:spAutoFit/>
          </a:bodyPr>
          <a:lstStyle/>
          <a:p>
            <a:r>
              <a:rPr lang="fr-FR" sz="1600" dirty="0" smtClean="0">
                <a:solidFill>
                  <a:prstClr val="black"/>
                </a:solidFill>
                <a:latin typeface="Georgia" panose="02040502050405020303" pitchFamily="18" charset="0"/>
              </a:rPr>
              <a:t>Mais une vraie disparité entre FPH et secteur privé à but non lucratif, notamment en raison de la taille des structures :</a:t>
            </a:r>
            <a:endParaRPr lang="fr-FR" sz="1600" dirty="0">
              <a:solidFill>
                <a:prstClr val="black"/>
              </a:solidFill>
              <a:latin typeface="Georgia" panose="02040502050405020303" pitchFamily="18" charset="0"/>
            </a:endParaRPr>
          </a:p>
        </p:txBody>
      </p:sp>
      <p:sp>
        <p:nvSpPr>
          <p:cNvPr id="6" name="Virage 5"/>
          <p:cNvSpPr/>
          <p:nvPr/>
        </p:nvSpPr>
        <p:spPr>
          <a:xfrm rot="10800000" flipH="1">
            <a:off x="679356" y="3085963"/>
            <a:ext cx="557687" cy="838433"/>
          </a:xfrm>
          <a:prstGeom prst="bent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7" name="Rectangle 6"/>
          <p:cNvSpPr/>
          <p:nvPr/>
        </p:nvSpPr>
        <p:spPr>
          <a:xfrm>
            <a:off x="4306124" y="4221088"/>
            <a:ext cx="4320480" cy="1944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spcAft>
                <a:spcPts val="600"/>
              </a:spcAft>
            </a:pPr>
            <a:r>
              <a:rPr lang="fr-FR" sz="1150" i="1" dirty="0" smtClean="0">
                <a:solidFill>
                  <a:prstClr val="black"/>
                </a:solidFill>
                <a:latin typeface="Arial" panose="020B0604020202020204" pitchFamily="34" charset="0"/>
                <a:cs typeface="Arial" panose="020B0604020202020204" pitchFamily="34" charset="0"/>
              </a:rPr>
              <a:t>Les EJ de la FPH apparaissent – en proportion – plus touchées par la problématique de l’inaptitude : 82% d’entre elles déclarent au moins une situation d’inaptitude prononcée au cours des 3 dernières années contre 34% des établissements du secteur privé à but non lucratif.</a:t>
            </a:r>
          </a:p>
          <a:p>
            <a:pPr algn="just"/>
            <a:r>
              <a:rPr lang="fr-FR" sz="1150" i="1" dirty="0" smtClean="0">
                <a:solidFill>
                  <a:prstClr val="black"/>
                </a:solidFill>
                <a:latin typeface="Arial" panose="020B0604020202020204" pitchFamily="34" charset="0"/>
                <a:cs typeface="Arial" panose="020B0604020202020204" pitchFamily="34" charset="0"/>
              </a:rPr>
              <a:t>Cet écart tient essentiellement à la taille des structures qui composent chacun de ces 2 champs d’activité : près de 90% d’EJ de plus de 50 agents dans la FPH et, à l’inverse, plus des tiers (70%) d’établissements de moins de 50 agents pour le secteur privé à but non lucratif.</a:t>
            </a:r>
            <a:endParaRPr lang="fr-FR" sz="1150" i="1" dirty="0">
              <a:solidFill>
                <a:prstClr val="black"/>
              </a:solidFill>
              <a:latin typeface="Arial" panose="020B0604020202020204" pitchFamily="34" charset="0"/>
              <a:cs typeface="Arial" panose="020B0604020202020204" pitchFamily="34" charset="0"/>
            </a:endParaRPr>
          </a:p>
        </p:txBody>
      </p:sp>
      <p:cxnSp>
        <p:nvCxnSpPr>
          <p:cNvPr id="15" name="Connecteur droit 14"/>
          <p:cNvCxnSpPr/>
          <p:nvPr/>
        </p:nvCxnSpPr>
        <p:spPr>
          <a:xfrm>
            <a:off x="2807485" y="1484784"/>
            <a:ext cx="0" cy="16334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6940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1928802"/>
            <a:ext cx="8503920" cy="3598742"/>
          </a:xfrm>
        </p:spPr>
        <p:txBody>
          <a:bodyPr>
            <a:normAutofit/>
          </a:bodyPr>
          <a:lstStyle/>
          <a:p>
            <a:pPr algn="just">
              <a:buNone/>
            </a:pPr>
            <a:r>
              <a:rPr lang="fr-FR" sz="2400" b="1" dirty="0" smtClean="0">
                <a:latin typeface="Century Gothic" pitchFamily="34" charset="0"/>
              </a:rPr>
              <a:t>Mettre en œuvre une politique de prévention des inaptitudes avec les acteurs institutionnels</a:t>
            </a:r>
          </a:p>
          <a:p>
            <a:pPr algn="just">
              <a:buNone/>
            </a:pPr>
            <a:endParaRPr lang="fr-FR" sz="2000" b="1" dirty="0" smtClean="0">
              <a:latin typeface="Century Gothic" pitchFamily="34" charset="0"/>
            </a:endParaRPr>
          </a:p>
          <a:p>
            <a:pPr>
              <a:buNone/>
            </a:pPr>
            <a:r>
              <a:rPr lang="fr-FR" sz="2000" b="1" dirty="0" smtClean="0">
                <a:solidFill>
                  <a:srgbClr val="0070C0"/>
                </a:solidFill>
                <a:latin typeface="Century Gothic" pitchFamily="34" charset="0"/>
              </a:rPr>
              <a:t>Intervention de Myriam MONTELIMARD, Psychologue du travail au CHU de St Etienne et Odile ROUFFIGNAC, Administratrice CGT ANFH Alpes</a:t>
            </a:r>
          </a:p>
          <a:p>
            <a:pPr>
              <a:buNone/>
            </a:pPr>
            <a:endParaRPr lang="fr-FR" sz="2000" dirty="0">
              <a:latin typeface="Century Gothic" pitchFamily="34" charset="0"/>
            </a:endParaRPr>
          </a:p>
        </p:txBody>
      </p:sp>
      <p:sp>
        <p:nvSpPr>
          <p:cNvPr id="4" name="Titre 1"/>
          <p:cNvSpPr>
            <a:spLocks noGrp="1"/>
          </p:cNvSpPr>
          <p:nvPr>
            <p:ph type="title"/>
          </p:nvPr>
        </p:nvSpPr>
        <p:spPr/>
        <p:txBody>
          <a:bodyPr>
            <a:noAutofit/>
          </a:bodyPr>
          <a:lstStyle/>
          <a:p>
            <a:r>
              <a:rPr lang="fr-FR" sz="2000" b="1" dirty="0">
                <a:latin typeface="Century Gothic" pitchFamily="34" charset="0"/>
              </a:rPr>
              <a:t>LA GESTION ET L’ACCOMPAGNEMENT DES PERSONNELS EN SITUATION D’INAPTITUDE DANS LE SECTEUR SANITAIRE ET MEDICO-SOCIAL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4343400"/>
            <a:ext cx="2056425" cy="1143000"/>
          </a:xfrm>
          <a:prstGeom prst="rect">
            <a:avLst/>
          </a:prstGeom>
        </p:spPr>
      </p:pic>
      <p:pic>
        <p:nvPicPr>
          <p:cNvPr id="5" name="Picture 4" descr="n&amp;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71600"/>
            <a:ext cx="9144001" cy="2611782"/>
          </a:xfrm>
          <a:prstGeom prst="rect">
            <a:avLst/>
          </a:prstGeom>
        </p:spPr>
      </p:pic>
    </p:spTree>
    <p:extLst>
      <p:ext uri="{BB962C8B-B14F-4D97-AF65-F5344CB8AC3E}">
        <p14:creationId xmlns:p14="http://schemas.microsoft.com/office/powerpoint/2010/main" val="33077632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520" y="0"/>
            <a:ext cx="9361040" cy="6957392"/>
          </a:xfrm>
          <a:prstGeom prst="rect">
            <a:avLst/>
          </a:prstGeom>
          <a:solidFill>
            <a:srgbClr val="1A24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82C9C"/>
              </a:solidFill>
            </a:endParaRPr>
          </a:p>
        </p:txBody>
      </p:sp>
      <p:sp>
        <p:nvSpPr>
          <p:cNvPr id="7" name="TextBox 6"/>
          <p:cNvSpPr txBox="1"/>
          <p:nvPr/>
        </p:nvSpPr>
        <p:spPr>
          <a:xfrm>
            <a:off x="1288232" y="2579795"/>
            <a:ext cx="5616624" cy="3816429"/>
          </a:xfrm>
          <a:prstGeom prst="rect">
            <a:avLst/>
          </a:prstGeom>
          <a:noFill/>
        </p:spPr>
        <p:txBody>
          <a:bodyPr wrap="square" rtlCol="0">
            <a:spAutoFit/>
          </a:bodyPr>
          <a:lstStyle/>
          <a:p>
            <a:r>
              <a:rPr lang="en-US" sz="3600" dirty="0" smtClean="0">
                <a:solidFill>
                  <a:prstClr val="white"/>
                </a:solidFill>
                <a:latin typeface="Frutiger 65 Bold"/>
                <a:cs typeface="Frutiger 65 Bold"/>
              </a:rPr>
              <a:t>Politique de prévention des inaptitudes</a:t>
            </a:r>
          </a:p>
          <a:p>
            <a:r>
              <a:rPr lang="en-US" sz="3600" dirty="0" smtClean="0">
                <a:solidFill>
                  <a:prstClr val="white"/>
                </a:solidFill>
                <a:latin typeface="Frutiger 65 Bold"/>
                <a:cs typeface="Frutiger 65 Bold"/>
              </a:rPr>
              <a:t>CHU de Saint-Etienne</a:t>
            </a:r>
          </a:p>
          <a:p>
            <a:endParaRPr lang="en-US" sz="3600" dirty="0" smtClean="0">
              <a:solidFill>
                <a:prstClr val="white"/>
              </a:solidFill>
              <a:latin typeface="Frutiger 65 Bold"/>
              <a:cs typeface="Frutiger 65 Bold"/>
            </a:endParaRPr>
          </a:p>
          <a:p>
            <a:r>
              <a:rPr lang="en-US" sz="1400" dirty="0" smtClean="0">
                <a:solidFill>
                  <a:prstClr val="white"/>
                </a:solidFill>
                <a:latin typeface="Frutiger 65 Bold"/>
                <a:cs typeface="Frutiger 65 Bold"/>
              </a:rPr>
              <a:t>Myriam MONTELIMARD, Psychologue du travail</a:t>
            </a:r>
          </a:p>
          <a:p>
            <a:endParaRPr lang="en-US" sz="1400" dirty="0">
              <a:solidFill>
                <a:prstClr val="white"/>
              </a:solidFill>
              <a:latin typeface="Frutiger 65 Bold"/>
              <a:cs typeface="Frutiger 65 Bold"/>
            </a:endParaRPr>
          </a:p>
          <a:p>
            <a:endParaRPr lang="en-US" sz="1400" dirty="0" smtClean="0">
              <a:solidFill>
                <a:prstClr val="white"/>
              </a:solidFill>
              <a:latin typeface="Frutiger 65 Bold"/>
              <a:cs typeface="Frutiger 65 Bold"/>
            </a:endParaRPr>
          </a:p>
          <a:p>
            <a:endParaRPr lang="en-US" sz="1400" dirty="0">
              <a:solidFill>
                <a:prstClr val="white"/>
              </a:solidFill>
              <a:latin typeface="Frutiger 65 Bold"/>
              <a:cs typeface="Frutiger 65 Bold"/>
            </a:endParaRPr>
          </a:p>
          <a:p>
            <a:endParaRPr lang="en-US" sz="1400" dirty="0" smtClean="0">
              <a:solidFill>
                <a:prstClr val="white"/>
              </a:solidFill>
              <a:latin typeface="Frutiger 65 Bold"/>
              <a:cs typeface="Frutiger 65 Bold"/>
            </a:endParaRPr>
          </a:p>
          <a:p>
            <a:endParaRPr lang="en-US" sz="1400" dirty="0">
              <a:solidFill>
                <a:prstClr val="white"/>
              </a:solidFill>
              <a:latin typeface="Frutiger 65 Bold"/>
              <a:cs typeface="Frutiger 65 Bold"/>
            </a:endParaRPr>
          </a:p>
          <a:p>
            <a:pPr algn="ctr"/>
            <a:r>
              <a:rPr lang="en-US" sz="1400" dirty="0" smtClean="0">
                <a:solidFill>
                  <a:prstClr val="white"/>
                </a:solidFill>
                <a:latin typeface="Frutiger 65 Bold"/>
                <a:cs typeface="Frutiger 65 Bold"/>
              </a:rPr>
              <a:t>8 </a:t>
            </a:r>
            <a:r>
              <a:rPr lang="en-US" sz="1400" dirty="0" err="1" smtClean="0">
                <a:solidFill>
                  <a:prstClr val="white"/>
                </a:solidFill>
                <a:latin typeface="Frutiger 65 Bold"/>
                <a:cs typeface="Frutiger 65 Bold"/>
              </a:rPr>
              <a:t>Novembre</a:t>
            </a:r>
            <a:r>
              <a:rPr lang="en-US" sz="1400" dirty="0" smtClean="0">
                <a:solidFill>
                  <a:prstClr val="white"/>
                </a:solidFill>
                <a:latin typeface="Frutiger 65 Bold"/>
                <a:cs typeface="Frutiger 65 Bold"/>
              </a:rPr>
              <a:t> 2016</a:t>
            </a:r>
            <a:endParaRPr lang="en-US" sz="1400" dirty="0">
              <a:solidFill>
                <a:prstClr val="white"/>
              </a:solidFill>
              <a:latin typeface="Frutiger 65 Bold"/>
              <a:cs typeface="Frutiger 65 Bold"/>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427" y="6096000"/>
            <a:ext cx="991173" cy="498218"/>
          </a:xfrm>
          <a:prstGeom prst="rect">
            <a:avLst/>
          </a:prstGeom>
        </p:spPr>
      </p:pic>
    </p:spTree>
    <p:extLst>
      <p:ext uri="{BB962C8B-B14F-4D97-AF65-F5344CB8AC3E}">
        <p14:creationId xmlns:p14="http://schemas.microsoft.com/office/powerpoint/2010/main" val="8579189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PRESENTATION DU </a:t>
            </a:r>
            <a:br>
              <a:rPr lang="fr-FR" sz="3600" b="1" dirty="0" smtClean="0"/>
            </a:br>
            <a:r>
              <a:rPr lang="fr-FR" sz="3600" b="1" dirty="0" smtClean="0"/>
              <a:t>CHU DE SAINT-ETIENNE</a:t>
            </a:r>
            <a:endParaRPr lang="fr-FR" sz="3600" b="1" dirty="0"/>
          </a:p>
        </p:txBody>
      </p:sp>
      <p:sp>
        <p:nvSpPr>
          <p:cNvPr id="3" name="Espace réservé du contenu 2"/>
          <p:cNvSpPr>
            <a:spLocks noGrp="1"/>
          </p:cNvSpPr>
          <p:nvPr>
            <p:ph idx="1"/>
          </p:nvPr>
        </p:nvSpPr>
        <p:spPr>
          <a:xfrm>
            <a:off x="467544" y="1844824"/>
            <a:ext cx="8229600" cy="4525963"/>
          </a:xfrm>
        </p:spPr>
        <p:txBody>
          <a:bodyPr/>
          <a:lstStyle/>
          <a:p>
            <a:r>
              <a:rPr lang="fr-FR" dirty="0" smtClean="0"/>
              <a:t>Etablissement de référence et de recours du territoire de santé Loire et Nord-Ardèche</a:t>
            </a:r>
          </a:p>
          <a:p>
            <a:r>
              <a:rPr lang="fr-FR" dirty="0" smtClean="0"/>
              <a:t>Etablissement support du Groupement Hospitalier de Territoire Loire qui compte 20 établissements</a:t>
            </a:r>
          </a:p>
          <a:p>
            <a:r>
              <a:rPr lang="fr-FR" dirty="0" smtClean="0"/>
              <a:t>7 385 professionnels</a:t>
            </a:r>
          </a:p>
          <a:p>
            <a:r>
              <a:rPr lang="fr-FR" dirty="0" smtClean="0"/>
              <a:t>1 879 lits et places</a:t>
            </a:r>
            <a:endParaRPr lang="fr-FR" dirty="0"/>
          </a:p>
        </p:txBody>
      </p:sp>
    </p:spTree>
    <p:extLst>
      <p:ext uri="{BB962C8B-B14F-4D97-AF65-F5344CB8AC3E}">
        <p14:creationId xmlns:p14="http://schemas.microsoft.com/office/powerpoint/2010/main" val="643332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ROLE DU PSYCHOLOGUE DU TRAVAIL</a:t>
            </a:r>
            <a:endParaRPr lang="fr-FR" sz="3600" b="1" dirty="0"/>
          </a:p>
        </p:txBody>
      </p:sp>
      <p:sp>
        <p:nvSpPr>
          <p:cNvPr id="3" name="Espace réservé du contenu 2"/>
          <p:cNvSpPr>
            <a:spLocks noGrp="1"/>
          </p:cNvSpPr>
          <p:nvPr>
            <p:ph idx="1"/>
          </p:nvPr>
        </p:nvSpPr>
        <p:spPr/>
        <p:txBody>
          <a:bodyPr>
            <a:normAutofit lnSpcReduction="10000"/>
          </a:bodyPr>
          <a:lstStyle/>
          <a:p>
            <a:r>
              <a:rPr lang="fr-FR" dirty="0"/>
              <a:t>P</a:t>
            </a:r>
            <a:r>
              <a:rPr lang="fr-FR" dirty="0" smtClean="0"/>
              <a:t>réserver </a:t>
            </a:r>
            <a:r>
              <a:rPr lang="fr-FR" dirty="0"/>
              <a:t>la santé psychique des personnes et </a:t>
            </a:r>
            <a:r>
              <a:rPr lang="fr-FR" dirty="0" smtClean="0"/>
              <a:t>améliorer </a:t>
            </a:r>
            <a:r>
              <a:rPr lang="fr-FR" dirty="0"/>
              <a:t>les conditions de </a:t>
            </a:r>
            <a:r>
              <a:rPr lang="fr-FR" dirty="0" smtClean="0"/>
              <a:t>travail</a:t>
            </a:r>
          </a:p>
          <a:p>
            <a:r>
              <a:rPr lang="fr-FR" dirty="0"/>
              <a:t>Missions d'accompagnement du personnel hospitalier tout au long de sa carrière </a:t>
            </a:r>
            <a:r>
              <a:rPr lang="fr-FR" dirty="0" smtClean="0"/>
              <a:t>professionnelle</a:t>
            </a:r>
          </a:p>
          <a:p>
            <a:r>
              <a:rPr lang="fr-FR" dirty="0" smtClean="0"/>
              <a:t>Conseils, accompagnement</a:t>
            </a:r>
            <a:r>
              <a:rPr lang="fr-FR" dirty="0"/>
              <a:t>, </a:t>
            </a:r>
            <a:r>
              <a:rPr lang="fr-FR" dirty="0" smtClean="0"/>
              <a:t>élaboration </a:t>
            </a:r>
            <a:r>
              <a:rPr lang="fr-FR" dirty="0"/>
              <a:t>de </a:t>
            </a:r>
            <a:r>
              <a:rPr lang="fr-FR" dirty="0" smtClean="0"/>
              <a:t>diagnostic, intervention auprès des différents </a:t>
            </a:r>
            <a:r>
              <a:rPr lang="fr-FR" dirty="0"/>
              <a:t>acteurs de l'Institution tant au niveau individuel que </a:t>
            </a:r>
            <a:r>
              <a:rPr lang="fr-FR" dirty="0" smtClean="0"/>
              <a:t>collectif</a:t>
            </a:r>
            <a:endParaRPr lang="fr-FR" dirty="0"/>
          </a:p>
        </p:txBody>
      </p:sp>
    </p:spTree>
    <p:extLst>
      <p:ext uri="{BB962C8B-B14F-4D97-AF65-F5344CB8AC3E}">
        <p14:creationId xmlns:p14="http://schemas.microsoft.com/office/powerpoint/2010/main" val="33795160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ACTEURS MOBILISES</a:t>
            </a:r>
            <a:endParaRPr lang="fr-FR" sz="3600" b="1" dirty="0"/>
          </a:p>
        </p:txBody>
      </p:sp>
      <p:sp>
        <p:nvSpPr>
          <p:cNvPr id="3" name="Espace réservé du contenu 2"/>
          <p:cNvSpPr>
            <a:spLocks noGrp="1"/>
          </p:cNvSpPr>
          <p:nvPr>
            <p:ph idx="1"/>
          </p:nvPr>
        </p:nvSpPr>
        <p:spPr/>
        <p:txBody>
          <a:bodyPr>
            <a:normAutofit fontScale="70000" lnSpcReduction="20000"/>
          </a:bodyPr>
          <a:lstStyle/>
          <a:p>
            <a:pPr>
              <a:buFont typeface="Wingdings" panose="05000000000000000000" pitchFamily="2" charset="2"/>
              <a:buChar char="q"/>
            </a:pPr>
            <a:r>
              <a:rPr lang="fr-FR" sz="3000" dirty="0" smtClean="0"/>
              <a:t> En interne : 	</a:t>
            </a:r>
          </a:p>
          <a:p>
            <a:pPr lvl="3">
              <a:buFont typeface="Wingdings" panose="05000000000000000000" pitchFamily="2" charset="2"/>
              <a:buChar char="§"/>
            </a:pPr>
            <a:r>
              <a:rPr lang="fr-FR" dirty="0" smtClean="0"/>
              <a:t>Personnes elles-mêmes concernées par les situations de maintien dans l’emploi</a:t>
            </a:r>
          </a:p>
          <a:p>
            <a:pPr lvl="3">
              <a:buFont typeface="Wingdings" panose="05000000000000000000" pitchFamily="2" charset="2"/>
              <a:buChar char="§"/>
            </a:pPr>
            <a:r>
              <a:rPr lang="fr-FR" dirty="0" smtClean="0"/>
              <a:t>Médecins du travail</a:t>
            </a:r>
          </a:p>
          <a:p>
            <a:pPr lvl="3">
              <a:buFont typeface="Wingdings" panose="05000000000000000000" pitchFamily="2" charset="2"/>
              <a:buChar char="§"/>
            </a:pPr>
            <a:r>
              <a:rPr lang="fr-FR" dirty="0" smtClean="0"/>
              <a:t>DRH/DSIRMT/Directeurs</a:t>
            </a:r>
          </a:p>
          <a:p>
            <a:pPr lvl="3">
              <a:buFont typeface="Wingdings" panose="05000000000000000000" pitchFamily="2" charset="2"/>
              <a:buChar char="§"/>
            </a:pPr>
            <a:r>
              <a:rPr lang="fr-FR" dirty="0" smtClean="0"/>
              <a:t>Pôles</a:t>
            </a:r>
          </a:p>
          <a:p>
            <a:pPr lvl="3">
              <a:buFont typeface="Wingdings" panose="05000000000000000000" pitchFamily="2" charset="2"/>
              <a:buChar char="§"/>
            </a:pPr>
            <a:r>
              <a:rPr lang="fr-FR" dirty="0" smtClean="0"/>
              <a:t>Organisations syndicales</a:t>
            </a:r>
          </a:p>
          <a:p>
            <a:pPr lvl="3">
              <a:buFont typeface="Wingdings" panose="05000000000000000000" pitchFamily="2" charset="2"/>
              <a:buChar char="§"/>
            </a:pPr>
            <a:r>
              <a:rPr lang="fr-FR" dirty="0" smtClean="0"/>
              <a:t>Ergonome</a:t>
            </a:r>
          </a:p>
          <a:p>
            <a:pPr lvl="3">
              <a:buFont typeface="Wingdings" panose="05000000000000000000" pitchFamily="2" charset="2"/>
              <a:buChar char="§"/>
            </a:pPr>
            <a:r>
              <a:rPr lang="fr-FR" dirty="0" smtClean="0"/>
              <a:t>Assistante sociale du personnel</a:t>
            </a:r>
          </a:p>
          <a:p>
            <a:pPr lvl="3">
              <a:buFont typeface="Wingdings" panose="05000000000000000000" pitchFamily="2" charset="2"/>
              <a:buChar char="§"/>
            </a:pPr>
            <a:r>
              <a:rPr lang="fr-FR" dirty="0" smtClean="0"/>
              <a:t>Ingénieur en prévention des risques professionnels</a:t>
            </a:r>
          </a:p>
          <a:p>
            <a:pPr lvl="3">
              <a:buFont typeface="Wingdings" panose="05000000000000000000" pitchFamily="2" charset="2"/>
              <a:buChar char="§"/>
            </a:pPr>
            <a:endParaRPr lang="fr-FR" dirty="0" smtClean="0"/>
          </a:p>
          <a:p>
            <a:pPr>
              <a:buFont typeface="Wingdings" panose="05000000000000000000" pitchFamily="2" charset="2"/>
              <a:buChar char="q"/>
            </a:pPr>
            <a:r>
              <a:rPr lang="fr-FR" sz="3000" dirty="0" smtClean="0"/>
              <a:t> En externe : </a:t>
            </a:r>
          </a:p>
          <a:p>
            <a:pPr lvl="3">
              <a:buFont typeface="Wingdings" panose="05000000000000000000" pitchFamily="2" charset="2"/>
              <a:buChar char="§"/>
            </a:pPr>
            <a:r>
              <a:rPr lang="fr-FR" dirty="0" smtClean="0"/>
              <a:t>FIPHFP</a:t>
            </a:r>
          </a:p>
          <a:p>
            <a:pPr lvl="3">
              <a:buFont typeface="Wingdings" panose="05000000000000000000" pitchFamily="2" charset="2"/>
              <a:buChar char="§"/>
            </a:pPr>
            <a:r>
              <a:rPr lang="fr-FR" dirty="0" smtClean="0"/>
              <a:t>HANDICAP EMPLOI 42</a:t>
            </a:r>
          </a:p>
          <a:p>
            <a:pPr lvl="3">
              <a:buFont typeface="Wingdings" panose="05000000000000000000" pitchFamily="2" charset="2"/>
              <a:buChar char="§"/>
            </a:pPr>
            <a:r>
              <a:rPr lang="fr-FR" dirty="0" smtClean="0"/>
              <a:t>SAMETH</a:t>
            </a:r>
          </a:p>
          <a:p>
            <a:pPr lvl="3">
              <a:buFont typeface="Wingdings" panose="05000000000000000000" pitchFamily="2" charset="2"/>
              <a:buChar char="§"/>
            </a:pPr>
            <a:r>
              <a:rPr lang="fr-FR" dirty="0" smtClean="0"/>
              <a:t>FIDEV</a:t>
            </a:r>
          </a:p>
          <a:p>
            <a:pPr lvl="3">
              <a:buFont typeface="Wingdings" panose="05000000000000000000" pitchFamily="2" charset="2"/>
              <a:buChar char="§"/>
            </a:pPr>
            <a:r>
              <a:rPr lang="fr-FR" dirty="0" smtClean="0"/>
              <a:t>CREPSE</a:t>
            </a:r>
          </a:p>
          <a:p>
            <a:pPr lvl="3">
              <a:buFont typeface="Wingdings" panose="05000000000000000000" pitchFamily="2" charset="2"/>
              <a:buChar char="§"/>
            </a:pPr>
            <a:r>
              <a:rPr lang="fr-FR" dirty="0" smtClean="0"/>
              <a:t>UEROS</a:t>
            </a:r>
          </a:p>
          <a:p>
            <a:pPr lvl="3">
              <a:buFont typeface="Wingdings" panose="05000000000000000000" pitchFamily="2" charset="2"/>
              <a:buChar char="q"/>
            </a:pPr>
            <a:endParaRPr lang="fr-FR" sz="2800" dirty="0" smtClean="0"/>
          </a:p>
          <a:p>
            <a:pPr lvl="3">
              <a:buFont typeface="Wingdings" panose="05000000000000000000" pitchFamily="2" charset="2"/>
              <a:buChar char="§"/>
            </a:pPr>
            <a:endParaRPr lang="fr-FR" dirty="0" smtClean="0"/>
          </a:p>
          <a:p>
            <a:pPr lvl="2">
              <a:buFont typeface="Arial" panose="020B0604020202020204" pitchFamily="34" charset="0"/>
              <a:buChar char="•"/>
            </a:pPr>
            <a:endParaRPr lang="fr-FR" dirty="0" smtClean="0"/>
          </a:p>
          <a:p>
            <a:pPr lvl="3">
              <a:buFont typeface="Arial" panose="020B0604020202020204" pitchFamily="34" charset="0"/>
              <a:buChar char="•"/>
            </a:pPr>
            <a:endParaRPr lang="fr-FR" dirty="0"/>
          </a:p>
        </p:txBody>
      </p:sp>
    </p:spTree>
    <p:extLst>
      <p:ext uri="{BB962C8B-B14F-4D97-AF65-F5344CB8AC3E}">
        <p14:creationId xmlns:p14="http://schemas.microsoft.com/office/powerpoint/2010/main" val="11290087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t>AXES DE LA POLITIQUE DE PREVENTION DES INAPTITUDES</a:t>
            </a:r>
            <a:endParaRPr lang="fr-FR" sz="3600" b="1" dirty="0"/>
          </a:p>
        </p:txBody>
      </p:sp>
      <p:sp>
        <p:nvSpPr>
          <p:cNvPr id="3" name="Espace réservé du contenu 2"/>
          <p:cNvSpPr>
            <a:spLocks noGrp="1"/>
          </p:cNvSpPr>
          <p:nvPr>
            <p:ph idx="1"/>
          </p:nvPr>
        </p:nvSpPr>
        <p:spPr>
          <a:xfrm>
            <a:off x="467544" y="1412776"/>
            <a:ext cx="8229600" cy="5257800"/>
          </a:xfrm>
        </p:spPr>
        <p:txBody>
          <a:bodyPr>
            <a:normAutofit fontScale="62500" lnSpcReduction="20000"/>
          </a:bodyPr>
          <a:lstStyle/>
          <a:p>
            <a:pPr>
              <a:buFont typeface="Wingdings" panose="05000000000000000000" pitchFamily="2" charset="2"/>
              <a:buChar char="q"/>
            </a:pPr>
            <a:r>
              <a:rPr lang="fr-FR" i="1" u="sng" dirty="0" smtClean="0"/>
              <a:t>Prévention Primaire</a:t>
            </a:r>
          </a:p>
          <a:p>
            <a:pPr lvl="2" indent="-342900">
              <a:buFont typeface="Wingdings" panose="05000000000000000000" pitchFamily="2" charset="2"/>
              <a:buChar char="§"/>
            </a:pPr>
            <a:r>
              <a:rPr lang="fr-FR" dirty="0" smtClean="0"/>
              <a:t>Dimension ergonomique  prise en compte dans la conception de nouveaux bâtiments</a:t>
            </a:r>
          </a:p>
          <a:p>
            <a:pPr lvl="2" indent="-342900">
              <a:buFont typeface="Wingdings" panose="05000000000000000000" pitchFamily="2" charset="2"/>
              <a:buChar char="§"/>
            </a:pPr>
            <a:r>
              <a:rPr lang="fr-FR" dirty="0" smtClean="0"/>
              <a:t>Organisations de travail pensées sous un angle prévention des risques professionnels</a:t>
            </a:r>
          </a:p>
          <a:p>
            <a:pPr lvl="2" indent="-342900">
              <a:buFont typeface="Wingdings" panose="05000000000000000000" pitchFamily="2" charset="2"/>
              <a:buChar char="§"/>
            </a:pPr>
            <a:r>
              <a:rPr lang="fr-FR" dirty="0" smtClean="0"/>
              <a:t>Groupe « Handicap »</a:t>
            </a:r>
          </a:p>
          <a:p>
            <a:pPr lvl="2" indent="-342900">
              <a:buFont typeface="Wingdings" panose="05000000000000000000" pitchFamily="2" charset="2"/>
              <a:buChar char="§"/>
            </a:pPr>
            <a:r>
              <a:rPr lang="fr-FR" dirty="0" smtClean="0"/>
              <a:t>Cartographie des postes adaptés</a:t>
            </a:r>
          </a:p>
          <a:p>
            <a:pPr lvl="2" indent="-342900">
              <a:buNone/>
            </a:pPr>
            <a:endParaRPr lang="fr-FR" dirty="0" smtClean="0"/>
          </a:p>
          <a:p>
            <a:pPr lvl="3" indent="-342900">
              <a:buFont typeface="Wingdings" panose="05000000000000000000" pitchFamily="2" charset="2"/>
              <a:buChar char="§"/>
            </a:pPr>
            <a:endParaRPr lang="fr-FR" dirty="0" smtClean="0"/>
          </a:p>
          <a:p>
            <a:pPr>
              <a:buFont typeface="Wingdings" panose="05000000000000000000" pitchFamily="2" charset="2"/>
              <a:buChar char="q"/>
            </a:pPr>
            <a:r>
              <a:rPr lang="fr-FR" i="1" u="sng" dirty="0" smtClean="0"/>
              <a:t>Prévention secondaire</a:t>
            </a:r>
          </a:p>
          <a:p>
            <a:pPr lvl="2" indent="-342900">
              <a:buFont typeface="Wingdings" panose="05000000000000000000" pitchFamily="2" charset="2"/>
              <a:buChar char="§"/>
            </a:pPr>
            <a:r>
              <a:rPr lang="fr-FR" dirty="0"/>
              <a:t>Courrier systématique à 3 </a:t>
            </a:r>
            <a:r>
              <a:rPr lang="fr-FR" dirty="0" smtClean="0"/>
              <a:t>mois </a:t>
            </a:r>
          </a:p>
          <a:p>
            <a:pPr lvl="2" indent="-342900">
              <a:buFont typeface="Wingdings" panose="05000000000000000000" pitchFamily="2" charset="2"/>
              <a:buChar char="§"/>
            </a:pPr>
            <a:r>
              <a:rPr lang="fr-FR" dirty="0" smtClean="0"/>
              <a:t>Etudes ergonomiques</a:t>
            </a:r>
          </a:p>
          <a:p>
            <a:pPr lvl="2" indent="-342900">
              <a:buFont typeface="Wingdings" panose="05000000000000000000" pitchFamily="2" charset="2"/>
              <a:buChar char="§"/>
            </a:pPr>
            <a:r>
              <a:rPr lang="fr-FR" dirty="0" smtClean="0"/>
              <a:t>Achats de matériels</a:t>
            </a:r>
          </a:p>
          <a:p>
            <a:pPr lvl="2" indent="-342900">
              <a:buFont typeface="Wingdings" panose="05000000000000000000" pitchFamily="2" charset="2"/>
              <a:buChar char="§"/>
            </a:pPr>
            <a:r>
              <a:rPr lang="fr-FR" dirty="0" smtClean="0"/>
              <a:t>Formations </a:t>
            </a:r>
            <a:r>
              <a:rPr lang="fr-FR" dirty="0"/>
              <a:t>manutentions </a:t>
            </a:r>
            <a:r>
              <a:rPr lang="fr-FR" dirty="0" smtClean="0"/>
              <a:t>patients/charges</a:t>
            </a:r>
            <a:endParaRPr lang="fr-FR" dirty="0"/>
          </a:p>
          <a:p>
            <a:pPr lvl="2" indent="-342900">
              <a:buFont typeface="Wingdings" panose="05000000000000000000" pitchFamily="2" charset="2"/>
              <a:buChar char="§"/>
            </a:pPr>
            <a:r>
              <a:rPr lang="fr-FR" dirty="0"/>
              <a:t>Echauffement avant la prise de poste</a:t>
            </a:r>
          </a:p>
          <a:p>
            <a:pPr marL="800100" lvl="2" indent="0">
              <a:buNone/>
            </a:pPr>
            <a:endParaRPr lang="fr-FR" dirty="0" smtClean="0"/>
          </a:p>
          <a:p>
            <a:pPr>
              <a:buFont typeface="Wingdings" panose="05000000000000000000" pitchFamily="2" charset="2"/>
              <a:buChar char="q"/>
            </a:pPr>
            <a:r>
              <a:rPr lang="fr-FR" i="1" u="sng" dirty="0" smtClean="0"/>
              <a:t>Prévention tertiaire</a:t>
            </a:r>
          </a:p>
          <a:p>
            <a:pPr lvl="2">
              <a:buFont typeface="Wingdings" panose="05000000000000000000" pitchFamily="2" charset="2"/>
              <a:buChar char="§"/>
            </a:pPr>
            <a:r>
              <a:rPr lang="fr-FR" dirty="0" smtClean="0"/>
              <a:t>Groupe « Accident du travail »</a:t>
            </a:r>
          </a:p>
          <a:p>
            <a:pPr lvl="2">
              <a:buFont typeface="Wingdings" panose="05000000000000000000" pitchFamily="2" charset="2"/>
              <a:buChar char="§"/>
            </a:pPr>
            <a:r>
              <a:rPr lang="fr-FR" dirty="0" smtClean="0"/>
              <a:t>Groupes « Maintien » </a:t>
            </a:r>
          </a:p>
          <a:p>
            <a:pPr lvl="2">
              <a:buFont typeface="Wingdings" panose="05000000000000000000" pitchFamily="2" charset="2"/>
              <a:buChar char="§"/>
            </a:pPr>
            <a:r>
              <a:rPr lang="fr-FR" dirty="0" smtClean="0"/>
              <a:t>Bilan, formations, stages inter-services, périodes de professionnalisation…</a:t>
            </a:r>
            <a:endParaRPr lang="fr-FR" dirty="0"/>
          </a:p>
        </p:txBody>
      </p:sp>
    </p:spTree>
    <p:extLst>
      <p:ext uri="{BB962C8B-B14F-4D97-AF65-F5344CB8AC3E}">
        <p14:creationId xmlns:p14="http://schemas.microsoft.com/office/powerpoint/2010/main" val="13542571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EN GUISE DE CONCLUSION…</a:t>
            </a:r>
            <a:endParaRPr lang="fr-FR" sz="3600" b="1" dirty="0"/>
          </a:p>
        </p:txBody>
      </p:sp>
      <p:sp>
        <p:nvSpPr>
          <p:cNvPr id="3" name="Espace réservé du contenu 2"/>
          <p:cNvSpPr>
            <a:spLocks noGrp="1"/>
          </p:cNvSpPr>
          <p:nvPr>
            <p:ph idx="1"/>
          </p:nvPr>
        </p:nvSpPr>
        <p:spPr/>
        <p:txBody>
          <a:bodyPr>
            <a:normAutofit fontScale="85000" lnSpcReduction="20000"/>
          </a:bodyPr>
          <a:lstStyle/>
          <a:p>
            <a:pPr>
              <a:buFont typeface="Wingdings" panose="05000000000000000000" pitchFamily="2" charset="2"/>
              <a:buChar char="q"/>
            </a:pPr>
            <a:r>
              <a:rPr lang="fr-FR" sz="2800" dirty="0" smtClean="0"/>
              <a:t> </a:t>
            </a:r>
            <a:r>
              <a:rPr lang="fr-FR" sz="2600" i="1" u="sng" dirty="0" smtClean="0"/>
              <a:t>Les bonnes pratiques</a:t>
            </a:r>
          </a:p>
          <a:p>
            <a:pPr lvl="3">
              <a:buFont typeface="Wingdings" panose="05000000000000000000" pitchFamily="2" charset="2"/>
              <a:buChar char="§"/>
            </a:pPr>
            <a:r>
              <a:rPr lang="fr-FR" dirty="0" smtClean="0"/>
              <a:t>Agent = acteur principal de son parcours professionnel</a:t>
            </a:r>
          </a:p>
          <a:p>
            <a:pPr lvl="3">
              <a:buFont typeface="Wingdings" panose="05000000000000000000" pitchFamily="2" charset="2"/>
              <a:buChar char="§"/>
            </a:pPr>
            <a:r>
              <a:rPr lang="fr-FR" dirty="0" smtClean="0"/>
              <a:t>Accompagnement individualisé</a:t>
            </a:r>
          </a:p>
          <a:p>
            <a:pPr lvl="3">
              <a:buFont typeface="Wingdings" panose="05000000000000000000" pitchFamily="2" charset="2"/>
              <a:buChar char="§"/>
            </a:pPr>
            <a:r>
              <a:rPr lang="fr-FR" dirty="0" smtClean="0"/>
              <a:t>Equipe pluridisciplinaire</a:t>
            </a:r>
          </a:p>
          <a:p>
            <a:pPr lvl="3">
              <a:buFont typeface="Wingdings" panose="05000000000000000000" pitchFamily="2" charset="2"/>
              <a:buChar char="§"/>
            </a:pPr>
            <a:r>
              <a:rPr lang="fr-FR" dirty="0" smtClean="0"/>
              <a:t>Intégration anticipée</a:t>
            </a:r>
          </a:p>
          <a:p>
            <a:pPr lvl="3">
              <a:buFont typeface="Wingdings" panose="05000000000000000000" pitchFamily="2" charset="2"/>
              <a:buChar char="§"/>
            </a:pPr>
            <a:r>
              <a:rPr lang="fr-FR" dirty="0" smtClean="0"/>
              <a:t>Participation du collectif de travail</a:t>
            </a:r>
          </a:p>
          <a:p>
            <a:pPr lvl="3">
              <a:buNone/>
            </a:pPr>
            <a:endParaRPr lang="fr-FR" dirty="0"/>
          </a:p>
          <a:p>
            <a:pPr>
              <a:buFont typeface="Wingdings" panose="05000000000000000000" pitchFamily="2" charset="2"/>
              <a:buChar char="q"/>
            </a:pPr>
            <a:r>
              <a:rPr lang="fr-FR" dirty="0" smtClean="0"/>
              <a:t> </a:t>
            </a:r>
            <a:r>
              <a:rPr lang="fr-FR" sz="2600" i="1" u="sng" dirty="0" smtClean="0"/>
              <a:t>Les freins</a:t>
            </a:r>
          </a:p>
          <a:p>
            <a:pPr lvl="3">
              <a:buFont typeface="Wingdings" panose="05000000000000000000" pitchFamily="2" charset="2"/>
              <a:buChar char="§"/>
            </a:pPr>
            <a:r>
              <a:rPr lang="fr-FR" dirty="0" smtClean="0"/>
              <a:t>Facteurs personnels imprévisibles</a:t>
            </a:r>
          </a:p>
          <a:p>
            <a:pPr lvl="3">
              <a:buFont typeface="Wingdings" panose="05000000000000000000" pitchFamily="2" charset="2"/>
              <a:buChar char="§"/>
            </a:pPr>
            <a:r>
              <a:rPr lang="fr-FR" dirty="0" smtClean="0"/>
              <a:t>Evolution de la situation médicale</a:t>
            </a:r>
          </a:p>
          <a:p>
            <a:pPr lvl="3">
              <a:buFont typeface="Wingdings" panose="05000000000000000000" pitchFamily="2" charset="2"/>
              <a:buChar char="§"/>
            </a:pPr>
            <a:r>
              <a:rPr lang="fr-FR" dirty="0" smtClean="0"/>
              <a:t>Absence de projection</a:t>
            </a:r>
          </a:p>
          <a:p>
            <a:pPr marL="1371600" lvl="3" indent="0">
              <a:buNone/>
            </a:pPr>
            <a:endParaRPr lang="fr-FR" dirty="0" smtClean="0"/>
          </a:p>
          <a:p>
            <a:pPr>
              <a:buFont typeface="Wingdings" panose="05000000000000000000" pitchFamily="2" charset="2"/>
              <a:buChar char="q"/>
            </a:pPr>
            <a:r>
              <a:rPr lang="fr-FR" sz="2600" dirty="0" smtClean="0"/>
              <a:t> </a:t>
            </a:r>
            <a:r>
              <a:rPr lang="fr-FR" sz="2600" i="1" u="sng" dirty="0" smtClean="0"/>
              <a:t>Pistes de réflexion</a:t>
            </a:r>
          </a:p>
          <a:p>
            <a:pPr lvl="3">
              <a:buFont typeface="Wingdings" panose="05000000000000000000" pitchFamily="2" charset="2"/>
              <a:buChar char="§"/>
            </a:pPr>
            <a:r>
              <a:rPr lang="fr-FR" dirty="0" smtClean="0"/>
              <a:t>Faire évoluer la perception des situations de handicap</a:t>
            </a:r>
          </a:p>
          <a:p>
            <a:pPr lvl="3">
              <a:buFont typeface="Wingdings" panose="05000000000000000000" pitchFamily="2" charset="2"/>
              <a:buChar char="§"/>
            </a:pPr>
            <a:r>
              <a:rPr lang="fr-FR" dirty="0" smtClean="0"/>
              <a:t>Favoriser l’inclusion à l’intégration</a:t>
            </a:r>
          </a:p>
          <a:p>
            <a:pPr lvl="3">
              <a:buFont typeface="Wingdings" panose="05000000000000000000" pitchFamily="2" charset="2"/>
              <a:buChar char="§"/>
            </a:pPr>
            <a:r>
              <a:rPr lang="fr-FR" dirty="0" smtClean="0"/>
              <a:t>Plus généralement, anticiper les risques au sein DURP</a:t>
            </a:r>
            <a:endParaRPr lang="fr-FR" dirty="0"/>
          </a:p>
        </p:txBody>
      </p:sp>
    </p:spTree>
    <p:extLst>
      <p:ext uri="{BB962C8B-B14F-4D97-AF65-F5344CB8AC3E}">
        <p14:creationId xmlns:p14="http://schemas.microsoft.com/office/powerpoint/2010/main" val="33617295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a:spLocks noChangeArrowheads="1"/>
          </p:cNvSpPr>
          <p:nvPr/>
        </p:nvSpPr>
        <p:spPr bwMode="auto">
          <a:xfrm>
            <a:off x="2709950" y="4221088"/>
            <a:ext cx="37497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3600" dirty="0" smtClean="0">
                <a:solidFill>
                  <a:srgbClr val="98BF0C"/>
                </a:solidFill>
                <a:latin typeface="Frutiger 45 Light"/>
                <a:cs typeface="Frutiger 45 Light"/>
              </a:rPr>
              <a:t>Merci </a:t>
            </a:r>
          </a:p>
          <a:p>
            <a:pPr algn="ctr" eaLnBrk="1" hangingPunct="1"/>
            <a:r>
              <a:rPr lang="fr-FR" sz="3600" dirty="0" smtClean="0">
                <a:solidFill>
                  <a:srgbClr val="98BF0C"/>
                </a:solidFill>
                <a:latin typeface="Frutiger 45 Light"/>
                <a:cs typeface="Frutiger 45 Light"/>
              </a:rPr>
              <a:t>de votre attention</a:t>
            </a:r>
            <a:endParaRPr lang="fr-FR" sz="3600" dirty="0">
              <a:solidFill>
                <a:srgbClr val="98BF0C"/>
              </a:solidFill>
              <a:latin typeface="Frutiger 45 Light"/>
              <a:cs typeface="Frutiger 45 Light"/>
            </a:endParaRPr>
          </a:p>
        </p:txBody>
      </p:sp>
      <p:pic>
        <p:nvPicPr>
          <p:cNvPr id="6" name="Picture 5" descr="n&amp;b.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371600"/>
            <a:ext cx="9144001" cy="2611782"/>
          </a:xfrm>
          <a:prstGeom prst="rect">
            <a:avLst/>
          </a:prstGeom>
        </p:spPr>
      </p:pic>
      <p:pic>
        <p:nvPicPr>
          <p:cNvPr id="8"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610" y="5660798"/>
            <a:ext cx="1036424" cy="576064"/>
          </a:xfrm>
          <a:prstGeom prst="rect">
            <a:avLst/>
          </a:prstGeom>
        </p:spPr>
      </p:pic>
    </p:spTree>
    <p:extLst>
      <p:ext uri="{BB962C8B-B14F-4D97-AF65-F5344CB8AC3E}">
        <p14:creationId xmlns:p14="http://schemas.microsoft.com/office/powerpoint/2010/main" val="31929740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1928802"/>
            <a:ext cx="8503920" cy="3598742"/>
          </a:xfrm>
        </p:spPr>
        <p:txBody>
          <a:bodyPr>
            <a:normAutofit/>
          </a:bodyPr>
          <a:lstStyle/>
          <a:p>
            <a:pPr algn="just">
              <a:buNone/>
            </a:pPr>
            <a:r>
              <a:rPr lang="fr-FR" sz="2400" b="1" dirty="0" smtClean="0">
                <a:latin typeface="Century Gothic" pitchFamily="34" charset="0"/>
              </a:rPr>
              <a:t>Proposer un accompagnement en vue d’une reconversion professionnelle </a:t>
            </a:r>
          </a:p>
          <a:p>
            <a:pPr algn="just">
              <a:buNone/>
            </a:pPr>
            <a:endParaRPr lang="fr-FR" sz="2000" b="1" dirty="0" smtClean="0">
              <a:latin typeface="Century Gothic" pitchFamily="34" charset="0"/>
            </a:endParaRPr>
          </a:p>
          <a:p>
            <a:pPr>
              <a:buNone/>
            </a:pPr>
            <a:r>
              <a:rPr lang="fr-FR" sz="2000" b="1" dirty="0" smtClean="0">
                <a:solidFill>
                  <a:srgbClr val="0070C0"/>
                </a:solidFill>
                <a:latin typeface="Century Gothic" pitchFamily="34" charset="0"/>
              </a:rPr>
              <a:t>Intervention de Pascale HERBEPIN, DRH  au Centre Médical Germaine Revel et Dr Patricia SELLIER, Médecin du travail au Centre Médical Germaine Revel et inter-établissements</a:t>
            </a:r>
          </a:p>
          <a:p>
            <a:pPr>
              <a:buNone/>
            </a:pPr>
            <a:endParaRPr lang="fr-FR" sz="2000" dirty="0">
              <a:latin typeface="Century Gothic" pitchFamily="34" charset="0"/>
            </a:endParaRPr>
          </a:p>
        </p:txBody>
      </p:sp>
      <p:sp>
        <p:nvSpPr>
          <p:cNvPr id="4" name="Titre 1"/>
          <p:cNvSpPr>
            <a:spLocks noGrp="1"/>
          </p:cNvSpPr>
          <p:nvPr>
            <p:ph type="title"/>
          </p:nvPr>
        </p:nvSpPr>
        <p:spPr/>
        <p:txBody>
          <a:bodyPr>
            <a:noAutofit/>
          </a:bodyPr>
          <a:lstStyle/>
          <a:p>
            <a:r>
              <a:rPr lang="fr-FR" sz="2000" b="1" dirty="0">
                <a:latin typeface="Century Gothic" pitchFamily="34" charset="0"/>
              </a:rPr>
              <a:t>LA GESTION ET L’ACCOMPAGNEMENT DES PERSONNELS EN SITUATION D’INAPTITUDE DANS LE SECTEUR SANITAIRE ET MEDICO-SOCIAL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322" y="1412776"/>
            <a:ext cx="8013753" cy="1633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6C8D7E"/>
              </a:solidFill>
            </a:endParaRPr>
          </a:p>
        </p:txBody>
      </p:sp>
      <p:sp>
        <p:nvSpPr>
          <p:cNvPr id="20" name="Titre 1"/>
          <p:cNvSpPr>
            <a:spLocks noGrp="1"/>
          </p:cNvSpPr>
          <p:nvPr>
            <p:ph type="title"/>
          </p:nvPr>
        </p:nvSpPr>
        <p:spPr>
          <a:xfrm>
            <a:off x="671483" y="238876"/>
            <a:ext cx="8502162" cy="516364"/>
          </a:xfrm>
        </p:spPr>
        <p:txBody>
          <a:bodyPr anchor="ctr">
            <a:normAutofit fontScale="90000"/>
          </a:bodyPr>
          <a:lstStyle/>
          <a:p>
            <a:r>
              <a:rPr lang="fr-FR" sz="1800" b="1" i="1" dirty="0" smtClean="0">
                <a:latin typeface="Georgia" panose="02040502050405020303" pitchFamily="18" charset="0"/>
              </a:rPr>
              <a:t>Un constat en termes d’effectifs concernés probablement « sous évalué »</a:t>
            </a:r>
            <a:endParaRPr lang="fr-FR" sz="1800" b="1" i="1" dirty="0">
              <a:latin typeface="Georgia" panose="02040502050405020303" pitchFamily="18" charset="0"/>
            </a:endParaRPr>
          </a:p>
        </p:txBody>
      </p:sp>
      <p:sp>
        <p:nvSpPr>
          <p:cNvPr id="9" name="Rectangle 8"/>
          <p:cNvSpPr/>
          <p:nvPr/>
        </p:nvSpPr>
        <p:spPr>
          <a:xfrm>
            <a:off x="2976747" y="1430645"/>
            <a:ext cx="5583390" cy="1631216"/>
          </a:xfrm>
          <a:prstGeom prst="rect">
            <a:avLst/>
          </a:prstGeom>
        </p:spPr>
        <p:txBody>
          <a:bodyPr wrap="square">
            <a:spAutoFit/>
          </a:bodyPr>
          <a:lstStyle/>
          <a:p>
            <a:pPr algn="just" fontAlgn="base">
              <a:lnSpc>
                <a:spcPts val="2400"/>
              </a:lnSpc>
              <a:spcBef>
                <a:spcPct val="0"/>
              </a:spcBef>
              <a:spcAft>
                <a:spcPts val="600"/>
              </a:spcAft>
            </a:pPr>
            <a:r>
              <a:rPr lang="fr-FR" b="1" i="1" dirty="0" smtClean="0">
                <a:solidFill>
                  <a:prstClr val="black">
                    <a:lumMod val="75000"/>
                    <a:lumOff val="25000"/>
                  </a:prstClr>
                </a:solidFill>
                <a:latin typeface="Georgia" panose="02040502050405020303" pitchFamily="18" charset="0"/>
                <a:ea typeface="Calibri"/>
                <a:cs typeface="Times New Roman"/>
              </a:rPr>
              <a:t>Les situations d’inaptitude prononcés au cours des 3 dernières années couvrent 3,4% des effectifs des établissements recensés au 31/12/2013 : </a:t>
            </a:r>
            <a:r>
              <a:rPr lang="fr-FR" i="1" dirty="0" smtClean="0">
                <a:solidFill>
                  <a:prstClr val="black">
                    <a:lumMod val="75000"/>
                    <a:lumOff val="25000"/>
                  </a:prstClr>
                </a:solidFill>
                <a:latin typeface="Georgia" panose="02040502050405020303" pitchFamily="18" charset="0"/>
                <a:ea typeface="Calibri"/>
                <a:cs typeface="Times New Roman"/>
              </a:rPr>
              <a:t>3,3% dans la FPH et 4,8%</a:t>
            </a:r>
            <a:r>
              <a:rPr lang="fr-FR" i="1" dirty="0">
                <a:solidFill>
                  <a:prstClr val="black">
                    <a:lumMod val="75000"/>
                    <a:lumOff val="25000"/>
                  </a:prstClr>
                </a:solidFill>
                <a:latin typeface="Georgia" panose="02040502050405020303" pitchFamily="18" charset="0"/>
                <a:ea typeface="Calibri"/>
                <a:cs typeface="Times New Roman"/>
              </a:rPr>
              <a:t> </a:t>
            </a:r>
            <a:r>
              <a:rPr lang="fr-FR" i="1" dirty="0" smtClean="0">
                <a:solidFill>
                  <a:prstClr val="black">
                    <a:lumMod val="75000"/>
                    <a:lumOff val="25000"/>
                  </a:prstClr>
                </a:solidFill>
                <a:latin typeface="Georgia" panose="02040502050405020303" pitchFamily="18" charset="0"/>
                <a:ea typeface="Calibri"/>
                <a:cs typeface="Times New Roman"/>
              </a:rPr>
              <a:t>dans le secteur privé à but non </a:t>
            </a:r>
            <a:r>
              <a:rPr lang="fr-FR" sz="1700" i="1" dirty="0" smtClean="0">
                <a:solidFill>
                  <a:prstClr val="black">
                    <a:lumMod val="75000"/>
                    <a:lumOff val="25000"/>
                  </a:prstClr>
                </a:solidFill>
                <a:latin typeface="Georgia" panose="02040502050405020303" pitchFamily="18" charset="0"/>
                <a:ea typeface="Calibri"/>
                <a:cs typeface="Times New Roman"/>
              </a:rPr>
              <a:t>lucratif </a:t>
            </a:r>
            <a:endParaRPr lang="fr-FR" sz="1700" i="1" dirty="0">
              <a:solidFill>
                <a:prstClr val="black">
                  <a:lumMod val="75000"/>
                  <a:lumOff val="25000"/>
                </a:prstClr>
              </a:solidFill>
              <a:latin typeface="Georgia" panose="02040502050405020303" pitchFamily="18" charset="0"/>
              <a:ea typeface="Calibri"/>
              <a:cs typeface="Times New Roman"/>
            </a:endParaRPr>
          </a:p>
        </p:txBody>
      </p:sp>
      <p:sp>
        <p:nvSpPr>
          <p:cNvPr id="10" name="Rectangle 9"/>
          <p:cNvSpPr/>
          <p:nvPr/>
        </p:nvSpPr>
        <p:spPr>
          <a:xfrm>
            <a:off x="641839" y="2251992"/>
            <a:ext cx="2268438" cy="502702"/>
          </a:xfrm>
          <a:prstGeom prst="rect">
            <a:avLst/>
          </a:prstGeom>
        </p:spPr>
        <p:txBody>
          <a:bodyPr wrap="square">
            <a:spAutoFit/>
          </a:bodyPr>
          <a:lstStyle/>
          <a:p>
            <a:pPr algn="ctr" fontAlgn="base">
              <a:lnSpc>
                <a:spcPts val="3200"/>
              </a:lnSpc>
              <a:spcBef>
                <a:spcPct val="0"/>
              </a:spcBef>
              <a:spcAft>
                <a:spcPts val="600"/>
              </a:spcAft>
            </a:pPr>
            <a:r>
              <a:rPr lang="fr-FR" sz="6600" b="1" i="1" dirty="0" smtClean="0">
                <a:solidFill>
                  <a:srgbClr val="D74D4D"/>
                </a:solidFill>
                <a:latin typeface="Georgia" panose="02040502050405020303" pitchFamily="18" charset="0"/>
                <a:ea typeface="Calibri"/>
                <a:cs typeface="Times New Roman"/>
              </a:rPr>
              <a:t>3,4%</a:t>
            </a:r>
            <a:endParaRPr lang="fr-FR" sz="6600" b="1" i="1" dirty="0">
              <a:solidFill>
                <a:srgbClr val="D74D4D"/>
              </a:solidFill>
              <a:latin typeface="Georgia" panose="02040502050405020303" pitchFamily="18" charset="0"/>
              <a:ea typeface="Calibri"/>
              <a:cs typeface="Times New Roman"/>
            </a:endParaRPr>
          </a:p>
        </p:txBody>
      </p:sp>
      <p:sp>
        <p:nvSpPr>
          <p:cNvPr id="4" name="ZoneTexte 3"/>
          <p:cNvSpPr txBox="1"/>
          <p:nvPr/>
        </p:nvSpPr>
        <p:spPr>
          <a:xfrm>
            <a:off x="679320" y="1556792"/>
            <a:ext cx="2193474" cy="338554"/>
          </a:xfrm>
          <a:prstGeom prst="rect">
            <a:avLst/>
          </a:prstGeom>
          <a:noFill/>
        </p:spPr>
        <p:txBody>
          <a:bodyPr wrap="square" rtlCol="0">
            <a:spAutoFit/>
          </a:bodyPr>
          <a:lstStyle/>
          <a:p>
            <a:pPr algn="ctr"/>
            <a:r>
              <a:rPr lang="fr-FR" sz="1600" b="1" i="1" dirty="0">
                <a:solidFill>
                  <a:prstClr val="black">
                    <a:lumMod val="75000"/>
                    <a:lumOff val="25000"/>
                  </a:prstClr>
                </a:solidFill>
                <a:latin typeface="Georgia" panose="02040502050405020303" pitchFamily="18" charset="0"/>
                <a:ea typeface="Calibri"/>
                <a:cs typeface="Times New Roman"/>
              </a:rPr>
              <a:t>Le chiffre clé</a:t>
            </a:r>
          </a:p>
        </p:txBody>
      </p:sp>
      <p:sp>
        <p:nvSpPr>
          <p:cNvPr id="14" name="Rectangle 13"/>
          <p:cNvSpPr/>
          <p:nvPr/>
        </p:nvSpPr>
        <p:spPr>
          <a:xfrm>
            <a:off x="679322" y="3356992"/>
            <a:ext cx="7880815" cy="19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fr-FR" sz="1400" b="1" dirty="0" smtClean="0">
                <a:solidFill>
                  <a:srgbClr val="D74D4D"/>
                </a:solidFill>
                <a:latin typeface="Georgia" panose="02040502050405020303" pitchFamily="18" charset="0"/>
                <a:cs typeface="Arial" panose="020B0604020202020204" pitchFamily="34" charset="0"/>
              </a:rPr>
              <a:t>Un chiffre qui ne rend pas nécessairement compte de la « réalité » : </a:t>
            </a:r>
          </a:p>
          <a:p>
            <a:pPr algn="just"/>
            <a:endParaRPr lang="fr-FR" sz="1400" i="1" dirty="0" smtClean="0">
              <a:solidFill>
                <a:prstClr val="black"/>
              </a:solidFill>
              <a:latin typeface="Arial" panose="020B0604020202020204" pitchFamily="34" charset="0"/>
              <a:cs typeface="Arial" panose="020B0604020202020204" pitchFamily="34" charset="0"/>
            </a:endParaRPr>
          </a:p>
          <a:p>
            <a:pPr marL="446088" indent="-285750" algn="just">
              <a:spcAft>
                <a:spcPts val="1200"/>
              </a:spcAft>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Si près de 4 structures sur 5 (79%) estiment que les avis d’inaptitudes prononcés au cours des 3 dernières recouvrent la majorité des situations rencontrées…</a:t>
            </a:r>
          </a:p>
          <a:p>
            <a:pPr marL="446088" indent="-285750" algn="just">
              <a:spcAft>
                <a:spcPts val="1200"/>
              </a:spcAft>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 seule une minorité (26%) pense que la totalité des situations qu’elle a rencontré au cours des 3 dernières années a donné lieu à un avis d’inaptitude : 15% pour les EJ de la FPH et 43% des établissements du secteur privé à but non lucratif</a:t>
            </a:r>
          </a:p>
          <a:p>
            <a:pPr marL="446088" indent="-285750" algn="just">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La santé mentale se démarque sur ce point : la majorité des EJ / établissements de ce domaine d’activité (52%) estimant que la </a:t>
            </a:r>
            <a:r>
              <a:rPr lang="fr-FR" sz="1400" dirty="0">
                <a:solidFill>
                  <a:prstClr val="black"/>
                </a:solidFill>
                <a:latin typeface="Arial" panose="020B0604020202020204" pitchFamily="34" charset="0"/>
                <a:cs typeface="Arial" panose="020B0604020202020204" pitchFamily="34" charset="0"/>
              </a:rPr>
              <a:t>totalité </a:t>
            </a:r>
            <a:r>
              <a:rPr lang="fr-FR" sz="1400" dirty="0" smtClean="0">
                <a:solidFill>
                  <a:prstClr val="black"/>
                </a:solidFill>
                <a:latin typeface="Arial" panose="020B0604020202020204" pitchFamily="34" charset="0"/>
                <a:cs typeface="Arial" panose="020B0604020202020204" pitchFamily="34" charset="0"/>
              </a:rPr>
              <a:t>des </a:t>
            </a:r>
            <a:r>
              <a:rPr lang="fr-FR" sz="1400" dirty="0">
                <a:solidFill>
                  <a:prstClr val="black"/>
                </a:solidFill>
                <a:latin typeface="Arial" panose="020B0604020202020204" pitchFamily="34" charset="0"/>
                <a:cs typeface="Arial" panose="020B0604020202020204" pitchFamily="34" charset="0"/>
              </a:rPr>
              <a:t>avis d’inaptitudes prononcés au cours des 3 dernières recouvrent la </a:t>
            </a:r>
            <a:r>
              <a:rPr lang="fr-FR" sz="1400" dirty="0" smtClean="0">
                <a:solidFill>
                  <a:prstClr val="black"/>
                </a:solidFill>
                <a:latin typeface="Arial" panose="020B0604020202020204" pitchFamily="34" charset="0"/>
                <a:cs typeface="Arial" panose="020B0604020202020204" pitchFamily="34" charset="0"/>
              </a:rPr>
              <a:t>totalité des </a:t>
            </a:r>
            <a:r>
              <a:rPr lang="fr-FR" sz="1400" dirty="0">
                <a:solidFill>
                  <a:prstClr val="black"/>
                </a:solidFill>
                <a:latin typeface="Arial" panose="020B0604020202020204" pitchFamily="34" charset="0"/>
                <a:cs typeface="Arial" panose="020B0604020202020204" pitchFamily="34" charset="0"/>
              </a:rPr>
              <a:t>situations rencontrées</a:t>
            </a:r>
          </a:p>
        </p:txBody>
      </p:sp>
      <p:cxnSp>
        <p:nvCxnSpPr>
          <p:cNvPr id="6" name="Connecteur droit 5"/>
          <p:cNvCxnSpPr/>
          <p:nvPr/>
        </p:nvCxnSpPr>
        <p:spPr>
          <a:xfrm>
            <a:off x="2872794" y="1412776"/>
            <a:ext cx="0" cy="16334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60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ctrTitle"/>
          </p:nvPr>
        </p:nvSpPr>
        <p:spPr>
          <a:xfrm>
            <a:off x="548688" y="1831798"/>
            <a:ext cx="7046986" cy="739283"/>
          </a:xfrm>
        </p:spPr>
        <p:txBody>
          <a:bodyPr anchorCtr="1"/>
          <a:lstStyle/>
          <a:p>
            <a:pPr lvl="0" algn="ctr"/>
            <a:r>
              <a:rPr lang="fr-FR" sz="2800" b="1" dirty="0">
                <a:solidFill>
                  <a:srgbClr val="00BCB8"/>
                </a:solidFill>
              </a:rPr>
              <a:t>Un exemple d’accompagnement en vue d’une reconversion professionnelle</a:t>
            </a:r>
          </a:p>
        </p:txBody>
      </p:sp>
      <p:pic>
        <p:nvPicPr>
          <p:cNvPr id="4" name="Picture 2" descr="Logo_agr"/>
          <p:cNvPicPr>
            <a:picLocks noChangeAspect="1"/>
          </p:cNvPicPr>
          <p:nvPr/>
        </p:nvPicPr>
        <p:blipFill>
          <a:blip r:embed="rId2" cstate="print"/>
          <a:srcRect/>
          <a:stretch>
            <a:fillRect/>
          </a:stretch>
        </p:blipFill>
        <p:spPr>
          <a:xfrm>
            <a:off x="232184" y="5788298"/>
            <a:ext cx="801288" cy="906463"/>
          </a:xfrm>
          <a:prstGeom prst="rect">
            <a:avLst/>
          </a:prstGeom>
          <a:noFill/>
          <a:ln cap="flat">
            <a:noFill/>
          </a:ln>
        </p:spPr>
      </p:pic>
      <p:sp>
        <p:nvSpPr>
          <p:cNvPr id="5" name="Titre 1"/>
          <p:cNvSpPr txBox="1"/>
          <p:nvPr/>
        </p:nvSpPr>
        <p:spPr>
          <a:xfrm>
            <a:off x="785786" y="214290"/>
            <a:ext cx="6215106" cy="1176951"/>
          </a:xfrm>
          <a:prstGeom prst="rect">
            <a:avLst/>
          </a:prstGeom>
          <a:noFill/>
          <a:ln cap="flat">
            <a:noFill/>
          </a:ln>
        </p:spPr>
        <p:txBody>
          <a:bodyPr vert="horz" wrap="square" lIns="91440" tIns="45720" rIns="91440" bIns="45720" anchor="b" anchorCtr="0" compatLnSpc="1">
            <a:normAutofit/>
          </a:bodyPr>
          <a:lstStyle/>
          <a:p>
            <a:pPr defTabSz="457200">
              <a:lnSpc>
                <a:spcPct val="80000"/>
              </a:lnSpc>
              <a:defRPr sz="1300" b="0" i="0" u="none" strike="noStrike" kern="0" cap="none" spc="0" baseline="0">
                <a:solidFill>
                  <a:srgbClr val="000000"/>
                </a:solidFill>
                <a:uFillTx/>
              </a:defRPr>
            </a:pPr>
            <a:r>
              <a:rPr lang="fr-FR" sz="2800" b="1" kern="0" dirty="0">
                <a:solidFill>
                  <a:srgbClr val="5C64B7"/>
                </a:solidFill>
                <a:latin typeface="Trebuchet MS"/>
              </a:rPr>
              <a:t>CENTRE MEDICAL GERMAINE REVEL</a:t>
            </a:r>
          </a:p>
          <a:p>
            <a:pPr defTabSz="457200">
              <a:lnSpc>
                <a:spcPct val="80000"/>
              </a:lnSpc>
              <a:defRPr sz="1300" b="0" i="0" u="none" strike="noStrike" kern="0" cap="none" spc="0" baseline="0">
                <a:solidFill>
                  <a:srgbClr val="000000"/>
                </a:solidFill>
                <a:uFillTx/>
              </a:defRPr>
            </a:pPr>
            <a:r>
              <a:rPr lang="fr-FR" sz="2800" b="1" kern="0" dirty="0">
                <a:solidFill>
                  <a:srgbClr val="5C64B7"/>
                </a:solidFill>
                <a:latin typeface="Trebuchet MS"/>
              </a:rPr>
              <a:t>Géré par l’ASSOCIATION GERMAINE REVEL</a:t>
            </a:r>
            <a:endParaRPr lang="fr-FR" sz="2800" b="1" dirty="0">
              <a:solidFill>
                <a:srgbClr val="5C64B7"/>
              </a:solidFill>
              <a:latin typeface="Trebuchet MS"/>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698" y="3063770"/>
            <a:ext cx="396597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2118" y="2757155"/>
            <a:ext cx="177641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14"/>
          <p:cNvSpPr txBox="1"/>
          <p:nvPr/>
        </p:nvSpPr>
        <p:spPr>
          <a:xfrm>
            <a:off x="1033475" y="6078939"/>
            <a:ext cx="2754529" cy="215441"/>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fr-FR" sz="800" b="1" i="1" dirty="0" smtClean="0">
                <a:solidFill>
                  <a:srgbClr val="90A2CF"/>
                </a:solidFill>
                <a:latin typeface="Century Gothic" pitchFamily="34"/>
                <a:cs typeface="Arial" pitchFamily="34"/>
              </a:rPr>
              <a:t>20161108- Centre Médical Germaine Revel</a:t>
            </a:r>
            <a:endParaRPr lang="fr-FR" sz="800" b="1" i="1" dirty="0">
              <a:solidFill>
                <a:srgbClr val="90A2CF"/>
              </a:solidFill>
              <a:latin typeface="Century Gothic" pitchFamily="34"/>
              <a:cs typeface="Arial" pitchFamily="34"/>
            </a:endParaRPr>
          </a:p>
        </p:txBody>
      </p:sp>
    </p:spTree>
    <p:extLst>
      <p:ext uri="{BB962C8B-B14F-4D97-AF65-F5344CB8AC3E}">
        <p14:creationId xmlns:p14="http://schemas.microsoft.com/office/powerpoint/2010/main" val="29411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6447500" cy="1320795"/>
          </a:xfrm>
        </p:spPr>
        <p:txBody>
          <a:bodyPr/>
          <a:lstStyle/>
          <a:p>
            <a:pPr algn="ctr"/>
            <a:r>
              <a:rPr lang="fr-FR" sz="2800" dirty="0" smtClean="0"/>
              <a:t>Présentation du CENTRE MEDICAL GERMAINE REVEL</a:t>
            </a:r>
            <a:r>
              <a:rPr lang="fr-FR" sz="2800" dirty="0"/>
              <a:t/>
            </a:r>
            <a:br>
              <a:rPr lang="fr-FR" sz="2800" dirty="0"/>
            </a:br>
            <a:r>
              <a:rPr lang="fr-FR" sz="2800" dirty="0" smtClean="0"/>
              <a:t>établissement sanitaire</a:t>
            </a:r>
            <a:endParaRPr lang="fr-FR" sz="2800" dirty="0"/>
          </a:p>
        </p:txBody>
      </p:sp>
      <p:sp>
        <p:nvSpPr>
          <p:cNvPr id="3" name="Espace réservé du contenu 2"/>
          <p:cNvSpPr>
            <a:spLocks noGrp="1"/>
          </p:cNvSpPr>
          <p:nvPr>
            <p:ph idx="1"/>
          </p:nvPr>
        </p:nvSpPr>
        <p:spPr>
          <a:xfrm>
            <a:off x="623784" y="1490008"/>
            <a:ext cx="6447500" cy="4592568"/>
          </a:xfrm>
        </p:spPr>
        <p:txBody>
          <a:bodyPr/>
          <a:lstStyle/>
          <a:p>
            <a:pPr lvl="0" indent="0">
              <a:spcBef>
                <a:spcPts val="0"/>
              </a:spcBef>
              <a:buNone/>
            </a:pPr>
            <a:endParaRPr lang="fr-FR" sz="2000" dirty="0" smtClean="0">
              <a:solidFill>
                <a:srgbClr val="00BCB8"/>
              </a:solidFill>
            </a:endParaRPr>
          </a:p>
          <a:p>
            <a:r>
              <a:rPr lang="fr-FR" dirty="0" smtClean="0"/>
              <a:t>Le CMGR, établissement de santé privé à but non lucratif, est un Centre de rééducation situé à Saint Maurice-sur-Dargoire, dans le Rhône.</a:t>
            </a:r>
          </a:p>
          <a:p>
            <a:r>
              <a:rPr lang="fr-FR" dirty="0" smtClean="0"/>
              <a:t>Il accueille depuis 1979 des patients souffrants de maladies neurologiques chroniques évolutives principalement sclérose en plaques (SEP), maladie de Parkinson, sclérose latérale amyotrophique (SLA), état végétatif chronique ou pauci-relationnel (EVC-EPR)</a:t>
            </a:r>
          </a:p>
          <a:p>
            <a:pPr lvl="1">
              <a:buFont typeface="Wingdings" panose="05000000000000000000" pitchFamily="2" charset="2"/>
              <a:buChar char="ü"/>
            </a:pPr>
            <a:r>
              <a:rPr lang="fr-FR" sz="1800" dirty="0" smtClean="0"/>
              <a:t>48 lits en hospitalisation complète (Unités 1, 2 et 5)</a:t>
            </a:r>
          </a:p>
          <a:p>
            <a:pPr lvl="1">
              <a:buFont typeface="Wingdings" panose="05000000000000000000" pitchFamily="2" charset="2"/>
              <a:buChar char="ü"/>
            </a:pPr>
            <a:r>
              <a:rPr lang="fr-FR" sz="1800" dirty="0" smtClean="0"/>
              <a:t>20 lits en hospitalisation de semaine (Unité 3)</a:t>
            </a:r>
          </a:p>
          <a:p>
            <a:pPr lvl="1">
              <a:buFont typeface="Wingdings" panose="05000000000000000000" pitchFamily="2" charset="2"/>
              <a:buChar char="ü"/>
            </a:pPr>
            <a:r>
              <a:rPr lang="fr-FR" sz="1800" dirty="0" smtClean="0"/>
              <a:t>8 lits pour les patients EVC-EPR (Unité 4)</a:t>
            </a:r>
          </a:p>
          <a:p>
            <a:pPr lvl="0"/>
            <a:r>
              <a:rPr lang="fr-FR" dirty="0" smtClean="0"/>
              <a:t>L’effectif : 181 salariés, 145,45 ETP</a:t>
            </a:r>
            <a:endParaRPr lang="fr-FR" sz="1800" dirty="0" smtClean="0"/>
          </a:p>
          <a:p>
            <a:pPr lvl="1">
              <a:buFont typeface="Wingdings" panose="05000000000000000000" pitchFamily="2" charset="2"/>
              <a:buChar char="ü"/>
            </a:pPr>
            <a:endParaRPr lang="fr-FR" sz="1800" dirty="0"/>
          </a:p>
        </p:txBody>
      </p:sp>
    </p:spTree>
    <p:extLst>
      <p:ext uri="{BB962C8B-B14F-4D97-AF65-F5344CB8AC3E}">
        <p14:creationId xmlns:p14="http://schemas.microsoft.com/office/powerpoint/2010/main" val="109599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2" name="Espace réservé du contenu 11"/>
          <p:cNvPicPr>
            <a:picLocks noGrp="1" noChangeAspect="1"/>
          </p:cNvPicPr>
          <p:nvPr>
            <p:ph idx="1"/>
          </p:nvPr>
        </p:nvPicPr>
        <p:blipFill>
          <a:blip r:embed="rId3" cstate="print"/>
          <a:stretch>
            <a:fillRect/>
          </a:stretch>
        </p:blipFill>
        <p:spPr>
          <a:xfrm>
            <a:off x="0" y="1"/>
            <a:ext cx="9144000" cy="8362508"/>
          </a:xfrm>
          <a:prstGeom prst="rect">
            <a:avLst/>
          </a:prstGeom>
        </p:spPr>
      </p:pic>
    </p:spTree>
    <p:extLst>
      <p:ext uri="{BB962C8B-B14F-4D97-AF65-F5344CB8AC3E}">
        <p14:creationId xmlns:p14="http://schemas.microsoft.com/office/powerpoint/2010/main" val="81354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1805" y="162057"/>
            <a:ext cx="5825202" cy="1324110"/>
          </a:xfrm>
        </p:spPr>
        <p:txBody>
          <a:bodyPr/>
          <a:lstStyle/>
          <a:p>
            <a:pPr algn="ctr"/>
            <a:r>
              <a:rPr lang="fr-FR" sz="2800" dirty="0" smtClean="0"/>
              <a:t>Quelques repères</a:t>
            </a:r>
            <a:r>
              <a:rPr lang="fr-FR" dirty="0" smtClean="0"/>
              <a:t/>
            </a:r>
            <a:br>
              <a:rPr lang="fr-FR" dirty="0" smtClean="0"/>
            </a:br>
            <a:endParaRPr lang="fr-FR" sz="1000" dirty="0"/>
          </a:p>
        </p:txBody>
      </p:sp>
      <p:pic>
        <p:nvPicPr>
          <p:cNvPr id="1026" name="Picture 2" descr="Logo_a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 y="1588"/>
            <a:ext cx="5429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46501" y="1486172"/>
            <a:ext cx="3799871" cy="4783173"/>
          </a:xfrm>
          <a:prstGeom prst="rect">
            <a:avLst/>
          </a:prstGeom>
          <a:solidFill>
            <a:schemeClr val="tx2">
              <a:lumMod val="60000"/>
              <a:lumOff val="40000"/>
            </a:schemeClr>
          </a:solidFill>
          <a:ln>
            <a:noFill/>
          </a:ln>
          <a:effectLst/>
          <a:extLst/>
        </p:spPr>
        <p:txBody>
          <a:bodyPr wrap="square" lIns="73475" tIns="36737" rIns="73475" bIns="36737">
            <a:spAutoFit/>
          </a:bodyPr>
          <a:lstStyle>
            <a:lvl1pPr defTabSz="979488" eaLnBrk="0" hangingPunct="0">
              <a:defRPr sz="3000">
                <a:solidFill>
                  <a:schemeClr val="tx1"/>
                </a:solidFill>
                <a:latin typeface="Arial" charset="0"/>
              </a:defRPr>
            </a:lvl1pPr>
            <a:lvl2pPr marL="742950" indent="-285750" defTabSz="979488" eaLnBrk="0" hangingPunct="0">
              <a:defRPr sz="3000">
                <a:solidFill>
                  <a:schemeClr val="tx1"/>
                </a:solidFill>
                <a:latin typeface="Arial" charset="0"/>
              </a:defRPr>
            </a:lvl2pPr>
            <a:lvl3pPr marL="1143000" indent="-228600" defTabSz="979488" eaLnBrk="0" hangingPunct="0">
              <a:defRPr sz="3000">
                <a:solidFill>
                  <a:schemeClr val="tx1"/>
                </a:solidFill>
                <a:latin typeface="Arial" charset="0"/>
              </a:defRPr>
            </a:lvl3pPr>
            <a:lvl4pPr marL="1600200" indent="-228600" defTabSz="979488" eaLnBrk="0" hangingPunct="0">
              <a:defRPr sz="3000">
                <a:solidFill>
                  <a:schemeClr val="tx1"/>
                </a:solidFill>
                <a:latin typeface="Arial" charset="0"/>
              </a:defRPr>
            </a:lvl4pPr>
            <a:lvl5pPr marL="2057400" indent="-228600" defTabSz="979488" eaLnBrk="0" hangingPunct="0">
              <a:defRPr sz="3000">
                <a:solidFill>
                  <a:schemeClr val="tx1"/>
                </a:solidFill>
                <a:latin typeface="Arial" charset="0"/>
              </a:defRPr>
            </a:lvl5pPr>
            <a:lvl6pPr marL="2514600" indent="-228600" defTabSz="979488" eaLnBrk="0" fontAlgn="base" hangingPunct="0">
              <a:spcBef>
                <a:spcPct val="0"/>
              </a:spcBef>
              <a:spcAft>
                <a:spcPct val="0"/>
              </a:spcAft>
              <a:defRPr sz="3000">
                <a:solidFill>
                  <a:schemeClr val="tx1"/>
                </a:solidFill>
                <a:latin typeface="Arial" charset="0"/>
              </a:defRPr>
            </a:lvl6pPr>
            <a:lvl7pPr marL="2971800" indent="-228600" defTabSz="979488" eaLnBrk="0" fontAlgn="base" hangingPunct="0">
              <a:spcBef>
                <a:spcPct val="0"/>
              </a:spcBef>
              <a:spcAft>
                <a:spcPct val="0"/>
              </a:spcAft>
              <a:defRPr sz="3000">
                <a:solidFill>
                  <a:schemeClr val="tx1"/>
                </a:solidFill>
                <a:latin typeface="Arial" charset="0"/>
              </a:defRPr>
            </a:lvl7pPr>
            <a:lvl8pPr marL="3429000" indent="-228600" defTabSz="979488" eaLnBrk="0" fontAlgn="base" hangingPunct="0">
              <a:spcBef>
                <a:spcPct val="0"/>
              </a:spcBef>
              <a:spcAft>
                <a:spcPct val="0"/>
              </a:spcAft>
              <a:defRPr sz="3000">
                <a:solidFill>
                  <a:schemeClr val="tx1"/>
                </a:solidFill>
                <a:latin typeface="Arial" charset="0"/>
              </a:defRPr>
            </a:lvl8pPr>
            <a:lvl9pPr marL="3886200" indent="-228600" defTabSz="979488" eaLnBrk="0" fontAlgn="base" hangingPunct="0">
              <a:spcBef>
                <a:spcPct val="0"/>
              </a:spcBef>
              <a:spcAft>
                <a:spcPct val="0"/>
              </a:spcAft>
              <a:defRPr sz="3000">
                <a:solidFill>
                  <a:schemeClr val="tx1"/>
                </a:solidFill>
                <a:latin typeface="Arial" charset="0"/>
              </a:defRPr>
            </a:lvl9pPr>
          </a:lstStyle>
          <a:p>
            <a:pPr algn="ctr" eaLnBrk="1" hangingPunct="1">
              <a:defRPr/>
            </a:pPr>
            <a:r>
              <a:rPr lang="fr-FR" sz="1800" u="sng" dirty="0" smtClean="0">
                <a:solidFill>
                  <a:prstClr val="white"/>
                </a:solidFill>
                <a:latin typeface="Calibri Light"/>
              </a:rPr>
              <a:t>2015</a:t>
            </a:r>
          </a:p>
          <a:p>
            <a:pPr algn="ctr" eaLnBrk="1" hangingPunct="1">
              <a:defRPr/>
            </a:pPr>
            <a:endParaRPr lang="fr-FR" sz="1800" u="sng" dirty="0" smtClean="0">
              <a:solidFill>
                <a:prstClr val="white"/>
              </a:solidFill>
              <a:latin typeface="Calibri Light"/>
            </a:endParaRPr>
          </a:p>
          <a:p>
            <a:pPr algn="ctr" eaLnBrk="1" hangingPunct="1">
              <a:defRPr/>
            </a:pPr>
            <a:r>
              <a:rPr lang="fr-FR" sz="1800" dirty="0" smtClean="0">
                <a:solidFill>
                  <a:prstClr val="white"/>
                </a:solidFill>
                <a:latin typeface="Calibri Light"/>
              </a:rPr>
              <a:t>24 déclarations d’Accidents du travail </a:t>
            </a:r>
          </a:p>
          <a:p>
            <a:pPr algn="ctr" eaLnBrk="1" hangingPunct="1">
              <a:defRPr/>
            </a:pPr>
            <a:endParaRPr lang="fr-FR" sz="1800" dirty="0">
              <a:solidFill>
                <a:prstClr val="white"/>
              </a:solidFill>
              <a:latin typeface="Calibri Light"/>
            </a:endParaRPr>
          </a:p>
          <a:p>
            <a:pPr algn="ctr" eaLnBrk="1" hangingPunct="1">
              <a:defRPr/>
            </a:pPr>
            <a:r>
              <a:rPr lang="fr-FR" sz="1800" dirty="0" smtClean="0">
                <a:solidFill>
                  <a:prstClr val="white"/>
                </a:solidFill>
                <a:latin typeface="Calibri Light"/>
              </a:rPr>
              <a:t>812 jours d’arrêt de travail suite à des accidents du travail ou maladies professionnelles</a:t>
            </a:r>
          </a:p>
          <a:p>
            <a:pPr algn="ctr" eaLnBrk="1" hangingPunct="1">
              <a:defRPr/>
            </a:pPr>
            <a:endParaRPr lang="fr-FR" sz="1800" dirty="0">
              <a:solidFill>
                <a:prstClr val="white"/>
              </a:solidFill>
              <a:latin typeface="Calibri Light"/>
            </a:endParaRPr>
          </a:p>
          <a:p>
            <a:pPr algn="ctr" eaLnBrk="1" hangingPunct="1">
              <a:defRPr/>
            </a:pPr>
            <a:endParaRPr lang="fr-FR" sz="1800" dirty="0" smtClean="0">
              <a:solidFill>
                <a:prstClr val="white"/>
              </a:solidFill>
              <a:latin typeface="Calibri Light"/>
            </a:endParaRPr>
          </a:p>
          <a:p>
            <a:pPr algn="ctr" eaLnBrk="1" hangingPunct="1">
              <a:defRPr/>
            </a:pPr>
            <a:r>
              <a:rPr lang="fr-FR" sz="1800" dirty="0" smtClean="0">
                <a:solidFill>
                  <a:prstClr val="white"/>
                </a:solidFill>
                <a:latin typeface="Calibri Light"/>
              </a:rPr>
              <a:t>Obligation d’emploi de travailleurs handicapés 2015 : 8 bénéficiaires pour 13,47 employés </a:t>
            </a:r>
          </a:p>
          <a:p>
            <a:pPr algn="ctr" eaLnBrk="1" hangingPunct="1">
              <a:defRPr/>
            </a:pPr>
            <a:endParaRPr lang="fr-FR" sz="1800" dirty="0" smtClean="0">
              <a:solidFill>
                <a:prstClr val="white"/>
              </a:solidFill>
              <a:latin typeface="Calibri Light"/>
            </a:endParaRPr>
          </a:p>
          <a:p>
            <a:pPr algn="ctr" eaLnBrk="1" hangingPunct="1">
              <a:defRPr/>
            </a:pPr>
            <a:endParaRPr lang="fr-FR" sz="1800" dirty="0" smtClean="0">
              <a:solidFill>
                <a:prstClr val="white"/>
              </a:solidFill>
              <a:latin typeface="Calibri Light"/>
            </a:endParaRPr>
          </a:p>
          <a:p>
            <a:pPr algn="ctr" eaLnBrk="1" hangingPunct="1">
              <a:defRPr/>
            </a:pPr>
            <a:endParaRPr lang="fr-FR" sz="1800" dirty="0" smtClean="0">
              <a:solidFill>
                <a:prstClr val="white"/>
              </a:solidFill>
              <a:latin typeface="Calibri Light"/>
            </a:endParaRPr>
          </a:p>
          <a:p>
            <a:pPr algn="just" eaLnBrk="1" hangingPunct="1">
              <a:defRPr/>
            </a:pPr>
            <a:r>
              <a:rPr lang="fr-FR" sz="1800" dirty="0" smtClean="0">
                <a:solidFill>
                  <a:prstClr val="black"/>
                </a:solidFill>
              </a:rPr>
              <a:t>…</a:t>
            </a:r>
            <a:endParaRPr lang="fr-FR" sz="1800" dirty="0">
              <a:solidFill>
                <a:prstClr val="black"/>
              </a:solidFill>
            </a:endParaRPr>
          </a:p>
          <a:p>
            <a:pPr algn="just" eaLnBrk="1" hangingPunct="1">
              <a:defRPr/>
            </a:pPr>
            <a:endParaRPr lang="fr-FR" sz="1800" dirty="0">
              <a:solidFill>
                <a:prstClr val="black"/>
              </a:solidFill>
            </a:endParaRPr>
          </a:p>
        </p:txBody>
      </p:sp>
      <p:sp>
        <p:nvSpPr>
          <p:cNvPr id="7" name="Text Box 4"/>
          <p:cNvSpPr txBox="1">
            <a:spLocks noChangeArrowheads="1"/>
          </p:cNvSpPr>
          <p:nvPr/>
        </p:nvSpPr>
        <p:spPr bwMode="auto">
          <a:xfrm>
            <a:off x="4693748" y="1486167"/>
            <a:ext cx="3083527" cy="4506174"/>
          </a:xfrm>
          <a:prstGeom prst="rect">
            <a:avLst/>
          </a:prstGeom>
          <a:solidFill>
            <a:schemeClr val="accent4">
              <a:lumMod val="60000"/>
              <a:lumOff val="40000"/>
            </a:schemeClr>
          </a:solidFill>
          <a:ln>
            <a:noFill/>
          </a:ln>
          <a:effectLst/>
          <a:extLst/>
        </p:spPr>
        <p:txBody>
          <a:bodyPr wrap="square" lIns="73475" tIns="36737" rIns="73475" bIns="36737">
            <a:spAutoFit/>
          </a:bodyPr>
          <a:lstStyle>
            <a:lvl1pPr defTabSz="979488" eaLnBrk="0" hangingPunct="0">
              <a:defRPr sz="3000">
                <a:solidFill>
                  <a:schemeClr val="tx1"/>
                </a:solidFill>
                <a:latin typeface="Arial" charset="0"/>
              </a:defRPr>
            </a:lvl1pPr>
            <a:lvl2pPr marL="742950" indent="-285750" defTabSz="979488" eaLnBrk="0" hangingPunct="0">
              <a:defRPr sz="3000">
                <a:solidFill>
                  <a:schemeClr val="tx1"/>
                </a:solidFill>
                <a:latin typeface="Arial" charset="0"/>
              </a:defRPr>
            </a:lvl2pPr>
            <a:lvl3pPr marL="1143000" indent="-228600" defTabSz="979488" eaLnBrk="0" hangingPunct="0">
              <a:defRPr sz="3000">
                <a:solidFill>
                  <a:schemeClr val="tx1"/>
                </a:solidFill>
                <a:latin typeface="Arial" charset="0"/>
              </a:defRPr>
            </a:lvl3pPr>
            <a:lvl4pPr marL="1600200" indent="-228600" defTabSz="979488" eaLnBrk="0" hangingPunct="0">
              <a:defRPr sz="3000">
                <a:solidFill>
                  <a:schemeClr val="tx1"/>
                </a:solidFill>
                <a:latin typeface="Arial" charset="0"/>
              </a:defRPr>
            </a:lvl4pPr>
            <a:lvl5pPr marL="2057400" indent="-228600" defTabSz="979488" eaLnBrk="0" hangingPunct="0">
              <a:defRPr sz="3000">
                <a:solidFill>
                  <a:schemeClr val="tx1"/>
                </a:solidFill>
                <a:latin typeface="Arial" charset="0"/>
              </a:defRPr>
            </a:lvl5pPr>
            <a:lvl6pPr marL="2514600" indent="-228600" defTabSz="979488" eaLnBrk="0" fontAlgn="base" hangingPunct="0">
              <a:spcBef>
                <a:spcPct val="0"/>
              </a:spcBef>
              <a:spcAft>
                <a:spcPct val="0"/>
              </a:spcAft>
              <a:defRPr sz="3000">
                <a:solidFill>
                  <a:schemeClr val="tx1"/>
                </a:solidFill>
                <a:latin typeface="Arial" charset="0"/>
              </a:defRPr>
            </a:lvl6pPr>
            <a:lvl7pPr marL="2971800" indent="-228600" defTabSz="979488" eaLnBrk="0" fontAlgn="base" hangingPunct="0">
              <a:spcBef>
                <a:spcPct val="0"/>
              </a:spcBef>
              <a:spcAft>
                <a:spcPct val="0"/>
              </a:spcAft>
              <a:defRPr sz="3000">
                <a:solidFill>
                  <a:schemeClr val="tx1"/>
                </a:solidFill>
                <a:latin typeface="Arial" charset="0"/>
              </a:defRPr>
            </a:lvl7pPr>
            <a:lvl8pPr marL="3429000" indent="-228600" defTabSz="979488" eaLnBrk="0" fontAlgn="base" hangingPunct="0">
              <a:spcBef>
                <a:spcPct val="0"/>
              </a:spcBef>
              <a:spcAft>
                <a:spcPct val="0"/>
              </a:spcAft>
              <a:defRPr sz="3000">
                <a:solidFill>
                  <a:schemeClr val="tx1"/>
                </a:solidFill>
                <a:latin typeface="Arial" charset="0"/>
              </a:defRPr>
            </a:lvl8pPr>
            <a:lvl9pPr marL="3886200" indent="-228600" defTabSz="979488" eaLnBrk="0" fontAlgn="base" hangingPunct="0">
              <a:spcBef>
                <a:spcPct val="0"/>
              </a:spcBef>
              <a:spcAft>
                <a:spcPct val="0"/>
              </a:spcAft>
              <a:defRPr sz="3000">
                <a:solidFill>
                  <a:schemeClr val="tx1"/>
                </a:solidFill>
                <a:latin typeface="Arial" charset="0"/>
              </a:defRPr>
            </a:lvl9pPr>
          </a:lstStyle>
          <a:p>
            <a:pPr algn="ctr" eaLnBrk="1" hangingPunct="1">
              <a:defRPr/>
            </a:pPr>
            <a:r>
              <a:rPr lang="fr-FR" sz="1800" u="sng" dirty="0" smtClean="0">
                <a:solidFill>
                  <a:prstClr val="black"/>
                </a:solidFill>
                <a:latin typeface="Calibri Light"/>
              </a:rPr>
              <a:t>En 2015</a:t>
            </a:r>
          </a:p>
          <a:p>
            <a:pPr algn="ctr" eaLnBrk="1" hangingPunct="1">
              <a:defRPr/>
            </a:pPr>
            <a:endParaRPr lang="fr-FR" sz="1800" dirty="0" smtClean="0">
              <a:solidFill>
                <a:prstClr val="black"/>
              </a:solidFill>
              <a:latin typeface="Calibri Light"/>
            </a:endParaRPr>
          </a:p>
          <a:p>
            <a:pPr algn="ctr" eaLnBrk="1" hangingPunct="1">
              <a:defRPr/>
            </a:pPr>
            <a:r>
              <a:rPr lang="fr-FR" sz="1800" dirty="0" smtClean="0">
                <a:solidFill>
                  <a:prstClr val="black"/>
                </a:solidFill>
                <a:latin typeface="Calibri Light"/>
              </a:rPr>
              <a:t>6 vacations du médecin du travail au Centre soit 56 visites médicales du travail </a:t>
            </a:r>
          </a:p>
          <a:p>
            <a:pPr algn="ctr" eaLnBrk="1" hangingPunct="1">
              <a:defRPr/>
            </a:pPr>
            <a:r>
              <a:rPr lang="fr-FR" sz="1800" dirty="0" smtClean="0">
                <a:solidFill>
                  <a:prstClr val="black"/>
                </a:solidFill>
                <a:latin typeface="Calibri Light"/>
              </a:rPr>
              <a:t>26 visites médicales du travail dans les locaux d’AGEMETRA </a:t>
            </a:r>
          </a:p>
          <a:p>
            <a:pPr algn="ctr" eaLnBrk="1" hangingPunct="1">
              <a:defRPr/>
            </a:pPr>
            <a:endParaRPr lang="fr-FR" sz="1800" dirty="0">
              <a:solidFill>
                <a:prstClr val="black"/>
              </a:solidFill>
              <a:latin typeface="Calibri Light"/>
            </a:endParaRPr>
          </a:p>
          <a:p>
            <a:pPr algn="ctr" eaLnBrk="1" hangingPunct="1">
              <a:defRPr/>
            </a:pPr>
            <a:r>
              <a:rPr lang="fr-FR" sz="1800" dirty="0" smtClean="0">
                <a:solidFill>
                  <a:prstClr val="black"/>
                </a:solidFill>
                <a:latin typeface="Calibri Light"/>
              </a:rPr>
              <a:t>Participation du médecin du travail systématique au CHSCT </a:t>
            </a:r>
          </a:p>
          <a:p>
            <a:pPr algn="ctr" eaLnBrk="1" hangingPunct="1">
              <a:defRPr/>
            </a:pPr>
            <a:endParaRPr lang="fr-FR" sz="1800" dirty="0" smtClean="0">
              <a:solidFill>
                <a:prstClr val="black"/>
              </a:solidFill>
              <a:latin typeface="Calibri Light"/>
            </a:endParaRPr>
          </a:p>
          <a:p>
            <a:pPr algn="ctr" eaLnBrk="1" hangingPunct="1">
              <a:defRPr/>
            </a:pPr>
            <a:r>
              <a:rPr lang="fr-FR" sz="1800" dirty="0" smtClean="0">
                <a:solidFill>
                  <a:prstClr val="black"/>
                </a:solidFill>
                <a:latin typeface="Calibri Light"/>
              </a:rPr>
              <a:t>Participation active du médecin du travail au groupe de travail pénibilité, qualité de vie au travail , prévention des risques psychosociaux</a:t>
            </a:r>
            <a:endParaRPr lang="fr-FR" sz="1800" dirty="0">
              <a:solidFill>
                <a:prstClr val="black"/>
              </a:solidFill>
              <a:latin typeface="Calibri Light"/>
            </a:endParaRPr>
          </a:p>
        </p:txBody>
      </p:sp>
    </p:spTree>
    <p:extLst>
      <p:ext uri="{BB962C8B-B14F-4D97-AF65-F5344CB8AC3E}">
        <p14:creationId xmlns:p14="http://schemas.microsoft.com/office/powerpoint/2010/main" val="236010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368136"/>
            <a:ext cx="6447500" cy="843148"/>
          </a:xfrm>
        </p:spPr>
        <p:txBody>
          <a:bodyPr/>
          <a:lstStyle/>
          <a:p>
            <a:r>
              <a:rPr lang="fr-FR" sz="2400" dirty="0" smtClean="0"/>
              <a:t>La nécessaire pluridisciplinarité des acteurs d’une reconversion professionnelle</a:t>
            </a:r>
            <a:br>
              <a:rPr lang="fr-FR" sz="2400" dirty="0" smtClean="0"/>
            </a:br>
            <a:r>
              <a:rPr lang="fr-FR" sz="2400" dirty="0"/>
              <a:t/>
            </a:r>
            <a:br>
              <a:rPr lang="fr-FR" sz="2400" dirty="0"/>
            </a:br>
            <a:endParaRPr lang="fr-FR" sz="2400" dirty="0"/>
          </a:p>
        </p:txBody>
      </p:sp>
      <p:sp>
        <p:nvSpPr>
          <p:cNvPr id="3" name="Espace réservé du contenu 2"/>
          <p:cNvSpPr>
            <a:spLocks noGrp="1"/>
          </p:cNvSpPr>
          <p:nvPr>
            <p:ph idx="1"/>
          </p:nvPr>
        </p:nvSpPr>
        <p:spPr>
          <a:xfrm>
            <a:off x="500034" y="1285860"/>
            <a:ext cx="6447500" cy="4472050"/>
          </a:xfrm>
        </p:spPr>
        <p:txBody>
          <a:bodyPr/>
          <a:lstStyle/>
          <a:p>
            <a:r>
              <a:rPr lang="fr-FR" b="1" u="sng" dirty="0" smtClean="0"/>
              <a:t>La direction</a:t>
            </a:r>
            <a:r>
              <a:rPr lang="fr-FR" u="sng" dirty="0" smtClean="0"/>
              <a:t> </a:t>
            </a:r>
            <a:r>
              <a:rPr lang="fr-FR" dirty="0" smtClean="0"/>
              <a:t>de l’établissement définit dans le projet social du projet d’établissement une politique ressources humaines centrée sur la santé au travail et la prévention des risques professionnels  </a:t>
            </a:r>
          </a:p>
          <a:p>
            <a:r>
              <a:rPr lang="fr-FR" u="sng" dirty="0" smtClean="0"/>
              <a:t>Le</a:t>
            </a:r>
            <a:r>
              <a:rPr lang="fr-FR" b="1" u="sng" dirty="0" smtClean="0"/>
              <a:t> médecin du travail </a:t>
            </a:r>
            <a:r>
              <a:rPr lang="fr-FR" dirty="0" smtClean="0"/>
              <a:t>collabore avec la direction de l’établissement </a:t>
            </a:r>
          </a:p>
          <a:p>
            <a:r>
              <a:rPr lang="fr-FR" b="1" u="sng" dirty="0" smtClean="0"/>
              <a:t>Le salarié </a:t>
            </a:r>
            <a:r>
              <a:rPr lang="fr-FR" dirty="0" smtClean="0"/>
              <a:t>est réellement acteur de sa reconversion professionnelle</a:t>
            </a:r>
          </a:p>
          <a:p>
            <a:r>
              <a:rPr lang="fr-FR" dirty="0" smtClean="0"/>
              <a:t>Les </a:t>
            </a:r>
            <a:r>
              <a:rPr lang="fr-FR" b="1" u="sng" dirty="0" smtClean="0"/>
              <a:t>IRP</a:t>
            </a:r>
            <a:r>
              <a:rPr lang="fr-FR" dirty="0" smtClean="0"/>
              <a:t> (instances </a:t>
            </a:r>
            <a:r>
              <a:rPr lang="fr-FR" dirty="0"/>
              <a:t>r</a:t>
            </a:r>
            <a:r>
              <a:rPr lang="fr-FR" dirty="0" smtClean="0"/>
              <a:t>eprésentatives du personnel) donnent leur avis sur les reclassements  </a:t>
            </a:r>
          </a:p>
          <a:p>
            <a:r>
              <a:rPr lang="fr-FR" dirty="0" smtClean="0"/>
              <a:t>Le </a:t>
            </a:r>
            <a:r>
              <a:rPr lang="fr-FR" b="1" u="sng" dirty="0"/>
              <a:t>référent Handicap </a:t>
            </a:r>
            <a:r>
              <a:rPr lang="fr-FR" dirty="0" smtClean="0"/>
              <a:t>dans la structure coordonne la démarche </a:t>
            </a:r>
          </a:p>
          <a:p>
            <a:r>
              <a:rPr lang="fr-FR" dirty="0" smtClean="0"/>
              <a:t>Les partenaires institutionnels guident le projet et participent à son financement :</a:t>
            </a:r>
          </a:p>
          <a:p>
            <a:pPr lvl="3">
              <a:buFont typeface="Wingdings" panose="05000000000000000000" pitchFamily="2" charset="2"/>
              <a:buChar char="ü"/>
            </a:pPr>
            <a:r>
              <a:rPr lang="fr-FR" sz="1800" b="1" u="sng" dirty="0" smtClean="0"/>
              <a:t>OETH</a:t>
            </a:r>
            <a:r>
              <a:rPr lang="fr-FR" sz="1800" dirty="0" smtClean="0"/>
              <a:t>                   </a:t>
            </a:r>
          </a:p>
          <a:p>
            <a:pPr lvl="3">
              <a:buFont typeface="Wingdings" panose="05000000000000000000" pitchFamily="2" charset="2"/>
              <a:buChar char="ü"/>
            </a:pPr>
            <a:r>
              <a:rPr lang="fr-FR" sz="1800" b="1" u="sng" dirty="0" smtClean="0"/>
              <a:t>UNIFAF</a:t>
            </a:r>
            <a:r>
              <a:rPr lang="fr-FR" sz="1800" dirty="0" smtClean="0"/>
              <a:t>																</a:t>
            </a:r>
            <a:r>
              <a:rPr lang="fr-FR" dirty="0" smtClean="0"/>
              <a:t>							</a:t>
            </a:r>
            <a:endParaRPr lang="fr-FR" dirty="0"/>
          </a:p>
        </p:txBody>
      </p:sp>
    </p:spTree>
    <p:extLst>
      <p:ext uri="{BB962C8B-B14F-4D97-AF65-F5344CB8AC3E}">
        <p14:creationId xmlns:p14="http://schemas.microsoft.com/office/powerpoint/2010/main" val="4348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6447500" cy="1320795"/>
          </a:xfrm>
        </p:spPr>
        <p:txBody>
          <a:bodyPr/>
          <a:lstStyle/>
          <a:p>
            <a:r>
              <a:rPr lang="fr-FR" sz="2800" dirty="0" smtClean="0"/>
              <a:t>Une situation </a:t>
            </a:r>
            <a:endParaRPr lang="fr-FR" sz="2800" dirty="0"/>
          </a:p>
        </p:txBody>
      </p:sp>
      <p:sp>
        <p:nvSpPr>
          <p:cNvPr id="3" name="Espace réservé du contenu 2"/>
          <p:cNvSpPr>
            <a:spLocks noGrp="1"/>
          </p:cNvSpPr>
          <p:nvPr>
            <p:ph idx="1"/>
          </p:nvPr>
        </p:nvSpPr>
        <p:spPr>
          <a:xfrm>
            <a:off x="571472" y="1000108"/>
            <a:ext cx="6447500" cy="5035138"/>
          </a:xfrm>
        </p:spPr>
        <p:txBody>
          <a:bodyPr/>
          <a:lstStyle/>
          <a:p>
            <a:r>
              <a:rPr lang="fr-FR" sz="1600" dirty="0" smtClean="0"/>
              <a:t>Le constat : </a:t>
            </a:r>
          </a:p>
          <a:p>
            <a:pPr lvl="1">
              <a:buFont typeface="Wingdings" panose="05000000000000000000" pitchFamily="2" charset="2"/>
              <a:buChar char="ü"/>
            </a:pPr>
            <a:r>
              <a:rPr lang="fr-FR" dirty="0" smtClean="0"/>
              <a:t>Salariée </a:t>
            </a:r>
            <a:r>
              <a:rPr lang="fr-FR" dirty="0"/>
              <a:t>â</a:t>
            </a:r>
            <a:r>
              <a:rPr lang="fr-FR" dirty="0" smtClean="0"/>
              <a:t>gée de 57 ans, victime d’un accident du travail en septembre 2011, 35 ans d’exercice au poste d’aide-soignante dans les différentes unités de l’établissement. </a:t>
            </a:r>
          </a:p>
          <a:p>
            <a:pPr lvl="1">
              <a:buFont typeface="Wingdings" panose="05000000000000000000" pitchFamily="2" charset="2"/>
              <a:buChar char="ü"/>
            </a:pPr>
            <a:r>
              <a:rPr lang="fr-FR" dirty="0" smtClean="0"/>
              <a:t>Plusieurs périodes d’arrêt entre octobre 2011 (</a:t>
            </a:r>
            <a:r>
              <a:rPr lang="fr-FR" b="1" u="sng" dirty="0" smtClean="0"/>
              <a:t>A.T. :lésion tendineuse à l’épaule</a:t>
            </a:r>
            <a:r>
              <a:rPr lang="fr-FR" dirty="0" smtClean="0"/>
              <a:t> droite puis opération le 8/8/12 d’une rupture de la coiffe de l’épaule droite avec acromioplastie et réparation du tendon du sous capsulaire) et janvier 2014 </a:t>
            </a:r>
          </a:p>
          <a:p>
            <a:pPr lvl="2">
              <a:buFont typeface="Courier New" panose="02070309020205020404" pitchFamily="49" charset="0"/>
              <a:buChar char="o"/>
            </a:pPr>
            <a:r>
              <a:rPr lang="fr-FR" sz="1600" dirty="0" smtClean="0"/>
              <a:t>24 janvier 2012 : « apte à la reprise à mi-temps thérapeutique en journée entière, pas 2 jours d’affilée si possible »</a:t>
            </a:r>
          </a:p>
          <a:p>
            <a:pPr lvl="2">
              <a:buFont typeface="Courier New" panose="02070309020205020404" pitchFamily="49" charset="0"/>
              <a:buChar char="o"/>
            </a:pPr>
            <a:r>
              <a:rPr lang="fr-FR" sz="1600" dirty="0" smtClean="0"/>
              <a:t>20 février 2013 : « inapte temporaire à un poste à temps plein, reprise en mi-temps thérapeutique »</a:t>
            </a:r>
          </a:p>
          <a:p>
            <a:pPr lvl="1">
              <a:buFont typeface="Wingdings" panose="05000000000000000000" pitchFamily="2" charset="2"/>
              <a:buChar char="ü"/>
            </a:pPr>
            <a:r>
              <a:rPr lang="fr-FR" dirty="0" smtClean="0"/>
              <a:t>La consolidation de l’A.T. par le médecin conseil de la sécurité sociale le 29 janvier 2014 avec arrêt du TPT nous conduit à chercher avec le médecin du travail un poste aménagé.</a:t>
            </a:r>
          </a:p>
          <a:p>
            <a:pPr lvl="1">
              <a:buFont typeface="Wingdings" panose="05000000000000000000" pitchFamily="2" charset="2"/>
              <a:buChar char="ü"/>
            </a:pPr>
            <a:endParaRPr lang="fr-FR" dirty="0"/>
          </a:p>
          <a:p>
            <a:pPr lvl="1">
              <a:buFont typeface="Wingdings" panose="05000000000000000000" pitchFamily="2" charset="2"/>
              <a:buChar char="ü"/>
            </a:pPr>
            <a:endParaRPr lang="fr-FR" dirty="0" smtClean="0"/>
          </a:p>
          <a:p>
            <a:pPr lvl="1">
              <a:buFont typeface="Wingdings" panose="05000000000000000000" pitchFamily="2" charset="2"/>
              <a:buChar char="ü"/>
            </a:pPr>
            <a:endParaRPr lang="fr-FR" dirty="0"/>
          </a:p>
          <a:p>
            <a:pPr lvl="1">
              <a:buFont typeface="Wingdings" panose="05000000000000000000" pitchFamily="2" charset="2"/>
              <a:buChar char="ü"/>
            </a:pPr>
            <a:endParaRPr lang="fr-FR" dirty="0" smtClean="0"/>
          </a:p>
          <a:p>
            <a:pPr lvl="1">
              <a:buFont typeface="Wingdings" panose="05000000000000000000" pitchFamily="2" charset="2"/>
              <a:buChar char="ü"/>
            </a:pPr>
            <a:endParaRPr lang="fr-FR" dirty="0"/>
          </a:p>
          <a:p>
            <a:pPr lvl="1">
              <a:buFont typeface="Wingdings" panose="05000000000000000000" pitchFamily="2" charset="2"/>
              <a:buChar char="ü"/>
            </a:pPr>
            <a:endParaRPr lang="fr-FR" dirty="0" smtClean="0"/>
          </a:p>
          <a:p>
            <a:pPr lvl="1">
              <a:buFont typeface="Wingdings" panose="05000000000000000000" pitchFamily="2" charset="2"/>
              <a:buChar char="ü"/>
            </a:pPr>
            <a:r>
              <a:rPr lang="fr-FR" dirty="0" smtClean="0"/>
              <a:t>   </a:t>
            </a:r>
          </a:p>
          <a:p>
            <a:pPr marL="1828800" lvl="4" indent="0">
              <a:buNone/>
            </a:pPr>
            <a:r>
              <a:rPr lang="fr-FR" sz="1600" dirty="0"/>
              <a:t>	</a:t>
            </a:r>
            <a:r>
              <a:rPr lang="fr-FR" sz="1600" dirty="0" smtClean="0"/>
              <a:t>	</a:t>
            </a:r>
          </a:p>
          <a:p>
            <a:pPr marL="0" indent="0">
              <a:buNone/>
            </a:pPr>
            <a:endParaRPr lang="fr-FR" sz="1600" dirty="0"/>
          </a:p>
        </p:txBody>
      </p:sp>
    </p:spTree>
    <p:extLst>
      <p:ext uri="{BB962C8B-B14F-4D97-AF65-F5344CB8AC3E}">
        <p14:creationId xmlns:p14="http://schemas.microsoft.com/office/powerpoint/2010/main" val="120361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7000924" cy="601680"/>
          </a:xfrm>
        </p:spPr>
        <p:txBody>
          <a:bodyPr/>
          <a:lstStyle/>
          <a:p>
            <a:r>
              <a:rPr lang="fr-FR" sz="2400" dirty="0" smtClean="0"/>
              <a:t>La déroulement de la recherche de reclassement </a:t>
            </a:r>
            <a:endParaRPr lang="fr-FR" sz="2400" dirty="0"/>
          </a:p>
        </p:txBody>
      </p:sp>
      <p:sp>
        <p:nvSpPr>
          <p:cNvPr id="3" name="Espace réservé du contenu 2"/>
          <p:cNvSpPr>
            <a:spLocks noGrp="1"/>
          </p:cNvSpPr>
          <p:nvPr>
            <p:ph idx="1"/>
          </p:nvPr>
        </p:nvSpPr>
        <p:spPr>
          <a:xfrm>
            <a:off x="500034" y="1142984"/>
            <a:ext cx="6447500" cy="5362512"/>
          </a:xfrm>
        </p:spPr>
        <p:txBody>
          <a:bodyPr/>
          <a:lstStyle/>
          <a:p>
            <a:r>
              <a:rPr lang="fr-FR" sz="1600" dirty="0" smtClean="0"/>
              <a:t>La première étape : </a:t>
            </a:r>
          </a:p>
          <a:p>
            <a:pPr lvl="1">
              <a:buFont typeface="Wingdings" panose="05000000000000000000" pitchFamily="2" charset="2"/>
              <a:buChar char="ü"/>
            </a:pPr>
            <a:r>
              <a:rPr lang="fr-FR" b="1" u="sng" dirty="0" smtClean="0"/>
              <a:t>Aménagement d’un » poste de répit » temporaire </a:t>
            </a:r>
            <a:r>
              <a:rPr lang="fr-FR" dirty="0" smtClean="0"/>
              <a:t>en mars 2014 : aide rééducateur : aide soignante affectée aux services de rééducation (kiné-ergo) par </a:t>
            </a:r>
            <a:r>
              <a:rPr lang="fr-FR" dirty="0"/>
              <a:t>opportunité d’une vacance partielle et temporaire de ce poste </a:t>
            </a:r>
            <a:endParaRPr lang="fr-FR" dirty="0" smtClean="0"/>
          </a:p>
          <a:p>
            <a:r>
              <a:rPr lang="fr-FR" sz="1600" dirty="0" smtClean="0"/>
              <a:t>La problématique : </a:t>
            </a:r>
          </a:p>
          <a:p>
            <a:pPr lvl="1">
              <a:buFont typeface="Wingdings" panose="05000000000000000000" pitchFamily="2" charset="2"/>
              <a:buChar char="ü"/>
            </a:pPr>
            <a:r>
              <a:rPr lang="fr-FR" dirty="0" smtClean="0"/>
              <a:t>Le caractère temporaire du poste de répit conduit tous les acteurs à rechercher une solution pérenne pour cette salariée</a:t>
            </a:r>
          </a:p>
          <a:p>
            <a:pPr lvl="1">
              <a:buFont typeface="Wingdings" panose="05000000000000000000" pitchFamily="2" charset="2"/>
              <a:buChar char="ü"/>
            </a:pPr>
            <a:r>
              <a:rPr lang="fr-FR" dirty="0" smtClean="0"/>
              <a:t>D’autant que le médecin du travail suite à une visite médicale le 17 novembre 2014 nous écrit que  l’état de santé de la salariée laisse </a:t>
            </a:r>
            <a:r>
              <a:rPr lang="fr-FR" b="1" u="sng" dirty="0" smtClean="0"/>
              <a:t>envisager une inaptitude définitive à son poste initial </a:t>
            </a:r>
            <a:r>
              <a:rPr lang="fr-FR" dirty="0" smtClean="0"/>
              <a:t>et qu’il faut rechercher un reclassement professionnel. Les contre-indications médicales sont: </a:t>
            </a:r>
          </a:p>
          <a:p>
            <a:pPr lvl="4">
              <a:buFont typeface="Arial" panose="020B0604020202020204" pitchFamily="34" charset="0"/>
              <a:buChar char="•"/>
            </a:pPr>
            <a:r>
              <a:rPr lang="fr-FR" sz="1600" dirty="0"/>
              <a:t>Pas de </a:t>
            </a:r>
            <a:r>
              <a:rPr lang="fr-FR" sz="1600" dirty="0" smtClean="0"/>
              <a:t>port </a:t>
            </a:r>
            <a:r>
              <a:rPr lang="fr-FR" sz="1600" dirty="0"/>
              <a:t>de charges lourdes</a:t>
            </a:r>
          </a:p>
          <a:p>
            <a:pPr lvl="4">
              <a:buFont typeface="Arial" panose="020B0604020202020204" pitchFamily="34" charset="0"/>
              <a:buChar char="•"/>
            </a:pPr>
            <a:r>
              <a:rPr lang="fr-FR" sz="1600" dirty="0"/>
              <a:t>Pas de travaux en élévation des bras</a:t>
            </a:r>
          </a:p>
          <a:p>
            <a:pPr lvl="4">
              <a:buFont typeface="Arial" panose="020B0604020202020204" pitchFamily="34" charset="0"/>
              <a:buChar char="•"/>
            </a:pPr>
            <a:r>
              <a:rPr lang="fr-FR" sz="1600" dirty="0"/>
              <a:t>Pas de gestes répétitifs des membres supérieurs </a:t>
            </a:r>
            <a:r>
              <a:rPr lang="fr-FR" sz="1600" dirty="0" smtClean="0"/>
              <a:t> </a:t>
            </a:r>
            <a:endParaRPr lang="fr-FR" sz="1600" dirty="0"/>
          </a:p>
          <a:p>
            <a:pPr lvl="1">
              <a:buFont typeface="Wingdings" panose="05000000000000000000" pitchFamily="2" charset="2"/>
              <a:buChar char="ü"/>
            </a:pPr>
            <a:endParaRPr lang="fr-FR" dirty="0" smtClean="0"/>
          </a:p>
          <a:p>
            <a:pPr marL="457200" lvl="1" indent="0">
              <a:buNone/>
            </a:pPr>
            <a:r>
              <a:rPr lang="fr-FR" dirty="0" smtClean="0"/>
              <a:t>  </a:t>
            </a:r>
            <a:endParaRPr lang="fr-FR" dirty="0"/>
          </a:p>
          <a:p>
            <a:pPr marL="457200" lvl="1" indent="0">
              <a:buNone/>
            </a:pPr>
            <a:endParaRPr lang="fr-FR" dirty="0" smtClean="0"/>
          </a:p>
        </p:txBody>
      </p:sp>
    </p:spTree>
    <p:extLst>
      <p:ext uri="{BB962C8B-B14F-4D97-AF65-F5344CB8AC3E}">
        <p14:creationId xmlns:p14="http://schemas.microsoft.com/office/powerpoint/2010/main" val="54346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948" y="148284"/>
            <a:ext cx="6447500" cy="667265"/>
          </a:xfrm>
        </p:spPr>
        <p:txBody>
          <a:bodyPr>
            <a:normAutofit/>
          </a:bodyPr>
          <a:lstStyle/>
          <a:p>
            <a:r>
              <a:rPr lang="fr-FR" sz="2400" dirty="0" smtClean="0"/>
              <a:t>L’avancement du projet </a:t>
            </a:r>
            <a:endParaRPr lang="fr-FR" sz="2400" dirty="0"/>
          </a:p>
        </p:txBody>
      </p:sp>
      <p:sp>
        <p:nvSpPr>
          <p:cNvPr id="3" name="Espace réservé du contenu 2"/>
          <p:cNvSpPr>
            <a:spLocks noGrp="1"/>
          </p:cNvSpPr>
          <p:nvPr>
            <p:ph idx="1"/>
          </p:nvPr>
        </p:nvSpPr>
        <p:spPr>
          <a:xfrm>
            <a:off x="508000" y="688768"/>
            <a:ext cx="6447500" cy="6169231"/>
          </a:xfrm>
        </p:spPr>
        <p:txBody>
          <a:bodyPr/>
          <a:lstStyle/>
          <a:p>
            <a:r>
              <a:rPr lang="fr-FR" sz="1600" dirty="0"/>
              <a:t>Les </a:t>
            </a:r>
            <a:r>
              <a:rPr lang="fr-FR" sz="1600" dirty="0" smtClean="0"/>
              <a:t>réflexions</a:t>
            </a:r>
            <a:r>
              <a:rPr lang="fr-FR" sz="1600" b="1" dirty="0" smtClean="0"/>
              <a:t>:</a:t>
            </a:r>
            <a:r>
              <a:rPr lang="fr-FR" sz="1600" dirty="0" smtClean="0"/>
              <a:t> </a:t>
            </a:r>
            <a:endParaRPr lang="fr-FR" sz="1600" dirty="0"/>
          </a:p>
          <a:p>
            <a:pPr lvl="1">
              <a:buFont typeface="Wingdings" panose="05000000000000000000" pitchFamily="2" charset="2"/>
              <a:buChar char="ü"/>
            </a:pPr>
            <a:r>
              <a:rPr lang="fr-FR" dirty="0"/>
              <a:t>La salariée envisage un bilan de compétence </a:t>
            </a:r>
            <a:endParaRPr lang="fr-FR" dirty="0" smtClean="0"/>
          </a:p>
          <a:p>
            <a:pPr lvl="1">
              <a:buFont typeface="Wingdings" panose="05000000000000000000" pitchFamily="2" charset="2"/>
              <a:buChar char="ü"/>
            </a:pPr>
            <a:r>
              <a:rPr lang="fr-FR" dirty="0" smtClean="0"/>
              <a:t>Une </a:t>
            </a:r>
            <a:r>
              <a:rPr lang="fr-FR" dirty="0"/>
              <a:t>collaboratrice RH est formée </a:t>
            </a:r>
            <a:r>
              <a:rPr lang="fr-FR" b="1" u="sng" dirty="0"/>
              <a:t>référente OETH </a:t>
            </a:r>
            <a:r>
              <a:rPr lang="fr-FR" dirty="0"/>
              <a:t>en avril 2014 et propose dès son retour de formation un </a:t>
            </a:r>
            <a:r>
              <a:rPr lang="fr-FR" b="1" u="sng" dirty="0" smtClean="0"/>
              <a:t>Bilan </a:t>
            </a:r>
            <a:r>
              <a:rPr lang="fr-FR" b="1" u="sng" dirty="0"/>
              <a:t>de </a:t>
            </a:r>
            <a:r>
              <a:rPr lang="fr-FR" b="1" u="sng" dirty="0" smtClean="0"/>
              <a:t>Reconversion </a:t>
            </a:r>
            <a:r>
              <a:rPr lang="fr-FR" b="1" u="sng" dirty="0"/>
              <a:t>P</a:t>
            </a:r>
            <a:r>
              <a:rPr lang="fr-FR" b="1" u="sng" dirty="0" smtClean="0"/>
              <a:t>rofessionnelle </a:t>
            </a:r>
            <a:r>
              <a:rPr lang="fr-FR" b="1" u="sng" dirty="0"/>
              <a:t>en </a:t>
            </a:r>
            <a:r>
              <a:rPr lang="fr-FR" b="1" u="sng" dirty="0" smtClean="0"/>
              <a:t>vue </a:t>
            </a:r>
            <a:r>
              <a:rPr lang="fr-FR" b="1" u="sng" dirty="0"/>
              <a:t>du maintien dans l’emploi</a:t>
            </a:r>
          </a:p>
          <a:p>
            <a:pPr lvl="1">
              <a:buFont typeface="Wingdings" panose="05000000000000000000" pitchFamily="2" charset="2"/>
              <a:buChar char="ü"/>
            </a:pPr>
            <a:r>
              <a:rPr lang="fr-FR" b="1" u="sng" dirty="0" smtClean="0"/>
              <a:t>La reconnaissance de </a:t>
            </a:r>
            <a:r>
              <a:rPr lang="fr-FR" b="1" u="sng" dirty="0"/>
              <a:t>travailleur handicapé </a:t>
            </a:r>
            <a:r>
              <a:rPr lang="fr-FR" dirty="0" smtClean="0"/>
              <a:t>rend </a:t>
            </a:r>
            <a:r>
              <a:rPr lang="fr-FR" dirty="0"/>
              <a:t>possible le montage </a:t>
            </a:r>
            <a:r>
              <a:rPr lang="fr-FR" dirty="0" smtClean="0"/>
              <a:t>d’un dossier de reconversion professionnelle : Bilan de Reconversion Professionnelle et plan d’action </a:t>
            </a:r>
          </a:p>
          <a:p>
            <a:r>
              <a:rPr lang="fr-FR" sz="1600" b="1" u="sng" dirty="0" smtClean="0"/>
              <a:t>La décision </a:t>
            </a:r>
            <a:r>
              <a:rPr lang="fr-FR" sz="1600" dirty="0" smtClean="0"/>
              <a:t>: proposition </a:t>
            </a:r>
            <a:r>
              <a:rPr lang="fr-FR" sz="1600" dirty="0"/>
              <a:t>à la salariée de réaliser un </a:t>
            </a:r>
            <a:r>
              <a:rPr lang="fr-FR" sz="1600" b="1" dirty="0"/>
              <a:t>B</a:t>
            </a:r>
            <a:r>
              <a:rPr lang="fr-FR" sz="1600" b="1" dirty="0" smtClean="0"/>
              <a:t>ilan </a:t>
            </a:r>
            <a:r>
              <a:rPr lang="fr-FR" sz="1600" b="1" dirty="0"/>
              <a:t>de </a:t>
            </a:r>
            <a:r>
              <a:rPr lang="fr-FR" sz="1600" b="1" dirty="0" smtClean="0"/>
              <a:t>Reconversion </a:t>
            </a:r>
            <a:r>
              <a:rPr lang="fr-FR" sz="1600" b="1" dirty="0"/>
              <a:t>P</a:t>
            </a:r>
            <a:r>
              <a:rPr lang="fr-FR" sz="1600" b="1" dirty="0" smtClean="0"/>
              <a:t>rofessionnelle </a:t>
            </a:r>
            <a:r>
              <a:rPr lang="fr-FR" sz="1600" dirty="0"/>
              <a:t>après avis du médecin du travail</a:t>
            </a:r>
          </a:p>
          <a:p>
            <a:pPr lvl="1">
              <a:buFont typeface="Wingdings" panose="05000000000000000000" pitchFamily="2" charset="2"/>
              <a:buChar char="ü"/>
            </a:pPr>
            <a:r>
              <a:rPr lang="fr-FR" dirty="0"/>
              <a:t>Objectifs du Centre: dans un contexte d’inaptitude médicale, l’établissement souhaite explorer les différentes solutions possibles pour d’une part, </a:t>
            </a:r>
            <a:r>
              <a:rPr lang="fr-FR" b="1" u="sng" dirty="0"/>
              <a:t>éviter </a:t>
            </a:r>
            <a:r>
              <a:rPr lang="fr-FR" b="1" u="sng" dirty="0" smtClean="0"/>
              <a:t>le licenciement </a:t>
            </a:r>
            <a:r>
              <a:rPr lang="fr-FR" dirty="0" smtClean="0"/>
              <a:t>de la </a:t>
            </a:r>
            <a:r>
              <a:rPr lang="fr-FR" dirty="0"/>
              <a:t>salariée et d’autre part, rendre compatible cette démarche de reconversion professionnelle avec la </a:t>
            </a:r>
            <a:r>
              <a:rPr lang="fr-FR" b="1" u="sng" dirty="0"/>
              <a:t>situation de handicap </a:t>
            </a:r>
            <a:r>
              <a:rPr lang="fr-FR" dirty="0"/>
              <a:t>de la </a:t>
            </a:r>
            <a:r>
              <a:rPr lang="fr-FR" dirty="0" smtClean="0"/>
              <a:t>salariée</a:t>
            </a:r>
            <a:r>
              <a:rPr lang="fr-FR" dirty="0"/>
              <a:t> </a:t>
            </a:r>
            <a:endParaRPr lang="fr-FR" dirty="0" smtClean="0"/>
          </a:p>
          <a:p>
            <a:pPr lvl="1">
              <a:buFont typeface="Wingdings" panose="05000000000000000000" pitchFamily="2" charset="2"/>
              <a:buChar char="ü"/>
            </a:pPr>
            <a:r>
              <a:rPr lang="fr-FR" dirty="0" smtClean="0"/>
              <a:t>Objectifs </a:t>
            </a:r>
            <a:r>
              <a:rPr lang="fr-FR" dirty="0"/>
              <a:t>de la prestation : aboutir à la définition de cibles métiers et du plan d’actions permettant d’y accéder notamment en terme de </a:t>
            </a:r>
            <a:r>
              <a:rPr lang="fr-FR" dirty="0" smtClean="0"/>
              <a:t>formation</a:t>
            </a:r>
            <a:endParaRPr lang="fr-FR" dirty="0"/>
          </a:p>
          <a:p>
            <a:pPr lvl="1">
              <a:buFont typeface="Wingdings" panose="05000000000000000000" pitchFamily="2" charset="2"/>
              <a:buChar char="ü"/>
            </a:pPr>
            <a:endParaRPr lang="fr-FR" dirty="0"/>
          </a:p>
        </p:txBody>
      </p:sp>
    </p:spTree>
    <p:extLst>
      <p:ext uri="{BB962C8B-B14F-4D97-AF65-F5344CB8AC3E}">
        <p14:creationId xmlns:p14="http://schemas.microsoft.com/office/powerpoint/2010/main" val="425833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100" y="159996"/>
            <a:ext cx="7151298" cy="531982"/>
          </a:xfrm>
        </p:spPr>
        <p:txBody>
          <a:bodyPr/>
          <a:lstStyle/>
          <a:p>
            <a:r>
              <a:rPr lang="fr-FR" sz="2400" dirty="0" smtClean="0"/>
              <a:t>La préparation du bilan de reconversion professionnelle</a:t>
            </a:r>
            <a:endParaRPr lang="fr-FR" sz="2400" dirty="0"/>
          </a:p>
        </p:txBody>
      </p:sp>
      <p:sp>
        <p:nvSpPr>
          <p:cNvPr id="3" name="Espace réservé du contenu 2"/>
          <p:cNvSpPr>
            <a:spLocks noGrp="1"/>
          </p:cNvSpPr>
          <p:nvPr>
            <p:ph idx="1"/>
          </p:nvPr>
        </p:nvSpPr>
        <p:spPr>
          <a:xfrm>
            <a:off x="571472" y="1000108"/>
            <a:ext cx="6447500" cy="6166022"/>
          </a:xfrm>
        </p:spPr>
        <p:txBody>
          <a:bodyPr/>
          <a:lstStyle/>
          <a:p>
            <a:pPr marL="0" lvl="1" indent="98425"/>
            <a:r>
              <a:rPr lang="fr-FR" sz="1400" dirty="0" smtClean="0"/>
              <a:t>   Les choix : </a:t>
            </a:r>
            <a:r>
              <a:rPr lang="fr-FR" sz="1400" b="1" u="sng" dirty="0" smtClean="0"/>
              <a:t>une démarche active de la salariée</a:t>
            </a:r>
          </a:p>
          <a:p>
            <a:pPr lvl="1">
              <a:buFont typeface="Wingdings" panose="05000000000000000000" pitchFamily="2" charset="2"/>
              <a:buChar char="ü"/>
            </a:pPr>
            <a:r>
              <a:rPr lang="fr-FR" sz="1400" dirty="0" smtClean="0"/>
              <a:t>La salariée choisit le prestataire avec lequel elle va travailler (à partir de la liste fournie par OETH) </a:t>
            </a:r>
          </a:p>
          <a:p>
            <a:pPr lvl="1">
              <a:buFont typeface="Wingdings" panose="05000000000000000000" pitchFamily="2" charset="2"/>
              <a:buChar char="ü"/>
            </a:pPr>
            <a:r>
              <a:rPr lang="fr-FR" sz="1400" b="1" u="sng" dirty="0" smtClean="0"/>
              <a:t>Le bilan est financé par OETH </a:t>
            </a:r>
            <a:r>
              <a:rPr lang="fr-FR" sz="1400" dirty="0" smtClean="0"/>
              <a:t>(20 heures entre avril et juin 2014 à hauteur de 2600 euros)</a:t>
            </a:r>
          </a:p>
          <a:p>
            <a:pPr lvl="1">
              <a:buFont typeface="Wingdings" panose="05000000000000000000" pitchFamily="2" charset="2"/>
              <a:buChar char="ü"/>
            </a:pPr>
            <a:r>
              <a:rPr lang="fr-FR" sz="1400" b="1" u="sng" dirty="0" smtClean="0"/>
              <a:t>Restitution du bilan </a:t>
            </a:r>
            <a:r>
              <a:rPr lang="fr-FR" sz="1400" dirty="0" smtClean="0"/>
              <a:t>de réorientation professionnelle par l’organisme (IDEO, initiatives pour le Développement d’Emplois et d’Orientations) au Centre en présence de la salariée, du médecin du travail, de la référente OETH, du hiérarchique de la salariée et de la direction de l’établissement</a:t>
            </a:r>
          </a:p>
          <a:p>
            <a:r>
              <a:rPr lang="fr-FR" sz="1400" b="1" u="sng" dirty="0" smtClean="0"/>
              <a:t>La validation du projet de reconversion professionnelle</a:t>
            </a:r>
            <a:r>
              <a:rPr lang="fr-FR" sz="1400" dirty="0" smtClean="0"/>
              <a:t> et le montage du dossier</a:t>
            </a:r>
          </a:p>
          <a:p>
            <a:pPr lvl="1">
              <a:buFont typeface="Wingdings" panose="05000000000000000000" pitchFamily="2" charset="2"/>
              <a:buChar char="ü"/>
            </a:pPr>
            <a:r>
              <a:rPr lang="fr-FR" sz="1400" dirty="0" smtClean="0"/>
              <a:t>Choix du métier de reconversion, 2 pistes : secrétaire assistante médico-sociale ou éducatrice sportive , la première piste est validée par le médecin du travail, la seconde est déconseillée sollicitant trop les épaules et nécessitant le port de charges lourdes </a:t>
            </a:r>
          </a:p>
          <a:p>
            <a:pPr lvl="1">
              <a:buFont typeface="Wingdings" panose="05000000000000000000" pitchFamily="2" charset="2"/>
              <a:buChar char="ü"/>
            </a:pPr>
            <a:r>
              <a:rPr lang="fr-FR" sz="1400" b="1" u="sng" dirty="0" smtClean="0"/>
              <a:t>La salariée choisit son organisme de formation </a:t>
            </a:r>
            <a:r>
              <a:rPr lang="fr-FR" sz="1400" dirty="0" smtClean="0"/>
              <a:t>: </a:t>
            </a:r>
            <a:r>
              <a:rPr lang="fr-FR" sz="1400" dirty="0" err="1" smtClean="0"/>
              <a:t>Gil’écoute</a:t>
            </a:r>
            <a:r>
              <a:rPr lang="fr-FR" sz="1400" dirty="0" smtClean="0"/>
              <a:t> à Bron</a:t>
            </a:r>
          </a:p>
          <a:p>
            <a:pPr lvl="1">
              <a:buFont typeface="Wingdings" panose="05000000000000000000" pitchFamily="2" charset="2"/>
              <a:buChar char="ü"/>
            </a:pPr>
            <a:r>
              <a:rPr lang="fr-FR" sz="1400" dirty="0" smtClean="0"/>
              <a:t>Préparation du dossier de demande de financement « Maintien dans l’emploi par la Reconversion Professionnelle (MRP) auprès d’OETH</a:t>
            </a:r>
            <a:endParaRPr lang="fr-FR" sz="1400" dirty="0"/>
          </a:p>
          <a:p>
            <a:endParaRPr lang="fr-FR" sz="1400" dirty="0" smtClean="0"/>
          </a:p>
          <a:p>
            <a:endParaRPr lang="fr-FR" sz="1400" dirty="0"/>
          </a:p>
        </p:txBody>
      </p:sp>
    </p:spTree>
    <p:extLst>
      <p:ext uri="{BB962C8B-B14F-4D97-AF65-F5344CB8AC3E}">
        <p14:creationId xmlns:p14="http://schemas.microsoft.com/office/powerpoint/2010/main" val="281562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288970"/>
            <a:ext cx="6447500" cy="672932"/>
          </a:xfrm>
        </p:spPr>
        <p:txBody>
          <a:bodyPr/>
          <a:lstStyle/>
          <a:p>
            <a:r>
              <a:rPr lang="fr-FR" sz="2400" dirty="0" smtClean="0"/>
              <a:t>La mise en œuvre de la reconversion professionnelle </a:t>
            </a:r>
            <a:endParaRPr lang="fr-FR" sz="2400" dirty="0"/>
          </a:p>
        </p:txBody>
      </p:sp>
      <p:sp>
        <p:nvSpPr>
          <p:cNvPr id="3" name="Espace réservé du contenu 2"/>
          <p:cNvSpPr>
            <a:spLocks noGrp="1"/>
          </p:cNvSpPr>
          <p:nvPr>
            <p:ph idx="1"/>
          </p:nvPr>
        </p:nvSpPr>
        <p:spPr>
          <a:xfrm>
            <a:off x="500034" y="1285860"/>
            <a:ext cx="6447500" cy="5896098"/>
          </a:xfrm>
        </p:spPr>
        <p:txBody>
          <a:bodyPr/>
          <a:lstStyle/>
          <a:p>
            <a:r>
              <a:rPr lang="fr-FR" sz="1600" dirty="0"/>
              <a:t>OETH oriente l’établissement vers le dispositif PPRO</a:t>
            </a:r>
            <a:r>
              <a:rPr lang="fr-FR" sz="1600" b="1" u="sng" dirty="0"/>
              <a:t>, période de professionnalisation</a:t>
            </a:r>
            <a:r>
              <a:rPr lang="fr-FR" sz="1600" dirty="0"/>
              <a:t>, ayant pour objectif le maintien dans l’emploi des salariés </a:t>
            </a:r>
            <a:r>
              <a:rPr lang="fr-FR" sz="1600" dirty="0" smtClean="0"/>
              <a:t>réservé aux salariés en risques d’inaptitude en complétant le financement d’UNIFAF</a:t>
            </a:r>
          </a:p>
          <a:p>
            <a:r>
              <a:rPr lang="fr-FR" sz="1600" b="1" u="sng" dirty="0" smtClean="0"/>
              <a:t>Le comité d’entreprise</a:t>
            </a:r>
            <a:r>
              <a:rPr lang="fr-FR" sz="1600" dirty="0" smtClean="0"/>
              <a:t>, consulté sur le projet de demande d’intervention d’OETH pour une formation dans le cadre d’une période de professionnalisation</a:t>
            </a:r>
            <a:r>
              <a:rPr lang="fr-FR" sz="1600" b="1" u="sng" dirty="0" smtClean="0"/>
              <a:t>, émet un avis favorable </a:t>
            </a:r>
            <a:r>
              <a:rPr lang="fr-FR" sz="1600" dirty="0" smtClean="0"/>
              <a:t>le 24 novembre 2015</a:t>
            </a:r>
          </a:p>
          <a:p>
            <a:r>
              <a:rPr lang="fr-FR" sz="1600" dirty="0" smtClean="0"/>
              <a:t>La formation de secrétaire médicale choisie par la salariée d’une durée de </a:t>
            </a:r>
            <a:r>
              <a:rPr lang="fr-FR" sz="1600" b="1" u="sng" dirty="0" smtClean="0"/>
              <a:t>973 heures </a:t>
            </a:r>
            <a:r>
              <a:rPr lang="fr-FR" sz="1600" dirty="0" smtClean="0"/>
              <a:t>se déroulera du 07 décembre 2015 au 30 juin 2016</a:t>
            </a:r>
          </a:p>
          <a:p>
            <a:r>
              <a:rPr lang="fr-FR" sz="1600" dirty="0" smtClean="0"/>
              <a:t>Le </a:t>
            </a:r>
            <a:r>
              <a:rPr lang="fr-FR" sz="1600" dirty="0"/>
              <a:t>19 novembre 2015 </a:t>
            </a:r>
            <a:r>
              <a:rPr lang="fr-FR" sz="1600" b="1" u="sng" dirty="0" smtClean="0"/>
              <a:t>UNIFAF</a:t>
            </a:r>
            <a:r>
              <a:rPr lang="fr-FR" sz="1600" dirty="0" smtClean="0"/>
              <a:t> </a:t>
            </a:r>
            <a:r>
              <a:rPr lang="fr-FR" sz="1600" dirty="0"/>
              <a:t>donne un accord de prise en charge de 100% des frais pédagogiques de la formation et une partie des </a:t>
            </a:r>
            <a:r>
              <a:rPr lang="fr-FR" sz="1600" dirty="0" smtClean="0"/>
              <a:t>salaires</a:t>
            </a:r>
          </a:p>
          <a:p>
            <a:pPr marL="0" indent="0">
              <a:buNone/>
            </a:pPr>
            <a:r>
              <a:rPr lang="fr-FR" sz="1600" dirty="0" smtClean="0"/>
              <a:t>  </a:t>
            </a:r>
          </a:p>
          <a:p>
            <a:pPr marL="0" indent="0">
              <a:buNone/>
            </a:pPr>
            <a:r>
              <a:rPr lang="fr-FR" sz="1600" dirty="0" smtClean="0"/>
              <a:t>La </a:t>
            </a:r>
            <a:r>
              <a:rPr lang="fr-FR" sz="1600" dirty="0"/>
              <a:t>commission </a:t>
            </a:r>
            <a:r>
              <a:rPr lang="fr-FR" sz="1600" dirty="0" smtClean="0"/>
              <a:t>paritaire d’</a:t>
            </a:r>
            <a:r>
              <a:rPr lang="fr-FR" sz="1600" b="1" u="sng" dirty="0" smtClean="0"/>
              <a:t>OETH</a:t>
            </a:r>
            <a:r>
              <a:rPr lang="fr-FR" sz="1600" dirty="0" smtClean="0"/>
              <a:t> </a:t>
            </a:r>
            <a:r>
              <a:rPr lang="fr-FR" sz="1600" dirty="0"/>
              <a:t>du 10 décembre 2015 accepte le dossier MRP de la </a:t>
            </a:r>
            <a:r>
              <a:rPr lang="fr-FR" sz="1600" dirty="0" smtClean="0"/>
              <a:t>salariée </a:t>
            </a:r>
          </a:p>
          <a:p>
            <a:pPr lvl="8"/>
            <a:endParaRPr lang="fr-FR" sz="1600" dirty="0"/>
          </a:p>
          <a:p>
            <a:endParaRPr lang="fr-FR" sz="1600" dirty="0"/>
          </a:p>
        </p:txBody>
      </p:sp>
    </p:spTree>
    <p:extLst>
      <p:ext uri="{BB962C8B-B14F-4D97-AF65-F5344CB8AC3E}">
        <p14:creationId xmlns:p14="http://schemas.microsoft.com/office/powerpoint/2010/main" val="175623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a:spLocks noGrp="1"/>
          </p:cNvSpPr>
          <p:nvPr>
            <p:ph type="title"/>
          </p:nvPr>
        </p:nvSpPr>
        <p:spPr>
          <a:xfrm>
            <a:off x="671483" y="238876"/>
            <a:ext cx="8502162" cy="516364"/>
          </a:xfrm>
        </p:spPr>
        <p:txBody>
          <a:bodyPr anchor="ctr">
            <a:normAutofit/>
          </a:bodyPr>
          <a:lstStyle/>
          <a:p>
            <a:r>
              <a:rPr lang="fr-FR" sz="1800" b="1" i="1" dirty="0" smtClean="0">
                <a:latin typeface="Georgia" panose="02040502050405020303" pitchFamily="18" charset="0"/>
              </a:rPr>
              <a:t>Focus sur les avis d’inaptitude recensés</a:t>
            </a:r>
            <a:endParaRPr lang="fr-FR" sz="1800" b="1" i="1" dirty="0">
              <a:latin typeface="Georgia" panose="02040502050405020303" pitchFamily="18" charset="0"/>
            </a:endParaRPr>
          </a:p>
        </p:txBody>
      </p:sp>
      <p:sp>
        <p:nvSpPr>
          <p:cNvPr id="14" name="Rectangle 13"/>
          <p:cNvSpPr/>
          <p:nvPr/>
        </p:nvSpPr>
        <p:spPr>
          <a:xfrm>
            <a:off x="450927" y="1340984"/>
            <a:ext cx="8175678" cy="4536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285750" algn="just">
              <a:lnSpc>
                <a:spcPts val="2100"/>
              </a:lnSpc>
              <a:spcAft>
                <a:spcPts val="1200"/>
              </a:spcAft>
              <a:buClr>
                <a:srgbClr val="6C8D7E"/>
              </a:buClr>
              <a:buFont typeface="Webdings" panose="05030102010509060703" pitchFamily="18" charset="2"/>
              <a:buChar char=""/>
            </a:pPr>
            <a:r>
              <a:rPr lang="fr-FR" sz="1400" b="1" dirty="0" smtClean="0">
                <a:solidFill>
                  <a:prstClr val="black"/>
                </a:solidFill>
                <a:latin typeface="Arial" panose="020B0604020202020204" pitchFamily="34" charset="0"/>
                <a:cs typeface="Arial" panose="020B0604020202020204" pitchFamily="34" charset="0"/>
              </a:rPr>
              <a:t>Dans la majorité des cas, il s’agit d’avis d’inaptitude temporaire </a:t>
            </a:r>
            <a:r>
              <a:rPr lang="fr-FR" sz="1400" dirty="0" smtClean="0">
                <a:solidFill>
                  <a:prstClr val="black"/>
                </a:solidFill>
                <a:latin typeface="Arial" panose="020B0604020202020204" pitchFamily="34" charset="0"/>
                <a:cs typeface="Arial" panose="020B0604020202020204" pitchFamily="34" charset="0"/>
              </a:rPr>
              <a:t>(42% des avis d’inaptitude prononcés au cours des 3 dernières années) </a:t>
            </a:r>
            <a:r>
              <a:rPr lang="fr-FR" sz="1400" b="1" dirty="0" smtClean="0">
                <a:solidFill>
                  <a:prstClr val="black"/>
                </a:solidFill>
                <a:latin typeface="Arial" panose="020B0604020202020204" pitchFamily="34" charset="0"/>
                <a:cs typeface="Arial" panose="020B0604020202020204" pitchFamily="34" charset="0"/>
              </a:rPr>
              <a:t>ou partielle </a:t>
            </a:r>
            <a:r>
              <a:rPr lang="fr-FR" sz="1400" dirty="0" smtClean="0">
                <a:solidFill>
                  <a:prstClr val="black"/>
                </a:solidFill>
                <a:latin typeface="Arial" panose="020B0604020202020204" pitchFamily="34" charset="0"/>
                <a:cs typeface="Arial" panose="020B0604020202020204" pitchFamily="34" charset="0"/>
              </a:rPr>
              <a:t>(39%).</a:t>
            </a:r>
          </a:p>
          <a:p>
            <a:pPr marL="446088" indent="-285750" algn="just">
              <a:lnSpc>
                <a:spcPts val="2100"/>
              </a:lnSpc>
              <a:spcAft>
                <a:spcPts val="600"/>
              </a:spcAft>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On relève également :</a:t>
            </a:r>
          </a:p>
          <a:p>
            <a:pPr marL="804863" indent="-198438" algn="just">
              <a:lnSpc>
                <a:spcPts val="2100"/>
              </a:lnSpc>
              <a:spcAft>
                <a:spcPts val="300"/>
              </a:spcAft>
              <a:buFont typeface="Calibri" panose="020F0502020204030204" pitchFamily="34" charset="0"/>
              <a:buChar char="‐"/>
              <a:tabLst>
                <a:tab pos="358775" algn="l"/>
              </a:tabLst>
            </a:pPr>
            <a:r>
              <a:rPr lang="fr-FR" sz="1400" i="1" dirty="0" smtClean="0">
                <a:solidFill>
                  <a:prstClr val="black"/>
                </a:solidFill>
                <a:latin typeface="Arial" panose="020B0604020202020204" pitchFamily="34" charset="0"/>
                <a:cs typeface="Arial" panose="020B0604020202020204" pitchFamily="34" charset="0"/>
              </a:rPr>
              <a:t>7% d’avis d’inaptitude définitive par rapport aux fonctions exercées</a:t>
            </a:r>
          </a:p>
          <a:p>
            <a:pPr marL="804863" indent="-198438" algn="just">
              <a:lnSpc>
                <a:spcPts val="2100"/>
              </a:lnSpc>
              <a:spcAft>
                <a:spcPts val="300"/>
              </a:spcAft>
              <a:buFont typeface="Calibri" panose="020F0502020204030204" pitchFamily="34" charset="0"/>
              <a:buChar char="‐"/>
              <a:tabLst>
                <a:tab pos="358775" algn="l"/>
              </a:tabLst>
            </a:pPr>
            <a:r>
              <a:rPr lang="fr-FR" sz="1400" i="1" dirty="0" smtClean="0">
                <a:solidFill>
                  <a:prstClr val="black"/>
                </a:solidFill>
                <a:latin typeface="Arial" panose="020B0604020202020204" pitchFamily="34" charset="0"/>
                <a:cs typeface="Arial" panose="020B0604020202020204" pitchFamily="34" charset="0"/>
              </a:rPr>
              <a:t>8% d’avis d’inaptitude définitive à toutes fonctions (20% dans le secteur privé à but non lucratif)</a:t>
            </a:r>
          </a:p>
          <a:p>
            <a:pPr marL="804863" indent="-198438" algn="just">
              <a:lnSpc>
                <a:spcPts val="2100"/>
              </a:lnSpc>
              <a:buFont typeface="Calibri" panose="020F0502020204030204" pitchFamily="34" charset="0"/>
              <a:buChar char="‐"/>
              <a:tabLst>
                <a:tab pos="358775" algn="l"/>
              </a:tabLst>
            </a:pPr>
            <a:r>
              <a:rPr lang="fr-FR" sz="1400" i="1" dirty="0" smtClean="0">
                <a:solidFill>
                  <a:prstClr val="black"/>
                </a:solidFill>
                <a:latin typeface="Arial" panose="020B0604020202020204" pitchFamily="34" charset="0"/>
                <a:cs typeface="Arial" panose="020B0604020202020204" pitchFamily="34" charset="0"/>
              </a:rPr>
              <a:t>4% de dossiers en cours d’instruction</a:t>
            </a:r>
          </a:p>
          <a:p>
            <a:pPr marL="0" lvl="1" algn="just">
              <a:lnSpc>
                <a:spcPts val="2100"/>
              </a:lnSpc>
            </a:pPr>
            <a:endParaRPr lang="fr-FR" sz="1400" dirty="0" smtClean="0">
              <a:solidFill>
                <a:prstClr val="black"/>
              </a:solidFill>
              <a:latin typeface="Arial" panose="020B0604020202020204" pitchFamily="34" charset="0"/>
              <a:cs typeface="Arial" panose="020B0604020202020204" pitchFamily="34" charset="0"/>
            </a:endParaRPr>
          </a:p>
          <a:p>
            <a:pPr marL="460375" lvl="1" indent="-285750" algn="just">
              <a:lnSpc>
                <a:spcPts val="2100"/>
              </a:lnSpc>
              <a:spcAft>
                <a:spcPts val="1200"/>
              </a:spcAft>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Là encore, les structures de la santé mentale se démarquent : 53% des avis d’inaptitude recensés sont </a:t>
            </a:r>
            <a:r>
              <a:rPr lang="fr-FR" sz="1400" dirty="0">
                <a:solidFill>
                  <a:prstClr val="black"/>
                </a:solidFill>
                <a:latin typeface="Arial" panose="020B0604020202020204" pitchFamily="34" charset="0"/>
                <a:cs typeface="Arial" panose="020B0604020202020204" pitchFamily="34" charset="0"/>
              </a:rPr>
              <a:t>des </a:t>
            </a:r>
            <a:r>
              <a:rPr lang="fr-FR" sz="1400" dirty="0" smtClean="0">
                <a:solidFill>
                  <a:prstClr val="black"/>
                </a:solidFill>
                <a:latin typeface="Arial" panose="020B0604020202020204" pitchFamily="34" charset="0"/>
                <a:cs typeface="Arial" panose="020B0604020202020204" pitchFamily="34" charset="0"/>
              </a:rPr>
              <a:t>avis </a:t>
            </a:r>
            <a:r>
              <a:rPr lang="fr-FR" sz="1400" dirty="0">
                <a:solidFill>
                  <a:prstClr val="black"/>
                </a:solidFill>
                <a:latin typeface="Arial" panose="020B0604020202020204" pitchFamily="34" charset="0"/>
                <a:cs typeface="Arial" panose="020B0604020202020204" pitchFamily="34" charset="0"/>
              </a:rPr>
              <a:t>d’inaptitude </a:t>
            </a:r>
            <a:r>
              <a:rPr lang="fr-FR" sz="1400" dirty="0" smtClean="0">
                <a:solidFill>
                  <a:prstClr val="black"/>
                </a:solidFill>
                <a:latin typeface="Arial" panose="020B0604020202020204" pitchFamily="34" charset="0"/>
                <a:cs typeface="Arial" panose="020B0604020202020204" pitchFamily="34" charset="0"/>
              </a:rPr>
              <a:t>définitive à </a:t>
            </a:r>
            <a:r>
              <a:rPr lang="fr-FR" sz="1400" dirty="0">
                <a:solidFill>
                  <a:prstClr val="black"/>
                </a:solidFill>
                <a:latin typeface="Arial" panose="020B0604020202020204" pitchFamily="34" charset="0"/>
                <a:cs typeface="Arial" panose="020B0604020202020204" pitchFamily="34" charset="0"/>
              </a:rPr>
              <a:t>toutes </a:t>
            </a:r>
            <a:r>
              <a:rPr lang="fr-FR" sz="1400" dirty="0" smtClean="0">
                <a:solidFill>
                  <a:prstClr val="black"/>
                </a:solidFill>
                <a:latin typeface="Arial" panose="020B0604020202020204" pitchFamily="34" charset="0"/>
                <a:cs typeface="Arial" panose="020B0604020202020204" pitchFamily="34" charset="0"/>
              </a:rPr>
              <a:t>fonctions.</a:t>
            </a:r>
            <a:endParaRPr lang="fr-FR" sz="1400" dirty="0">
              <a:solidFill>
                <a:prstClr val="black"/>
              </a:solidFill>
              <a:latin typeface="Arial" panose="020B0604020202020204" pitchFamily="34" charset="0"/>
              <a:cs typeface="Arial" panose="020B0604020202020204" pitchFamily="34" charset="0"/>
            </a:endParaRPr>
          </a:p>
          <a:p>
            <a:pPr marL="460375" lvl="1" indent="-285750" algn="just">
              <a:lnSpc>
                <a:spcPts val="2100"/>
              </a:lnSpc>
              <a:spcAft>
                <a:spcPts val="2400"/>
              </a:spcAft>
              <a:buClr>
                <a:srgbClr val="6C8D7E"/>
              </a:buClr>
              <a:buFont typeface="Webdings" panose="05030102010509060703" pitchFamily="18" charset="2"/>
              <a:buChar char=""/>
            </a:pPr>
            <a:r>
              <a:rPr lang="fr-FR" sz="1400" dirty="0" smtClean="0">
                <a:solidFill>
                  <a:prstClr val="black"/>
                </a:solidFill>
                <a:latin typeface="Arial" panose="020B0604020202020204" pitchFamily="34" charset="0"/>
                <a:cs typeface="Arial" panose="020B0604020202020204" pitchFamily="34" charset="0"/>
              </a:rPr>
              <a:t>Le secteur du handicap, lui aussi, présente un plus fort taux d’avis d’inaptitude définitive, que ce soit par rapport aux fonctions exercées (26%) ou à toutes fonctions (21%)</a:t>
            </a:r>
          </a:p>
          <a:p>
            <a:pPr marL="460375" lvl="1" indent="-285750" algn="just">
              <a:lnSpc>
                <a:spcPts val="2100"/>
              </a:lnSpc>
              <a:spcAft>
                <a:spcPts val="1200"/>
              </a:spcAft>
              <a:buClr>
                <a:srgbClr val="6C8D7E"/>
              </a:buClr>
              <a:buFont typeface="Webdings" panose="05030102010509060703" pitchFamily="18" charset="2"/>
              <a:buChar char=""/>
            </a:pPr>
            <a:r>
              <a:rPr lang="fr-FR" sz="1400" b="1" dirty="0" smtClean="0">
                <a:solidFill>
                  <a:prstClr val="black"/>
                </a:solidFill>
                <a:latin typeface="Arial" panose="020B0604020202020204" pitchFamily="34" charset="0"/>
                <a:cs typeface="Arial" panose="020B0604020202020204" pitchFamily="34" charset="0"/>
              </a:rPr>
              <a:t>En termes d’âge, les reconnaissances d’inaptitude ne sont pas uniquement l’apanage des agents / salariés en 2</a:t>
            </a:r>
            <a:r>
              <a:rPr lang="fr-FR" sz="1400" b="1" baseline="30000" dirty="0" smtClean="0">
                <a:solidFill>
                  <a:prstClr val="black"/>
                </a:solidFill>
                <a:latin typeface="Arial" panose="020B0604020202020204" pitchFamily="34" charset="0"/>
                <a:cs typeface="Arial" panose="020B0604020202020204" pitchFamily="34" charset="0"/>
              </a:rPr>
              <a:t>nde</a:t>
            </a:r>
            <a:r>
              <a:rPr lang="fr-FR" sz="1400" b="1" dirty="0" smtClean="0">
                <a:solidFill>
                  <a:prstClr val="black"/>
                </a:solidFill>
                <a:latin typeface="Arial" panose="020B0604020202020204" pitchFamily="34" charset="0"/>
                <a:cs typeface="Arial" panose="020B0604020202020204" pitchFamily="34" charset="0"/>
              </a:rPr>
              <a:t> partie carrière </a:t>
            </a:r>
            <a:r>
              <a:rPr lang="fr-FR" sz="1400" dirty="0" smtClean="0">
                <a:solidFill>
                  <a:prstClr val="black"/>
                </a:solidFill>
                <a:latin typeface="Arial" panose="020B0604020202020204" pitchFamily="34" charset="0"/>
                <a:cs typeface="Arial" panose="020B0604020202020204" pitchFamily="34" charset="0"/>
              </a:rPr>
              <a:t>: plus du tiers des avis d’inaptitude recensés (34%) concernent des agents de moins de 45 ans, et 4% des individus de moins de 30 ans (ce dernier score s’élève même à 8% dans les établissements du secteur privé à but non lucratif).</a:t>
            </a:r>
            <a:endParaRPr lang="fr-F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2655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6858048" cy="490148"/>
          </a:xfrm>
        </p:spPr>
        <p:txBody>
          <a:bodyPr/>
          <a:lstStyle/>
          <a:p>
            <a:r>
              <a:rPr lang="fr-FR" sz="2800" dirty="0" smtClean="0"/>
              <a:t>Le coût et la prise en charge financière de la reconversion </a:t>
            </a:r>
            <a:br>
              <a:rPr lang="fr-FR" sz="2800" dirty="0" smtClean="0"/>
            </a:br>
            <a:r>
              <a:rPr lang="fr-FR" sz="2800" dirty="0"/>
              <a:t/>
            </a:r>
            <a:br>
              <a:rPr lang="fr-FR" sz="2800" dirty="0"/>
            </a:br>
            <a:r>
              <a:rPr lang="fr-FR" sz="2800" dirty="0"/>
              <a:t/>
            </a:r>
            <a:br>
              <a:rPr lang="fr-FR" sz="2800" dirty="0"/>
            </a:br>
            <a:endParaRPr lang="fr-FR" sz="2800" dirty="0"/>
          </a:p>
        </p:txBody>
      </p:sp>
      <p:sp>
        <p:nvSpPr>
          <p:cNvPr id="3" name="Espace réservé du contenu 2"/>
          <p:cNvSpPr>
            <a:spLocks noGrp="1"/>
          </p:cNvSpPr>
          <p:nvPr>
            <p:ph idx="1"/>
          </p:nvPr>
        </p:nvSpPr>
        <p:spPr>
          <a:xfrm>
            <a:off x="508000" y="1099753"/>
            <a:ext cx="6447500" cy="5103340"/>
          </a:xfrm>
        </p:spPr>
        <p:txBody>
          <a:bodyPr/>
          <a:lstStyle/>
          <a:p>
            <a:pPr lvl="2"/>
            <a:endParaRPr lang="fr-FR" sz="1600" dirty="0" smtClean="0"/>
          </a:p>
          <a:p>
            <a:r>
              <a:rPr lang="fr-FR" sz="1600" b="1" u="sng" dirty="0"/>
              <a:t>Le coût </a:t>
            </a:r>
            <a:r>
              <a:rPr lang="fr-FR" sz="1600" dirty="0"/>
              <a:t>de la reconversion :</a:t>
            </a:r>
          </a:p>
          <a:p>
            <a:pPr lvl="2">
              <a:buFont typeface="Wingdings" panose="05000000000000000000" pitchFamily="2" charset="2"/>
              <a:buChar char="ü"/>
            </a:pPr>
            <a:r>
              <a:rPr lang="fr-FR" sz="1600" dirty="0"/>
              <a:t>Coût pédagogique de la formation est de 9660 euros </a:t>
            </a:r>
          </a:p>
          <a:p>
            <a:pPr lvl="2">
              <a:buFont typeface="Wingdings" panose="05000000000000000000" pitchFamily="2" charset="2"/>
              <a:buChar char="ü"/>
            </a:pPr>
            <a:r>
              <a:rPr lang="fr-FR" sz="1600" dirty="0"/>
              <a:t>Les frais de déplacements s’élèvent à 1468 euros </a:t>
            </a:r>
          </a:p>
          <a:p>
            <a:pPr lvl="2">
              <a:buFont typeface="Wingdings" panose="05000000000000000000" pitchFamily="2" charset="2"/>
              <a:buChar char="ü"/>
            </a:pPr>
            <a:r>
              <a:rPr lang="fr-FR" sz="1600" dirty="0"/>
              <a:t>Les frais de salaires s’élèvent à 24543 </a:t>
            </a:r>
            <a:r>
              <a:rPr lang="fr-FR" sz="1600" dirty="0" smtClean="0"/>
              <a:t>euros </a:t>
            </a:r>
            <a:endParaRPr lang="fr-FR" sz="1600" dirty="0"/>
          </a:p>
          <a:p>
            <a:pPr marL="2286000" lvl="5" indent="0">
              <a:buNone/>
            </a:pPr>
            <a:r>
              <a:rPr lang="fr-FR" sz="1600" dirty="0">
                <a:solidFill>
                  <a:srgbClr val="404040"/>
                </a:solidFill>
                <a:latin typeface="Trebuchet MS"/>
              </a:rPr>
              <a:t>                                         Soit un total de 35 671 euros </a:t>
            </a:r>
            <a:endParaRPr lang="fr-FR" sz="1600" dirty="0" smtClean="0"/>
          </a:p>
          <a:p>
            <a:r>
              <a:rPr lang="fr-FR" sz="1600" b="1" u="sng" dirty="0" smtClean="0"/>
              <a:t>La prise en charge </a:t>
            </a:r>
            <a:r>
              <a:rPr lang="fr-FR" sz="1600" dirty="0" smtClean="0"/>
              <a:t>de </a:t>
            </a:r>
            <a:r>
              <a:rPr lang="fr-FR" sz="1600" dirty="0"/>
              <a:t>la reconversion :</a:t>
            </a:r>
          </a:p>
          <a:p>
            <a:pPr lvl="2">
              <a:buFont typeface="Wingdings" panose="05000000000000000000" pitchFamily="2" charset="2"/>
              <a:buChar char="ü"/>
            </a:pPr>
            <a:r>
              <a:rPr lang="fr-FR" sz="1600" dirty="0"/>
              <a:t>UNIFAF : 973 h x 11,50 euros soit 11 189,50 euros (9660 coût pédagogique et 1 529,50 salaires)</a:t>
            </a:r>
          </a:p>
          <a:p>
            <a:pPr lvl="2">
              <a:buFont typeface="Wingdings" panose="05000000000000000000" pitchFamily="2" charset="2"/>
              <a:buChar char="ü"/>
            </a:pPr>
            <a:r>
              <a:rPr lang="fr-FR" sz="1600" dirty="0" smtClean="0"/>
              <a:t>OETH </a:t>
            </a:r>
            <a:r>
              <a:rPr lang="fr-FR" sz="1600" dirty="0"/>
              <a:t>: </a:t>
            </a:r>
            <a:r>
              <a:rPr lang="fr-FR" sz="1600" dirty="0" smtClean="0"/>
              <a:t>14583 euros répartis en salaires à hauteur de 13216 euros et en frais d’hébergement pour 1367 euros </a:t>
            </a:r>
          </a:p>
          <a:p>
            <a:pPr lvl="2">
              <a:buFont typeface="Wingdings" panose="05000000000000000000" pitchFamily="2" charset="2"/>
              <a:buChar char="ü"/>
            </a:pPr>
            <a:r>
              <a:rPr lang="fr-FR" sz="1600" dirty="0" smtClean="0"/>
              <a:t>Le CMGR : 11265 euros (salaires et frais de déplacements)</a:t>
            </a:r>
            <a:endParaRPr lang="fr-FR" sz="1600" dirty="0"/>
          </a:p>
          <a:p>
            <a:pPr marL="914400" lvl="2" indent="0">
              <a:buNone/>
            </a:pPr>
            <a:endParaRPr lang="fr-FR" sz="1600" dirty="0"/>
          </a:p>
        </p:txBody>
      </p:sp>
    </p:spTree>
    <p:extLst>
      <p:ext uri="{BB962C8B-B14F-4D97-AF65-F5344CB8AC3E}">
        <p14:creationId xmlns:p14="http://schemas.microsoft.com/office/powerpoint/2010/main" val="57548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6447500" cy="749640"/>
          </a:xfrm>
        </p:spPr>
        <p:txBody>
          <a:bodyPr/>
          <a:lstStyle/>
          <a:p>
            <a:r>
              <a:rPr lang="fr-FR" sz="2800" dirty="0" smtClean="0"/>
              <a:t>Le suite du parcours </a:t>
            </a:r>
            <a:endParaRPr lang="fr-FR" sz="2800" dirty="0"/>
          </a:p>
        </p:txBody>
      </p:sp>
      <p:sp>
        <p:nvSpPr>
          <p:cNvPr id="3" name="Espace réservé du contenu 2"/>
          <p:cNvSpPr>
            <a:spLocks noGrp="1"/>
          </p:cNvSpPr>
          <p:nvPr>
            <p:ph idx="1"/>
          </p:nvPr>
        </p:nvSpPr>
        <p:spPr>
          <a:xfrm>
            <a:off x="428596" y="1071546"/>
            <a:ext cx="6447500" cy="5041557"/>
          </a:xfrm>
        </p:spPr>
        <p:txBody>
          <a:bodyPr/>
          <a:lstStyle/>
          <a:p>
            <a:r>
              <a:rPr lang="fr-FR" sz="1600" b="1" u="sng" dirty="0" smtClean="0"/>
              <a:t>La salariée </a:t>
            </a:r>
            <a:r>
              <a:rPr lang="fr-FR" sz="1600" dirty="0" smtClean="0"/>
              <a:t>a réussi son parcours de formation, </a:t>
            </a:r>
            <a:r>
              <a:rPr lang="fr-FR" sz="1600" b="1" u="sng" dirty="0" smtClean="0"/>
              <a:t>diplômée</a:t>
            </a:r>
            <a:r>
              <a:rPr lang="fr-FR" sz="1600" dirty="0" smtClean="0"/>
              <a:t> secrétaire médicale niveau IV, retrouve début juillet son poste d’aide soignante aménagé. </a:t>
            </a:r>
          </a:p>
          <a:p>
            <a:r>
              <a:rPr lang="fr-FR" sz="1600" dirty="0" smtClean="0"/>
              <a:t>L’opportunité </a:t>
            </a:r>
            <a:r>
              <a:rPr lang="fr-FR" sz="1600" b="1" u="sng" dirty="0" smtClean="0"/>
              <a:t>des remplacements </a:t>
            </a:r>
            <a:r>
              <a:rPr lang="fr-FR" sz="1600" dirty="0" smtClean="0"/>
              <a:t>des congés d’été nous permet de l’affecter temporairement au secrétariat médical durant l’été 2016. </a:t>
            </a:r>
          </a:p>
          <a:p>
            <a:r>
              <a:rPr lang="fr-FR" sz="1600" dirty="0" smtClean="0"/>
              <a:t>Une </a:t>
            </a:r>
            <a:r>
              <a:rPr lang="fr-FR" sz="1600" b="1" u="sng" dirty="0" smtClean="0"/>
              <a:t>nouvelle opportunité </a:t>
            </a:r>
            <a:r>
              <a:rPr lang="fr-FR" sz="1600" dirty="0" smtClean="0"/>
              <a:t>se présente à la fin de l’été :</a:t>
            </a:r>
          </a:p>
          <a:p>
            <a:pPr lvl="3">
              <a:buFont typeface="Wingdings" panose="05000000000000000000" pitchFamily="2" charset="2"/>
              <a:buChar char="ü"/>
            </a:pPr>
            <a:r>
              <a:rPr lang="fr-FR" sz="1600" dirty="0" smtClean="0"/>
              <a:t>Une secrétaire médicale demande une réduction temporaire de 20 % de son temps de travail</a:t>
            </a:r>
          </a:p>
          <a:p>
            <a:pPr lvl="3">
              <a:buFont typeface="Wingdings" panose="05000000000000000000" pitchFamily="2" charset="2"/>
              <a:buChar char="ü"/>
            </a:pPr>
            <a:r>
              <a:rPr lang="fr-FR" sz="1600" dirty="0" smtClean="0"/>
              <a:t>La T.I.M.(technicienne d’information médicale) de l’établissement annonce un congé maternité pour décembre 2016</a:t>
            </a:r>
            <a:endParaRPr lang="fr-FR" sz="1600" dirty="0"/>
          </a:p>
          <a:p>
            <a:pPr lvl="3" indent="-166688">
              <a:buFont typeface="Wingdings" panose="05000000000000000000" pitchFamily="2" charset="2"/>
              <a:buChar char="ü"/>
            </a:pPr>
            <a:r>
              <a:rPr lang="fr-FR" sz="1600" dirty="0" smtClean="0"/>
              <a:t>Nous proposons les 2 remplacements à notre salariée et   engageons dès septembre la formation interne pour le remplacement T.I.M.</a:t>
            </a:r>
          </a:p>
          <a:p>
            <a:pPr marL="358775" lvl="3" indent="0">
              <a:buNone/>
            </a:pPr>
            <a:r>
              <a:rPr lang="fr-FR" sz="1600" dirty="0" smtClean="0"/>
              <a:t>Nous </a:t>
            </a:r>
            <a:r>
              <a:rPr lang="fr-FR" sz="1600" b="1" u="sng" dirty="0" smtClean="0"/>
              <a:t>maintenons le poste de répit </a:t>
            </a:r>
            <a:r>
              <a:rPr lang="fr-FR" sz="1600" dirty="0" smtClean="0"/>
              <a:t>en attente, au cas où, à l’issue des remplacements temporaires, en avril 2017, il n’y ait pas d’autre opportunité</a:t>
            </a:r>
          </a:p>
        </p:txBody>
      </p:sp>
    </p:spTree>
    <p:extLst>
      <p:ext uri="{BB962C8B-B14F-4D97-AF65-F5344CB8AC3E}">
        <p14:creationId xmlns:p14="http://schemas.microsoft.com/office/powerpoint/2010/main" val="139525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8986" y="1"/>
            <a:ext cx="6447500" cy="605481"/>
          </a:xfrm>
        </p:spPr>
        <p:txBody>
          <a:bodyPr/>
          <a:lstStyle/>
          <a:p>
            <a:r>
              <a:rPr lang="fr-FR" sz="2800" dirty="0" smtClean="0"/>
              <a:t>Les difficultés rencontrées </a:t>
            </a:r>
            <a:endParaRPr lang="fr-FR" sz="2800" dirty="0"/>
          </a:p>
        </p:txBody>
      </p:sp>
      <p:sp>
        <p:nvSpPr>
          <p:cNvPr id="3" name="Espace réservé du contenu 2"/>
          <p:cNvSpPr>
            <a:spLocks noGrp="1"/>
          </p:cNvSpPr>
          <p:nvPr>
            <p:ph idx="1"/>
          </p:nvPr>
        </p:nvSpPr>
        <p:spPr>
          <a:xfrm>
            <a:off x="357158" y="571480"/>
            <a:ext cx="6643734" cy="5894173"/>
          </a:xfrm>
        </p:spPr>
        <p:txBody>
          <a:bodyPr/>
          <a:lstStyle/>
          <a:p>
            <a:pPr marL="0" indent="0">
              <a:buNone/>
            </a:pPr>
            <a:r>
              <a:rPr lang="fr-FR" sz="1600" dirty="0" smtClean="0"/>
              <a:t>Par l’employeur :</a:t>
            </a:r>
          </a:p>
          <a:p>
            <a:pPr lvl="0"/>
            <a:r>
              <a:rPr lang="fr-FR" sz="1600" dirty="0"/>
              <a:t>La difficulté dans un établissement </a:t>
            </a:r>
            <a:r>
              <a:rPr lang="fr-FR" sz="1600" b="1" u="sng" dirty="0"/>
              <a:t>mono activité </a:t>
            </a:r>
            <a:r>
              <a:rPr lang="fr-FR" sz="1600" dirty="0"/>
              <a:t>de </a:t>
            </a:r>
            <a:r>
              <a:rPr lang="fr-FR" sz="1600" b="1" u="sng" dirty="0"/>
              <a:t>petite taille </a:t>
            </a:r>
            <a:r>
              <a:rPr lang="fr-FR" sz="1600" dirty="0"/>
              <a:t>à imaginer puis </a:t>
            </a:r>
            <a:r>
              <a:rPr lang="fr-FR" sz="1600" b="1" u="sng" dirty="0"/>
              <a:t>créer des postes </a:t>
            </a:r>
            <a:r>
              <a:rPr lang="fr-FR" sz="1600" dirty="0"/>
              <a:t>de répit en fonction des pathologies </a:t>
            </a:r>
            <a:r>
              <a:rPr lang="fr-FR" sz="1600" dirty="0" smtClean="0"/>
              <a:t> </a:t>
            </a:r>
            <a:endParaRPr lang="fr-FR" sz="1600" dirty="0"/>
          </a:p>
          <a:p>
            <a:pPr lvl="0"/>
            <a:r>
              <a:rPr lang="fr-FR" sz="1600" dirty="0"/>
              <a:t>La difficulté pour l’employeur de </a:t>
            </a:r>
            <a:r>
              <a:rPr lang="fr-FR" sz="1600" b="1" u="sng" dirty="0"/>
              <a:t>financer</a:t>
            </a:r>
            <a:r>
              <a:rPr lang="fr-FR" sz="1600" dirty="0"/>
              <a:t> un tiers du reclassement sans avoir de garantie de pouvoir reclasser le salarié en interne donc d’éviter un licenciement pour </a:t>
            </a:r>
            <a:r>
              <a:rPr lang="fr-FR" sz="1600" dirty="0" smtClean="0"/>
              <a:t>inaptitude</a:t>
            </a:r>
          </a:p>
          <a:p>
            <a:pPr lvl="0"/>
            <a:r>
              <a:rPr lang="fr-FR" sz="1600" b="1" u="sng" dirty="0" smtClean="0"/>
              <a:t>Pas de moyen de proposer un reclassement </a:t>
            </a:r>
            <a:r>
              <a:rPr lang="fr-FR" sz="1600" dirty="0" smtClean="0"/>
              <a:t>vers d’autres établissements </a:t>
            </a:r>
          </a:p>
          <a:p>
            <a:pPr marL="0" lvl="0" indent="0">
              <a:buNone/>
            </a:pPr>
            <a:endParaRPr lang="fr-FR" sz="1200" dirty="0"/>
          </a:p>
          <a:p>
            <a:pPr marL="0" indent="0">
              <a:buNone/>
            </a:pPr>
            <a:r>
              <a:rPr lang="fr-FR" sz="1600" dirty="0" smtClean="0"/>
              <a:t>Par les RH :</a:t>
            </a:r>
          </a:p>
          <a:p>
            <a:r>
              <a:rPr lang="fr-FR" sz="1600" dirty="0" smtClean="0"/>
              <a:t>La difficulté à </a:t>
            </a:r>
            <a:r>
              <a:rPr lang="fr-FR" sz="1600" b="1" u="sng" dirty="0" smtClean="0"/>
              <a:t>anticiper</a:t>
            </a:r>
            <a:r>
              <a:rPr lang="fr-FR" sz="1600" dirty="0" smtClean="0"/>
              <a:t> les situations d’inaptitudes au-delà des aides techniques, des </a:t>
            </a:r>
            <a:r>
              <a:rPr lang="fr-FR" sz="1600" dirty="0"/>
              <a:t>formations à la </a:t>
            </a:r>
            <a:r>
              <a:rPr lang="fr-FR" sz="1600" dirty="0" smtClean="0"/>
              <a:t>manutention, de la mise en place de la politique de prévention des risques y compris les risques psychosociaux. </a:t>
            </a:r>
          </a:p>
          <a:p>
            <a:r>
              <a:rPr lang="fr-FR" sz="1600" dirty="0" smtClean="0"/>
              <a:t>Une fois le constat d’inaptitude la difficulté à trouver une solution dans un </a:t>
            </a:r>
            <a:r>
              <a:rPr lang="fr-FR" sz="1600" b="1" u="sng" dirty="0" smtClean="0"/>
              <a:t>délai trop court </a:t>
            </a:r>
            <a:r>
              <a:rPr lang="fr-FR" sz="1600" dirty="0" smtClean="0"/>
              <a:t>d’un mois s’avère souvent être un défi insurmontable </a:t>
            </a:r>
          </a:p>
          <a:p>
            <a:r>
              <a:rPr lang="fr-FR" sz="1600" dirty="0" smtClean="0"/>
              <a:t>La difficulté à dégager </a:t>
            </a:r>
            <a:r>
              <a:rPr lang="fr-FR" sz="1600" b="1" u="sng" dirty="0" smtClean="0"/>
              <a:t>le </a:t>
            </a:r>
            <a:r>
              <a:rPr lang="fr-FR" sz="1600" b="1" u="sng" dirty="0"/>
              <a:t>temps </a:t>
            </a:r>
            <a:r>
              <a:rPr lang="fr-FR" sz="1600" dirty="0"/>
              <a:t>nécessaire à un accompagnement personnalisé, </a:t>
            </a:r>
            <a:r>
              <a:rPr lang="fr-FR" sz="1600" dirty="0" smtClean="0"/>
              <a:t>à la mobilisation </a:t>
            </a:r>
            <a:r>
              <a:rPr lang="fr-FR" sz="1600" dirty="0"/>
              <a:t>tous les acteurs </a:t>
            </a:r>
            <a:r>
              <a:rPr lang="fr-FR" sz="1600" dirty="0" smtClean="0"/>
              <a:t>en vue de la réussite du projet </a:t>
            </a:r>
            <a:endParaRPr lang="fr-FR" sz="1600" dirty="0"/>
          </a:p>
        </p:txBody>
      </p:sp>
    </p:spTree>
    <p:extLst>
      <p:ext uri="{BB962C8B-B14F-4D97-AF65-F5344CB8AC3E}">
        <p14:creationId xmlns:p14="http://schemas.microsoft.com/office/powerpoint/2010/main" val="271029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42852"/>
            <a:ext cx="6447500" cy="729049"/>
          </a:xfrm>
        </p:spPr>
        <p:txBody>
          <a:bodyPr/>
          <a:lstStyle/>
          <a:p>
            <a:r>
              <a:rPr lang="fr-FR" sz="2800" dirty="0" smtClean="0"/>
              <a:t>Les difficultés rencontrées</a:t>
            </a:r>
            <a:endParaRPr lang="fr-FR" sz="2800" dirty="0"/>
          </a:p>
        </p:txBody>
      </p:sp>
      <p:sp>
        <p:nvSpPr>
          <p:cNvPr id="3" name="Espace réservé du contenu 2"/>
          <p:cNvSpPr>
            <a:spLocks noGrp="1"/>
          </p:cNvSpPr>
          <p:nvPr>
            <p:ph idx="1"/>
          </p:nvPr>
        </p:nvSpPr>
        <p:spPr>
          <a:xfrm>
            <a:off x="357158" y="1013254"/>
            <a:ext cx="6447500" cy="5844746"/>
          </a:xfrm>
        </p:spPr>
        <p:txBody>
          <a:bodyPr/>
          <a:lstStyle/>
          <a:p>
            <a:pPr marL="0" indent="0">
              <a:buNone/>
            </a:pPr>
            <a:r>
              <a:rPr lang="fr-FR" dirty="0" smtClean="0"/>
              <a:t>Par le salarié: </a:t>
            </a:r>
          </a:p>
          <a:p>
            <a:pPr marL="0" indent="0">
              <a:buNone/>
            </a:pPr>
            <a:endParaRPr lang="fr-FR" dirty="0" smtClean="0"/>
          </a:p>
          <a:p>
            <a:r>
              <a:rPr lang="fr-FR" dirty="0"/>
              <a:t>La nécessité </a:t>
            </a:r>
            <a:r>
              <a:rPr lang="fr-FR" b="1" u="sng" dirty="0"/>
              <a:t>d’être bénéficiaire </a:t>
            </a:r>
            <a:r>
              <a:rPr lang="fr-FR" dirty="0"/>
              <a:t>au titre de la loi 2005-102 du 11 février 2005 (RQTH/Invalide pensionné/ bénéficiaire de l’AAH…) pour instruire un dossier OETH et la difficulté d’articulation entre OETH et UNIFAF car  chaque organisme donne son enveloppe avec sa répartition propre </a:t>
            </a:r>
            <a:endParaRPr lang="fr-FR" dirty="0" smtClean="0"/>
          </a:p>
          <a:p>
            <a:pPr marL="0" indent="0">
              <a:buNone/>
            </a:pPr>
            <a:endParaRPr lang="fr-FR" dirty="0"/>
          </a:p>
          <a:p>
            <a:r>
              <a:rPr lang="fr-FR" b="1" u="sng" dirty="0"/>
              <a:t>La difficulté pour le professionnel </a:t>
            </a:r>
            <a:r>
              <a:rPr lang="fr-FR" b="1" u="sng" dirty="0" smtClean="0"/>
              <a:t>à </a:t>
            </a:r>
            <a:r>
              <a:rPr lang="fr-FR" b="1" u="sng" dirty="0"/>
              <a:t>se projeter </a:t>
            </a:r>
            <a:r>
              <a:rPr lang="fr-FR" dirty="0"/>
              <a:t>dans un ou plusieurs emplois temporaires voir même chez un autre employeur en l’absence de poste vacant dans l’établissement au terme du processus</a:t>
            </a:r>
          </a:p>
          <a:p>
            <a:endParaRPr lang="fr-FR" dirty="0"/>
          </a:p>
        </p:txBody>
      </p:sp>
    </p:spTree>
    <p:extLst>
      <p:ext uri="{BB962C8B-B14F-4D97-AF65-F5344CB8AC3E}">
        <p14:creationId xmlns:p14="http://schemas.microsoft.com/office/powerpoint/2010/main" val="1328536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0"/>
            <a:ext cx="6447500" cy="679624"/>
          </a:xfrm>
        </p:spPr>
        <p:txBody>
          <a:bodyPr/>
          <a:lstStyle/>
          <a:p>
            <a:r>
              <a:rPr lang="fr-FR" sz="2800" dirty="0" smtClean="0"/>
              <a:t>Les bonnes pratiques </a:t>
            </a:r>
            <a:endParaRPr lang="fr-FR" sz="2800" dirty="0"/>
          </a:p>
        </p:txBody>
      </p:sp>
      <p:sp>
        <p:nvSpPr>
          <p:cNvPr id="3" name="Espace réservé du contenu 2"/>
          <p:cNvSpPr>
            <a:spLocks noGrp="1"/>
          </p:cNvSpPr>
          <p:nvPr>
            <p:ph idx="1"/>
          </p:nvPr>
        </p:nvSpPr>
        <p:spPr>
          <a:xfrm>
            <a:off x="341184" y="679623"/>
            <a:ext cx="6447500" cy="6178378"/>
          </a:xfrm>
        </p:spPr>
        <p:txBody>
          <a:bodyPr/>
          <a:lstStyle/>
          <a:p>
            <a:pPr lvl="0"/>
            <a:r>
              <a:rPr lang="fr-FR" sz="1600" dirty="0" smtClean="0"/>
              <a:t>Travailler en permanence avec </a:t>
            </a:r>
            <a:r>
              <a:rPr lang="fr-FR" sz="1600" b="1" u="sng" dirty="0" smtClean="0"/>
              <a:t>les partenaires sociaux </a:t>
            </a:r>
            <a:r>
              <a:rPr lang="fr-FR" sz="1600" dirty="0" smtClean="0"/>
              <a:t>notamment le CHSCT , les services de santé au travail pour améliorer la prévention </a:t>
            </a:r>
            <a:r>
              <a:rPr lang="fr-FR" sz="1600" dirty="0"/>
              <a:t>des risques </a:t>
            </a:r>
            <a:r>
              <a:rPr lang="fr-FR" sz="1600" dirty="0" smtClean="0"/>
              <a:t>professionnels : </a:t>
            </a:r>
          </a:p>
          <a:p>
            <a:pPr lvl="2">
              <a:buFont typeface="Wingdings" panose="05000000000000000000" pitchFamily="2" charset="2"/>
              <a:buChar char="ü"/>
            </a:pPr>
            <a:r>
              <a:rPr lang="fr-FR" sz="1600" dirty="0" smtClean="0"/>
              <a:t>Groupes de travail de prévention de la pénibilité, QVT, prévention des RPS …</a:t>
            </a:r>
          </a:p>
          <a:p>
            <a:r>
              <a:rPr lang="fr-FR" sz="1600" dirty="0" smtClean="0"/>
              <a:t>Mettre en place une </a:t>
            </a:r>
            <a:r>
              <a:rPr lang="fr-FR" sz="1600" b="1" u="sng" dirty="0" smtClean="0"/>
              <a:t>politique</a:t>
            </a:r>
            <a:r>
              <a:rPr lang="fr-FR" sz="1600" dirty="0" smtClean="0"/>
              <a:t> en faveur des travailleurs handicapés </a:t>
            </a:r>
          </a:p>
          <a:p>
            <a:r>
              <a:rPr lang="fr-FR" sz="1600" dirty="0" smtClean="0"/>
              <a:t>Former un </a:t>
            </a:r>
            <a:r>
              <a:rPr lang="fr-FR" sz="1600" b="1" u="sng" dirty="0" smtClean="0"/>
              <a:t>référent handicap </a:t>
            </a:r>
            <a:r>
              <a:rPr lang="fr-FR" sz="1600" dirty="0" smtClean="0"/>
              <a:t>connu de tous (encadrement, salariés , IRP…) comme </a:t>
            </a:r>
            <a:r>
              <a:rPr lang="fr-FR" sz="1600" b="1" u="sng" dirty="0" smtClean="0"/>
              <a:t>personne ressource de confiance </a:t>
            </a:r>
          </a:p>
          <a:p>
            <a:r>
              <a:rPr lang="fr-FR" sz="1600" dirty="0"/>
              <a:t>Maintenir </a:t>
            </a:r>
            <a:r>
              <a:rPr lang="fr-FR" sz="1600" b="1" u="sng" dirty="0"/>
              <a:t>le lien </a:t>
            </a:r>
            <a:r>
              <a:rPr lang="fr-FR" sz="1600" dirty="0"/>
              <a:t>pendant l’absence du salarié</a:t>
            </a:r>
          </a:p>
          <a:p>
            <a:r>
              <a:rPr lang="fr-FR" sz="1600" dirty="0" smtClean="0"/>
              <a:t>Réaliser des </a:t>
            </a:r>
            <a:r>
              <a:rPr lang="fr-FR" sz="1600" b="1" u="sng" dirty="0" smtClean="0"/>
              <a:t>entretiens de retour </a:t>
            </a:r>
            <a:r>
              <a:rPr lang="fr-FR" sz="1600" dirty="0" smtClean="0"/>
              <a:t>après une longue période d’absence </a:t>
            </a:r>
          </a:p>
          <a:p>
            <a:r>
              <a:rPr lang="fr-FR" sz="1600" dirty="0" smtClean="0"/>
              <a:t>Veiller au respect </a:t>
            </a:r>
            <a:r>
              <a:rPr lang="fr-FR" sz="1600" b="1" u="sng" dirty="0" smtClean="0"/>
              <a:t>des visites de reprise </a:t>
            </a:r>
            <a:r>
              <a:rPr lang="fr-FR" sz="1600" dirty="0" smtClean="0"/>
              <a:t>avec le médecin du travail et/ou de </a:t>
            </a:r>
            <a:r>
              <a:rPr lang="fr-FR" sz="1600" b="1" u="sng" dirty="0" smtClean="0"/>
              <a:t>pré reprise </a:t>
            </a:r>
          </a:p>
          <a:p>
            <a:r>
              <a:rPr lang="fr-FR" sz="1600" dirty="0" smtClean="0"/>
              <a:t>Organiser les reprises à </a:t>
            </a:r>
            <a:r>
              <a:rPr lang="fr-FR" sz="1600" b="1" u="sng" dirty="0" smtClean="0"/>
              <a:t>temps partiel thérapeutique </a:t>
            </a:r>
            <a:r>
              <a:rPr lang="fr-FR" sz="1600" dirty="0" smtClean="0"/>
              <a:t>suivant les </a:t>
            </a:r>
            <a:r>
              <a:rPr lang="fr-FR" sz="1600" b="1" u="sng" dirty="0" smtClean="0"/>
              <a:t>préconisations du médecin du travail </a:t>
            </a:r>
          </a:p>
          <a:p>
            <a:r>
              <a:rPr lang="fr-FR" sz="1600" dirty="0" smtClean="0"/>
              <a:t>Faire bénéficier le salarié en arrêt d’un </a:t>
            </a:r>
            <a:r>
              <a:rPr lang="fr-FR" sz="1600" b="1" u="sng" dirty="0" smtClean="0"/>
              <a:t>accompagnement individualisé </a:t>
            </a:r>
            <a:r>
              <a:rPr lang="fr-FR" sz="1600" dirty="0" smtClean="0"/>
              <a:t>proposé par l’organisme de prévoyance </a:t>
            </a:r>
          </a:p>
          <a:p>
            <a:endParaRPr lang="fr-FR" sz="1600" dirty="0" smtClean="0"/>
          </a:p>
          <a:p>
            <a:endParaRPr lang="fr-FR" sz="1600" dirty="0" smtClean="0"/>
          </a:p>
          <a:p>
            <a:endParaRPr lang="fr-FR" sz="1600" dirty="0"/>
          </a:p>
        </p:txBody>
      </p:sp>
    </p:spTree>
    <p:extLst>
      <p:ext uri="{BB962C8B-B14F-4D97-AF65-F5344CB8AC3E}">
        <p14:creationId xmlns:p14="http://schemas.microsoft.com/office/powerpoint/2010/main" val="396166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324" y="560177"/>
            <a:ext cx="6447500" cy="650786"/>
          </a:xfrm>
        </p:spPr>
        <p:txBody>
          <a:bodyPr/>
          <a:lstStyle/>
          <a:p>
            <a:r>
              <a:rPr lang="fr-FR" sz="2800" dirty="0" smtClean="0"/>
              <a:t>La conclusion </a:t>
            </a:r>
            <a:endParaRPr lang="fr-FR" sz="2800" dirty="0"/>
          </a:p>
        </p:txBody>
      </p:sp>
      <p:sp>
        <p:nvSpPr>
          <p:cNvPr id="3" name="Espace réservé du contenu 2"/>
          <p:cNvSpPr>
            <a:spLocks noGrp="1"/>
          </p:cNvSpPr>
          <p:nvPr>
            <p:ph idx="1"/>
          </p:nvPr>
        </p:nvSpPr>
        <p:spPr>
          <a:xfrm>
            <a:off x="508000" y="1519885"/>
            <a:ext cx="6447500" cy="4521477"/>
          </a:xfrm>
        </p:spPr>
        <p:txBody>
          <a:bodyPr/>
          <a:lstStyle/>
          <a:p>
            <a:pPr marL="457200" lvl="1" indent="0">
              <a:buNone/>
            </a:pPr>
            <a:endParaRPr lang="fr-FR" dirty="0" smtClean="0"/>
          </a:p>
          <a:p>
            <a:r>
              <a:rPr lang="fr-FR" dirty="0" smtClean="0"/>
              <a:t>Les enjeux de l’accompagnement d’un salarié en situation d’inaptitude doivent s’inscrire dans </a:t>
            </a:r>
            <a:r>
              <a:rPr lang="fr-FR" b="1" u="sng" dirty="0" smtClean="0"/>
              <a:t>la politique RH de l’établissement </a:t>
            </a:r>
            <a:endParaRPr lang="fr-FR" b="1" u="sng" dirty="0"/>
          </a:p>
          <a:p>
            <a:endParaRPr lang="fr-FR" dirty="0" smtClean="0"/>
          </a:p>
          <a:p>
            <a:r>
              <a:rPr lang="fr-FR" b="1" u="sng" dirty="0" smtClean="0"/>
              <a:t>Les actions conjuguées </a:t>
            </a:r>
            <a:r>
              <a:rPr lang="fr-FR" dirty="0" smtClean="0"/>
              <a:t>des services de santé au travail, de la direction de l’établissement, des IRP, du référent handicap, le service ressources humaines,  des partenaires institutionnels et des salariés concernés sont indispensables. </a:t>
            </a:r>
          </a:p>
          <a:p>
            <a:endParaRPr lang="fr-FR" dirty="0"/>
          </a:p>
          <a:p>
            <a:r>
              <a:rPr lang="fr-FR" dirty="0" smtClean="0"/>
              <a:t>L’</a:t>
            </a:r>
            <a:r>
              <a:rPr lang="fr-FR" b="1" u="sng" dirty="0" smtClean="0"/>
              <a:t>anticipation</a:t>
            </a:r>
            <a:r>
              <a:rPr lang="fr-FR" dirty="0" smtClean="0"/>
              <a:t> est un facteur de réussite majeur. </a:t>
            </a:r>
          </a:p>
        </p:txBody>
      </p:sp>
    </p:spTree>
    <p:extLst>
      <p:ext uri="{BB962C8B-B14F-4D97-AF65-F5344CB8AC3E}">
        <p14:creationId xmlns:p14="http://schemas.microsoft.com/office/powerpoint/2010/main" val="18132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428728" y="2428868"/>
            <a:ext cx="4714908" cy="847164"/>
          </a:xfrm>
        </p:spPr>
        <p:txBody>
          <a:bodyPr anchorCtr="1"/>
          <a:lstStyle/>
          <a:p>
            <a:pPr marL="2420938" lvl="0" indent="-2420938" algn="ctr"/>
            <a:r>
              <a:rPr lang="fr-FR" sz="3200" i="1" dirty="0">
                <a:solidFill>
                  <a:srgbClr val="00BCB8"/>
                </a:solidFill>
                <a:effectLst>
                  <a:outerShdw dist="38096" dir="2700000">
                    <a:srgbClr val="000000"/>
                  </a:outerShdw>
                </a:effectLst>
              </a:rPr>
              <a:t>Merci de votre attention</a:t>
            </a:r>
          </a:p>
        </p:txBody>
      </p:sp>
      <p:pic>
        <p:nvPicPr>
          <p:cNvPr id="3" name="Picture 2" descr="Logo_agr"/>
          <p:cNvPicPr>
            <a:picLocks noChangeAspect="1"/>
          </p:cNvPicPr>
          <p:nvPr/>
        </p:nvPicPr>
        <p:blipFill>
          <a:blip r:embed="rId2" cstate="print"/>
          <a:srcRect/>
          <a:stretch>
            <a:fillRect/>
          </a:stretch>
        </p:blipFill>
        <p:spPr>
          <a:xfrm>
            <a:off x="8272010" y="5844824"/>
            <a:ext cx="801288" cy="906463"/>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ous-titre 2"/>
          <p:cNvSpPr>
            <a:spLocks noGrp="1"/>
          </p:cNvSpPr>
          <p:nvPr>
            <p:ph type="subTitle" idx="4294967295"/>
          </p:nvPr>
        </p:nvSpPr>
        <p:spPr>
          <a:xfrm>
            <a:off x="785813" y="2143125"/>
            <a:ext cx="7786687" cy="622300"/>
          </a:xfrm>
        </p:spPr>
        <p:txBody>
          <a:bodyPr/>
          <a:lstStyle/>
          <a:p>
            <a:pPr>
              <a:buFont typeface="Arial" charset="0"/>
              <a:buNone/>
            </a:pPr>
            <a:r>
              <a:rPr lang="fr-FR" sz="3600" b="1" dirty="0" smtClean="0">
                <a:solidFill>
                  <a:srgbClr val="002060"/>
                </a:solidFill>
                <a:latin typeface="Century Gothic" pitchFamily="34" charset="0"/>
              </a:rPr>
              <a:t>Les axes des plans d’actions 2017</a:t>
            </a:r>
          </a:p>
          <a:p>
            <a:pPr>
              <a:buFont typeface="Arial" charset="0"/>
              <a:buNone/>
            </a:pPr>
            <a:endParaRPr lang="fr-FR" sz="3600" b="1" dirty="0" smtClean="0">
              <a:solidFill>
                <a:srgbClr val="002060"/>
              </a:solidFill>
              <a:latin typeface="Century Gothic" pitchFamily="34" charset="0"/>
            </a:endParaRPr>
          </a:p>
          <a:p>
            <a:pPr>
              <a:buFont typeface="Arial" charset="0"/>
              <a:buNone/>
            </a:pPr>
            <a:endParaRPr lang="fr-FR" sz="3600" b="1" dirty="0" smtClean="0">
              <a:solidFill>
                <a:srgbClr val="002060"/>
              </a:solidFill>
              <a:latin typeface="Century Gothic" pitchFamily="34" charset="0"/>
            </a:endParaRPr>
          </a:p>
        </p:txBody>
      </p:sp>
      <p:grpSp>
        <p:nvGrpSpPr>
          <p:cNvPr id="2" name="Groupe 9"/>
          <p:cNvGrpSpPr>
            <a:grpSpLocks/>
          </p:cNvGrpSpPr>
          <p:nvPr/>
        </p:nvGrpSpPr>
        <p:grpSpPr bwMode="auto">
          <a:xfrm>
            <a:off x="1285875" y="5715000"/>
            <a:ext cx="6572250" cy="571500"/>
            <a:chOff x="1214414" y="5715016"/>
            <a:chExt cx="6858048" cy="642942"/>
          </a:xfrm>
        </p:grpSpPr>
        <p:pic>
          <p:nvPicPr>
            <p:cNvPr id="13317" name="rg_hi" descr="https://encrypted-tbn2.gstatic.com/images?q=tbn:ANd9GcTp0tUcBTk8JpZpmMtqWkKJrb4itMoIfOgz0mulsjkc9edHHuYZ">
              <a:hlinkClick r:id="rId2"/>
            </p:cNvPr>
            <p:cNvPicPr>
              <a:picLocks noChangeAspect="1" noChangeArrowheads="1"/>
            </p:cNvPicPr>
            <p:nvPr/>
          </p:nvPicPr>
          <p:blipFill>
            <a:blip r:embed="rId3" cstate="print"/>
            <a:srcRect/>
            <a:stretch>
              <a:fillRect/>
            </a:stretch>
          </p:blipFill>
          <p:spPr bwMode="auto">
            <a:xfrm>
              <a:off x="3786182" y="5715016"/>
              <a:ext cx="1428760" cy="642942"/>
            </a:xfrm>
            <a:prstGeom prst="rect">
              <a:avLst/>
            </a:prstGeom>
            <a:noFill/>
            <a:ln w="9525">
              <a:noFill/>
              <a:miter lim="800000"/>
              <a:headEnd/>
              <a:tailEnd/>
            </a:ln>
          </p:spPr>
        </p:pic>
        <p:pic>
          <p:nvPicPr>
            <p:cNvPr id="13318" name="Image 7"/>
            <p:cNvPicPr>
              <a:picLocks noChangeAspect="1" noChangeArrowheads="1"/>
            </p:cNvPicPr>
            <p:nvPr/>
          </p:nvPicPr>
          <p:blipFill>
            <a:blip r:embed="rId4" cstate="print"/>
            <a:srcRect/>
            <a:stretch>
              <a:fillRect/>
            </a:stretch>
          </p:blipFill>
          <p:spPr bwMode="auto">
            <a:xfrm>
              <a:off x="6786578" y="5715016"/>
              <a:ext cx="1285884" cy="518552"/>
            </a:xfrm>
            <a:prstGeom prst="rect">
              <a:avLst/>
            </a:prstGeom>
            <a:noFill/>
            <a:ln w="9525">
              <a:noFill/>
              <a:miter lim="800000"/>
              <a:headEnd/>
              <a:tailEnd/>
            </a:ln>
          </p:spPr>
        </p:pic>
        <p:pic>
          <p:nvPicPr>
            <p:cNvPr id="13319" name="Picture 2" descr="sans-titre"/>
            <p:cNvPicPr>
              <a:picLocks noChangeAspect="1" noChangeArrowheads="1"/>
            </p:cNvPicPr>
            <p:nvPr/>
          </p:nvPicPr>
          <p:blipFill>
            <a:blip r:embed="rId5" cstate="print"/>
            <a:srcRect/>
            <a:stretch>
              <a:fillRect/>
            </a:stretch>
          </p:blipFill>
          <p:spPr bwMode="auto">
            <a:xfrm>
              <a:off x="1214414" y="5715016"/>
              <a:ext cx="1071570" cy="621649"/>
            </a:xfrm>
            <a:prstGeom prst="rect">
              <a:avLst/>
            </a:prstGeom>
            <a:noFill/>
            <a:ln w="9525">
              <a:noFill/>
              <a:miter lim="800000"/>
              <a:headEnd/>
              <a:tailEnd/>
            </a:ln>
          </p:spPr>
        </p:pic>
      </p:grpSp>
      <p:sp>
        <p:nvSpPr>
          <p:cNvPr id="12" name="Titre 1"/>
          <p:cNvSpPr>
            <a:spLocks noGrp="1"/>
          </p:cNvSpPr>
          <p:nvPr>
            <p:ph type="title"/>
          </p:nvPr>
        </p:nvSpPr>
        <p:spPr>
          <a:xfrm>
            <a:off x="214313" y="228600"/>
            <a:ext cx="8786812" cy="914400"/>
          </a:xfrm>
          <a:solidFill>
            <a:schemeClr val="accent3">
              <a:lumMod val="40000"/>
              <a:lumOff val="60000"/>
            </a:schemeClr>
          </a:solidFill>
        </p:spPr>
        <p:txBody>
          <a:bodyPr>
            <a:noAutofit/>
          </a:bodyPr>
          <a:lstStyle/>
          <a:p>
            <a:pPr fontAlgn="auto">
              <a:spcAft>
                <a:spcPts val="0"/>
              </a:spcAft>
              <a:defRPr/>
            </a:pPr>
            <a:r>
              <a:rPr lang="fr-FR" sz="2000" b="1" dirty="0">
                <a:solidFill>
                  <a:srgbClr val="0070C0"/>
                </a:solidFill>
                <a:latin typeface="Century Gothic" pitchFamily="34" charset="0"/>
              </a:rPr>
              <a:t>LA GESTION ET L’ACCOMPAGNEMENT DES PERSONNELS EN SITUATION D’INAPTITUDE DANS LE SECTEUR SANITAIRE ET MEDICO-SOCIAL</a:t>
            </a:r>
          </a:p>
        </p:txBody>
      </p:sp>
      <p:sp>
        <p:nvSpPr>
          <p:cNvPr id="8" name="Rectangle 7"/>
          <p:cNvSpPr/>
          <p:nvPr/>
        </p:nvSpPr>
        <p:spPr>
          <a:xfrm>
            <a:off x="1142976" y="3143248"/>
            <a:ext cx="7000924" cy="1754326"/>
          </a:xfrm>
          <a:prstGeom prst="rect">
            <a:avLst/>
          </a:prstGeom>
        </p:spPr>
        <p:txBody>
          <a:bodyPr wrap="square">
            <a:spAutoFit/>
          </a:bodyPr>
          <a:lstStyle/>
          <a:p>
            <a:pPr>
              <a:buNone/>
            </a:pPr>
            <a:r>
              <a:rPr lang="fr-FR" b="1" dirty="0" smtClean="0">
                <a:solidFill>
                  <a:srgbClr val="0070C0"/>
                </a:solidFill>
                <a:latin typeface="Century Gothic" pitchFamily="34" charset="0"/>
              </a:rPr>
              <a:t>Marie-Nöelle BOUGERE : Déléguée Régionale ANFH Rhône</a:t>
            </a:r>
          </a:p>
          <a:p>
            <a:pPr>
              <a:buNone/>
            </a:pPr>
            <a:endParaRPr lang="fr-FR" b="1" dirty="0" smtClean="0">
              <a:solidFill>
                <a:srgbClr val="0070C0"/>
              </a:solidFill>
              <a:latin typeface="Century Gothic" pitchFamily="34" charset="0"/>
            </a:endParaRPr>
          </a:p>
          <a:p>
            <a:pPr>
              <a:buNone/>
            </a:pPr>
            <a:r>
              <a:rPr lang="fr-FR" b="1" dirty="0" smtClean="0">
                <a:solidFill>
                  <a:srgbClr val="0070C0"/>
                </a:solidFill>
                <a:latin typeface="Century Gothic" pitchFamily="34" charset="0"/>
              </a:rPr>
              <a:t>Evelyne DESBROSSES : Déléguée Régionale ANFH Alpes</a:t>
            </a:r>
          </a:p>
          <a:p>
            <a:pPr>
              <a:buNone/>
            </a:pPr>
            <a:endParaRPr lang="fr-FR" b="1" dirty="0" smtClean="0">
              <a:solidFill>
                <a:srgbClr val="0070C0"/>
              </a:solidFill>
              <a:latin typeface="Century Gothic" pitchFamily="34" charset="0"/>
            </a:endParaRPr>
          </a:p>
          <a:p>
            <a:pPr>
              <a:buNone/>
            </a:pPr>
            <a:r>
              <a:rPr lang="fr-FR" b="1" dirty="0" smtClean="0">
                <a:solidFill>
                  <a:srgbClr val="0070C0"/>
                </a:solidFill>
                <a:latin typeface="Century Gothic" pitchFamily="34" charset="0"/>
              </a:rPr>
              <a:t>Nelly IVANCHAK: Secrétaire Régionale UNIFAF Rhône-Alpes</a:t>
            </a:r>
          </a:p>
          <a:p>
            <a:pPr>
              <a:buNone/>
            </a:pPr>
            <a:endParaRPr lang="fr-FR" b="1" dirty="0" smtClean="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altLang="fr-FR" sz="2800" b="1" smtClean="0">
                <a:solidFill>
                  <a:srgbClr val="7B9899"/>
                </a:solidFill>
                <a:latin typeface="Century Gothic" pitchFamily="34" charset="0"/>
              </a:rPr>
              <a:t>LES AXES DES PLANS D’ACTIONS 2017</a:t>
            </a:r>
          </a:p>
        </p:txBody>
      </p:sp>
      <p:graphicFrame>
        <p:nvGraphicFramePr>
          <p:cNvPr id="4" name="Espace réservé du contenu 3"/>
          <p:cNvGraphicFramePr>
            <a:graphicFrameLocks noGrp="1"/>
          </p:cNvGraphicFramePr>
          <p:nvPr>
            <p:ph sz="quarter" idx="1"/>
          </p:nvPr>
        </p:nvGraphicFramePr>
        <p:xfrm>
          <a:off x="395536" y="177281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vers le bas 4"/>
          <p:cNvSpPr/>
          <p:nvPr/>
        </p:nvSpPr>
        <p:spPr>
          <a:xfrm>
            <a:off x="1643063" y="3429000"/>
            <a:ext cx="285750" cy="500063"/>
          </a:xfrm>
          <a:prstGeom prst="downArrow">
            <a:avLst>
              <a:gd name="adj1" fmla="val 3401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6" name="Flèche vers le bas 5"/>
          <p:cNvSpPr/>
          <p:nvPr/>
        </p:nvSpPr>
        <p:spPr>
          <a:xfrm>
            <a:off x="4500563" y="3500438"/>
            <a:ext cx="215900" cy="360362"/>
          </a:xfrm>
          <a:prstGeom prst="downArrow">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7" name="Flèche vers le bas 6"/>
          <p:cNvSpPr/>
          <p:nvPr/>
        </p:nvSpPr>
        <p:spPr>
          <a:xfrm>
            <a:off x="7235825" y="3213100"/>
            <a:ext cx="215900" cy="360363"/>
          </a:xfrm>
          <a:prstGeom prst="downArrow">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8" name="Flèche vers le bas 7"/>
          <p:cNvSpPr/>
          <p:nvPr/>
        </p:nvSpPr>
        <p:spPr>
          <a:xfrm>
            <a:off x="7215188" y="3929063"/>
            <a:ext cx="215900" cy="360362"/>
          </a:xfrm>
          <a:prstGeom prst="downArrow">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grpSp>
        <p:nvGrpSpPr>
          <p:cNvPr id="2" name="Groupe 15"/>
          <p:cNvGrpSpPr>
            <a:grpSpLocks/>
          </p:cNvGrpSpPr>
          <p:nvPr/>
        </p:nvGrpSpPr>
        <p:grpSpPr bwMode="auto">
          <a:xfrm>
            <a:off x="2500298" y="6357958"/>
            <a:ext cx="4000511" cy="357167"/>
            <a:chOff x="1214414" y="5715016"/>
            <a:chExt cx="6858048" cy="642942"/>
          </a:xfrm>
        </p:grpSpPr>
        <p:pic>
          <p:nvPicPr>
            <p:cNvPr id="14345" name="rg_hi" descr="https://encrypted-tbn2.gstatic.com/images?q=tbn:ANd9GcTp0tUcBTk8JpZpmMtqWkKJrb4itMoIfOgz0mulsjkc9edHHuYZ">
              <a:hlinkClick r:id="rId7"/>
            </p:cNvPr>
            <p:cNvPicPr>
              <a:picLocks noChangeAspect="1" noChangeArrowheads="1"/>
            </p:cNvPicPr>
            <p:nvPr/>
          </p:nvPicPr>
          <p:blipFill>
            <a:blip r:embed="rId8" cstate="print"/>
            <a:srcRect/>
            <a:stretch>
              <a:fillRect/>
            </a:stretch>
          </p:blipFill>
          <p:spPr bwMode="auto">
            <a:xfrm>
              <a:off x="3786182" y="5715016"/>
              <a:ext cx="1428760" cy="642942"/>
            </a:xfrm>
            <a:prstGeom prst="rect">
              <a:avLst/>
            </a:prstGeom>
            <a:noFill/>
            <a:ln w="9525">
              <a:noFill/>
              <a:miter lim="800000"/>
              <a:headEnd/>
              <a:tailEnd/>
            </a:ln>
          </p:spPr>
        </p:pic>
        <p:pic>
          <p:nvPicPr>
            <p:cNvPr id="14346" name="Image 17"/>
            <p:cNvPicPr>
              <a:picLocks noChangeAspect="1" noChangeArrowheads="1"/>
            </p:cNvPicPr>
            <p:nvPr/>
          </p:nvPicPr>
          <p:blipFill>
            <a:blip r:embed="rId9" cstate="print"/>
            <a:srcRect/>
            <a:stretch>
              <a:fillRect/>
            </a:stretch>
          </p:blipFill>
          <p:spPr bwMode="auto">
            <a:xfrm>
              <a:off x="6786578" y="5715016"/>
              <a:ext cx="1285884" cy="518552"/>
            </a:xfrm>
            <a:prstGeom prst="rect">
              <a:avLst/>
            </a:prstGeom>
            <a:noFill/>
            <a:ln w="9525">
              <a:noFill/>
              <a:miter lim="800000"/>
              <a:headEnd/>
              <a:tailEnd/>
            </a:ln>
          </p:spPr>
        </p:pic>
        <p:pic>
          <p:nvPicPr>
            <p:cNvPr id="14347" name="Picture 2" descr="sans-titre"/>
            <p:cNvPicPr>
              <a:picLocks noChangeAspect="1" noChangeArrowheads="1"/>
            </p:cNvPicPr>
            <p:nvPr/>
          </p:nvPicPr>
          <p:blipFill>
            <a:blip r:embed="rId10"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88" y="285750"/>
            <a:ext cx="8478837" cy="914400"/>
          </a:xfrm>
          <a:solidFill>
            <a:schemeClr val="tx2">
              <a:lumMod val="40000"/>
              <a:lumOff val="60000"/>
            </a:schemeClr>
          </a:solidFill>
        </p:spPr>
        <p:txBody>
          <a:bodyPr rtlCol="0">
            <a:normAutofit/>
          </a:bodyPr>
          <a:lstStyle/>
          <a:p>
            <a:pPr fontAlgn="auto">
              <a:spcAft>
                <a:spcPts val="0"/>
              </a:spcAft>
              <a:defRPr/>
            </a:pPr>
            <a:r>
              <a:rPr lang="fr-FR" sz="2400" b="1" dirty="0" smtClean="0">
                <a:solidFill>
                  <a:schemeClr val="bg1"/>
                </a:solidFill>
                <a:latin typeface="Century Gothic" pitchFamily="34" charset="0"/>
              </a:rPr>
              <a:t>La Professionnalisation des acteurs:</a:t>
            </a:r>
            <a:br>
              <a:rPr lang="fr-FR" sz="2400" b="1" dirty="0" smtClean="0">
                <a:solidFill>
                  <a:schemeClr val="bg1"/>
                </a:solidFill>
                <a:latin typeface="Century Gothic" pitchFamily="34" charset="0"/>
              </a:rPr>
            </a:br>
            <a:r>
              <a:rPr lang="fr-FR" sz="2400" b="1" dirty="0" smtClean="0">
                <a:solidFill>
                  <a:schemeClr val="bg1"/>
                </a:solidFill>
                <a:latin typeface="Century Gothic" pitchFamily="34" charset="0"/>
              </a:rPr>
              <a:t>Un plan d’action pluriannuel </a:t>
            </a:r>
          </a:p>
        </p:txBody>
      </p:sp>
      <p:sp>
        <p:nvSpPr>
          <p:cNvPr id="15363" name="Espace réservé du contenu 2"/>
          <p:cNvSpPr>
            <a:spLocks noGrp="1"/>
          </p:cNvSpPr>
          <p:nvPr>
            <p:ph sz="quarter" idx="4294967295"/>
          </p:nvPr>
        </p:nvSpPr>
        <p:spPr>
          <a:xfrm>
            <a:off x="285750" y="1571625"/>
            <a:ext cx="8504238" cy="4572000"/>
          </a:xfrm>
        </p:spPr>
        <p:txBody>
          <a:bodyPr/>
          <a:lstStyle/>
          <a:p>
            <a:pPr>
              <a:buFont typeface="Arial" charset="0"/>
              <a:buBlip>
                <a:blip r:embed="rId2"/>
              </a:buBlip>
            </a:pPr>
            <a:r>
              <a:rPr lang="fr-FR" altLang="fr-FR" sz="2000" b="1" smtClean="0">
                <a:latin typeface="Century Gothic" pitchFamily="34" charset="0"/>
              </a:rPr>
              <a:t>Des actions de formation collectives communes aux ANFH Rhône, Alpes et Unifaf RA</a:t>
            </a:r>
          </a:p>
          <a:p>
            <a:pPr>
              <a:buFont typeface="Arial" charset="0"/>
              <a:buNone/>
            </a:pPr>
            <a:endParaRPr lang="fr-FR" altLang="fr-FR" sz="2000" b="1" smtClean="0">
              <a:latin typeface="Century Gothic" pitchFamily="34" charset="0"/>
            </a:endParaRPr>
          </a:p>
          <a:p>
            <a:pPr>
              <a:buFont typeface="Arial" charset="0"/>
              <a:buNone/>
            </a:pPr>
            <a:r>
              <a:rPr lang="fr-FR" altLang="fr-FR" sz="2000" b="1" smtClean="0">
                <a:latin typeface="Century Gothic" pitchFamily="34" charset="0"/>
              </a:rPr>
              <a:t>Objectifs</a:t>
            </a:r>
          </a:p>
          <a:p>
            <a:pPr>
              <a:buFont typeface="Arial" charset="0"/>
              <a:buBlip>
                <a:blip r:embed="rId3"/>
              </a:buBlip>
            </a:pPr>
            <a:r>
              <a:rPr lang="fr-FR" altLang="fr-FR" sz="1800" smtClean="0">
                <a:latin typeface="Century Gothic" pitchFamily="34" charset="0"/>
              </a:rPr>
              <a:t>Donner aux acteurs amenés à accompagner des situations d’inaptitude les clés pour comprendre et les outils pour agir dans leur domaine de compétence</a:t>
            </a:r>
          </a:p>
          <a:p>
            <a:pPr>
              <a:buFont typeface="Arial" charset="0"/>
              <a:buNone/>
            </a:pPr>
            <a:endParaRPr lang="fr-FR" altLang="fr-FR" sz="1000" smtClean="0">
              <a:latin typeface="Century Gothic" pitchFamily="34" charset="0"/>
            </a:endParaRPr>
          </a:p>
          <a:p>
            <a:pPr>
              <a:buFont typeface="Arial" charset="0"/>
              <a:buBlip>
                <a:blip r:embed="rId3"/>
              </a:buBlip>
            </a:pPr>
            <a:r>
              <a:rPr lang="fr-FR" altLang="fr-FR" sz="1800" smtClean="0">
                <a:latin typeface="Century Gothic" pitchFamily="34" charset="0"/>
              </a:rPr>
              <a:t>Déconstruire les préjugés sur les capacités de travail et d’intégration des professionnels présentant un risque d’inaptitude</a:t>
            </a:r>
          </a:p>
          <a:p>
            <a:pPr>
              <a:buFont typeface="Arial" charset="0"/>
              <a:buNone/>
            </a:pPr>
            <a:endParaRPr lang="fr-FR" altLang="fr-FR" sz="1000" smtClean="0">
              <a:latin typeface="Century Gothic" pitchFamily="34" charset="0"/>
            </a:endParaRPr>
          </a:p>
          <a:p>
            <a:pPr>
              <a:buFont typeface="Arial" charset="0"/>
              <a:buBlip>
                <a:blip r:embed="rId3"/>
              </a:buBlip>
            </a:pPr>
            <a:r>
              <a:rPr lang="fr-FR" altLang="fr-FR" sz="1800" smtClean="0">
                <a:latin typeface="Century Gothic" pitchFamily="34" charset="0"/>
              </a:rPr>
              <a:t>Favoriser l’identification des acteurs ressources et favoriser le développement de leurs compétences sur la thématique des inaptitudes</a:t>
            </a:r>
          </a:p>
        </p:txBody>
      </p:sp>
      <p:grpSp>
        <p:nvGrpSpPr>
          <p:cNvPr id="3" name="Groupe 14"/>
          <p:cNvGrpSpPr>
            <a:grpSpLocks/>
          </p:cNvGrpSpPr>
          <p:nvPr/>
        </p:nvGrpSpPr>
        <p:grpSpPr bwMode="auto">
          <a:xfrm>
            <a:off x="2428860" y="6143644"/>
            <a:ext cx="4429156" cy="500063"/>
            <a:chOff x="1214414" y="5715016"/>
            <a:chExt cx="6858048" cy="642942"/>
          </a:xfrm>
        </p:grpSpPr>
        <p:pic>
          <p:nvPicPr>
            <p:cNvPr id="15365"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15366" name="Image 16"/>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15367"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srcRect l="19127" t="24003" r="16616" b="11990"/>
          <a:stretch/>
        </p:blipFill>
        <p:spPr>
          <a:xfrm>
            <a:off x="4066076" y="3259766"/>
            <a:ext cx="4786743" cy="2905541"/>
          </a:xfrm>
          <a:prstGeom prst="rect">
            <a:avLst/>
          </a:prstGeom>
        </p:spPr>
      </p:pic>
      <p:sp>
        <p:nvSpPr>
          <p:cNvPr id="20" name="Titre 1"/>
          <p:cNvSpPr>
            <a:spLocks noGrp="1"/>
          </p:cNvSpPr>
          <p:nvPr>
            <p:ph type="title"/>
          </p:nvPr>
        </p:nvSpPr>
        <p:spPr>
          <a:xfrm>
            <a:off x="671483" y="238876"/>
            <a:ext cx="8502162" cy="516364"/>
          </a:xfrm>
        </p:spPr>
        <p:txBody>
          <a:bodyPr anchor="ctr">
            <a:normAutofit fontScale="90000"/>
          </a:bodyPr>
          <a:lstStyle/>
          <a:p>
            <a:r>
              <a:rPr lang="fr-FR" sz="1700" b="1" i="1" dirty="0" smtClean="0">
                <a:latin typeface="Georgia" panose="02040502050405020303" pitchFamily="18" charset="0"/>
              </a:rPr>
              <a:t>AS et IDE sont les métiers les plus représentés en termes de volume d’avis d’inaptitude dans la FPH</a:t>
            </a:r>
            <a:endParaRPr lang="fr-FR" sz="1700" b="1" i="1" dirty="0">
              <a:latin typeface="Georgia" panose="02040502050405020303" pitchFamily="18" charset="0"/>
            </a:endParaRPr>
          </a:p>
        </p:txBody>
      </p:sp>
      <p:sp>
        <p:nvSpPr>
          <p:cNvPr id="14" name="Rectangle 13"/>
          <p:cNvSpPr/>
          <p:nvPr/>
        </p:nvSpPr>
        <p:spPr>
          <a:xfrm>
            <a:off x="450927" y="1275452"/>
            <a:ext cx="8375084" cy="1893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t" anchorCtr="0"/>
          <a:lstStyle/>
          <a:p>
            <a:pPr marL="446088" indent="-285750" algn="just">
              <a:lnSpc>
                <a:spcPts val="2000"/>
              </a:lnSpc>
              <a:spcAft>
                <a:spcPts val="600"/>
              </a:spcAft>
              <a:buClr>
                <a:srgbClr val="6C8D7E"/>
              </a:buClr>
              <a:buFont typeface="Webdings" panose="05030102010509060703" pitchFamily="18" charset="2"/>
              <a:buChar char=""/>
            </a:pPr>
            <a:r>
              <a:rPr lang="fr-FR" sz="1600" b="1" dirty="0" smtClean="0">
                <a:solidFill>
                  <a:prstClr val="black"/>
                </a:solidFill>
                <a:latin typeface="Arial" panose="020B0604020202020204" pitchFamily="34" charset="0"/>
                <a:cs typeface="Arial" panose="020B0604020202020204" pitchFamily="34" charset="0"/>
              </a:rPr>
              <a:t>2 métiers concentrent la majorité des avis d’inaptitude </a:t>
            </a:r>
            <a:r>
              <a:rPr lang="fr-FR" sz="1600" dirty="0" smtClean="0">
                <a:solidFill>
                  <a:prstClr val="black"/>
                </a:solidFill>
                <a:latin typeface="Arial" panose="020B0604020202020204" pitchFamily="34" charset="0"/>
                <a:cs typeface="Arial" panose="020B0604020202020204" pitchFamily="34" charset="0"/>
              </a:rPr>
              <a:t>recensés dans la Fonction Publique Hospitalière :</a:t>
            </a:r>
          </a:p>
          <a:p>
            <a:pPr marL="804863" indent="-198438" algn="just">
              <a:lnSpc>
                <a:spcPts val="2000"/>
              </a:lnSpc>
              <a:spcAft>
                <a:spcPts val="300"/>
              </a:spcAft>
              <a:buFont typeface="Calibri" panose="020F0502020204030204" pitchFamily="34" charset="0"/>
              <a:buChar char="‐"/>
              <a:tabLst>
                <a:tab pos="358775" algn="l"/>
              </a:tabLst>
            </a:pPr>
            <a:r>
              <a:rPr lang="fr-FR" sz="1500" b="1" i="1" dirty="0" smtClean="0">
                <a:solidFill>
                  <a:prstClr val="black"/>
                </a:solidFill>
                <a:latin typeface="Arial" panose="020B0604020202020204" pitchFamily="34" charset="0"/>
                <a:cs typeface="Arial" panose="020B0604020202020204" pitchFamily="34" charset="0"/>
              </a:rPr>
              <a:t>Aide-soignant(e</a:t>
            </a:r>
            <a:r>
              <a:rPr lang="fr-FR" sz="1500" b="1" i="1" dirty="0">
                <a:solidFill>
                  <a:prstClr val="black"/>
                </a:solidFill>
                <a:latin typeface="Arial" panose="020B0604020202020204" pitchFamily="34" charset="0"/>
                <a:cs typeface="Arial" panose="020B0604020202020204" pitchFamily="34" charset="0"/>
              </a:rPr>
              <a:t>) : </a:t>
            </a:r>
            <a:r>
              <a:rPr lang="fr-FR" sz="1500" i="1" dirty="0">
                <a:solidFill>
                  <a:prstClr val="black"/>
                </a:solidFill>
                <a:latin typeface="Arial" panose="020B0604020202020204" pitchFamily="34" charset="0"/>
                <a:cs typeface="Arial" panose="020B0604020202020204" pitchFamily="34" charset="0"/>
              </a:rPr>
              <a:t>30,7% des avis d’inaptitude </a:t>
            </a:r>
            <a:r>
              <a:rPr lang="fr-FR" sz="1500" i="1" dirty="0" smtClean="0">
                <a:solidFill>
                  <a:prstClr val="black"/>
                </a:solidFill>
                <a:latin typeface="Arial" panose="020B0604020202020204" pitchFamily="34" charset="0"/>
                <a:cs typeface="Arial" panose="020B0604020202020204" pitchFamily="34" charset="0"/>
              </a:rPr>
              <a:t>recensés au cours des 3 dernières années</a:t>
            </a:r>
            <a:endParaRPr lang="fr-FR" sz="1500" i="1" dirty="0">
              <a:solidFill>
                <a:prstClr val="black"/>
              </a:solidFill>
              <a:latin typeface="Arial" panose="020B0604020202020204" pitchFamily="34" charset="0"/>
              <a:cs typeface="Arial" panose="020B0604020202020204" pitchFamily="34" charset="0"/>
            </a:endParaRPr>
          </a:p>
          <a:p>
            <a:pPr marL="804863" indent="-198438" algn="just">
              <a:lnSpc>
                <a:spcPts val="2000"/>
              </a:lnSpc>
              <a:buFont typeface="Calibri" panose="020F0502020204030204" pitchFamily="34" charset="0"/>
              <a:buChar char="‐"/>
              <a:tabLst>
                <a:tab pos="358775" algn="l"/>
              </a:tabLst>
            </a:pPr>
            <a:r>
              <a:rPr lang="fr-FR" sz="1500" b="1" i="1" dirty="0">
                <a:solidFill>
                  <a:prstClr val="black"/>
                </a:solidFill>
                <a:latin typeface="Arial" panose="020B0604020202020204" pitchFamily="34" charset="0"/>
                <a:cs typeface="Arial" panose="020B0604020202020204" pitchFamily="34" charset="0"/>
              </a:rPr>
              <a:t>Infirmier(ère) en soins généraux : </a:t>
            </a:r>
            <a:r>
              <a:rPr lang="fr-FR" sz="1500" i="1" dirty="0">
                <a:solidFill>
                  <a:prstClr val="black"/>
                </a:solidFill>
                <a:latin typeface="Arial" panose="020B0604020202020204" pitchFamily="34" charset="0"/>
                <a:cs typeface="Arial" panose="020B0604020202020204" pitchFamily="34" charset="0"/>
              </a:rPr>
              <a:t>26,8%</a:t>
            </a:r>
          </a:p>
          <a:p>
            <a:pPr marL="446088" indent="-285750" algn="just">
              <a:lnSpc>
                <a:spcPts val="2000"/>
              </a:lnSpc>
              <a:spcBef>
                <a:spcPts val="1200"/>
              </a:spcBef>
              <a:spcAft>
                <a:spcPts val="1200"/>
              </a:spcAft>
              <a:buClr>
                <a:srgbClr val="6C8D7E"/>
              </a:buClr>
              <a:buFont typeface="Webdings" panose="05030102010509060703" pitchFamily="18" charset="2"/>
              <a:buChar char=""/>
            </a:pPr>
            <a:r>
              <a:rPr lang="fr-FR" sz="1600" dirty="0" smtClean="0">
                <a:solidFill>
                  <a:prstClr val="black"/>
                </a:solidFill>
                <a:latin typeface="Arial" panose="020B0604020202020204" pitchFamily="34" charset="0"/>
                <a:cs typeface="Arial" panose="020B0604020202020204" pitchFamily="34" charset="0"/>
              </a:rPr>
              <a:t>Viennent ensuite les Agents de bio-nettoyage (10,4%) et les Agents des services mortuaires (4,1%)</a:t>
            </a:r>
            <a:endParaRPr lang="fr-FR" sz="16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716804" y="3343852"/>
            <a:ext cx="3256977" cy="289346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tlCol="0" anchor="t" anchorCtr="0"/>
          <a:lstStyle/>
          <a:p>
            <a:pPr algn="just">
              <a:spcAft>
                <a:spcPts val="600"/>
              </a:spcAft>
            </a:pPr>
            <a:r>
              <a:rPr lang="fr-FR" sz="1100" b="1" dirty="0" smtClean="0">
                <a:solidFill>
                  <a:prstClr val="black">
                    <a:lumMod val="65000"/>
                    <a:lumOff val="35000"/>
                  </a:prstClr>
                </a:solidFill>
                <a:latin typeface="Arial" panose="020B0604020202020204" pitchFamily="34" charset="0"/>
                <a:cs typeface="Arial" panose="020B0604020202020204" pitchFamily="34" charset="0"/>
              </a:rPr>
              <a:t>Les tendances notables par domaine d’activité :</a:t>
            </a:r>
          </a:p>
          <a:p>
            <a:pPr marL="285750" indent="-285750" algn="just">
              <a:spcAft>
                <a:spcPts val="600"/>
              </a:spcAft>
              <a:buFont typeface="Wingdings" panose="05000000000000000000" pitchFamily="2" charset="2"/>
              <a:buChar char="ü"/>
            </a:pPr>
            <a:r>
              <a:rPr lang="fr-FR" sz="1100" i="1" dirty="0" smtClean="0">
                <a:solidFill>
                  <a:prstClr val="black">
                    <a:lumMod val="65000"/>
                    <a:lumOff val="35000"/>
                  </a:prstClr>
                </a:solidFill>
                <a:latin typeface="Arial" panose="020B0604020202020204" pitchFamily="34" charset="0"/>
                <a:cs typeface="Arial" panose="020B0604020202020204" pitchFamily="34" charset="0"/>
              </a:rPr>
              <a:t>Le secteur Sanitaire – majoritaire en termes d’effectifs – suit la tendance globale</a:t>
            </a:r>
          </a:p>
          <a:p>
            <a:pPr marL="285750" indent="-285750" algn="just">
              <a:spcAft>
                <a:spcPts val="600"/>
              </a:spcAft>
              <a:buFont typeface="Wingdings" panose="05000000000000000000" pitchFamily="2" charset="2"/>
              <a:buChar char="ü"/>
            </a:pPr>
            <a:r>
              <a:rPr lang="fr-FR" sz="1100" i="1" dirty="0">
                <a:solidFill>
                  <a:prstClr val="black">
                    <a:lumMod val="65000"/>
                    <a:lumOff val="35000"/>
                  </a:prstClr>
                </a:solidFill>
                <a:latin typeface="Arial" panose="020B0604020202020204" pitchFamily="34" charset="0"/>
                <a:cs typeface="Arial" panose="020B0604020202020204" pitchFamily="34" charset="0"/>
              </a:rPr>
              <a:t>Dans </a:t>
            </a:r>
            <a:r>
              <a:rPr lang="fr-FR" sz="1100" i="1" dirty="0" smtClean="0">
                <a:solidFill>
                  <a:prstClr val="black">
                    <a:lumMod val="65000"/>
                    <a:lumOff val="35000"/>
                  </a:prstClr>
                </a:solidFill>
                <a:latin typeface="Arial" panose="020B0604020202020204" pitchFamily="34" charset="0"/>
                <a:cs typeface="Arial" panose="020B0604020202020204" pitchFamily="34" charset="0"/>
              </a:rPr>
              <a:t>la santé mentale, </a:t>
            </a:r>
            <a:r>
              <a:rPr lang="fr-FR" sz="1100" i="1" dirty="0">
                <a:solidFill>
                  <a:prstClr val="black">
                    <a:lumMod val="65000"/>
                    <a:lumOff val="35000"/>
                  </a:prstClr>
                </a:solidFill>
                <a:latin typeface="Arial" panose="020B0604020202020204" pitchFamily="34" charset="0"/>
                <a:cs typeface="Arial" panose="020B0604020202020204" pitchFamily="34" charset="0"/>
              </a:rPr>
              <a:t>le métier d’IDE arrive assez nettement en tête de la hiérarchie</a:t>
            </a:r>
          </a:p>
          <a:p>
            <a:pPr marL="285750" indent="-285750" algn="just">
              <a:spcAft>
                <a:spcPts val="600"/>
              </a:spcAft>
              <a:buFont typeface="Wingdings" panose="05000000000000000000" pitchFamily="2" charset="2"/>
              <a:buChar char="ü"/>
            </a:pPr>
            <a:r>
              <a:rPr lang="fr-FR" sz="1100" i="1" dirty="0" smtClean="0">
                <a:solidFill>
                  <a:prstClr val="black">
                    <a:lumMod val="65000"/>
                    <a:lumOff val="35000"/>
                  </a:prstClr>
                </a:solidFill>
                <a:latin typeface="Arial" panose="020B0604020202020204" pitchFamily="34" charset="0"/>
                <a:cs typeface="Arial" panose="020B0604020202020204" pitchFamily="34" charset="0"/>
              </a:rPr>
              <a:t>Dans le secteur des personnes âgées, on observe une plus forte proportion encore d’AS dans les avis d’inaptitude recensés (59%)</a:t>
            </a:r>
          </a:p>
          <a:p>
            <a:pPr marL="285750" indent="-285750" algn="just">
              <a:spcAft>
                <a:spcPts val="600"/>
              </a:spcAft>
              <a:buFont typeface="Wingdings" panose="05000000000000000000" pitchFamily="2" charset="2"/>
              <a:buChar char="ü"/>
            </a:pPr>
            <a:r>
              <a:rPr lang="fr-FR" sz="1100" i="1" dirty="0" smtClean="0">
                <a:solidFill>
                  <a:prstClr val="black">
                    <a:lumMod val="65000"/>
                    <a:lumOff val="35000"/>
                  </a:prstClr>
                </a:solidFill>
                <a:latin typeface="Arial" panose="020B0604020202020204" pitchFamily="34" charset="0"/>
                <a:cs typeface="Arial" panose="020B0604020202020204" pitchFamily="34" charset="0"/>
              </a:rPr>
              <a:t>Le handicap présente quant à lui une plus forte proportion d’Agent(s) de bio-nettoyage dans ce « palmarès » </a:t>
            </a:r>
          </a:p>
          <a:p>
            <a:pPr marL="285750" indent="-285750" algn="just">
              <a:buFont typeface="Wingdings" panose="05000000000000000000" pitchFamily="2" charset="2"/>
              <a:buChar char="ü"/>
            </a:pPr>
            <a:endParaRPr lang="fr-FR" sz="1100" i="1" dirty="0" smtClean="0">
              <a:solidFill>
                <a:prstClr val="black">
                  <a:lumMod val="65000"/>
                  <a:lumOff val="35000"/>
                </a:prstClr>
              </a:solidFill>
              <a:latin typeface="Arial" panose="020B0604020202020204" pitchFamily="34" charset="0"/>
              <a:cs typeface="Arial" panose="020B0604020202020204" pitchFamily="34" charset="0"/>
            </a:endParaRPr>
          </a:p>
          <a:p>
            <a:pPr algn="ctr"/>
            <a:endParaRPr lang="fr-FR" sz="110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10" name="Image 9" descr="C:\Users\Steeve Flanet\Pictures\ANF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0" y="836712"/>
            <a:ext cx="505435" cy="180000"/>
          </a:xfrm>
          <a:prstGeom prst="rect">
            <a:avLst/>
          </a:prstGeom>
          <a:noFill/>
          <a:ln>
            <a:noFill/>
          </a:ln>
        </p:spPr>
      </p:pic>
      <p:pic>
        <p:nvPicPr>
          <p:cNvPr id="7" name="Image 6" descr="C:\Users\Steeve Flanet\Pictures\ANF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903" y="4757924"/>
            <a:ext cx="505435" cy="180000"/>
          </a:xfrm>
          <a:prstGeom prst="rect">
            <a:avLst/>
          </a:prstGeom>
          <a:noFill/>
          <a:ln>
            <a:noFill/>
          </a:ln>
        </p:spPr>
      </p:pic>
      <p:sp>
        <p:nvSpPr>
          <p:cNvPr id="2" name="ZoneTexte 1"/>
          <p:cNvSpPr txBox="1"/>
          <p:nvPr/>
        </p:nvSpPr>
        <p:spPr>
          <a:xfrm>
            <a:off x="650335" y="791126"/>
            <a:ext cx="4054604" cy="261610"/>
          </a:xfrm>
          <a:prstGeom prst="rect">
            <a:avLst/>
          </a:prstGeom>
          <a:noFill/>
        </p:spPr>
        <p:txBody>
          <a:bodyPr wrap="square" rtlCol="0">
            <a:spAutoFit/>
          </a:bodyPr>
          <a:lstStyle/>
          <a:p>
            <a:r>
              <a:rPr lang="fr-FR" sz="1100" i="1" dirty="0" smtClean="0">
                <a:solidFill>
                  <a:prstClr val="white"/>
                </a:solidFill>
                <a:latin typeface="Arial" panose="020B0604020202020204" pitchFamily="34" charset="0"/>
                <a:cs typeface="Arial" panose="020B0604020202020204" pitchFamily="34" charset="0"/>
              </a:rPr>
              <a:t>Fonction Publique Hospitalière uniquement</a:t>
            </a:r>
            <a:endParaRPr lang="fr-FR" sz="1100" i="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9501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sz="quarter" idx="4294967295"/>
          </p:nvPr>
        </p:nvSpPr>
        <p:spPr>
          <a:xfrm>
            <a:off x="357188" y="1428750"/>
            <a:ext cx="8504237" cy="4572000"/>
          </a:xfrm>
        </p:spPr>
        <p:txBody>
          <a:bodyPr/>
          <a:lstStyle/>
          <a:p>
            <a:pPr>
              <a:buFont typeface="Arial" charset="0"/>
              <a:buBlip>
                <a:blip r:embed="rId2"/>
              </a:buBlip>
            </a:pPr>
            <a:endParaRPr lang="fr-FR" altLang="fr-FR" sz="1800" smtClean="0">
              <a:latin typeface="Century Gothic" pitchFamily="34" charset="0"/>
            </a:endParaRPr>
          </a:p>
          <a:p>
            <a:pPr>
              <a:buFont typeface="Arial" charset="0"/>
              <a:buBlip>
                <a:blip r:embed="rId3"/>
              </a:buBlip>
            </a:pPr>
            <a:r>
              <a:rPr lang="fr-FR" altLang="fr-FR" sz="1800" smtClean="0">
                <a:latin typeface="Century Gothic" pitchFamily="34" charset="0"/>
              </a:rPr>
              <a:t>Une offre de formation par typologie de public (Encadrement, IRP, Salariés, encadrement intermédiaire, les acteurs RH)</a:t>
            </a:r>
          </a:p>
          <a:p>
            <a:pPr>
              <a:buFont typeface="Arial" charset="0"/>
              <a:buBlip>
                <a:blip r:embed="rId2"/>
              </a:buBlip>
            </a:pPr>
            <a:endParaRPr lang="fr-FR" altLang="fr-FR" sz="1800" smtClean="0">
              <a:latin typeface="Century Gothic" pitchFamily="34" charset="0"/>
            </a:endParaRPr>
          </a:p>
          <a:p>
            <a:pPr>
              <a:buFont typeface="Arial" charset="0"/>
              <a:buBlip>
                <a:blip r:embed="rId3"/>
              </a:buBlip>
            </a:pPr>
            <a:r>
              <a:rPr lang="fr-FR" altLang="fr-FR" sz="1800" smtClean="0">
                <a:latin typeface="Century Gothic" pitchFamily="34" charset="0"/>
              </a:rPr>
              <a:t>Une offre de formation inter-établissement, intersectorielle, favorisant le distanciel</a:t>
            </a:r>
          </a:p>
          <a:p>
            <a:pPr>
              <a:buFont typeface="Arial" charset="0"/>
              <a:buBlip>
                <a:blip r:embed="rId2"/>
              </a:buBlip>
            </a:pPr>
            <a:endParaRPr lang="fr-FR" altLang="fr-FR" sz="1800" smtClean="0">
              <a:latin typeface="Century Gothic" pitchFamily="34" charset="0"/>
            </a:endParaRPr>
          </a:p>
          <a:p>
            <a:pPr>
              <a:buFont typeface="Arial" charset="0"/>
              <a:buBlip>
                <a:blip r:embed="rId3"/>
              </a:buBlip>
            </a:pPr>
            <a:r>
              <a:rPr lang="fr-FR" altLang="fr-FR" sz="1800" smtClean="0">
                <a:latin typeface="Century Gothic" pitchFamily="34" charset="0"/>
              </a:rPr>
              <a:t>Des actions de formation qui seront lancées dès le second semestre 2017</a:t>
            </a:r>
          </a:p>
          <a:p>
            <a:pPr>
              <a:buFont typeface="Arial" charset="0"/>
              <a:buBlip>
                <a:blip r:embed="rId2"/>
              </a:buBlip>
            </a:pPr>
            <a:endParaRPr lang="fr-FR" altLang="fr-FR" sz="1800" smtClean="0">
              <a:latin typeface="Century Gothic" pitchFamily="34" charset="0"/>
            </a:endParaRPr>
          </a:p>
          <a:p>
            <a:pPr>
              <a:buFont typeface="Arial" charset="0"/>
              <a:buBlip>
                <a:blip r:embed="rId3"/>
              </a:buBlip>
            </a:pPr>
            <a:r>
              <a:rPr lang="fr-FR" altLang="fr-FR" sz="1800" smtClean="0">
                <a:latin typeface="Century Gothic" pitchFamily="34" charset="0"/>
              </a:rPr>
              <a:t>Des actions de formation qui auront un financement dédié sur les fonds mutualisés des OPCA pour les coûts pédagogiques</a:t>
            </a:r>
          </a:p>
          <a:p>
            <a:pPr>
              <a:buFont typeface="Arial" charset="0"/>
              <a:buBlip>
                <a:blip r:embed="rId2"/>
              </a:buBlip>
            </a:pPr>
            <a:endParaRPr lang="fr-FR" altLang="fr-FR" sz="1800" smtClean="0">
              <a:latin typeface="Century Gothic" pitchFamily="34" charset="0"/>
            </a:endParaRPr>
          </a:p>
          <a:p>
            <a:pPr>
              <a:buFont typeface="Arial" charset="0"/>
              <a:buBlip>
                <a:blip r:embed="rId2"/>
              </a:buBlip>
            </a:pPr>
            <a:endParaRPr lang="fr-FR" altLang="fr-FR" sz="1800" smtClean="0">
              <a:latin typeface="Century Gothic" pitchFamily="34" charset="0"/>
            </a:endParaRPr>
          </a:p>
          <a:p>
            <a:pPr>
              <a:buFont typeface="Arial" charset="0"/>
              <a:buNone/>
            </a:pPr>
            <a:endParaRPr lang="fr-FR" altLang="fr-FR" sz="1800" smtClean="0">
              <a:latin typeface="Century Gothic" pitchFamily="34" charset="0"/>
            </a:endParaRPr>
          </a:p>
          <a:p>
            <a:pPr>
              <a:buFont typeface="Wingdings" pitchFamily="2" charset="2"/>
              <a:buChar char="ü"/>
            </a:pPr>
            <a:endParaRPr lang="fr-FR" altLang="fr-FR" sz="1800" smtClean="0">
              <a:latin typeface="Century Gothic" pitchFamily="34" charset="0"/>
            </a:endParaRPr>
          </a:p>
          <a:p>
            <a:endParaRPr lang="fr-FR" altLang="fr-FR" sz="1800" smtClean="0">
              <a:latin typeface="Century Gothic" pitchFamily="34" charset="0"/>
            </a:endParaRPr>
          </a:p>
        </p:txBody>
      </p:sp>
      <p:grpSp>
        <p:nvGrpSpPr>
          <p:cNvPr id="2" name="Groupe 6"/>
          <p:cNvGrpSpPr>
            <a:grpSpLocks/>
          </p:cNvGrpSpPr>
          <p:nvPr/>
        </p:nvGrpSpPr>
        <p:grpSpPr bwMode="auto">
          <a:xfrm>
            <a:off x="2214563" y="6215063"/>
            <a:ext cx="4714875" cy="428625"/>
            <a:chOff x="1214414" y="5715016"/>
            <a:chExt cx="6858048" cy="642942"/>
          </a:xfrm>
        </p:grpSpPr>
        <p:pic>
          <p:nvPicPr>
            <p:cNvPr id="16389"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16390" name="Image 8"/>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16391"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
        <p:nvSpPr>
          <p:cNvPr id="14" name="Titre 1"/>
          <p:cNvSpPr>
            <a:spLocks noGrp="1"/>
          </p:cNvSpPr>
          <p:nvPr>
            <p:ph type="title"/>
          </p:nvPr>
        </p:nvSpPr>
        <p:spPr>
          <a:xfrm>
            <a:off x="285750" y="357188"/>
            <a:ext cx="8534400" cy="857250"/>
          </a:xfrm>
          <a:solidFill>
            <a:schemeClr val="tx2">
              <a:lumMod val="40000"/>
              <a:lumOff val="60000"/>
            </a:schemeClr>
          </a:solidFill>
        </p:spPr>
        <p:txBody>
          <a:bodyPr rtlCol="0">
            <a:normAutofit/>
          </a:bodyPr>
          <a:lstStyle/>
          <a:p>
            <a:pPr fontAlgn="auto">
              <a:spcAft>
                <a:spcPts val="0"/>
              </a:spcAft>
              <a:defRPr/>
            </a:pPr>
            <a:r>
              <a:rPr lang="fr-FR" sz="2400" b="1" dirty="0" smtClean="0">
                <a:solidFill>
                  <a:schemeClr val="bg1"/>
                </a:solidFill>
                <a:latin typeface="Century Gothic" pitchFamily="34" charset="0"/>
              </a:rPr>
              <a:t>La Professionnalisation des acteurs:</a:t>
            </a:r>
            <a:br>
              <a:rPr lang="fr-FR" sz="2400" b="1" dirty="0" smtClean="0">
                <a:solidFill>
                  <a:schemeClr val="bg1"/>
                </a:solidFill>
                <a:latin typeface="Century Gothic" pitchFamily="34" charset="0"/>
              </a:rPr>
            </a:br>
            <a:r>
              <a:rPr lang="fr-FR" sz="2400" b="1" dirty="0" smtClean="0">
                <a:solidFill>
                  <a:schemeClr val="bg1"/>
                </a:solidFill>
                <a:latin typeface="Century Gothic" pitchFamily="34" charset="0"/>
              </a:rPr>
              <a:t>Un plan d’action pluriannuel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7188" y="1428750"/>
            <a:ext cx="8504237" cy="4572000"/>
          </a:xfrm>
        </p:spPr>
        <p:txBody>
          <a:bodyPr rtlCol="0">
            <a:normAutofit lnSpcReduction="10000"/>
          </a:bodyPr>
          <a:lstStyle/>
          <a:p>
            <a:pPr marL="274320" indent="-274320" fontAlgn="auto">
              <a:spcAft>
                <a:spcPts val="0"/>
              </a:spcAft>
              <a:buFont typeface="Arial" panose="020B0604020202020204" pitchFamily="34" charset="0"/>
              <a:buBlip>
                <a:blip r:embed="rId2"/>
              </a:buBlip>
              <a:defRPr/>
            </a:pPr>
            <a:endParaRPr lang="fr-FR" sz="1800" dirty="0" smtClean="0">
              <a:latin typeface="Century Gothic" pitchFamily="34" charset="0"/>
            </a:endParaRPr>
          </a:p>
          <a:p>
            <a:pPr marL="274320" indent="-274320" fontAlgn="auto">
              <a:spcAft>
                <a:spcPts val="0"/>
              </a:spcAft>
              <a:buFont typeface="Arial" panose="020B0604020202020204" pitchFamily="34" charset="0"/>
              <a:buBlip>
                <a:blip r:embed="rId2"/>
              </a:buBlip>
              <a:defRPr/>
            </a:pPr>
            <a:r>
              <a:rPr lang="fr-FR" sz="2000" b="1" dirty="0" smtClean="0">
                <a:solidFill>
                  <a:srgbClr val="0070C0"/>
                </a:solidFill>
                <a:latin typeface="Century Gothic" pitchFamily="34" charset="0"/>
              </a:rPr>
              <a:t>Pour </a:t>
            </a:r>
            <a:r>
              <a:rPr lang="fr-FR" sz="2000" b="1" dirty="0" err="1" smtClean="0">
                <a:solidFill>
                  <a:srgbClr val="0070C0"/>
                </a:solidFill>
                <a:latin typeface="Century Gothic" pitchFamily="34" charset="0"/>
              </a:rPr>
              <a:t>Unifaf</a:t>
            </a:r>
            <a:r>
              <a:rPr lang="fr-FR" sz="2000" b="1" dirty="0" smtClean="0">
                <a:solidFill>
                  <a:srgbClr val="0070C0"/>
                </a:solidFill>
                <a:latin typeface="Century Gothic" pitchFamily="34" charset="0"/>
              </a:rPr>
              <a:t> RA, </a:t>
            </a:r>
            <a:r>
              <a:rPr lang="fr-FR" sz="2000" b="1" dirty="0" smtClean="0">
                <a:latin typeface="Century Gothic" pitchFamily="34" charset="0"/>
              </a:rPr>
              <a:t>une action sur la prévention des risques professionnels en EHPAD en partenariat avec la CARSAT </a:t>
            </a:r>
          </a:p>
          <a:p>
            <a:pPr marL="274320" indent="-274320" fontAlgn="auto">
              <a:spcAft>
                <a:spcPts val="0"/>
              </a:spcAft>
              <a:buFont typeface="Arial" panose="020B0604020202020204" pitchFamily="34" charset="0"/>
              <a:buNone/>
              <a:defRPr/>
            </a:pPr>
            <a:endParaRPr lang="fr-FR" sz="1800" dirty="0" smtClean="0">
              <a:latin typeface="Century Gothic" pitchFamily="34" charset="0"/>
            </a:endParaRPr>
          </a:p>
          <a:p>
            <a:pPr marL="274320" indent="-274320" fontAlgn="auto">
              <a:spcAft>
                <a:spcPts val="0"/>
              </a:spcAft>
              <a:buFont typeface="Arial" panose="020B0604020202020204" pitchFamily="34" charset="0"/>
              <a:buNone/>
              <a:defRPr/>
            </a:pPr>
            <a:r>
              <a:rPr lang="fr-FR" sz="1800" b="1" dirty="0" smtClean="0">
                <a:latin typeface="Century Gothic" pitchFamily="34" charset="0"/>
              </a:rPr>
              <a:t>Les objectifs du dispositif HAPA</a:t>
            </a:r>
          </a:p>
          <a:p>
            <a:pPr marL="274320" indent="-274320" fontAlgn="auto">
              <a:spcAft>
                <a:spcPts val="0"/>
              </a:spcAft>
              <a:buFont typeface="Arial" panose="020B0604020202020204" pitchFamily="34" charset="0"/>
              <a:buBlip>
                <a:blip r:embed="rId3"/>
              </a:buBlip>
              <a:defRPr/>
            </a:pPr>
            <a:r>
              <a:rPr lang="fr-FR" sz="1800" dirty="0" smtClean="0">
                <a:latin typeface="Century Gothic" pitchFamily="34" charset="0"/>
              </a:rPr>
              <a:t>Pilotage de la démarche de prévention (fournir à la direction les moyens pour mener à bien une évaluation et une démarche de prévention)</a:t>
            </a:r>
          </a:p>
          <a:p>
            <a:pPr marL="274320" indent="-274320" fontAlgn="auto">
              <a:spcAft>
                <a:spcPts val="0"/>
              </a:spcAft>
              <a:buFont typeface="Arial" panose="020B0604020202020204" pitchFamily="34" charset="0"/>
              <a:buNone/>
              <a:defRPr/>
            </a:pPr>
            <a:endParaRPr lang="fr-FR" sz="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r>
              <a:rPr lang="fr-FR" sz="1800" dirty="0" smtClean="0">
                <a:latin typeface="Century Gothic" pitchFamily="34" charset="0"/>
              </a:rPr>
              <a:t>Animation de la démarche de prévention (formation à destination d’un animateur de la prévention désigné par la direction)</a:t>
            </a:r>
          </a:p>
          <a:p>
            <a:pPr marL="274320" indent="-274320" fontAlgn="auto">
              <a:spcAft>
                <a:spcPts val="0"/>
              </a:spcAft>
              <a:buFont typeface="Arial" panose="020B0604020202020204" pitchFamily="34" charset="0"/>
              <a:buNone/>
              <a:defRPr/>
            </a:pPr>
            <a:endParaRPr lang="fr-FR" sz="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r>
              <a:rPr lang="fr-FR" sz="1800" dirty="0" smtClean="0">
                <a:latin typeface="Century Gothic" pitchFamily="34" charset="0"/>
              </a:rPr>
              <a:t>Agir en prévention (formation à destination des personnels confrontés à ces risques pour devenir acteurs de leur prévention)</a:t>
            </a:r>
          </a:p>
          <a:p>
            <a:pPr marL="274320" indent="-274320" fontAlgn="auto">
              <a:spcAft>
                <a:spcPts val="0"/>
              </a:spcAft>
              <a:buFont typeface="Arial" panose="020B0604020202020204" pitchFamily="34" charset="0"/>
              <a:buNone/>
              <a:defRPr/>
            </a:pPr>
            <a:endParaRPr lang="fr-FR" sz="1800" dirty="0" smtClean="0">
              <a:latin typeface="Century Gothic" pitchFamily="34" charset="0"/>
            </a:endParaRPr>
          </a:p>
          <a:p>
            <a:pPr marL="274320" indent="-274320" fontAlgn="auto">
              <a:spcAft>
                <a:spcPts val="0"/>
              </a:spcAft>
              <a:buFont typeface="Arial" panose="020B0604020202020204" pitchFamily="34" charset="0"/>
              <a:buBlip>
                <a:blip r:embed="rId2"/>
              </a:buBlip>
              <a:defRPr/>
            </a:pPr>
            <a:r>
              <a:rPr lang="fr-FR" sz="1800" dirty="0" smtClean="0">
                <a:latin typeface="Century Gothic" pitchFamily="34" charset="0"/>
              </a:rPr>
              <a:t>Une action de formation qui aura un financement dédié sur les fonds mutualisés d’</a:t>
            </a:r>
            <a:r>
              <a:rPr lang="fr-FR" sz="1800" dirty="0" err="1" smtClean="0">
                <a:latin typeface="Century Gothic" pitchFamily="34" charset="0"/>
              </a:rPr>
              <a:t>Unifaf</a:t>
            </a:r>
            <a:r>
              <a:rPr lang="fr-FR" sz="1800" dirty="0" smtClean="0">
                <a:latin typeface="Century Gothic" pitchFamily="34" charset="0"/>
              </a:rPr>
              <a:t> pour les coûts pédagogiques</a:t>
            </a:r>
          </a:p>
          <a:p>
            <a:pPr marL="274320" indent="-274320" fontAlgn="auto">
              <a:spcAft>
                <a:spcPts val="0"/>
              </a:spcAft>
              <a:buFont typeface="Arial" panose="020B0604020202020204" pitchFamily="34" charset="0"/>
              <a:buNone/>
              <a:defRPr/>
            </a:pPr>
            <a:endParaRPr lang="fr-FR" sz="1800" dirty="0" smtClean="0">
              <a:latin typeface="Century Gothic" pitchFamily="34" charset="0"/>
            </a:endParaRPr>
          </a:p>
          <a:p>
            <a:pPr marL="274320" indent="-274320" fontAlgn="auto">
              <a:spcAft>
                <a:spcPts val="0"/>
              </a:spcAft>
              <a:buFont typeface="Arial" panose="020B0604020202020204" pitchFamily="34" charset="0"/>
              <a:buNone/>
              <a:defRPr/>
            </a:pPr>
            <a:endParaRPr lang="fr-FR" sz="1800" dirty="0" smtClean="0">
              <a:latin typeface="Century Gothic" pitchFamily="34" charset="0"/>
            </a:endParaRPr>
          </a:p>
          <a:p>
            <a:pPr marL="274320" indent="-274320" fontAlgn="auto">
              <a:spcAft>
                <a:spcPts val="0"/>
              </a:spcAft>
              <a:buFont typeface="Arial" panose="020B0604020202020204" pitchFamily="34" charset="0"/>
              <a:buNone/>
              <a:defRPr/>
            </a:pPr>
            <a:endParaRPr lang="fr-FR" sz="1800" dirty="0" smtClean="0">
              <a:latin typeface="Century Gothic" pitchFamily="34" charset="0"/>
            </a:endParaRPr>
          </a:p>
          <a:p>
            <a:pPr marL="274320" indent="-274320" fontAlgn="auto">
              <a:spcAft>
                <a:spcPts val="0"/>
              </a:spcAft>
              <a:buFont typeface="Wingdings" pitchFamily="2" charset="2"/>
              <a:buChar char="ü"/>
              <a:defRPr/>
            </a:pPr>
            <a:endParaRPr lang="fr-FR" sz="1800" dirty="0" smtClean="0">
              <a:latin typeface="Century Gothic" pitchFamily="34" charset="0"/>
            </a:endParaRPr>
          </a:p>
          <a:p>
            <a:pPr marL="274320" indent="-274320" fontAlgn="auto">
              <a:spcAft>
                <a:spcPts val="0"/>
              </a:spcAft>
              <a:buFont typeface="Arial" panose="020B0604020202020204" pitchFamily="34" charset="0"/>
              <a:buChar char="•"/>
              <a:defRPr/>
            </a:pPr>
            <a:endParaRPr lang="fr-FR" sz="1800" dirty="0" smtClean="0">
              <a:latin typeface="Century Gothic" pitchFamily="34" charset="0"/>
            </a:endParaRPr>
          </a:p>
        </p:txBody>
      </p:sp>
      <p:sp>
        <p:nvSpPr>
          <p:cNvPr id="12" name="Titre 1"/>
          <p:cNvSpPr>
            <a:spLocks noGrp="1"/>
          </p:cNvSpPr>
          <p:nvPr>
            <p:ph type="title"/>
          </p:nvPr>
        </p:nvSpPr>
        <p:spPr>
          <a:xfrm>
            <a:off x="285750" y="357188"/>
            <a:ext cx="8534400" cy="842962"/>
          </a:xfrm>
          <a:solidFill>
            <a:schemeClr val="tx2">
              <a:lumMod val="40000"/>
              <a:lumOff val="60000"/>
            </a:schemeClr>
          </a:solidFill>
        </p:spPr>
        <p:txBody>
          <a:bodyPr rtlCol="0">
            <a:normAutofit/>
          </a:bodyPr>
          <a:lstStyle/>
          <a:p>
            <a:pPr fontAlgn="auto">
              <a:spcAft>
                <a:spcPts val="0"/>
              </a:spcAft>
              <a:defRPr/>
            </a:pPr>
            <a:r>
              <a:rPr lang="fr-FR" sz="2400" b="1" dirty="0" smtClean="0">
                <a:solidFill>
                  <a:schemeClr val="bg1"/>
                </a:solidFill>
                <a:latin typeface="Century Gothic" pitchFamily="34" charset="0"/>
              </a:rPr>
              <a:t>La Professionnalisation des acteurs:</a:t>
            </a:r>
            <a:br>
              <a:rPr lang="fr-FR" sz="2400" b="1" dirty="0" smtClean="0">
                <a:solidFill>
                  <a:schemeClr val="bg1"/>
                </a:solidFill>
                <a:latin typeface="Century Gothic" pitchFamily="34" charset="0"/>
              </a:rPr>
            </a:br>
            <a:r>
              <a:rPr lang="fr-FR" sz="2400" b="1" dirty="0" smtClean="0">
                <a:solidFill>
                  <a:schemeClr val="bg1"/>
                </a:solidFill>
                <a:latin typeface="Century Gothic" pitchFamily="34" charset="0"/>
              </a:rPr>
              <a:t>Un plan d’action pluriannuel </a:t>
            </a:r>
          </a:p>
        </p:txBody>
      </p:sp>
      <p:grpSp>
        <p:nvGrpSpPr>
          <p:cNvPr id="2" name="Groupe 12"/>
          <p:cNvGrpSpPr>
            <a:grpSpLocks/>
          </p:cNvGrpSpPr>
          <p:nvPr/>
        </p:nvGrpSpPr>
        <p:grpSpPr bwMode="auto">
          <a:xfrm>
            <a:off x="2286000" y="6215063"/>
            <a:ext cx="4714875" cy="428625"/>
            <a:chOff x="1214414" y="5715016"/>
            <a:chExt cx="6858048" cy="642942"/>
          </a:xfrm>
        </p:grpSpPr>
        <p:pic>
          <p:nvPicPr>
            <p:cNvPr id="17413"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17414" name="Image 14"/>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17415"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Espace réservé du contenu 2"/>
          <p:cNvSpPr>
            <a:spLocks noGrp="1"/>
          </p:cNvSpPr>
          <p:nvPr>
            <p:ph sz="quarter" idx="4294967295"/>
          </p:nvPr>
        </p:nvSpPr>
        <p:spPr>
          <a:xfrm>
            <a:off x="357188" y="1500188"/>
            <a:ext cx="8504237" cy="4572000"/>
          </a:xfrm>
        </p:spPr>
        <p:txBody>
          <a:bodyPr>
            <a:normAutofit fontScale="92500" lnSpcReduction="10000"/>
          </a:bodyPr>
          <a:lstStyle/>
          <a:p>
            <a:pPr marL="274320" indent="-274320" fontAlgn="auto">
              <a:spcAft>
                <a:spcPts val="0"/>
              </a:spcAft>
              <a:buFont typeface="Arial" panose="020B0604020202020204" pitchFamily="34" charset="0"/>
              <a:buBlip>
                <a:blip r:embed="rId2"/>
              </a:buBlip>
              <a:defRPr/>
            </a:pPr>
            <a:r>
              <a:rPr lang="fr-FR" altLang="fr-FR" sz="2000" b="1" dirty="0" smtClean="0">
                <a:solidFill>
                  <a:srgbClr val="00B050"/>
                </a:solidFill>
                <a:latin typeface="Century Gothic" pitchFamily="34" charset="0"/>
              </a:rPr>
              <a:t>Pour ANFH</a:t>
            </a:r>
          </a:p>
          <a:p>
            <a:pPr marL="274320" indent="-274320" fontAlgn="auto">
              <a:spcAft>
                <a:spcPts val="0"/>
              </a:spcAft>
              <a:buFont typeface="Arial" panose="020B0604020202020204" pitchFamily="34" charset="0"/>
              <a:buNone/>
              <a:defRPr/>
            </a:pPr>
            <a:endParaRPr lang="fr-FR" altLang="fr-FR" sz="8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900" b="1" i="1" dirty="0" smtClean="0">
              <a:latin typeface="Century Gothic" pitchFamily="34" charset="0"/>
            </a:endParaRPr>
          </a:p>
          <a:p>
            <a:pPr marL="274320" indent="-274320" fontAlgn="auto">
              <a:spcAft>
                <a:spcPts val="0"/>
              </a:spcAft>
              <a:buFont typeface="Arial" panose="020B0604020202020204" pitchFamily="34" charset="0"/>
              <a:buNone/>
              <a:defRPr/>
            </a:pPr>
            <a:r>
              <a:rPr lang="fr-FR" altLang="fr-FR" sz="1800" b="1" dirty="0" smtClean="0">
                <a:latin typeface="Century Gothic" pitchFamily="34" charset="0"/>
              </a:rPr>
              <a:t>Des Cartographies </a:t>
            </a:r>
            <a:r>
              <a:rPr lang="fr-FR" altLang="fr-FR" sz="1800" b="1" dirty="0">
                <a:latin typeface="Century Gothic" pitchFamily="34" charset="0"/>
              </a:rPr>
              <a:t>des métiers</a:t>
            </a:r>
          </a:p>
          <a:p>
            <a:pPr marL="274320" indent="-274320" fontAlgn="auto">
              <a:spcAft>
                <a:spcPts val="0"/>
              </a:spcAft>
              <a:buFont typeface="Arial" panose="020B0604020202020204" pitchFamily="34" charset="0"/>
              <a:buBlip>
                <a:blip r:embed="rId3"/>
              </a:buBlip>
              <a:defRPr/>
            </a:pPr>
            <a:r>
              <a:rPr lang="fr-FR" altLang="fr-FR" sz="1800" dirty="0">
                <a:latin typeface="Century Gothic" pitchFamily="34" charset="0"/>
              </a:rPr>
              <a:t>u</a:t>
            </a:r>
            <a:r>
              <a:rPr lang="fr-FR" altLang="fr-FR" sz="1800" dirty="0" smtClean="0">
                <a:latin typeface="Century Gothic" pitchFamily="34" charset="0"/>
              </a:rPr>
              <a:t>ne cartographie des métiers Auvergne-Rhône-Alpes en 2018</a:t>
            </a:r>
          </a:p>
          <a:p>
            <a:pPr marL="274320" indent="-274320" fontAlgn="auto">
              <a:spcAft>
                <a:spcPts val="0"/>
              </a:spcAft>
              <a:buFont typeface="Arial" panose="020B0604020202020204" pitchFamily="34" charset="0"/>
              <a:buBlip>
                <a:blip r:embed="rId3"/>
              </a:buBlip>
              <a:defRPr/>
            </a:pPr>
            <a:r>
              <a:rPr lang="fr-FR" altLang="fr-FR" sz="1800" dirty="0">
                <a:latin typeface="Century Gothic" pitchFamily="34" charset="0"/>
              </a:rPr>
              <a:t>à</a:t>
            </a:r>
            <a:r>
              <a:rPr lang="fr-FR" altLang="fr-FR" sz="1800" dirty="0" smtClean="0">
                <a:latin typeface="Century Gothic" pitchFamily="34" charset="0"/>
              </a:rPr>
              <a:t> moyen terme, une actualisation des cartographies intégrée à </a:t>
            </a:r>
            <a:r>
              <a:rPr lang="fr-FR" altLang="fr-FR" sz="1800" dirty="0" err="1" smtClean="0">
                <a:latin typeface="Century Gothic" pitchFamily="34" charset="0"/>
              </a:rPr>
              <a:t>Gesform</a:t>
            </a:r>
            <a:r>
              <a:rPr lang="fr-FR" altLang="fr-FR" sz="1800" dirty="0" smtClean="0">
                <a:latin typeface="Century Gothic" pitchFamily="34" charset="0"/>
              </a:rPr>
              <a:t> Évolution/GPMC</a:t>
            </a:r>
          </a:p>
          <a:p>
            <a:pPr marL="0" indent="0" fontAlgn="auto">
              <a:spcAft>
                <a:spcPts val="0"/>
              </a:spcAft>
              <a:buFont typeface="Arial" panose="020B0604020202020204" pitchFamily="34" charset="0"/>
              <a:buNone/>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None/>
              <a:defRPr/>
            </a:pPr>
            <a:r>
              <a:rPr lang="fr-FR" altLang="fr-FR" sz="1800" b="1" dirty="0" smtClean="0">
                <a:latin typeface="Century Gothic" pitchFamily="34" charset="0"/>
              </a:rPr>
              <a:t>Une étude prospective sur les métiers et trajectoires de reconversion</a:t>
            </a:r>
          </a:p>
          <a:p>
            <a:pPr marL="274320" indent="-274320" fontAlgn="auto">
              <a:spcAft>
                <a:spcPts val="0"/>
              </a:spcAft>
              <a:buFont typeface="Arial" panose="020B0604020202020204" pitchFamily="34" charset="0"/>
              <a:buNone/>
              <a:defRPr/>
            </a:pPr>
            <a:r>
              <a:rPr lang="fr-FR" altLang="fr-FR" sz="1800" dirty="0" smtClean="0">
                <a:latin typeface="Century Gothic" pitchFamily="34" charset="0"/>
              </a:rPr>
              <a:t>Pour ouvrir le « champ des possibles », elle visera à identifier des métiers-cibles pouvant présenter notamment :</a:t>
            </a:r>
            <a:endParaRPr lang="fr-FR" altLang="fr-FR" sz="1800" dirty="0">
              <a:latin typeface="Century Gothic" pitchFamily="34" charset="0"/>
            </a:endParaRPr>
          </a:p>
          <a:p>
            <a:pPr marL="274320" indent="-274320" fontAlgn="auto">
              <a:spcAft>
                <a:spcPts val="0"/>
              </a:spcAft>
              <a:buFont typeface="Arial" panose="020B0604020202020204" pitchFamily="34" charset="0"/>
              <a:buBlip>
                <a:blip r:embed="rId3"/>
              </a:buBlip>
              <a:defRPr/>
            </a:pPr>
            <a:r>
              <a:rPr lang="fr-FR" altLang="fr-FR" sz="1800" dirty="0" smtClean="0">
                <a:latin typeface="Century Gothic" pitchFamily="34" charset="0"/>
              </a:rPr>
              <a:t> une proximité de compétences par rapport aux métiers sensibles</a:t>
            </a:r>
          </a:p>
          <a:p>
            <a:pPr marL="274320" indent="-274320" fontAlgn="auto">
              <a:spcAft>
                <a:spcPts val="0"/>
              </a:spcAft>
              <a:buFont typeface="Arial" panose="020B0604020202020204" pitchFamily="34" charset="0"/>
              <a:buBlip>
                <a:blip r:embed="rId3"/>
              </a:buBlip>
              <a:defRPr/>
            </a:pPr>
            <a:r>
              <a:rPr lang="fr-FR" altLang="fr-FR" sz="1800" dirty="0">
                <a:latin typeface="Century Gothic" pitchFamily="34" charset="0"/>
              </a:rPr>
              <a:t>d</a:t>
            </a:r>
            <a:r>
              <a:rPr lang="fr-FR" altLang="fr-FR" sz="1800" dirty="0" smtClean="0">
                <a:latin typeface="Century Gothic" pitchFamily="34" charset="0"/>
              </a:rPr>
              <a:t>es besoins en termes d’emploi</a:t>
            </a:r>
          </a:p>
          <a:p>
            <a:pPr marL="0" indent="0" fontAlgn="auto">
              <a:spcAft>
                <a:spcPts val="0"/>
              </a:spcAft>
              <a:buFont typeface="Arial" panose="020B0604020202020204" pitchFamily="34" charset="0"/>
              <a:buNone/>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None/>
              <a:defRPr/>
            </a:pPr>
            <a:r>
              <a:rPr lang="fr-FR" altLang="fr-FR" sz="1800" b="1" dirty="0" smtClean="0">
                <a:latin typeface="Century Gothic" pitchFamily="34" charset="0"/>
              </a:rPr>
              <a:t>Un projet d’enquête </a:t>
            </a:r>
            <a:r>
              <a:rPr lang="fr-FR" altLang="fr-FR" sz="1800" b="1" dirty="0">
                <a:latin typeface="Century Gothic" pitchFamily="34" charset="0"/>
              </a:rPr>
              <a:t>sur les pratiques </a:t>
            </a:r>
            <a:r>
              <a:rPr lang="fr-FR" altLang="fr-FR" sz="1800" b="1" dirty="0" smtClean="0">
                <a:latin typeface="Century Gothic" pitchFamily="34" charset="0"/>
              </a:rPr>
              <a:t>en matière de </a:t>
            </a:r>
            <a:r>
              <a:rPr lang="fr-FR" altLang="fr-FR" sz="1800" b="1" dirty="0">
                <a:latin typeface="Century Gothic" pitchFamily="34" charset="0"/>
              </a:rPr>
              <a:t>maintien dans </a:t>
            </a:r>
            <a:r>
              <a:rPr lang="fr-FR" altLang="fr-FR" sz="1800" b="1" dirty="0" smtClean="0">
                <a:latin typeface="Century Gothic" pitchFamily="34" charset="0"/>
              </a:rPr>
              <a:t>l’emploi</a:t>
            </a:r>
            <a:endParaRPr lang="fr-FR" altLang="fr-FR" sz="1800" b="1" dirty="0">
              <a:latin typeface="Century Gothic" pitchFamily="34" charset="0"/>
            </a:endParaRPr>
          </a:p>
          <a:p>
            <a:pPr marL="0" indent="0" fontAlgn="auto">
              <a:spcAft>
                <a:spcPts val="0"/>
              </a:spcAft>
              <a:buFont typeface="Arial" panose="020B0604020202020204" pitchFamily="34" charset="0"/>
              <a:buNone/>
              <a:defRPr/>
            </a:pPr>
            <a:r>
              <a:rPr lang="fr-FR" altLang="fr-FR" sz="1800" dirty="0" smtClean="0">
                <a:latin typeface="Century Gothic" pitchFamily="34" charset="0"/>
              </a:rPr>
              <a:t>	</a:t>
            </a:r>
          </a:p>
          <a:p>
            <a:pPr marL="274320" indent="-274320" fontAlgn="auto">
              <a:spcAft>
                <a:spcPts val="0"/>
              </a:spcAft>
              <a:buFont typeface="Arial" panose="020B0604020202020204" pitchFamily="34" charset="0"/>
              <a:buChar char="•"/>
              <a:defRPr/>
            </a:pPr>
            <a:endParaRPr lang="fr-FR" altLang="fr-FR" sz="1800" dirty="0" smtClean="0">
              <a:latin typeface="Century Gothic" pitchFamily="34" charset="0"/>
            </a:endParaRPr>
          </a:p>
        </p:txBody>
      </p:sp>
      <p:sp>
        <p:nvSpPr>
          <p:cNvPr id="19459" name="Titre 1"/>
          <p:cNvSpPr>
            <a:spLocks noGrp="1"/>
          </p:cNvSpPr>
          <p:nvPr>
            <p:ph type="title"/>
          </p:nvPr>
        </p:nvSpPr>
        <p:spPr>
          <a:solidFill>
            <a:srgbClr val="808000"/>
          </a:solidFill>
        </p:spPr>
        <p:txBody>
          <a:bodyPr/>
          <a:lstStyle/>
          <a:p>
            <a:r>
              <a:rPr lang="fr-FR" sz="2400" b="1" smtClean="0">
                <a:solidFill>
                  <a:schemeClr val="bg1"/>
                </a:solidFill>
                <a:latin typeface="Century Gothic" pitchFamily="34" charset="0"/>
              </a:rPr>
              <a:t>Etudes complémentaires à mener</a:t>
            </a:r>
          </a:p>
        </p:txBody>
      </p:sp>
      <p:grpSp>
        <p:nvGrpSpPr>
          <p:cNvPr id="2" name="Groupe 12"/>
          <p:cNvGrpSpPr>
            <a:grpSpLocks/>
          </p:cNvGrpSpPr>
          <p:nvPr/>
        </p:nvGrpSpPr>
        <p:grpSpPr bwMode="auto">
          <a:xfrm>
            <a:off x="2286000" y="6143625"/>
            <a:ext cx="4714875" cy="428625"/>
            <a:chOff x="1214414" y="5715016"/>
            <a:chExt cx="6858048" cy="642942"/>
          </a:xfrm>
        </p:grpSpPr>
        <p:pic>
          <p:nvPicPr>
            <p:cNvPr id="19461"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19462" name="Image 14"/>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19463"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14313" y="214313"/>
            <a:ext cx="8534400" cy="642937"/>
          </a:xfrm>
          <a:solidFill>
            <a:srgbClr val="808000"/>
          </a:solidFill>
        </p:spPr>
        <p:txBody>
          <a:bodyPr/>
          <a:lstStyle/>
          <a:p>
            <a:r>
              <a:rPr lang="fr-FR" sz="2400" b="1" smtClean="0">
                <a:solidFill>
                  <a:schemeClr val="bg1"/>
                </a:solidFill>
                <a:latin typeface="Century Gothic" pitchFamily="34" charset="0"/>
              </a:rPr>
              <a:t>Etudes complémentaires à mener</a:t>
            </a:r>
          </a:p>
        </p:txBody>
      </p:sp>
      <p:sp>
        <p:nvSpPr>
          <p:cNvPr id="9219" name="Espace réservé du contenu 2"/>
          <p:cNvSpPr>
            <a:spLocks noGrp="1"/>
          </p:cNvSpPr>
          <p:nvPr>
            <p:ph sz="quarter" idx="4294967295"/>
          </p:nvPr>
        </p:nvSpPr>
        <p:spPr>
          <a:xfrm>
            <a:off x="214313" y="1357313"/>
            <a:ext cx="8504237" cy="4643437"/>
          </a:xfrm>
        </p:spPr>
        <p:txBody>
          <a:bodyPr>
            <a:normAutofit lnSpcReduction="10000"/>
          </a:bodyPr>
          <a:lstStyle/>
          <a:p>
            <a:pPr marL="274320" indent="-274320" fontAlgn="auto">
              <a:spcAft>
                <a:spcPts val="0"/>
              </a:spcAft>
              <a:buFont typeface="Arial" charset="0"/>
              <a:buBlip>
                <a:blip r:embed="rId2"/>
              </a:buBlip>
              <a:defRPr/>
            </a:pPr>
            <a:r>
              <a:rPr lang="fr-FR" altLang="fr-FR" sz="2000" b="1" dirty="0" smtClean="0">
                <a:solidFill>
                  <a:srgbClr val="0070C0"/>
                </a:solidFill>
                <a:latin typeface="Century Gothic" pitchFamily="34" charset="0"/>
              </a:rPr>
              <a:t>Pour </a:t>
            </a:r>
            <a:r>
              <a:rPr lang="fr-FR" altLang="fr-FR" sz="2000" b="1" dirty="0" err="1" smtClean="0">
                <a:solidFill>
                  <a:srgbClr val="0070C0"/>
                </a:solidFill>
                <a:latin typeface="Century Gothic" pitchFamily="34" charset="0"/>
              </a:rPr>
              <a:t>Unifaf</a:t>
            </a:r>
            <a:endParaRPr lang="fr-FR" altLang="fr-FR" sz="2000" b="1" dirty="0" smtClean="0">
              <a:solidFill>
                <a:srgbClr val="0070C0"/>
              </a:solidFill>
              <a:latin typeface="Century Gothic" pitchFamily="34" charset="0"/>
            </a:endParaRPr>
          </a:p>
          <a:p>
            <a:pPr marL="274320" indent="-274320" fontAlgn="auto">
              <a:spcAft>
                <a:spcPts val="0"/>
              </a:spcAft>
              <a:buFont typeface="Arial" charset="0"/>
              <a:buNone/>
              <a:defRPr/>
            </a:pPr>
            <a:endParaRPr lang="fr-FR" altLang="fr-FR" sz="800" b="1" dirty="0" smtClean="0">
              <a:latin typeface="Century Gothic" pitchFamily="34" charset="0"/>
            </a:endParaRPr>
          </a:p>
          <a:p>
            <a:pPr marL="274320" indent="-274320" fontAlgn="auto">
              <a:spcAft>
                <a:spcPts val="0"/>
              </a:spcAft>
              <a:buFont typeface="Arial" charset="0"/>
              <a:buNone/>
              <a:defRPr/>
            </a:pPr>
            <a:r>
              <a:rPr lang="fr-FR" altLang="fr-FR" sz="1800" b="1" dirty="0" smtClean="0">
                <a:latin typeface="Century Gothic" pitchFamily="34" charset="0"/>
              </a:rPr>
              <a:t>Une enquête emploi enrichi</a:t>
            </a:r>
          </a:p>
          <a:p>
            <a:pPr marL="274320" indent="-274320" fontAlgn="auto">
              <a:spcAft>
                <a:spcPts val="0"/>
              </a:spcAft>
              <a:buFont typeface="Arial" charset="0"/>
              <a:buNone/>
              <a:defRPr/>
            </a:pPr>
            <a:endParaRPr lang="fr-FR" altLang="fr-FR" sz="800" dirty="0" smtClean="0">
              <a:latin typeface="Century Gothic" pitchFamily="34" charset="0"/>
            </a:endParaRPr>
          </a:p>
          <a:p>
            <a:pPr marL="274320" indent="-274320" fontAlgn="auto">
              <a:spcAft>
                <a:spcPts val="0"/>
              </a:spcAft>
              <a:buFont typeface="Arial" charset="0"/>
              <a:buBlip>
                <a:blip r:embed="rId3"/>
              </a:buBlip>
              <a:defRPr/>
            </a:pPr>
            <a:r>
              <a:rPr lang="fr-FR" altLang="fr-FR" sz="1800" dirty="0" smtClean="0">
                <a:latin typeface="Century Gothic" pitchFamily="34" charset="0"/>
              </a:rPr>
              <a:t>Une enquête emploi est menée tous les 5 ans par l’observatoire des métiers et des qualifications de la Branche visant à obtenir une vision prospective sur les perspectives de développement, les besoins en emploi et en compétences dans notre branche professionnelle.</a:t>
            </a:r>
          </a:p>
          <a:p>
            <a:pPr marL="274320" indent="-274320" fontAlgn="auto">
              <a:spcAft>
                <a:spcPts val="0"/>
              </a:spcAft>
              <a:buFont typeface="Arial" charset="0"/>
              <a:buBlip>
                <a:blip r:embed="rId3"/>
              </a:buBlip>
              <a:defRPr/>
            </a:pPr>
            <a:endParaRPr lang="fr-FR" altLang="fr-FR" sz="800" dirty="0" smtClean="0">
              <a:latin typeface="Century Gothic" pitchFamily="34" charset="0"/>
            </a:endParaRPr>
          </a:p>
          <a:p>
            <a:pPr marL="274320" indent="-274320" fontAlgn="auto">
              <a:spcAft>
                <a:spcPts val="0"/>
              </a:spcAft>
              <a:buFont typeface="Arial" charset="0"/>
              <a:buBlip>
                <a:blip r:embed="rId3"/>
              </a:buBlip>
              <a:defRPr/>
            </a:pPr>
            <a:r>
              <a:rPr lang="fr-FR" altLang="fr-FR" sz="1800" dirty="0" smtClean="0">
                <a:latin typeface="Century Gothic" pitchFamily="34" charset="0"/>
              </a:rPr>
              <a:t>Dès 2017, la nouvelle enquête emploi intègrera des questionnements relatifs à la santé/ qualité de vie au travail</a:t>
            </a:r>
          </a:p>
          <a:p>
            <a:pPr marL="274320" indent="-274320" fontAlgn="auto">
              <a:spcAft>
                <a:spcPts val="0"/>
              </a:spcAft>
              <a:buFont typeface="Arial" charset="0"/>
              <a:buNone/>
              <a:defRPr/>
            </a:pPr>
            <a:endParaRPr lang="fr-FR" altLang="fr-FR" sz="800" dirty="0" smtClean="0">
              <a:latin typeface="Century Gothic" pitchFamily="34" charset="0"/>
            </a:endParaRPr>
          </a:p>
          <a:p>
            <a:pPr marL="274320" indent="-274320" fontAlgn="auto">
              <a:spcAft>
                <a:spcPts val="0"/>
              </a:spcAft>
              <a:buFont typeface="Arial" charset="0"/>
              <a:buNone/>
              <a:defRPr/>
            </a:pPr>
            <a:r>
              <a:rPr lang="fr-FR" altLang="fr-FR" sz="1800" b="1" dirty="0" smtClean="0">
                <a:latin typeface="Century Gothic" pitchFamily="34" charset="0"/>
              </a:rPr>
              <a:t>Une étude au niveau national (résultats fin mars 2017)</a:t>
            </a:r>
          </a:p>
          <a:p>
            <a:pPr marL="274320" indent="-274320" fontAlgn="auto">
              <a:spcAft>
                <a:spcPts val="0"/>
              </a:spcAft>
              <a:buFont typeface="Arial" charset="0"/>
              <a:buBlip>
                <a:blip r:embed="rId3"/>
              </a:buBlip>
              <a:defRPr/>
            </a:pPr>
            <a:r>
              <a:rPr lang="fr-FR" altLang="fr-FR" sz="1800" dirty="0" smtClean="0">
                <a:latin typeface="Century Gothic" pitchFamily="34" charset="0"/>
              </a:rPr>
              <a:t> sur la pénibilité en vue d’élaborer un référentiel de branche homologué ou un accord de branche incluant des actions de prévention afin notamment d’alléger la tâche des établissements dans la mise en œuvre du C3P</a:t>
            </a:r>
          </a:p>
          <a:p>
            <a:pPr marL="274320" indent="-274320" fontAlgn="auto">
              <a:spcAft>
                <a:spcPts val="0"/>
              </a:spcAft>
              <a:buFont typeface="Arial" charset="0"/>
              <a:buNone/>
              <a:defRPr/>
            </a:pPr>
            <a:r>
              <a:rPr lang="fr-FR" altLang="fr-FR" sz="1800" dirty="0" smtClean="0">
                <a:latin typeface="Century Gothic" pitchFamily="34" charset="0"/>
              </a:rPr>
              <a:t>	</a:t>
            </a:r>
          </a:p>
          <a:p>
            <a:pPr marL="274320" indent="-274320" fontAlgn="auto">
              <a:spcAft>
                <a:spcPts val="0"/>
              </a:spcAft>
              <a:buFont typeface="Wingdings 2"/>
              <a:buChar char=""/>
              <a:defRPr/>
            </a:pPr>
            <a:endParaRPr lang="fr-FR" altLang="fr-FR" sz="1800" dirty="0" smtClean="0">
              <a:latin typeface="Century Gothic" pitchFamily="34" charset="0"/>
            </a:endParaRPr>
          </a:p>
        </p:txBody>
      </p:sp>
      <p:grpSp>
        <p:nvGrpSpPr>
          <p:cNvPr id="2" name="Groupe 10"/>
          <p:cNvGrpSpPr>
            <a:grpSpLocks/>
          </p:cNvGrpSpPr>
          <p:nvPr/>
        </p:nvGrpSpPr>
        <p:grpSpPr bwMode="auto">
          <a:xfrm>
            <a:off x="2143125" y="5929313"/>
            <a:ext cx="4714875" cy="428625"/>
            <a:chOff x="1214414" y="5715016"/>
            <a:chExt cx="6858048" cy="642942"/>
          </a:xfrm>
        </p:grpSpPr>
        <p:pic>
          <p:nvPicPr>
            <p:cNvPr id="18437"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18438" name="Image 12"/>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18439"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534400" cy="758825"/>
          </a:xfrm>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sp>
        <p:nvSpPr>
          <p:cNvPr id="11267" name="Espace réservé du contenu 2"/>
          <p:cNvSpPr>
            <a:spLocks noGrp="1"/>
          </p:cNvSpPr>
          <p:nvPr>
            <p:ph sz="quarter" idx="4294967295"/>
          </p:nvPr>
        </p:nvSpPr>
        <p:spPr>
          <a:xfrm>
            <a:off x="500063" y="1500188"/>
            <a:ext cx="8504237" cy="4572000"/>
          </a:xfrm>
        </p:spPr>
        <p:txBody>
          <a:bodyPr>
            <a:normAutofit lnSpcReduction="10000"/>
          </a:bodyPr>
          <a:lstStyle/>
          <a:p>
            <a:pPr marL="274320" indent="-274320" fontAlgn="auto">
              <a:spcAft>
                <a:spcPts val="0"/>
              </a:spcAft>
              <a:buFont typeface="Arial" charset="0"/>
              <a:buBlip>
                <a:blip r:embed="rId2"/>
              </a:buBlip>
              <a:defRPr/>
            </a:pPr>
            <a:r>
              <a:rPr lang="fr-FR" altLang="fr-FR" sz="2000" b="1" dirty="0" smtClean="0">
                <a:solidFill>
                  <a:srgbClr val="0070C0"/>
                </a:solidFill>
                <a:latin typeface="Century Gothic" pitchFamily="34" charset="0"/>
              </a:rPr>
              <a:t>Pour </a:t>
            </a:r>
            <a:r>
              <a:rPr lang="fr-FR" altLang="fr-FR" sz="2000" b="1" dirty="0" err="1" smtClean="0">
                <a:solidFill>
                  <a:srgbClr val="0070C0"/>
                </a:solidFill>
                <a:latin typeface="Century Gothic" pitchFamily="34" charset="0"/>
              </a:rPr>
              <a:t>Unifaf</a:t>
            </a:r>
            <a:endParaRPr lang="fr-FR" altLang="fr-FR" sz="2000" b="1" dirty="0" smtClean="0">
              <a:solidFill>
                <a:srgbClr val="0070C0"/>
              </a:solidFill>
              <a:latin typeface="Century Gothic" pitchFamily="34" charset="0"/>
            </a:endParaRPr>
          </a:p>
          <a:p>
            <a:pPr marL="274320" indent="-274320" fontAlgn="auto">
              <a:spcAft>
                <a:spcPts val="0"/>
              </a:spcAft>
              <a:buFont typeface="Arial" charset="0"/>
              <a:buBlip>
                <a:blip r:embed="rId2"/>
              </a:buBlip>
              <a:defRPr/>
            </a:pPr>
            <a:endParaRPr lang="fr-FR" altLang="fr-FR" sz="2000" b="1" dirty="0" smtClean="0">
              <a:latin typeface="Century Gothic" pitchFamily="34" charset="0"/>
            </a:endParaRPr>
          </a:p>
          <a:p>
            <a:pPr marL="274320" indent="-274320" fontAlgn="auto">
              <a:spcAft>
                <a:spcPts val="0"/>
              </a:spcAft>
              <a:buFont typeface="Arial" charset="0"/>
              <a:buBlip>
                <a:blip r:embed="rId3"/>
              </a:buBlip>
              <a:defRPr/>
            </a:pPr>
            <a:r>
              <a:rPr lang="fr-FR" altLang="fr-FR" sz="2000" dirty="0" smtClean="0">
                <a:latin typeface="Century Gothic" pitchFamily="34" charset="0"/>
              </a:rPr>
              <a:t>Mise à disposition des adhérents d’une page web dès 2017 centralisant des informations sur les questions d’inaptitudes et de santé au travail: </a:t>
            </a:r>
          </a:p>
          <a:p>
            <a:pPr marL="274320" indent="-274320" fontAlgn="auto">
              <a:spcAft>
                <a:spcPts val="0"/>
              </a:spcAft>
              <a:buFontTx/>
              <a:buChar char="-"/>
              <a:defRPr/>
            </a:pPr>
            <a:r>
              <a:rPr lang="fr-FR" altLang="fr-FR" sz="2000" dirty="0" smtClean="0">
                <a:latin typeface="Century Gothic" pitchFamily="34" charset="0"/>
              </a:rPr>
              <a:t>cartographie des acteurs</a:t>
            </a:r>
          </a:p>
          <a:p>
            <a:pPr marL="274320" indent="-274320" fontAlgn="auto">
              <a:spcAft>
                <a:spcPts val="0"/>
              </a:spcAft>
              <a:buFontTx/>
              <a:buChar char="-"/>
              <a:defRPr/>
            </a:pPr>
            <a:r>
              <a:rPr lang="fr-FR" altLang="fr-FR" sz="2000" dirty="0" smtClean="0">
                <a:latin typeface="Century Gothic" pitchFamily="34" charset="0"/>
              </a:rPr>
              <a:t>mutualisation de la documentation existante (valorisation de bonnes pratiques, témoignages, apport de connaissances, plaquettes existantes, référencement offre de formation existante…)..</a:t>
            </a:r>
          </a:p>
          <a:p>
            <a:pPr marL="274320" indent="-274320" fontAlgn="auto">
              <a:spcAft>
                <a:spcPts val="0"/>
              </a:spcAft>
              <a:buFont typeface="Arial" charset="0"/>
              <a:buNone/>
              <a:defRPr/>
            </a:pPr>
            <a:endParaRPr lang="fr-FR" altLang="fr-FR" sz="2000" dirty="0" smtClean="0">
              <a:latin typeface="Century Gothic" pitchFamily="34" charset="0"/>
            </a:endParaRPr>
          </a:p>
          <a:p>
            <a:pPr marL="274320" indent="-274320" fontAlgn="auto">
              <a:spcAft>
                <a:spcPts val="0"/>
              </a:spcAft>
              <a:buFont typeface="Arial" charset="0"/>
              <a:buBlip>
                <a:blip r:embed="rId3"/>
              </a:buBlip>
              <a:defRPr/>
            </a:pPr>
            <a:r>
              <a:rPr lang="fr-FR" altLang="fr-FR" sz="2000" dirty="0" smtClean="0">
                <a:latin typeface="Century Gothic" pitchFamily="34" charset="0"/>
              </a:rPr>
              <a:t>Mise à disposition des adhérents dès 2017 d’un outil simple de pré autodiagnostic sur la situation en terme de pénibilité des salariés en vue de la mise en œuvre du C3P</a:t>
            </a:r>
          </a:p>
          <a:p>
            <a:pPr marL="274320" indent="-274320" fontAlgn="auto">
              <a:spcAft>
                <a:spcPts val="0"/>
              </a:spcAft>
              <a:buFont typeface="Arial" charset="0"/>
              <a:buBlip>
                <a:blip r:embed="rId3"/>
              </a:buBlip>
              <a:defRPr/>
            </a:pPr>
            <a:endParaRPr lang="fr-FR" altLang="fr-FR" sz="2000" b="1" dirty="0" smtClean="0">
              <a:latin typeface="Century Gothic" pitchFamily="34" charset="0"/>
            </a:endParaRPr>
          </a:p>
          <a:p>
            <a:pPr marL="274320" indent="-274320" fontAlgn="auto">
              <a:spcAft>
                <a:spcPts val="0"/>
              </a:spcAft>
              <a:buFont typeface="Arial" charset="0"/>
              <a:buNone/>
              <a:defRPr/>
            </a:pPr>
            <a:endParaRPr lang="fr-FR" altLang="fr-FR" sz="2000" b="1" dirty="0" smtClean="0">
              <a:latin typeface="Century Gothic" pitchFamily="34" charset="0"/>
            </a:endParaRPr>
          </a:p>
          <a:p>
            <a:pPr marL="274320" indent="-274320" fontAlgn="auto">
              <a:spcAft>
                <a:spcPts val="0"/>
              </a:spcAft>
              <a:buFont typeface="Arial" charset="0"/>
              <a:buNone/>
              <a:defRPr/>
            </a:pPr>
            <a:endParaRPr lang="fr-FR" altLang="fr-FR" sz="800" b="1" dirty="0" smtClean="0">
              <a:latin typeface="Century Gothic" pitchFamily="34" charset="0"/>
            </a:endParaRPr>
          </a:p>
          <a:p>
            <a:pPr marL="274320" indent="-274320" fontAlgn="auto">
              <a:spcAft>
                <a:spcPts val="0"/>
              </a:spcAft>
              <a:buFont typeface="Arial" charset="0"/>
              <a:buNone/>
              <a:defRPr/>
            </a:pPr>
            <a:endParaRPr lang="fr-FR" altLang="fr-FR" sz="1800" dirty="0" smtClean="0">
              <a:latin typeface="Century Gothic" pitchFamily="34" charset="0"/>
            </a:endParaRPr>
          </a:p>
        </p:txBody>
      </p:sp>
      <p:grpSp>
        <p:nvGrpSpPr>
          <p:cNvPr id="3" name="Groupe 10"/>
          <p:cNvGrpSpPr>
            <a:grpSpLocks/>
          </p:cNvGrpSpPr>
          <p:nvPr/>
        </p:nvGrpSpPr>
        <p:grpSpPr bwMode="auto">
          <a:xfrm>
            <a:off x="2071688" y="6143625"/>
            <a:ext cx="4714875" cy="428625"/>
            <a:chOff x="1214414" y="5715016"/>
            <a:chExt cx="6858048" cy="642942"/>
          </a:xfrm>
        </p:grpSpPr>
        <p:pic>
          <p:nvPicPr>
            <p:cNvPr id="20485"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20486" name="Image 12"/>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20487"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2"/>
          <p:cNvSpPr>
            <a:spLocks noGrp="1"/>
          </p:cNvSpPr>
          <p:nvPr>
            <p:ph sz="quarter" idx="4294967295"/>
          </p:nvPr>
        </p:nvSpPr>
        <p:spPr>
          <a:xfrm>
            <a:off x="357188" y="1643063"/>
            <a:ext cx="8504237" cy="4000500"/>
          </a:xfrm>
        </p:spPr>
        <p:txBody>
          <a:bodyPr/>
          <a:lstStyle/>
          <a:p>
            <a:pPr>
              <a:buFont typeface="Arial" charset="0"/>
              <a:buBlip>
                <a:blip r:embed="rId2"/>
              </a:buBlip>
            </a:pPr>
            <a:r>
              <a:rPr lang="fr-FR" altLang="fr-FR" sz="2000" b="1" dirty="0" smtClean="0">
                <a:solidFill>
                  <a:srgbClr val="0070C0"/>
                </a:solidFill>
                <a:latin typeface="Century Gothic" pitchFamily="34" charset="0"/>
              </a:rPr>
              <a:t>Pour </a:t>
            </a:r>
            <a:r>
              <a:rPr lang="fr-FR" altLang="fr-FR" sz="2000" b="1" dirty="0" err="1" smtClean="0">
                <a:solidFill>
                  <a:srgbClr val="0070C0"/>
                </a:solidFill>
                <a:latin typeface="Century Gothic" pitchFamily="34" charset="0"/>
              </a:rPr>
              <a:t>Unifaf</a:t>
            </a:r>
            <a:endParaRPr lang="fr-FR" altLang="fr-FR" sz="2000" b="1" dirty="0" smtClean="0">
              <a:solidFill>
                <a:srgbClr val="0070C0"/>
              </a:solidFill>
              <a:latin typeface="Century Gothic" pitchFamily="34" charset="0"/>
            </a:endParaRPr>
          </a:p>
          <a:p>
            <a:pPr>
              <a:buFont typeface="Arial" charset="0"/>
              <a:buNone/>
            </a:pPr>
            <a:endParaRPr lang="fr-FR" altLang="fr-FR" sz="900" b="1" dirty="0" smtClean="0">
              <a:latin typeface="Century Gothic" pitchFamily="34" charset="0"/>
            </a:endParaRPr>
          </a:p>
          <a:p>
            <a:pPr>
              <a:buFont typeface="Arial" charset="0"/>
              <a:buBlip>
                <a:blip r:embed="rId3"/>
              </a:buBlip>
            </a:pPr>
            <a:r>
              <a:rPr lang="fr-FR" altLang="fr-FR" sz="2000" dirty="0" smtClean="0">
                <a:latin typeface="Century Gothic" pitchFamily="34" charset="0"/>
              </a:rPr>
              <a:t>Une prestation conseil RH intégrant des volets spécifiques sur l’aide à l'élaboration d'une démarche QVT, la construction d'une politique de secondes parties de carrière, la prévention de l’usure professionnelle, l’intégration de salariés handicapés. (</a:t>
            </a:r>
            <a:r>
              <a:rPr lang="fr-FR" altLang="fr-FR" sz="2000" i="1" dirty="0" smtClean="0">
                <a:latin typeface="Century Gothic" pitchFamily="34" charset="0"/>
              </a:rPr>
              <a:t>Le calendrier de mise en œuvre reste à définir)</a:t>
            </a:r>
          </a:p>
          <a:p>
            <a:pPr>
              <a:buFont typeface="Arial" charset="0"/>
              <a:buNone/>
            </a:pPr>
            <a:endParaRPr lang="fr-FR" altLang="fr-FR" sz="2000" i="1" dirty="0" smtClean="0">
              <a:latin typeface="Century Gothic" pitchFamily="34" charset="0"/>
            </a:endParaRPr>
          </a:p>
          <a:p>
            <a:pPr>
              <a:buFont typeface="Arial" charset="0"/>
              <a:buBlip>
                <a:blip r:embed="rId3"/>
              </a:buBlip>
            </a:pPr>
            <a:endParaRPr lang="fr-FR" altLang="fr-FR" sz="900" dirty="0" smtClean="0">
              <a:latin typeface="Century Gothic" pitchFamily="34" charset="0"/>
            </a:endParaRPr>
          </a:p>
          <a:p>
            <a:pPr>
              <a:buFont typeface="Arial" charset="0"/>
              <a:buBlip>
                <a:blip r:embed="rId3"/>
              </a:buBlip>
            </a:pPr>
            <a:r>
              <a:rPr lang="fr-FR" altLang="fr-FR" sz="2000" dirty="0" smtClean="0">
                <a:latin typeface="Century Gothic" pitchFamily="34" charset="0"/>
              </a:rPr>
              <a:t>Un service d’accompagnement spécifique dans le cadre du Conseil en Evolution Professionnelle (CEP) pour les salariés exposés à un ou plusieurs facteurs de pénibilité dès 2017.</a:t>
            </a:r>
          </a:p>
          <a:p>
            <a:pPr>
              <a:buFont typeface="Arial" charset="0"/>
              <a:buBlip>
                <a:blip r:embed="rId3"/>
              </a:buBlip>
            </a:pPr>
            <a:endParaRPr lang="fr-FR" altLang="fr-FR" sz="2000" dirty="0" smtClean="0">
              <a:latin typeface="Century Gothic" pitchFamily="34" charset="0"/>
            </a:endParaRPr>
          </a:p>
          <a:p>
            <a:pPr>
              <a:buFont typeface="Arial" charset="0"/>
              <a:buNone/>
            </a:pPr>
            <a:r>
              <a:rPr lang="fr-FR" altLang="fr-FR" sz="2000" dirty="0" smtClean="0">
                <a:latin typeface="Century Gothic" pitchFamily="34" charset="0"/>
              </a:rPr>
              <a:t> </a:t>
            </a:r>
          </a:p>
          <a:p>
            <a:pPr>
              <a:buFont typeface="Arial" charset="0"/>
              <a:buNone/>
            </a:pPr>
            <a:endParaRPr lang="fr-FR" altLang="fr-FR" sz="2000" dirty="0" smtClean="0">
              <a:latin typeface="Century Gothic" pitchFamily="34" charset="0"/>
            </a:endParaRPr>
          </a:p>
          <a:p>
            <a:pPr>
              <a:buFont typeface="Arial" charset="0"/>
              <a:buBlip>
                <a:blip r:embed="rId3"/>
              </a:buBlip>
            </a:pPr>
            <a:endParaRPr lang="fr-FR" altLang="fr-FR" sz="2000" dirty="0" smtClean="0">
              <a:latin typeface="Century Gothic" pitchFamily="34" charset="0"/>
            </a:endParaRPr>
          </a:p>
          <a:p>
            <a:pPr>
              <a:buFont typeface="Arial" charset="0"/>
              <a:buBlip>
                <a:blip r:embed="rId3"/>
              </a:buBlip>
            </a:pPr>
            <a:endParaRPr lang="fr-FR" altLang="fr-FR" sz="2000" smtClean="0">
              <a:latin typeface="Century Gothic" pitchFamily="34" charset="0"/>
            </a:endParaRPr>
          </a:p>
          <a:p>
            <a:pPr>
              <a:buFont typeface="Arial" charset="0"/>
              <a:buBlip>
                <a:blip r:embed="rId3"/>
              </a:buBlip>
            </a:pPr>
            <a:endParaRPr lang="fr-FR" altLang="fr-FR" sz="2000" smtClean="0">
              <a:latin typeface="Century Gothic" pitchFamily="34" charset="0"/>
            </a:endParaRPr>
          </a:p>
          <a:p>
            <a:pPr>
              <a:buFont typeface="Arial" charset="0"/>
              <a:buNone/>
            </a:pPr>
            <a:endParaRPr lang="fr-FR" altLang="fr-FR" sz="2000" b="1" dirty="0" smtClean="0">
              <a:latin typeface="Century Gothic" pitchFamily="34" charset="0"/>
            </a:endParaRPr>
          </a:p>
          <a:p>
            <a:pPr>
              <a:buFont typeface="Arial" charset="0"/>
              <a:buNone/>
            </a:pPr>
            <a:endParaRPr lang="fr-FR" altLang="fr-FR" sz="2000" b="1" dirty="0" smtClean="0">
              <a:latin typeface="Century Gothic" pitchFamily="34" charset="0"/>
            </a:endParaRPr>
          </a:p>
          <a:p>
            <a:pPr>
              <a:buFont typeface="Arial" charset="0"/>
              <a:buNone/>
            </a:pPr>
            <a:endParaRPr lang="fr-FR" altLang="fr-FR" sz="2000" dirty="0" smtClean="0">
              <a:latin typeface="Century Gothic" pitchFamily="34" charset="0"/>
            </a:endParaRPr>
          </a:p>
        </p:txBody>
      </p:sp>
      <p:sp>
        <p:nvSpPr>
          <p:cNvPr id="14" name="Titre 1"/>
          <p:cNvSpPr>
            <a:spLocks noGrp="1"/>
          </p:cNvSpPr>
          <p:nvPr>
            <p:ph type="title"/>
          </p:nvPr>
        </p:nvSpPr>
        <p:spPr>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grpSp>
        <p:nvGrpSpPr>
          <p:cNvPr id="2" name="Groupe 14"/>
          <p:cNvGrpSpPr>
            <a:grpSpLocks/>
          </p:cNvGrpSpPr>
          <p:nvPr/>
        </p:nvGrpSpPr>
        <p:grpSpPr bwMode="auto">
          <a:xfrm>
            <a:off x="2214563" y="6000750"/>
            <a:ext cx="4714875" cy="428625"/>
            <a:chOff x="1214414" y="5715016"/>
            <a:chExt cx="6858048" cy="642942"/>
          </a:xfrm>
        </p:grpSpPr>
        <p:pic>
          <p:nvPicPr>
            <p:cNvPr id="21509"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21510" name="Image 16"/>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21511"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sz="quarter" idx="4294967295"/>
          </p:nvPr>
        </p:nvSpPr>
        <p:spPr>
          <a:xfrm>
            <a:off x="428625" y="1571625"/>
            <a:ext cx="8504238" cy="4572000"/>
          </a:xfrm>
        </p:spPr>
        <p:txBody>
          <a:bodyPr/>
          <a:lstStyle/>
          <a:p>
            <a:pPr>
              <a:buFont typeface="Arial" charset="0"/>
              <a:buBlip>
                <a:blip r:embed="rId2"/>
              </a:buBlip>
            </a:pPr>
            <a:r>
              <a:rPr lang="fr-FR" altLang="fr-FR" sz="2000" b="1" smtClean="0">
                <a:solidFill>
                  <a:srgbClr val="0070C0"/>
                </a:solidFill>
                <a:latin typeface="Century Gothic" pitchFamily="34" charset="0"/>
              </a:rPr>
              <a:t>Pour Unifaf</a:t>
            </a:r>
          </a:p>
          <a:p>
            <a:pPr>
              <a:buFont typeface="Arial" charset="0"/>
              <a:buBlip>
                <a:blip r:embed="rId2"/>
              </a:buBlip>
            </a:pPr>
            <a:endParaRPr lang="fr-FR" altLang="fr-FR" sz="2000" b="1" smtClean="0">
              <a:latin typeface="Century Gothic" pitchFamily="34" charset="0"/>
            </a:endParaRPr>
          </a:p>
          <a:p>
            <a:pPr>
              <a:buFont typeface="Arial" charset="0"/>
              <a:buBlip>
                <a:blip r:embed="rId3"/>
              </a:buBlip>
            </a:pPr>
            <a:r>
              <a:rPr lang="fr-FR" altLang="fr-FR" sz="2000" smtClean="0">
                <a:latin typeface="Century Gothic" pitchFamily="34" charset="0"/>
              </a:rPr>
              <a:t>La pris en charge des bilans de compétences et des actions de formation pour les salariés en situation d’arrêt de travail (avec l’accord écrit du médecin traitant, l’avis favorable du médecin conseil de la CPAM et l’accord de la CPAM)</a:t>
            </a:r>
          </a:p>
          <a:p>
            <a:pPr>
              <a:buFont typeface="Arial" charset="0"/>
              <a:buNone/>
            </a:pPr>
            <a:endParaRPr lang="fr-FR" altLang="fr-FR" sz="2000" smtClean="0">
              <a:latin typeface="Century Gothic" pitchFamily="34" charset="0"/>
            </a:endParaRPr>
          </a:p>
          <a:p>
            <a:pPr>
              <a:buFont typeface="Arial" charset="0"/>
              <a:buBlip>
                <a:blip r:embed="rId3"/>
              </a:buBlip>
            </a:pPr>
            <a:r>
              <a:rPr lang="fr-FR" altLang="fr-FR" sz="2000" smtClean="0">
                <a:latin typeface="Century Gothic" pitchFamily="34" charset="0"/>
              </a:rPr>
              <a:t>Des financements sur les fonds mutualisés de formations qualifiantes ou professionnalisantes dans l’objectif de prévenir et anticiper les situations d’inaptitudes pour les salariés reconnus travailleurs handicapés</a:t>
            </a:r>
            <a:endParaRPr lang="fr-FR" altLang="fr-FR" sz="2000" b="1" smtClean="0">
              <a:latin typeface="Century Gothic" pitchFamily="34" charset="0"/>
            </a:endParaRPr>
          </a:p>
          <a:p>
            <a:pPr>
              <a:buFont typeface="Arial" charset="0"/>
              <a:buBlip>
                <a:blip r:embed="rId3"/>
              </a:buBlip>
            </a:pPr>
            <a:endParaRPr lang="fr-FR" altLang="fr-FR" sz="1800" smtClean="0">
              <a:latin typeface="Century Gothic" pitchFamily="34" charset="0"/>
            </a:endParaRPr>
          </a:p>
          <a:p>
            <a:pPr>
              <a:buFont typeface="Arial" charset="0"/>
              <a:buBlip>
                <a:blip r:embed="rId3"/>
              </a:buBlip>
            </a:pPr>
            <a:endParaRPr lang="fr-FR" altLang="fr-FR" sz="1800" smtClean="0">
              <a:latin typeface="Century Gothic" pitchFamily="34" charset="0"/>
            </a:endParaRPr>
          </a:p>
          <a:p>
            <a:pPr>
              <a:buFont typeface="Arial" charset="0"/>
              <a:buBlip>
                <a:blip r:embed="rId3"/>
              </a:buBlip>
            </a:pPr>
            <a:endParaRPr lang="fr-FR" altLang="fr-FR" sz="1800" smtClean="0">
              <a:latin typeface="Century Gothic" pitchFamily="34" charset="0"/>
            </a:endParaRPr>
          </a:p>
          <a:p>
            <a:pPr>
              <a:buFont typeface="Arial" charset="0"/>
              <a:buBlip>
                <a:blip r:embed="rId3"/>
              </a:buBlip>
            </a:pPr>
            <a:endParaRPr lang="fr-FR" altLang="fr-FR" sz="1800" smtClean="0">
              <a:latin typeface="Century Gothic" pitchFamily="34" charset="0"/>
            </a:endParaRPr>
          </a:p>
          <a:p>
            <a:pPr>
              <a:buFont typeface="Arial" charset="0"/>
              <a:buBlip>
                <a:blip r:embed="rId3"/>
              </a:buBlip>
            </a:pPr>
            <a:endParaRPr lang="fr-FR" altLang="fr-FR" sz="2000" smtClean="0">
              <a:latin typeface="Century Gothic" pitchFamily="34" charset="0"/>
            </a:endParaRPr>
          </a:p>
          <a:p>
            <a:pPr>
              <a:buFont typeface="Arial" charset="0"/>
              <a:buNone/>
            </a:pPr>
            <a:endParaRPr lang="fr-FR" altLang="fr-FR" sz="2000" b="1" smtClean="0">
              <a:latin typeface="Century Gothic" pitchFamily="34" charset="0"/>
            </a:endParaRPr>
          </a:p>
          <a:p>
            <a:pPr>
              <a:buFont typeface="Arial" charset="0"/>
              <a:buNone/>
            </a:pPr>
            <a:endParaRPr lang="fr-FR" altLang="fr-FR" sz="800" b="1" smtClean="0">
              <a:latin typeface="Century Gothic" pitchFamily="34" charset="0"/>
            </a:endParaRPr>
          </a:p>
          <a:p>
            <a:pPr>
              <a:buFont typeface="Arial" charset="0"/>
              <a:buNone/>
            </a:pPr>
            <a:endParaRPr lang="fr-FR" altLang="fr-FR" sz="1800" smtClean="0">
              <a:latin typeface="Century Gothic" pitchFamily="34" charset="0"/>
            </a:endParaRPr>
          </a:p>
        </p:txBody>
      </p:sp>
      <p:sp>
        <p:nvSpPr>
          <p:cNvPr id="8" name="Titre 1"/>
          <p:cNvSpPr>
            <a:spLocks noGrp="1"/>
          </p:cNvSpPr>
          <p:nvPr>
            <p:ph type="title"/>
          </p:nvPr>
        </p:nvSpPr>
        <p:spPr>
          <a:xfrm>
            <a:off x="428625" y="214313"/>
            <a:ext cx="8534400" cy="758825"/>
          </a:xfrm>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grpSp>
        <p:nvGrpSpPr>
          <p:cNvPr id="2" name="Groupe 8"/>
          <p:cNvGrpSpPr>
            <a:grpSpLocks/>
          </p:cNvGrpSpPr>
          <p:nvPr/>
        </p:nvGrpSpPr>
        <p:grpSpPr bwMode="auto">
          <a:xfrm>
            <a:off x="2286000" y="6000750"/>
            <a:ext cx="4714875" cy="428625"/>
            <a:chOff x="1214414" y="5715016"/>
            <a:chExt cx="6858048" cy="642942"/>
          </a:xfrm>
        </p:grpSpPr>
        <p:pic>
          <p:nvPicPr>
            <p:cNvPr id="22533"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22534" name="Image 10"/>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22535"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2"/>
          <p:cNvSpPr>
            <a:spLocks noGrp="1"/>
          </p:cNvSpPr>
          <p:nvPr>
            <p:ph sz="quarter" idx="4294967295"/>
          </p:nvPr>
        </p:nvSpPr>
        <p:spPr>
          <a:xfrm>
            <a:off x="357188" y="1428750"/>
            <a:ext cx="8504237" cy="4143375"/>
          </a:xfrm>
        </p:spPr>
        <p:txBody>
          <a:bodyPr>
            <a:normAutofit/>
          </a:bodyPr>
          <a:lstStyle/>
          <a:p>
            <a:pPr marL="274320" indent="-274320" fontAlgn="auto">
              <a:spcAft>
                <a:spcPts val="0"/>
              </a:spcAft>
              <a:buFont typeface="Arial" panose="020B0604020202020204" pitchFamily="34" charset="0"/>
              <a:buBlip>
                <a:blip r:embed="rId2"/>
              </a:buBlip>
              <a:defRPr/>
            </a:pPr>
            <a:r>
              <a:rPr lang="fr-FR" altLang="fr-FR" sz="1600" b="1" dirty="0" smtClean="0">
                <a:solidFill>
                  <a:srgbClr val="00B050"/>
                </a:solidFill>
                <a:latin typeface="Century Gothic" pitchFamily="34" charset="0"/>
              </a:rPr>
              <a:t>Pour ANFH un dispositif de maintien en emploi qui comprend 3 axes </a:t>
            </a:r>
          </a:p>
          <a:p>
            <a:pPr marL="274320" indent="-274320" fontAlgn="auto">
              <a:spcAft>
                <a:spcPts val="0"/>
              </a:spcAft>
              <a:buFont typeface="Arial" panose="020B0604020202020204" pitchFamily="34" charset="0"/>
              <a:buNone/>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None/>
              <a:defRPr/>
            </a:pPr>
            <a:r>
              <a:rPr lang="fr-FR" altLang="fr-FR" sz="1600" b="1" dirty="0" smtClean="0">
                <a:latin typeface="Century Gothic" pitchFamily="34" charset="0"/>
              </a:rPr>
              <a:t>Axe 1 : Accompagnement des établissements, sur 2 niveaux :</a:t>
            </a:r>
          </a:p>
          <a:p>
            <a:pPr marL="274320" indent="-274320" fontAlgn="auto">
              <a:spcAft>
                <a:spcPts val="0"/>
              </a:spcAft>
              <a:buFont typeface="Arial" panose="020B0604020202020204" pitchFamily="34" charset="0"/>
              <a:buBlip>
                <a:blip r:embed="rId3"/>
              </a:buBlip>
              <a:defRPr/>
            </a:pPr>
            <a:r>
              <a:rPr lang="fr-FR" altLang="fr-FR" sz="1600" dirty="0" smtClean="0">
                <a:latin typeface="Century Gothic" pitchFamily="34" charset="0"/>
              </a:rPr>
              <a:t>La politique de maintien dans l’emploi </a:t>
            </a:r>
          </a:p>
          <a:p>
            <a:pPr marL="274320" indent="-274320" fontAlgn="auto">
              <a:spcAft>
                <a:spcPts val="0"/>
              </a:spcAft>
              <a:buFont typeface="Arial" panose="020B0604020202020204" pitchFamily="34" charset="0"/>
              <a:buBlip>
                <a:blip r:embed="rId3"/>
              </a:buBlip>
              <a:defRPr/>
            </a:pPr>
            <a:r>
              <a:rPr lang="fr-FR" altLang="fr-FR" sz="1600" dirty="0" smtClean="0">
                <a:latin typeface="Century Gothic" pitchFamily="34" charset="0"/>
              </a:rPr>
              <a:t>L’accompagnement </a:t>
            </a:r>
            <a:r>
              <a:rPr lang="fr-FR" altLang="fr-FR" sz="1600" dirty="0">
                <a:latin typeface="Century Gothic" pitchFamily="34" charset="0"/>
              </a:rPr>
              <a:t>à la démarche d’anticipation et de gestion des situations de maintien en emploi</a:t>
            </a:r>
          </a:p>
          <a:p>
            <a:pPr marL="0" indent="0" fontAlgn="auto">
              <a:spcAft>
                <a:spcPts val="0"/>
              </a:spcAft>
              <a:buFont typeface="Arial" panose="020B0604020202020204" pitchFamily="34" charset="0"/>
              <a:buNone/>
              <a:defRPr/>
            </a:pPr>
            <a:endParaRPr lang="fr-FR" altLang="fr-FR" sz="1600" b="1" dirty="0" smtClean="0">
              <a:latin typeface="Century Gothic" pitchFamily="34" charset="0"/>
            </a:endParaRPr>
          </a:p>
          <a:p>
            <a:pPr marL="0" indent="0" fontAlgn="auto">
              <a:spcAft>
                <a:spcPts val="0"/>
              </a:spcAft>
              <a:buFont typeface="Arial" panose="020B0604020202020204" pitchFamily="34" charset="0"/>
              <a:buNone/>
              <a:defRPr/>
            </a:pPr>
            <a:r>
              <a:rPr lang="fr-FR" altLang="fr-FR" sz="1600" b="1" dirty="0" smtClean="0">
                <a:latin typeface="Century Gothic" pitchFamily="34" charset="0"/>
              </a:rPr>
              <a:t>Axe 2 : Accompagnement des agents en reconversion, sur 3 phases : </a:t>
            </a:r>
          </a:p>
          <a:p>
            <a:pPr marL="274320" indent="-274320" fontAlgn="auto">
              <a:spcAft>
                <a:spcPts val="0"/>
              </a:spcAft>
              <a:buFont typeface="Arial" panose="020B0604020202020204" pitchFamily="34" charset="0"/>
              <a:buBlip>
                <a:blip r:embed="rId3"/>
              </a:buBlip>
              <a:defRPr/>
            </a:pPr>
            <a:r>
              <a:rPr lang="fr-FR" altLang="fr-FR" sz="1600" dirty="0" smtClean="0">
                <a:latin typeface="Century Gothic" pitchFamily="34" charset="0"/>
              </a:rPr>
              <a:t>Un pré-diagnostic</a:t>
            </a:r>
          </a:p>
          <a:p>
            <a:pPr marL="274320" indent="-274320" fontAlgn="auto">
              <a:spcAft>
                <a:spcPts val="0"/>
              </a:spcAft>
              <a:buFont typeface="Arial" panose="020B0604020202020204" pitchFamily="34" charset="0"/>
              <a:buBlip>
                <a:blip r:embed="rId3"/>
              </a:buBlip>
              <a:defRPr/>
            </a:pPr>
            <a:r>
              <a:rPr lang="fr-FR" altLang="fr-FR" sz="1600" dirty="0" smtClean="0">
                <a:latin typeface="Century Gothic" pitchFamily="34" charset="0"/>
              </a:rPr>
              <a:t>Une définition de l’orientation professionnelle à venir</a:t>
            </a:r>
          </a:p>
          <a:p>
            <a:pPr marL="274320" indent="-274320" fontAlgn="auto">
              <a:spcAft>
                <a:spcPts val="0"/>
              </a:spcAft>
              <a:buFont typeface="Arial" panose="020B0604020202020204" pitchFamily="34" charset="0"/>
              <a:buBlip>
                <a:blip r:embed="rId3"/>
              </a:buBlip>
              <a:defRPr/>
            </a:pPr>
            <a:r>
              <a:rPr lang="fr-FR" altLang="fr-FR" sz="1600" dirty="0" smtClean="0">
                <a:latin typeface="Century Gothic" pitchFamily="34" charset="0"/>
              </a:rPr>
              <a:t>Une mise en œuvre pour atteindre le but défini</a:t>
            </a:r>
          </a:p>
          <a:p>
            <a:pPr marL="0" indent="0" fontAlgn="auto">
              <a:spcAft>
                <a:spcPts val="0"/>
              </a:spcAft>
              <a:buFont typeface="Arial" panose="020B0604020202020204" pitchFamily="34" charset="0"/>
              <a:buNone/>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None/>
              <a:defRPr/>
            </a:pPr>
            <a:r>
              <a:rPr lang="fr-FR" altLang="fr-FR" sz="1600" b="1" dirty="0">
                <a:latin typeface="Century Gothic" pitchFamily="34" charset="0"/>
              </a:rPr>
              <a:t>Axe </a:t>
            </a:r>
            <a:r>
              <a:rPr lang="fr-FR" altLang="fr-FR" sz="1600" b="1" dirty="0" smtClean="0">
                <a:latin typeface="Century Gothic" pitchFamily="34" charset="0"/>
              </a:rPr>
              <a:t>3 </a:t>
            </a:r>
            <a:r>
              <a:rPr lang="fr-FR" altLang="fr-FR" sz="1600" b="1" dirty="0">
                <a:latin typeface="Century Gothic" pitchFamily="34" charset="0"/>
              </a:rPr>
              <a:t>: </a:t>
            </a:r>
            <a:r>
              <a:rPr lang="fr-FR" altLang="fr-FR" sz="1600" b="1" dirty="0" smtClean="0">
                <a:latin typeface="Century Gothic" pitchFamily="34" charset="0"/>
              </a:rPr>
              <a:t>Parcours métiers :</a:t>
            </a:r>
            <a:endParaRPr lang="fr-FR" altLang="fr-FR" sz="1600" b="1" dirty="0">
              <a:latin typeface="Century Gothic" pitchFamily="34" charset="0"/>
            </a:endParaRPr>
          </a:p>
          <a:p>
            <a:pPr marL="274320" indent="-274320" fontAlgn="auto">
              <a:spcAft>
                <a:spcPts val="0"/>
              </a:spcAft>
              <a:buFont typeface="Arial" panose="020B0604020202020204" pitchFamily="34" charset="0"/>
              <a:buBlip>
                <a:blip r:embed="rId3"/>
              </a:buBlip>
              <a:defRPr/>
            </a:pPr>
            <a:r>
              <a:rPr lang="fr-FR" altLang="fr-FR" sz="1600" dirty="0" smtClean="0">
                <a:latin typeface="Century Gothic" pitchFamily="34" charset="0"/>
              </a:rPr>
              <a:t>Reconversion vers un nouveau métier </a:t>
            </a:r>
            <a:endParaRPr lang="fr-FR" altLang="fr-FR" sz="1600" dirty="0">
              <a:latin typeface="Century Gothic" pitchFamily="34" charset="0"/>
            </a:endParaRPr>
          </a:p>
          <a:p>
            <a:pPr marL="0" indent="0" fontAlgn="auto">
              <a:spcAft>
                <a:spcPts val="0"/>
              </a:spcAft>
              <a:buFont typeface="Arial" panose="020B0604020202020204" pitchFamily="34" charset="0"/>
              <a:buNone/>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600"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16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16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1600" dirty="0" smtClean="0">
              <a:latin typeface="Century Gothic" pitchFamily="34" charset="0"/>
            </a:endParaRPr>
          </a:p>
        </p:txBody>
      </p:sp>
      <p:sp>
        <p:nvSpPr>
          <p:cNvPr id="12" name="Titre 1"/>
          <p:cNvSpPr>
            <a:spLocks noGrp="1"/>
          </p:cNvSpPr>
          <p:nvPr>
            <p:ph type="title"/>
          </p:nvPr>
        </p:nvSpPr>
        <p:spPr>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grpSp>
        <p:nvGrpSpPr>
          <p:cNvPr id="2" name="Groupe 12"/>
          <p:cNvGrpSpPr>
            <a:grpSpLocks/>
          </p:cNvGrpSpPr>
          <p:nvPr/>
        </p:nvGrpSpPr>
        <p:grpSpPr bwMode="auto">
          <a:xfrm>
            <a:off x="2143125" y="6000750"/>
            <a:ext cx="4714875" cy="428625"/>
            <a:chOff x="1214414" y="5715016"/>
            <a:chExt cx="6858048" cy="642942"/>
          </a:xfrm>
        </p:grpSpPr>
        <p:pic>
          <p:nvPicPr>
            <p:cNvPr id="23557"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23558" name="Image 14"/>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23559"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2"/>
          <p:cNvSpPr>
            <a:spLocks noGrp="1"/>
          </p:cNvSpPr>
          <p:nvPr>
            <p:ph sz="quarter" idx="4294967295"/>
          </p:nvPr>
        </p:nvSpPr>
        <p:spPr>
          <a:xfrm>
            <a:off x="357188" y="1500188"/>
            <a:ext cx="8504237" cy="3786187"/>
          </a:xfrm>
        </p:spPr>
        <p:txBody>
          <a:bodyPr>
            <a:normAutofit lnSpcReduction="10000"/>
          </a:bodyPr>
          <a:lstStyle/>
          <a:p>
            <a:pPr marL="274320" indent="-274320" fontAlgn="auto">
              <a:spcAft>
                <a:spcPts val="0"/>
              </a:spcAft>
              <a:buFont typeface="Arial" panose="020B0604020202020204" pitchFamily="34" charset="0"/>
              <a:buBlip>
                <a:blip r:embed="rId2"/>
              </a:buBlip>
              <a:defRPr/>
            </a:pPr>
            <a:r>
              <a:rPr lang="fr-FR" altLang="fr-FR" sz="2000" b="1" dirty="0" smtClean="0">
                <a:solidFill>
                  <a:srgbClr val="00B050"/>
                </a:solidFill>
                <a:latin typeface="Century Gothic" pitchFamily="34" charset="0"/>
              </a:rPr>
              <a:t>Pour ANFH –  Axe 1 : accompagnement des établissements</a:t>
            </a:r>
          </a:p>
          <a:p>
            <a:pPr marL="274320" indent="-274320" fontAlgn="auto">
              <a:spcAft>
                <a:spcPts val="0"/>
              </a:spcAft>
              <a:buFont typeface="Arial" panose="020B0604020202020204" pitchFamily="34" charset="0"/>
              <a:buNone/>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r>
              <a:rPr lang="fr-FR" altLang="fr-FR" sz="2000" b="1" dirty="0" smtClean="0">
                <a:latin typeface="Century Gothic" pitchFamily="34" charset="0"/>
              </a:rPr>
              <a:t>La politique de maintien dans l’emploi </a:t>
            </a:r>
          </a:p>
          <a:p>
            <a:pPr marL="548640" lvl="1" indent="-274320" fontAlgn="auto">
              <a:spcAft>
                <a:spcPts val="0"/>
              </a:spcAft>
              <a:buFont typeface="Wingdings" pitchFamily="2" charset="2"/>
              <a:buChar char="v"/>
              <a:defRPr/>
            </a:pPr>
            <a:r>
              <a:rPr lang="fr-FR" altLang="fr-FR" sz="1600" b="1" dirty="0">
                <a:latin typeface="Century Gothic" pitchFamily="34" charset="0"/>
              </a:rPr>
              <a:t>Une offre d’accompagnement disponible </a:t>
            </a:r>
            <a:r>
              <a:rPr lang="fr-FR" altLang="fr-FR" sz="1600" dirty="0">
                <a:latin typeface="Century Gothic" pitchFamily="34" charset="0"/>
              </a:rPr>
              <a:t>(Franche Comté)</a:t>
            </a:r>
          </a:p>
          <a:p>
            <a:pPr marL="893763" indent="-274320" fontAlgn="auto">
              <a:spcAft>
                <a:spcPts val="0"/>
              </a:spcAft>
              <a:buFont typeface="Arial" panose="020B0604020202020204" pitchFamily="34" charset="0"/>
              <a:buChar char="•"/>
              <a:defRPr/>
            </a:pPr>
            <a:r>
              <a:rPr lang="fr-FR" altLang="fr-FR" sz="2000" dirty="0" smtClean="0">
                <a:latin typeface="Century Gothic" pitchFamily="34" charset="0"/>
              </a:rPr>
              <a:t>diagnostic : 1 jour</a:t>
            </a:r>
          </a:p>
          <a:p>
            <a:pPr marL="893763" indent="-274320" fontAlgn="auto">
              <a:spcAft>
                <a:spcPts val="0"/>
              </a:spcAft>
              <a:buFont typeface="Arial" panose="020B0604020202020204" pitchFamily="34" charset="0"/>
              <a:buChar char="•"/>
              <a:defRPr/>
            </a:pPr>
            <a:r>
              <a:rPr lang="fr-FR" altLang="fr-FR" sz="2000" dirty="0" smtClean="0">
                <a:latin typeface="Century Gothic" pitchFamily="34" charset="0"/>
              </a:rPr>
              <a:t>Accompagnement à la carte, plusieurs entrées possibles (reconversion, inaptitude, reclassement, handicap) : 4 jours</a:t>
            </a:r>
          </a:p>
          <a:p>
            <a:pPr marL="357188" indent="0" fontAlgn="auto">
              <a:spcAft>
                <a:spcPts val="0"/>
              </a:spcAft>
              <a:buFont typeface="Arial" panose="020B0604020202020204" pitchFamily="34" charset="0"/>
              <a:buNone/>
              <a:defRPr/>
            </a:pPr>
            <a:endParaRPr lang="fr-FR" altLang="fr-FR" sz="2000" dirty="0" smtClean="0">
              <a:latin typeface="Century Gothic" pitchFamily="34" charset="0"/>
            </a:endParaRPr>
          </a:p>
          <a:p>
            <a:pPr marL="0" indent="0" fontAlgn="auto">
              <a:spcAft>
                <a:spcPts val="0"/>
              </a:spcAft>
              <a:buFont typeface="Arial" panose="020B0604020202020204" pitchFamily="34" charset="0"/>
              <a:buNone/>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r>
              <a:rPr lang="fr-FR" altLang="fr-FR" sz="1800" dirty="0" smtClean="0">
                <a:solidFill>
                  <a:schemeClr val="accent2">
                    <a:lumMod val="75000"/>
                  </a:schemeClr>
                </a:solidFill>
                <a:latin typeface="Century Gothic" pitchFamily="34" charset="0"/>
              </a:rPr>
              <a:t>Financement des coûts pédagogiques par les fonds régionaux et nationaux</a:t>
            </a:r>
          </a:p>
          <a:p>
            <a:pPr marL="274320" indent="-274320" fontAlgn="auto">
              <a:spcAft>
                <a:spcPts val="0"/>
              </a:spcAft>
              <a:buFont typeface="Arial" panose="020B0604020202020204" pitchFamily="34" charset="0"/>
              <a:buBlip>
                <a:blip r:embed="rId3"/>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3"/>
              </a:buBlip>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20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8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1800" dirty="0" smtClean="0">
              <a:latin typeface="Century Gothic" pitchFamily="34" charset="0"/>
            </a:endParaRPr>
          </a:p>
        </p:txBody>
      </p:sp>
      <p:sp>
        <p:nvSpPr>
          <p:cNvPr id="12" name="Titre 1"/>
          <p:cNvSpPr>
            <a:spLocks noGrp="1"/>
          </p:cNvSpPr>
          <p:nvPr>
            <p:ph type="title"/>
          </p:nvPr>
        </p:nvSpPr>
        <p:spPr>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grpSp>
        <p:nvGrpSpPr>
          <p:cNvPr id="2" name="Groupe 12"/>
          <p:cNvGrpSpPr>
            <a:grpSpLocks/>
          </p:cNvGrpSpPr>
          <p:nvPr/>
        </p:nvGrpSpPr>
        <p:grpSpPr bwMode="auto">
          <a:xfrm>
            <a:off x="2214563" y="6000750"/>
            <a:ext cx="4714875" cy="428625"/>
            <a:chOff x="1214414" y="5715016"/>
            <a:chExt cx="6858048" cy="642942"/>
          </a:xfrm>
        </p:grpSpPr>
        <p:pic>
          <p:nvPicPr>
            <p:cNvPr id="24581" name="rg_hi" descr="https://encrypted-tbn2.gstatic.com/images?q=tbn:ANd9GcTp0tUcBTk8JpZpmMtqWkKJrb4itMoIfOgz0mulsjkc9edHHuYZ">
              <a:hlinkClick r:id="rId4"/>
            </p:cNvPr>
            <p:cNvPicPr>
              <a:picLocks noChangeAspect="1" noChangeArrowheads="1"/>
            </p:cNvPicPr>
            <p:nvPr/>
          </p:nvPicPr>
          <p:blipFill>
            <a:blip r:embed="rId5" cstate="print"/>
            <a:srcRect/>
            <a:stretch>
              <a:fillRect/>
            </a:stretch>
          </p:blipFill>
          <p:spPr bwMode="auto">
            <a:xfrm>
              <a:off x="3786182" y="5715016"/>
              <a:ext cx="1428760" cy="642942"/>
            </a:xfrm>
            <a:prstGeom prst="rect">
              <a:avLst/>
            </a:prstGeom>
            <a:noFill/>
            <a:ln w="9525">
              <a:noFill/>
              <a:miter lim="800000"/>
              <a:headEnd/>
              <a:tailEnd/>
            </a:ln>
          </p:spPr>
        </p:pic>
        <p:pic>
          <p:nvPicPr>
            <p:cNvPr id="24582" name="Image 14"/>
            <p:cNvPicPr>
              <a:picLocks noChangeAspect="1" noChangeArrowheads="1"/>
            </p:cNvPicPr>
            <p:nvPr/>
          </p:nvPicPr>
          <p:blipFill>
            <a:blip r:embed="rId6" cstate="print"/>
            <a:srcRect/>
            <a:stretch>
              <a:fillRect/>
            </a:stretch>
          </p:blipFill>
          <p:spPr bwMode="auto">
            <a:xfrm>
              <a:off x="6786578" y="5715016"/>
              <a:ext cx="1285884" cy="518552"/>
            </a:xfrm>
            <a:prstGeom prst="rect">
              <a:avLst/>
            </a:prstGeom>
            <a:noFill/>
            <a:ln w="9525">
              <a:noFill/>
              <a:miter lim="800000"/>
              <a:headEnd/>
              <a:tailEnd/>
            </a:ln>
          </p:spPr>
        </p:pic>
        <p:pic>
          <p:nvPicPr>
            <p:cNvPr id="24583" name="Picture 2" descr="sans-titre"/>
            <p:cNvPicPr>
              <a:picLocks noChangeAspect="1" noChangeArrowheads="1"/>
            </p:cNvPicPr>
            <p:nvPr/>
          </p:nvPicPr>
          <p:blipFill>
            <a:blip r:embed="rId7"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2"/>
          <p:cNvSpPr>
            <a:spLocks noGrp="1"/>
          </p:cNvSpPr>
          <p:nvPr>
            <p:ph sz="quarter" idx="4294967295"/>
          </p:nvPr>
        </p:nvSpPr>
        <p:spPr>
          <a:xfrm>
            <a:off x="571500" y="1500188"/>
            <a:ext cx="7934325" cy="4614862"/>
          </a:xfrm>
        </p:spPr>
        <p:txBody>
          <a:bodyPr>
            <a:normAutofit lnSpcReduction="10000"/>
          </a:bodyPr>
          <a:lstStyle/>
          <a:p>
            <a:pPr marL="274320" indent="-274320" fontAlgn="auto">
              <a:spcAft>
                <a:spcPts val="0"/>
              </a:spcAft>
              <a:buFont typeface="Arial" panose="020B0604020202020204" pitchFamily="34" charset="0"/>
              <a:buBlip>
                <a:blip r:embed="rId3"/>
              </a:buBlip>
              <a:defRPr/>
            </a:pPr>
            <a:r>
              <a:rPr lang="fr-FR" altLang="fr-FR" sz="2000" b="1" dirty="0" smtClean="0">
                <a:solidFill>
                  <a:srgbClr val="00B050"/>
                </a:solidFill>
                <a:latin typeface="Century Gothic" pitchFamily="34" charset="0"/>
              </a:rPr>
              <a:t>Pour ANFH –  Axe 1 : accompagnement des établissements</a:t>
            </a:r>
          </a:p>
          <a:p>
            <a:pPr marL="274320" indent="-274320" fontAlgn="auto">
              <a:spcAft>
                <a:spcPts val="0"/>
              </a:spcAft>
              <a:buFont typeface="Arial" panose="020B0604020202020204" pitchFamily="34" charset="0"/>
              <a:buNone/>
              <a:defRPr/>
            </a:pPr>
            <a:endParaRPr lang="fr-FR" altLang="fr-FR" sz="10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r>
              <a:rPr lang="fr-FR" altLang="fr-FR" sz="2000" b="1" dirty="0">
                <a:latin typeface="Century Gothic" pitchFamily="34" charset="0"/>
              </a:rPr>
              <a:t>L’accompagnement à la démarche d’anticipation et de gestion des situations de maintien en emploi</a:t>
            </a:r>
          </a:p>
          <a:p>
            <a:pPr marL="357188" indent="0" fontAlgn="auto">
              <a:spcAft>
                <a:spcPts val="0"/>
              </a:spcAft>
              <a:buFont typeface="Arial" panose="020B0604020202020204" pitchFamily="34" charset="0"/>
              <a:buNone/>
              <a:defRPr/>
            </a:pPr>
            <a:r>
              <a:rPr lang="fr-FR" altLang="fr-FR" sz="2000" u="sng" dirty="0" smtClean="0">
                <a:latin typeface="Century Gothic" pitchFamily="34" charset="0"/>
              </a:rPr>
              <a:t>Formations modulaires  (à construire): </a:t>
            </a:r>
          </a:p>
          <a:p>
            <a:pPr marL="548640" lvl="1" indent="-274320" fontAlgn="auto">
              <a:spcAft>
                <a:spcPts val="0"/>
              </a:spcAft>
              <a:buFont typeface="Wingdings" pitchFamily="2" charset="2"/>
              <a:buChar char="v"/>
              <a:defRPr/>
            </a:pPr>
            <a:r>
              <a:rPr lang="fr-FR" altLang="fr-FR" sz="1600" b="1" dirty="0">
                <a:latin typeface="Century Gothic" pitchFamily="34" charset="0"/>
              </a:rPr>
              <a:t>Aide à la gestion statutaire</a:t>
            </a:r>
          </a:p>
          <a:p>
            <a:pPr marL="548640" lvl="1" indent="-274320" fontAlgn="auto">
              <a:spcAft>
                <a:spcPts val="0"/>
              </a:spcAft>
              <a:buFont typeface="Wingdings" pitchFamily="2" charset="2"/>
              <a:buChar char="v"/>
              <a:defRPr/>
            </a:pPr>
            <a:r>
              <a:rPr lang="fr-FR" altLang="fr-FR" sz="1600" b="1" dirty="0">
                <a:latin typeface="Century Gothic" pitchFamily="34" charset="0"/>
              </a:rPr>
              <a:t>Accompagnement des commissions de maintien dans l’emploi</a:t>
            </a:r>
          </a:p>
          <a:p>
            <a:pPr marL="548640" lvl="1" indent="-274320" fontAlgn="auto">
              <a:spcAft>
                <a:spcPts val="0"/>
              </a:spcAft>
              <a:buFont typeface="Wingdings" pitchFamily="2" charset="2"/>
              <a:buChar char="v"/>
              <a:defRPr/>
            </a:pPr>
            <a:r>
              <a:rPr lang="fr-FR" altLang="fr-FR" sz="1600" b="1" dirty="0">
                <a:latin typeface="Century Gothic" pitchFamily="34" charset="0"/>
              </a:rPr>
              <a:t>Aide au repérage en amont des situations (agents et postes)</a:t>
            </a:r>
          </a:p>
          <a:p>
            <a:pPr marL="548640" lvl="1" indent="-274320" fontAlgn="auto">
              <a:spcAft>
                <a:spcPts val="0"/>
              </a:spcAft>
              <a:buFont typeface="Wingdings" pitchFamily="2" charset="2"/>
              <a:buChar char="v"/>
              <a:defRPr/>
            </a:pPr>
            <a:r>
              <a:rPr lang="fr-FR" altLang="fr-FR" sz="1600" b="1" dirty="0">
                <a:latin typeface="Century Gothic" pitchFamily="34" charset="0"/>
              </a:rPr>
              <a:t>Aide à l’accompagnement du maintien dans l’emploi </a:t>
            </a:r>
          </a:p>
          <a:p>
            <a:pPr marL="548640" lvl="1" indent="-274320" fontAlgn="auto">
              <a:spcAft>
                <a:spcPts val="0"/>
              </a:spcAft>
              <a:buFont typeface="Wingdings" pitchFamily="2" charset="2"/>
              <a:buChar char="v"/>
              <a:defRPr/>
            </a:pPr>
            <a:r>
              <a:rPr lang="fr-FR" altLang="fr-FR" sz="1600" b="1" dirty="0">
                <a:latin typeface="Century Gothic" pitchFamily="34" charset="0"/>
              </a:rPr>
              <a:t>Formation des accompagnants (disponible Haute Normandie</a:t>
            </a:r>
            <a:r>
              <a:rPr lang="fr-FR" altLang="fr-FR" sz="1600" b="1" dirty="0" smtClean="0">
                <a:latin typeface="Century Gothic" pitchFamily="34" charset="0"/>
              </a:rPr>
              <a:t>)</a:t>
            </a:r>
          </a:p>
          <a:p>
            <a:pPr marL="457200" lvl="1" indent="0" fontAlgn="auto">
              <a:spcAft>
                <a:spcPts val="0"/>
              </a:spcAft>
              <a:buFont typeface="Arial" panose="020B0604020202020204" pitchFamily="34" charset="0"/>
              <a:buNone/>
              <a:defRPr/>
            </a:pPr>
            <a:endParaRPr lang="fr-FR" altLang="fr-FR" sz="1600" b="1" dirty="0">
              <a:latin typeface="Century Gothic" pitchFamily="34" charset="0"/>
            </a:endParaRPr>
          </a:p>
          <a:p>
            <a:pPr marL="0" indent="0" fontAlgn="auto">
              <a:spcAft>
                <a:spcPts val="0"/>
              </a:spcAft>
              <a:buFont typeface="Arial" panose="020B0604020202020204" pitchFamily="34" charset="0"/>
              <a:buNone/>
              <a:defRPr/>
            </a:pPr>
            <a:r>
              <a:rPr lang="fr-FR" altLang="fr-FR" sz="1600" b="1" dirty="0">
                <a:latin typeface="Century Gothic" pitchFamily="34" charset="0"/>
              </a:rPr>
              <a:t>En intégrant </a:t>
            </a:r>
            <a:r>
              <a:rPr lang="fr-FR" altLang="fr-FR" sz="1600" b="1" dirty="0" smtClean="0">
                <a:latin typeface="Century Gothic" pitchFamily="34" charset="0"/>
              </a:rPr>
              <a:t>aux formations </a:t>
            </a:r>
            <a:r>
              <a:rPr lang="fr-FR" altLang="fr-FR" sz="1600" b="1" dirty="0">
                <a:latin typeface="Century Gothic" pitchFamily="34" charset="0"/>
              </a:rPr>
              <a:t>le guide Rhône-Alpes (inaptitudes au travail)</a:t>
            </a:r>
          </a:p>
          <a:p>
            <a:pPr marL="0" indent="0" fontAlgn="auto">
              <a:spcAft>
                <a:spcPts val="0"/>
              </a:spcAft>
              <a:buFont typeface="Arial" panose="020B0604020202020204" pitchFamily="34" charset="0"/>
              <a:buNone/>
              <a:defRPr/>
            </a:pPr>
            <a:endParaRPr lang="fr-FR" altLang="fr-FR" sz="2000" b="1" dirty="0" smtClean="0">
              <a:latin typeface="Century Gothic" pitchFamily="34" charset="0"/>
            </a:endParaRPr>
          </a:p>
          <a:p>
            <a:pPr marL="274320" indent="-274320" fontAlgn="auto">
              <a:spcAft>
                <a:spcPts val="0"/>
              </a:spcAft>
              <a:buFont typeface="Arial" panose="020B0604020202020204" pitchFamily="34" charset="0"/>
              <a:buBlip>
                <a:blip r:embed="rId4"/>
              </a:buBlip>
              <a:defRPr/>
            </a:pPr>
            <a:r>
              <a:rPr lang="fr-FR" altLang="fr-FR" sz="1800" dirty="0" smtClean="0">
                <a:solidFill>
                  <a:schemeClr val="accent2">
                    <a:lumMod val="75000"/>
                  </a:schemeClr>
                </a:solidFill>
                <a:latin typeface="Century Gothic" pitchFamily="34" charset="0"/>
              </a:rPr>
              <a:t>Financement des coûts pédagogiques par les fonds régionaux et nationaux</a:t>
            </a:r>
          </a:p>
          <a:p>
            <a:pPr marL="357188" indent="0" fontAlgn="auto">
              <a:spcAft>
                <a:spcPts val="0"/>
              </a:spcAft>
              <a:buFont typeface="Arial" panose="020B0604020202020204" pitchFamily="34" charset="0"/>
              <a:buNone/>
              <a:defRPr/>
            </a:pPr>
            <a:endParaRPr lang="fr-FR" altLang="fr-FR" sz="2000" dirty="0" smtClean="0">
              <a:latin typeface="Century Gothic" pitchFamily="34" charset="0"/>
            </a:endParaRPr>
          </a:p>
          <a:p>
            <a:pPr marL="357188" indent="0" fontAlgn="auto">
              <a:spcAft>
                <a:spcPts val="0"/>
              </a:spcAft>
              <a:buFont typeface="Arial" panose="020B0604020202020204" pitchFamily="34" charset="0"/>
              <a:buNone/>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endParaRPr lang="fr-FR" altLang="fr-FR" sz="18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Blip>
                <a:blip r:embed="rId4"/>
              </a:buBlip>
              <a:defRPr/>
            </a:pPr>
            <a:endParaRPr lang="fr-FR" altLang="fr-FR" sz="2000"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20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800" b="1" dirty="0" smtClean="0">
              <a:latin typeface="Century Gothic" pitchFamily="34" charset="0"/>
            </a:endParaRPr>
          </a:p>
          <a:p>
            <a:pPr marL="274320" indent="-274320" fontAlgn="auto">
              <a:spcAft>
                <a:spcPts val="0"/>
              </a:spcAft>
              <a:buFont typeface="Arial" panose="020B0604020202020204" pitchFamily="34" charset="0"/>
              <a:buNone/>
              <a:defRPr/>
            </a:pPr>
            <a:endParaRPr lang="fr-FR" altLang="fr-FR" sz="1800" dirty="0" smtClean="0">
              <a:latin typeface="Century Gothic" pitchFamily="34" charset="0"/>
            </a:endParaRPr>
          </a:p>
        </p:txBody>
      </p:sp>
      <p:sp>
        <p:nvSpPr>
          <p:cNvPr id="12" name="Titre 1"/>
          <p:cNvSpPr>
            <a:spLocks noGrp="1"/>
          </p:cNvSpPr>
          <p:nvPr>
            <p:ph type="title"/>
          </p:nvPr>
        </p:nvSpPr>
        <p:spPr>
          <a:solidFill>
            <a:schemeClr val="accent3">
              <a:lumMod val="75000"/>
            </a:schemeClr>
          </a:solidFill>
          <a:ln>
            <a:solidFill>
              <a:schemeClr val="accent3">
                <a:lumMod val="50000"/>
              </a:schemeClr>
            </a:solidFill>
          </a:ln>
        </p:spPr>
        <p:txBody>
          <a:bodyPr rtlCol="0">
            <a:normAutofit/>
          </a:bodyPr>
          <a:lstStyle/>
          <a:p>
            <a:pPr fontAlgn="auto">
              <a:spcAft>
                <a:spcPts val="0"/>
              </a:spcAft>
              <a:defRPr/>
            </a:pPr>
            <a:r>
              <a:rPr lang="fr-FR" sz="2400" b="1" dirty="0" smtClean="0">
                <a:solidFill>
                  <a:schemeClr val="bg1"/>
                </a:solidFill>
                <a:latin typeface="Century Gothic" pitchFamily="34" charset="0"/>
              </a:rPr>
              <a:t>Des outils, des dispositifs et des financements</a:t>
            </a:r>
          </a:p>
        </p:txBody>
      </p:sp>
      <p:grpSp>
        <p:nvGrpSpPr>
          <p:cNvPr id="2" name="Groupe 12"/>
          <p:cNvGrpSpPr>
            <a:grpSpLocks/>
          </p:cNvGrpSpPr>
          <p:nvPr/>
        </p:nvGrpSpPr>
        <p:grpSpPr bwMode="auto">
          <a:xfrm>
            <a:off x="2214563" y="6000750"/>
            <a:ext cx="4714875" cy="428625"/>
            <a:chOff x="1214414" y="5715016"/>
            <a:chExt cx="6858048" cy="642942"/>
          </a:xfrm>
        </p:grpSpPr>
        <p:pic>
          <p:nvPicPr>
            <p:cNvPr id="25605" name="rg_hi" descr="https://encrypted-tbn2.gstatic.com/images?q=tbn:ANd9GcTp0tUcBTk8JpZpmMtqWkKJrb4itMoIfOgz0mulsjkc9edHHuYZ">
              <a:hlinkClick r:id="rId5"/>
            </p:cNvPr>
            <p:cNvPicPr>
              <a:picLocks noChangeAspect="1" noChangeArrowheads="1"/>
            </p:cNvPicPr>
            <p:nvPr/>
          </p:nvPicPr>
          <p:blipFill>
            <a:blip r:embed="rId6" cstate="print"/>
            <a:srcRect/>
            <a:stretch>
              <a:fillRect/>
            </a:stretch>
          </p:blipFill>
          <p:spPr bwMode="auto">
            <a:xfrm>
              <a:off x="3786182" y="5715016"/>
              <a:ext cx="1428760" cy="642942"/>
            </a:xfrm>
            <a:prstGeom prst="rect">
              <a:avLst/>
            </a:prstGeom>
            <a:noFill/>
            <a:ln w="9525">
              <a:noFill/>
              <a:miter lim="800000"/>
              <a:headEnd/>
              <a:tailEnd/>
            </a:ln>
          </p:spPr>
        </p:pic>
        <p:pic>
          <p:nvPicPr>
            <p:cNvPr id="25606" name="Image 14"/>
            <p:cNvPicPr>
              <a:picLocks noChangeAspect="1" noChangeArrowheads="1"/>
            </p:cNvPicPr>
            <p:nvPr/>
          </p:nvPicPr>
          <p:blipFill>
            <a:blip r:embed="rId7" cstate="print"/>
            <a:srcRect/>
            <a:stretch>
              <a:fillRect/>
            </a:stretch>
          </p:blipFill>
          <p:spPr bwMode="auto">
            <a:xfrm>
              <a:off x="6786578" y="5715016"/>
              <a:ext cx="1285884" cy="518552"/>
            </a:xfrm>
            <a:prstGeom prst="rect">
              <a:avLst/>
            </a:prstGeom>
            <a:noFill/>
            <a:ln w="9525">
              <a:noFill/>
              <a:miter lim="800000"/>
              <a:headEnd/>
              <a:tailEnd/>
            </a:ln>
          </p:spPr>
        </p:pic>
        <p:pic>
          <p:nvPicPr>
            <p:cNvPr id="25607" name="Picture 2" descr="sans-titre"/>
            <p:cNvPicPr>
              <a:picLocks noChangeAspect="1" noChangeArrowheads="1"/>
            </p:cNvPicPr>
            <p:nvPr/>
          </p:nvPicPr>
          <p:blipFill>
            <a:blip r:embed="rId8" cstate="print"/>
            <a:srcRect/>
            <a:stretch>
              <a:fillRect/>
            </a:stretch>
          </p:blipFill>
          <p:spPr bwMode="auto">
            <a:xfrm>
              <a:off x="1214414" y="5715016"/>
              <a:ext cx="1071570" cy="6216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Title"/>
</p:tagLst>
</file>

<file path=ppt/tags/tag2.xml><?xml version="1.0" encoding="utf-8"?>
<p:tagLst xmlns:a="http://schemas.openxmlformats.org/drawingml/2006/main" xmlns:r="http://schemas.openxmlformats.org/officeDocument/2006/relationships" xmlns:p="http://schemas.openxmlformats.org/presentationml/2006/main">
  <p:tag name="COLUMN_MAX" val="1"/>
  <p:tag name="IS_MAIN_SHAPE" val="True"/>
  <p:tag name="OUTPUT_ID" val="3de855b9-2062-41bc-b4bc-9de934b7e0d3"/>
</p:tagLst>
</file>

<file path=ppt/tags/tag3.xml><?xml version="1.0" encoding="utf-8"?>
<p:tagLst xmlns:a="http://schemas.openxmlformats.org/drawingml/2006/main" xmlns:r="http://schemas.openxmlformats.org/officeDocument/2006/relationships" xmlns:p="http://schemas.openxmlformats.org/presentationml/2006/main">
  <p:tag name="COLUMN_MAX" val="1"/>
  <p:tag name="IS_MAIN_SHAPE" val="True"/>
  <p:tag name="OUTPUT_ID" val="3de855b9-2062-41bc-b4bc-9de934b7e0d3"/>
</p:tagLst>
</file>

<file path=ppt/tags/tag4.xml><?xml version="1.0" encoding="utf-8"?>
<p:tagLst xmlns:a="http://schemas.openxmlformats.org/drawingml/2006/main" xmlns:r="http://schemas.openxmlformats.org/officeDocument/2006/relationships" xmlns:p="http://schemas.openxmlformats.org/presentationml/2006/main">
  <p:tag name="IS_QUESTION_LABEL" val="True"/>
  <p:tag name="OUTPUT_ID" val="b882abca-f8b8-48b6-9c0d-fada81958e3d"/>
  <p:tag name="VALUE_0_0" val="whd_q20"/>
</p:tagLst>
</file>

<file path=ppt/tags/tag5.xml><?xml version="1.0" encoding="utf-8"?>
<p:tagLst xmlns:a="http://schemas.openxmlformats.org/drawingml/2006/main" xmlns:r="http://schemas.openxmlformats.org/officeDocument/2006/relationships" xmlns:p="http://schemas.openxmlformats.org/presentationml/2006/main">
  <p:tag name="IS_QUESTION_LABEL" val="True"/>
  <p:tag name="OUTPUT_ID" val="b882abca-f8b8-48b6-9c0d-fada81958e3d"/>
  <p:tag name="VALUE_0_0" val="whd_q20"/>
</p:tagLst>
</file>

<file path=ppt/tags/tag6.xml><?xml version="1.0" encoding="utf-8"?>
<p:tagLst xmlns:a="http://schemas.openxmlformats.org/drawingml/2006/main" xmlns:r="http://schemas.openxmlformats.org/officeDocument/2006/relationships" xmlns:p="http://schemas.openxmlformats.org/presentationml/2006/main">
  <p:tag name="NAME" val="Title"/>
</p:tagLst>
</file>

<file path=ppt/tags/tag7.xml><?xml version="1.0" encoding="utf-8"?>
<p:tagLst xmlns:a="http://schemas.openxmlformats.org/drawingml/2006/main" xmlns:r="http://schemas.openxmlformats.org/officeDocument/2006/relationships" xmlns:p="http://schemas.openxmlformats.org/presentationml/2006/main">
  <p:tag name="NAME" val="Title"/>
</p:tagLst>
</file>

<file path=ppt/tags/tag8.xml><?xml version="1.0" encoding="utf-8"?>
<p:tagLst xmlns:a="http://schemas.openxmlformats.org/drawingml/2006/main" xmlns:r="http://schemas.openxmlformats.org/officeDocument/2006/relationships" xmlns:p="http://schemas.openxmlformats.org/presentationml/2006/main">
  <p:tag name="IS_QUESTION_LABEL" val="True"/>
  <p:tag name="OUTPUT_ID" val="b882abca-f8b8-48b6-9c0d-fada81958e3d"/>
  <p:tag name="VALUE_0_0" val="whd_q20"/>
</p:tagLst>
</file>

<file path=ppt/tags/tag9.xml><?xml version="1.0" encoding="utf-8"?>
<p:tagLst xmlns:a="http://schemas.openxmlformats.org/drawingml/2006/main" xmlns:r="http://schemas.openxmlformats.org/officeDocument/2006/relationships" xmlns:p="http://schemas.openxmlformats.org/presentationml/2006/main">
  <p:tag name="IS_QUESTION_LABEL" val="True"/>
  <p:tag name="OUTPUT_ID" val="b882abca-f8b8-48b6-9c0d-fada81958e3d"/>
  <p:tag name="VALUE_0_0" val="whd_q2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1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PAGE DE GARDE">
  <a:themeElements>
    <a:clrScheme name="PAGE DE GAR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GE DE GA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bg1"/>
            </a:gs>
            <a:gs pos="100000">
              <a:srgbClr val="EAEAEA"/>
            </a:gs>
          </a:gsLst>
          <a:path path="rect">
            <a:fillToRect l="50000" t="50000" r="50000" b="50000"/>
          </a:path>
        </a:gradFill>
        <a:ln w="9525" cap="flat" cmpd="sng" algn="ctr">
          <a:solidFill>
            <a:schemeClr val="bg2"/>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sz="20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PAGE DE GAR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GE DE GAR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GE DE GAR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GE DE GAR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GE DE GAR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GE DE GAR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GE DE GAR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GE DE GAR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GE DE GAR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GE DE GAR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GE DE GAR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GE DE GAR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1.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2.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4.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5.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6.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7.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8.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9.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1.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2.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3.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4.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5.xml><?xml version="1.0" encoding="utf-8"?>
<a:theme xmlns:a="http://schemas.openxmlformats.org/drawingml/2006/main" name="2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6.xml><?xml version="1.0" encoding="utf-8"?>
<a:theme xmlns:a="http://schemas.openxmlformats.org/drawingml/2006/main" name="2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7.xml><?xml version="1.0" encoding="utf-8"?>
<a:theme xmlns:a="http://schemas.openxmlformats.org/drawingml/2006/main" name="3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8.xml><?xml version="1.0" encoding="utf-8"?>
<a:theme xmlns:a="http://schemas.openxmlformats.org/drawingml/2006/main" name="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1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2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3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4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5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6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7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8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9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10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11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2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13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14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15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16_Facet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1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6.xml><?xml version="1.0" encoding="utf-8"?>
<a:theme xmlns:a="http://schemas.openxmlformats.org/drawingml/2006/main" name="2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7.xml><?xml version="1.0" encoding="utf-8"?>
<a:theme xmlns:a="http://schemas.openxmlformats.org/drawingml/2006/main" name="3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8.xml><?xml version="1.0" encoding="utf-8"?>
<a:theme xmlns:a="http://schemas.openxmlformats.org/drawingml/2006/main" name="4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9.xml><?xml version="1.0" encoding="utf-8"?>
<a:theme xmlns:a="http://schemas.openxmlformats.org/drawingml/2006/main" name="5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8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6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1.xml><?xml version="1.0" encoding="utf-8"?>
<a:theme xmlns:a="http://schemas.openxmlformats.org/drawingml/2006/main" name="7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2.xml><?xml version="1.0" encoding="utf-8"?>
<a:theme xmlns:a="http://schemas.openxmlformats.org/drawingml/2006/main" name="8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3.xml><?xml version="1.0" encoding="utf-8"?>
<a:theme xmlns:a="http://schemas.openxmlformats.org/drawingml/2006/main" name="9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4.xml><?xml version="1.0" encoding="utf-8"?>
<a:theme xmlns:a="http://schemas.openxmlformats.org/drawingml/2006/main" name="10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5.xml><?xml version="1.0" encoding="utf-8"?>
<a:theme xmlns:a="http://schemas.openxmlformats.org/drawingml/2006/main" name="11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6.xml><?xml version="1.0" encoding="utf-8"?>
<a:theme xmlns:a="http://schemas.openxmlformats.org/drawingml/2006/main" name="12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7.xml><?xml version="1.0" encoding="utf-8"?>
<a:theme xmlns:a="http://schemas.openxmlformats.org/drawingml/2006/main" name="13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8.xml><?xml version="1.0" encoding="utf-8"?>
<a:theme xmlns:a="http://schemas.openxmlformats.org/drawingml/2006/main" name="14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9.xml><?xml version="1.0" encoding="utf-8"?>
<a:theme xmlns:a="http://schemas.openxmlformats.org/drawingml/2006/main" name="15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9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6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7.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8.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9.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pinionWay Wi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4.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5.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6.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7.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8.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FH_PPT">
    <a:dk1>
      <a:sysClr val="windowText" lastClr="000000"/>
    </a:dk1>
    <a:lt1>
      <a:sysClr val="window" lastClr="FFFFFF"/>
    </a:lt1>
    <a:dk2>
      <a:srgbClr val="1F497D"/>
    </a:dk2>
    <a:lt2>
      <a:srgbClr val="EEECE1"/>
    </a:lt2>
    <a:accent1>
      <a:srgbClr val="EB6A27"/>
    </a:accent1>
    <a:accent2>
      <a:srgbClr val="6193C8"/>
    </a:accent2>
    <a:accent3>
      <a:srgbClr val="A68BBB"/>
    </a:accent3>
    <a:accent4>
      <a:srgbClr val="C5005A"/>
    </a:accent4>
    <a:accent5>
      <a:srgbClr val="41A62A"/>
    </a:accent5>
    <a:accent6>
      <a:srgbClr val="4EB4E2"/>
    </a:accent6>
    <a:hlink>
      <a:srgbClr val="E75194"/>
    </a:hlink>
    <a:folHlink>
      <a:srgbClr val="EA6927"/>
    </a:folHlink>
  </a:clrScheme>
  <a:fontScheme name="ANFH">
    <a:majorFont>
      <a:latin typeface="Futura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NFH_PPT">
    <a:dk1>
      <a:sysClr val="windowText" lastClr="000000"/>
    </a:dk1>
    <a:lt1>
      <a:sysClr val="window" lastClr="FFFFFF"/>
    </a:lt1>
    <a:dk2>
      <a:srgbClr val="1F497D"/>
    </a:dk2>
    <a:lt2>
      <a:srgbClr val="EEECE1"/>
    </a:lt2>
    <a:accent1>
      <a:srgbClr val="EB6A27"/>
    </a:accent1>
    <a:accent2>
      <a:srgbClr val="6193C8"/>
    </a:accent2>
    <a:accent3>
      <a:srgbClr val="A68BBB"/>
    </a:accent3>
    <a:accent4>
      <a:srgbClr val="C5005A"/>
    </a:accent4>
    <a:accent5>
      <a:srgbClr val="41A62A"/>
    </a:accent5>
    <a:accent6>
      <a:srgbClr val="4EB4E2"/>
    </a:accent6>
    <a:hlink>
      <a:srgbClr val="E75194"/>
    </a:hlink>
    <a:folHlink>
      <a:srgbClr val="EA6927"/>
    </a:folHlink>
  </a:clrScheme>
  <a:fontScheme name="ANFH">
    <a:majorFont>
      <a:latin typeface="Futura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NFH_PPT">
    <a:dk1>
      <a:sysClr val="windowText" lastClr="000000"/>
    </a:dk1>
    <a:lt1>
      <a:sysClr val="window" lastClr="FFFFFF"/>
    </a:lt1>
    <a:dk2>
      <a:srgbClr val="1F497D"/>
    </a:dk2>
    <a:lt2>
      <a:srgbClr val="EEECE1"/>
    </a:lt2>
    <a:accent1>
      <a:srgbClr val="EB6A27"/>
    </a:accent1>
    <a:accent2>
      <a:srgbClr val="6193C8"/>
    </a:accent2>
    <a:accent3>
      <a:srgbClr val="A68BBB"/>
    </a:accent3>
    <a:accent4>
      <a:srgbClr val="C5005A"/>
    </a:accent4>
    <a:accent5>
      <a:srgbClr val="41A62A"/>
    </a:accent5>
    <a:accent6>
      <a:srgbClr val="4EB4E2"/>
    </a:accent6>
    <a:hlink>
      <a:srgbClr val="E75194"/>
    </a:hlink>
    <a:folHlink>
      <a:srgbClr val="EA6927"/>
    </a:folHlink>
  </a:clrScheme>
  <a:fontScheme name="ANFH">
    <a:majorFont>
      <a:latin typeface="Futura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éthodologie suite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éthodologie suit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275</TotalTime>
  <Words>8220</Words>
  <Application>Microsoft Office PowerPoint</Application>
  <PresentationFormat>Affichage à l'écran (4:3)</PresentationFormat>
  <Paragraphs>1329</Paragraphs>
  <Slides>103</Slides>
  <Notes>4</Notes>
  <HiddenSlides>0</HiddenSlides>
  <MMClips>0</MMClips>
  <ScaleCrop>false</ScaleCrop>
  <HeadingPairs>
    <vt:vector size="4" baseType="variant">
      <vt:variant>
        <vt:lpstr>Thème</vt:lpstr>
      </vt:variant>
      <vt:variant>
        <vt:i4>98</vt:i4>
      </vt:variant>
      <vt:variant>
        <vt:lpstr>Titres des diapositives</vt:lpstr>
      </vt:variant>
      <vt:variant>
        <vt:i4>103</vt:i4>
      </vt:variant>
    </vt:vector>
  </HeadingPairs>
  <TitlesOfParts>
    <vt:vector size="201" baseType="lpstr">
      <vt:lpstr>Civil</vt:lpstr>
      <vt:lpstr>1_PAGE DE GARDE</vt:lpstr>
      <vt:lpstr>4_OpinionWay WiPi</vt:lpstr>
      <vt:lpstr>5_OpinionWay WiPi</vt:lpstr>
      <vt:lpstr>6_OpinionWay WiPi</vt:lpstr>
      <vt:lpstr>7_OpinionWay WiPi</vt:lpstr>
      <vt:lpstr>8_OpinionWay WiPi</vt:lpstr>
      <vt:lpstr>9_OpinionWay WiPi</vt:lpstr>
      <vt:lpstr>10_OpinionWay WiPi</vt:lpstr>
      <vt:lpstr>11_OpinionWay WiPi</vt:lpstr>
      <vt:lpstr>12_OpinionWay WiPi</vt:lpstr>
      <vt:lpstr>13_OpinionWay WiPi</vt:lpstr>
      <vt:lpstr>14_OpinionWay WiPi</vt:lpstr>
      <vt:lpstr>15_OpinionWay WiPi</vt:lpstr>
      <vt:lpstr>16_OpinionWay WiPi</vt:lpstr>
      <vt:lpstr>17_OpinionWay WiPi</vt:lpstr>
      <vt:lpstr>18_OpinionWay WiPi</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Facette</vt:lpstr>
      <vt:lpstr>1_Facette</vt:lpstr>
      <vt:lpstr>2_Facette</vt:lpstr>
      <vt:lpstr>3_Facette</vt:lpstr>
      <vt:lpstr>4_Facette</vt:lpstr>
      <vt:lpstr>5_Facette</vt:lpstr>
      <vt:lpstr>6_Facette</vt:lpstr>
      <vt:lpstr>7_Facette</vt:lpstr>
      <vt:lpstr>8_Facette</vt:lpstr>
      <vt:lpstr>9_Facette</vt:lpstr>
      <vt:lpstr>10_Facette</vt:lpstr>
      <vt:lpstr>11_Facette</vt:lpstr>
      <vt:lpstr>12_Facette</vt:lpstr>
      <vt:lpstr>13_Facette</vt:lpstr>
      <vt:lpstr>14_Facette</vt:lpstr>
      <vt:lpstr>15_Facette</vt:lpstr>
      <vt:lpstr>16_Facette</vt:lpstr>
      <vt:lpstr>1_Civil</vt:lpstr>
      <vt:lpstr>2_Civil</vt:lpstr>
      <vt:lpstr>3_Civil</vt:lpstr>
      <vt:lpstr>4_Civil</vt:lpstr>
      <vt:lpstr>5_Civil</vt:lpstr>
      <vt:lpstr>6_Civil</vt:lpstr>
      <vt:lpstr>7_Civil</vt:lpstr>
      <vt:lpstr>8_Civil</vt:lpstr>
      <vt:lpstr>9_Civil</vt:lpstr>
      <vt:lpstr>10_Civil</vt:lpstr>
      <vt:lpstr>11_Civil</vt:lpstr>
      <vt:lpstr>12_Civil</vt:lpstr>
      <vt:lpstr>13_Civil</vt:lpstr>
      <vt:lpstr>14_Civil</vt:lpstr>
      <vt:lpstr>15_Civil</vt:lpstr>
      <vt:lpstr>16_Civil</vt:lpstr>
      <vt:lpstr>Thème Office</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1_Office Theme</vt:lpstr>
      <vt:lpstr>31_Office Theme</vt:lpstr>
      <vt:lpstr>32_Office Theme</vt:lpstr>
      <vt:lpstr>33_Office Theme</vt:lpstr>
      <vt:lpstr>34_Office Theme</vt:lpstr>
      <vt:lpstr>35_Office Theme</vt:lpstr>
      <vt:lpstr>36_Office Theme</vt:lpstr>
      <vt:lpstr>37_Office Theme</vt:lpstr>
      <vt:lpstr>LA GESTION ET L’ACCOMPAGNEMENT DES PERSONNELS EN SITUATION D’INAPTITUDE DANS LE SECTEUR SANITAIRE ET MEDICO-SOCIAL</vt:lpstr>
      <vt:lpstr>LA GESTION ET L’ACCOMPAGNEMENT DES PERSONNELS EN SITUATION D’INAPTITUDE DANS LE SECTEUR SANITAIRE ET MEDICO-SOCIAL</vt:lpstr>
      <vt:lpstr>Présentation PowerPoint</vt:lpstr>
      <vt:lpstr>Note méthodologique</vt:lpstr>
      <vt:lpstr>État des lieux des situations d’inaptitude prononcées au cours des 3 dernières années</vt:lpstr>
      <vt:lpstr>Une problématique qui touche une part importante d’établissements sanitaires et sociaux Rhône-alpins, et plus particulièrement dans la Fonction Publique Hospitalière</vt:lpstr>
      <vt:lpstr>Un constat en termes d’effectifs concernés probablement « sous évalué »</vt:lpstr>
      <vt:lpstr>Focus sur les avis d’inaptitude recensés</vt:lpstr>
      <vt:lpstr>AS et IDE sont les métiers les plus représentés en termes de volume d’avis d’inaptitude dans la FPH</vt:lpstr>
      <vt:lpstr>Sans surprise, une problématique qui touche - en proportion - davantage les métiers techniques et du soin </vt:lpstr>
      <vt:lpstr>Seul un peu plus d’1 avis d’inaptitude sur 2 donne lieu à une mesure consécutive</vt:lpstr>
      <vt:lpstr>Une concentration des reclassements sur les métiers administratifs</vt:lpstr>
      <vt:lpstr>La gestion des situations d’inaptitude par les EJ / établissements</vt:lpstr>
      <vt:lpstr>Des pratiques assez hétérogènes en matière de gestion de l’inaptitude</vt:lpstr>
      <vt:lpstr>Le médecin du travail, principal interlocuteur des établissements dans le cas d’aménagement de poste de travail ou de reclassement</vt:lpstr>
      <vt:lpstr>Les pratiques en matière de prévention de l’inaptitude</vt:lpstr>
      <vt:lpstr>Les pratiques en matière de prévention de l’inaptitude</vt:lpstr>
      <vt:lpstr>Des actions de prévention de l’inaptitude orientées vers la formation</vt:lpstr>
      <vt:lpstr>Gestion et accompagnement des personnels en situations d’inaptitude dans le secteur sanitaire et médico-social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GESTION ET L’ACCOMPAGNEMENT DES PERSONNELS EN SITUATION D’INAPTITUDE DANS LE SECTEUR SANITAIRE ET MEDICO-SOCIAL</vt:lpstr>
      <vt:lpstr>L’accompagnement des personnels </vt:lpstr>
      <vt:lpstr>Le centre en quelques mots</vt:lpstr>
      <vt:lpstr>Le centre en quelques chiffres</vt:lpstr>
      <vt:lpstr>LES EFFECTIFS – pyramide des âges au 31.12.15</vt:lpstr>
      <vt:lpstr>Les enjeux</vt:lpstr>
      <vt:lpstr>Les objectifs </vt:lpstr>
      <vt:lpstr>Une démarche globale</vt:lpstr>
      <vt:lpstr>Méthodologie </vt:lpstr>
      <vt:lpstr>Le groupe santé travail </vt:lpstr>
      <vt:lpstr>Les personnels suivis</vt:lpstr>
      <vt:lpstr>LA GESTION ET L’ACCOMPAGNEMENT DES PERSONNELS EN SITUATION D’INAPTITUDE DANS LE SECTEUR SANITAIRE ET MEDICO-SOCIAL</vt:lpstr>
      <vt:lpstr>Présentation PowerPoint</vt:lpstr>
      <vt:lpstr>Présentation PowerPoint</vt:lpstr>
      <vt:lpstr>PRESENTATION DU  CHU DE SAINT-ETIENNE</vt:lpstr>
      <vt:lpstr>ROLE DU PSYCHOLOGUE DU TRAVAIL</vt:lpstr>
      <vt:lpstr>ACTEURS MOBILISES</vt:lpstr>
      <vt:lpstr>AXES DE LA POLITIQUE DE PREVENTION DES INAPTITUDES</vt:lpstr>
      <vt:lpstr>EN GUISE DE CONCLUSION…</vt:lpstr>
      <vt:lpstr>Présentation PowerPoint</vt:lpstr>
      <vt:lpstr>LA GESTION ET L’ACCOMPAGNEMENT DES PERSONNELS EN SITUATION D’INAPTITUDE DANS LE SECTEUR SANITAIRE ET MEDICO-SOCIAL</vt:lpstr>
      <vt:lpstr>Un exemple d’accompagnement en vue d’une reconversion professionnelle</vt:lpstr>
      <vt:lpstr>Présentation du CENTRE MEDICAL GERMAINE REVEL établissement sanitaire</vt:lpstr>
      <vt:lpstr>Présentation PowerPoint</vt:lpstr>
      <vt:lpstr>Quelques repères </vt:lpstr>
      <vt:lpstr>La nécessaire pluridisciplinarité des acteurs d’une reconversion professionnelle  </vt:lpstr>
      <vt:lpstr>Une situation </vt:lpstr>
      <vt:lpstr>La déroulement de la recherche de reclassement </vt:lpstr>
      <vt:lpstr>L’avancement du projet </vt:lpstr>
      <vt:lpstr>La préparation du bilan de reconversion professionnelle</vt:lpstr>
      <vt:lpstr>La mise en œuvre de la reconversion professionnelle </vt:lpstr>
      <vt:lpstr>Le coût et la prise en charge financière de la reconversion    </vt:lpstr>
      <vt:lpstr>Le suite du parcours </vt:lpstr>
      <vt:lpstr>Les difficultés rencontrées </vt:lpstr>
      <vt:lpstr>Les difficultés rencontrées</vt:lpstr>
      <vt:lpstr>Les bonnes pratiques </vt:lpstr>
      <vt:lpstr>La conclusion </vt:lpstr>
      <vt:lpstr>Merci de votre attention</vt:lpstr>
      <vt:lpstr>LA GESTION ET L’ACCOMPAGNEMENT DES PERSONNELS EN SITUATION D’INAPTITUDE DANS LE SECTEUR SANITAIRE ET MEDICO-SOCIAL</vt:lpstr>
      <vt:lpstr>LES AXES DES PLANS D’ACTIONS 2017</vt:lpstr>
      <vt:lpstr>La Professionnalisation des acteurs: Un plan d’action pluriannuel </vt:lpstr>
      <vt:lpstr>La Professionnalisation des acteurs: Un plan d’action pluriannuel </vt:lpstr>
      <vt:lpstr>La Professionnalisation des acteurs: Un plan d’action pluriannuel </vt:lpstr>
      <vt:lpstr>Etudes complémentaires à mener</vt:lpstr>
      <vt:lpstr>Etudes complémentaires à mener</vt:lpstr>
      <vt:lpstr>Des outils, des dispositifs et des financements</vt:lpstr>
      <vt:lpstr>Des outils, des dispositifs et des financements</vt:lpstr>
      <vt:lpstr>Des outils, des dispositifs et des financements</vt:lpstr>
      <vt:lpstr>Des outils, des dispositifs et des financements</vt:lpstr>
      <vt:lpstr>Des outils, des dispositifs et des financements</vt:lpstr>
      <vt:lpstr>Des outils, des dispositifs et des financements</vt:lpstr>
      <vt:lpstr>Des outils, des dispositifs et des financements</vt:lpstr>
      <vt:lpstr>Des outils, des dispositifs et des financements</vt:lpstr>
      <vt:lpstr>Des outils, des dispositifs et des financements</vt:lpstr>
      <vt:lpstr>LA GESTION ET L’ACCOMPAGNEMENT DES PERSONNELS EN SITUATION D’INAPTITUDE DANS LE SECTEUR SANITAIRE ET MEDICO-SOCIAL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 ET L’ACCOMPAGNEMENT DES PERSONNELS EN SITUATION D’INAPTITUDE DANS LE SECTEUR SANITAIRE ET MEDICO-SOCIAL</dc:title>
  <dc:creator>Marianne COLLOBERT</dc:creator>
  <cp:lastModifiedBy>VANNA Carine</cp:lastModifiedBy>
  <cp:revision>39</cp:revision>
  <dcterms:created xsi:type="dcterms:W3CDTF">2016-11-04T08:44:58Z</dcterms:created>
  <dcterms:modified xsi:type="dcterms:W3CDTF">2016-11-30T10:12:35Z</dcterms:modified>
</cp:coreProperties>
</file>