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6" r:id="rId2"/>
    <p:sldId id="257" r:id="rId3"/>
    <p:sldId id="330" r:id="rId4"/>
    <p:sldId id="331" r:id="rId5"/>
    <p:sldId id="332" r:id="rId6"/>
    <p:sldId id="308" r:id="rId7"/>
    <p:sldId id="309" r:id="rId8"/>
    <p:sldId id="333" r:id="rId9"/>
    <p:sldId id="307" r:id="rId10"/>
    <p:sldId id="258" r:id="rId11"/>
    <p:sldId id="264" r:id="rId12"/>
    <p:sldId id="265" r:id="rId13"/>
    <p:sldId id="266" r:id="rId14"/>
    <p:sldId id="267" r:id="rId15"/>
    <p:sldId id="268" r:id="rId16"/>
    <p:sldId id="313" r:id="rId17"/>
    <p:sldId id="334" r:id="rId18"/>
    <p:sldId id="328" r:id="rId19"/>
    <p:sldId id="326" r:id="rId20"/>
    <p:sldId id="280" r:id="rId21"/>
    <p:sldId id="281" r:id="rId22"/>
    <p:sldId id="282" r:id="rId23"/>
    <p:sldId id="335" r:id="rId24"/>
    <p:sldId id="336"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78" r:id="rId38"/>
    <p:sldId id="259" r:id="rId39"/>
    <p:sldId id="329" r:id="rId40"/>
    <p:sldId id="276" r:id="rId41"/>
    <p:sldId id="295" r:id="rId42"/>
    <p:sldId id="296" r:id="rId43"/>
    <p:sldId id="297" r:id="rId44"/>
    <p:sldId id="298" r:id="rId45"/>
    <p:sldId id="300" r:id="rId46"/>
    <p:sldId id="301" r:id="rId47"/>
    <p:sldId id="260" r:id="rId48"/>
    <p:sldId id="317" r:id="rId49"/>
    <p:sldId id="320" r:id="rId50"/>
    <p:sldId id="321" r:id="rId51"/>
    <p:sldId id="322" r:id="rId52"/>
    <p:sldId id="323" r:id="rId53"/>
    <p:sldId id="325" r:id="rId54"/>
    <p:sldId id="324" r:id="rId55"/>
    <p:sldId id="303" r:id="rId56"/>
    <p:sldId id="314" r:id="rId57"/>
    <p:sldId id="315" r:id="rId58"/>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4" autoAdjust="0"/>
    <p:restoredTop sz="94660"/>
  </p:normalViewPr>
  <p:slideViewPr>
    <p:cSldViewPr snapToGrid="0">
      <p:cViewPr varScale="1">
        <p:scale>
          <a:sx n="67" d="100"/>
          <a:sy n="67" d="100"/>
        </p:scale>
        <p:origin x="822" y="78"/>
      </p:cViewPr>
      <p:guideLst/>
    </p:cSldViewPr>
  </p:slideViewPr>
  <p:notesTextViewPr>
    <p:cViewPr>
      <p:scale>
        <a:sx n="1" d="1"/>
        <a:sy n="1" d="1"/>
      </p:scale>
      <p:origin x="0" y="0"/>
    </p:cViewPr>
  </p:notesTextViewPr>
  <p:sorterViewPr>
    <p:cViewPr>
      <p:scale>
        <a:sx n="100" d="100"/>
        <a:sy n="100" d="100"/>
      </p:scale>
      <p:origin x="0" y="-97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C989B64-014C-4FF9-952E-ED05CF2642D6}" type="datetimeFigureOut">
              <a:rPr lang="fr-FR"/>
              <a:pPr>
                <a:defRPr/>
              </a:pPr>
              <a:t>20/04/2016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5972E8D-BC51-412D-A501-220824510DC2}"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7788" y="8685213"/>
            <a:ext cx="297021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08" tIns="43955" rIns="87908" bIns="43955" anchor="b"/>
          <a:lstStyle>
            <a:lvl1pPr defTabSz="877888">
              <a:defRPr>
                <a:solidFill>
                  <a:schemeClr val="tx1"/>
                </a:solidFill>
                <a:latin typeface="Century Gothic" panose="020B0502020202020204" pitchFamily="34" charset="0"/>
              </a:defRPr>
            </a:lvl1pPr>
            <a:lvl2pPr marL="742950" indent="-285750" defTabSz="877888">
              <a:defRPr>
                <a:solidFill>
                  <a:schemeClr val="tx1"/>
                </a:solidFill>
                <a:latin typeface="Century Gothic" panose="020B0502020202020204" pitchFamily="34" charset="0"/>
              </a:defRPr>
            </a:lvl2pPr>
            <a:lvl3pPr marL="1143000" indent="-228600" defTabSz="877888">
              <a:defRPr>
                <a:solidFill>
                  <a:schemeClr val="tx1"/>
                </a:solidFill>
                <a:latin typeface="Century Gothic" panose="020B0502020202020204" pitchFamily="34" charset="0"/>
              </a:defRPr>
            </a:lvl3pPr>
            <a:lvl4pPr marL="1600200" indent="-228600" defTabSz="877888">
              <a:defRPr>
                <a:solidFill>
                  <a:schemeClr val="tx1"/>
                </a:solidFill>
                <a:latin typeface="Century Gothic" panose="020B0502020202020204" pitchFamily="34" charset="0"/>
              </a:defRPr>
            </a:lvl4pPr>
            <a:lvl5pPr marL="2057400" indent="-228600" defTabSz="877888">
              <a:defRPr>
                <a:solidFill>
                  <a:schemeClr val="tx1"/>
                </a:solidFill>
                <a:latin typeface="Century Gothic" panose="020B0502020202020204" pitchFamily="34" charset="0"/>
              </a:defRPr>
            </a:lvl5pPr>
            <a:lvl6pPr marL="2514600" indent="-228600" defTabSz="877888" fontAlgn="base">
              <a:spcBef>
                <a:spcPct val="0"/>
              </a:spcBef>
              <a:spcAft>
                <a:spcPct val="0"/>
              </a:spcAft>
              <a:defRPr>
                <a:solidFill>
                  <a:schemeClr val="tx1"/>
                </a:solidFill>
                <a:latin typeface="Century Gothic" panose="020B0502020202020204" pitchFamily="34" charset="0"/>
              </a:defRPr>
            </a:lvl6pPr>
            <a:lvl7pPr marL="2971800" indent="-228600" defTabSz="877888" fontAlgn="base">
              <a:spcBef>
                <a:spcPct val="0"/>
              </a:spcBef>
              <a:spcAft>
                <a:spcPct val="0"/>
              </a:spcAft>
              <a:defRPr>
                <a:solidFill>
                  <a:schemeClr val="tx1"/>
                </a:solidFill>
                <a:latin typeface="Century Gothic" panose="020B0502020202020204" pitchFamily="34" charset="0"/>
              </a:defRPr>
            </a:lvl7pPr>
            <a:lvl8pPr marL="3429000" indent="-228600" defTabSz="877888" fontAlgn="base">
              <a:spcBef>
                <a:spcPct val="0"/>
              </a:spcBef>
              <a:spcAft>
                <a:spcPct val="0"/>
              </a:spcAft>
              <a:defRPr>
                <a:solidFill>
                  <a:schemeClr val="tx1"/>
                </a:solidFill>
                <a:latin typeface="Century Gothic" panose="020B0502020202020204" pitchFamily="34" charset="0"/>
              </a:defRPr>
            </a:lvl8pPr>
            <a:lvl9pPr marL="3886200" indent="-228600" defTabSz="877888" fontAlgn="base">
              <a:spcBef>
                <a:spcPct val="0"/>
              </a:spcBef>
              <a:spcAft>
                <a:spcPct val="0"/>
              </a:spcAft>
              <a:defRPr>
                <a:solidFill>
                  <a:schemeClr val="tx1"/>
                </a:solidFill>
                <a:latin typeface="Century Gothic" panose="020B0502020202020204" pitchFamily="34" charset="0"/>
              </a:defRPr>
            </a:lvl9pPr>
          </a:lstStyle>
          <a:p>
            <a:pPr algn="r" eaLnBrk="1" hangingPunct="1">
              <a:lnSpc>
                <a:spcPct val="90000"/>
              </a:lnSpc>
              <a:spcBef>
                <a:spcPct val="20000"/>
              </a:spcBef>
            </a:pPr>
            <a:fld id="{B1DBE6D6-CA0C-4AB9-9BCD-9A0A83AC3F6E}" type="slidenum">
              <a:rPr lang="fr-FR" altLang="fr-FR" sz="1100" b="1">
                <a:solidFill>
                  <a:srgbClr val="FFFFFF"/>
                </a:solidFill>
                <a:latin typeface="Comic Sans MS" panose="030F0702030302020204" pitchFamily="66" charset="0"/>
              </a:rPr>
              <a:pPr algn="r" eaLnBrk="1" hangingPunct="1">
                <a:lnSpc>
                  <a:spcPct val="90000"/>
                </a:lnSpc>
                <a:spcBef>
                  <a:spcPct val="20000"/>
                </a:spcBef>
              </a:pPr>
              <a:t>3</a:t>
            </a:fld>
            <a:endParaRPr lang="fr-FR" altLang="fr-FR" sz="1100" b="1">
              <a:solidFill>
                <a:srgbClr val="FFFFFF"/>
              </a:solidFill>
              <a:latin typeface="Comic Sans MS" panose="030F0702030302020204" pitchFamily="66" charset="0"/>
            </a:endParaRPr>
          </a:p>
        </p:txBody>
      </p:sp>
      <p:sp>
        <p:nvSpPr>
          <p:cNvPr id="25603" name="Rectangle 2"/>
          <p:cNvSpPr>
            <a:spLocks noGrp="1" noRot="1" noChangeAspect="1" noChangeArrowheads="1" noTextEdit="1"/>
          </p:cNvSpPr>
          <p:nvPr>
            <p:ph type="sldImg"/>
          </p:nvPr>
        </p:nvSpPr>
        <p:spPr bwMode="auto">
          <a:xfrm>
            <a:off x="363538"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08" tIns="43955" rIns="87908" bIns="43955" numCol="1" anchor="t" anchorCtr="0" compatLnSpc="1">
            <a:prstTxWarp prst="textNoShape">
              <a:avLst/>
            </a:prstTxWarp>
          </a:bodyPr>
          <a:lstStyle/>
          <a:p>
            <a:pPr>
              <a:spcBef>
                <a:spcPct val="0"/>
              </a:spcBef>
            </a:pPr>
            <a:endParaRPr lang="fr-FR" altLang="fr-FR">
              <a:latin typeface="Arial" panose="020B0604020202020204" pitchFamily="34" charset="0"/>
            </a:endParaRPr>
          </a:p>
        </p:txBody>
      </p:sp>
    </p:spTree>
    <p:extLst>
      <p:ext uri="{BB962C8B-B14F-4D97-AF65-F5344CB8AC3E}">
        <p14:creationId xmlns:p14="http://schemas.microsoft.com/office/powerpoint/2010/main" val="488897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7346C07-6A70-4E37-A21D-2DA61C191DEE}" type="slidenum">
              <a:rPr lang="fr-FR" altLang="fr-FR">
                <a:latin typeface="Calibri" panose="020F0502020204030204" pitchFamily="34" charset="0"/>
              </a:rPr>
              <a:pPr fontAlgn="base">
                <a:spcBef>
                  <a:spcPct val="0"/>
                </a:spcBef>
                <a:spcAft>
                  <a:spcPct val="0"/>
                </a:spcAft>
              </a:pPr>
              <a:t>35</a:t>
            </a:fld>
            <a:endParaRPr lang="fr-FR" altLang="fr-FR">
              <a:latin typeface="Calibri" panose="020F0502020204030204" pitchFamily="34" charset="0"/>
            </a:endParaRPr>
          </a:p>
        </p:txBody>
      </p:sp>
      <p:sp>
        <p:nvSpPr>
          <p:cNvPr id="67587" name="Rectangle 2"/>
          <p:cNvSpPr>
            <a:spLocks noGrp="1" noRot="1" noChangeAspect="1" noChangeArrowheads="1" noTextEdit="1"/>
          </p:cNvSpPr>
          <p:nvPr>
            <p:ph type="sldImg"/>
          </p:nvPr>
        </p:nvSpPr>
        <p:spPr bwMode="auto">
          <a:xfrm>
            <a:off x="381000" y="685800"/>
            <a:ext cx="6096000" cy="3429000"/>
          </a:xfrm>
          <a:solidFill>
            <a:srgbClr val="FFFFFF"/>
          </a:solidFill>
          <a:ln>
            <a:solidFill>
              <a:srgbClr val="000000"/>
            </a:solidFill>
            <a:miter lim="800000"/>
            <a:headEnd/>
            <a:tailEnd/>
          </a:ln>
        </p:spPr>
      </p:sp>
      <p:sp>
        <p:nvSpPr>
          <p:cNvPr id="6758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0BBD732-E531-4B0D-BBA9-EBED486BD969}" type="slidenum">
              <a:rPr lang="en-US" altLang="fr-FR">
                <a:latin typeface="Calibri" panose="020F0502020204030204" pitchFamily="34" charset="0"/>
              </a:rPr>
              <a:pPr fontAlgn="base">
                <a:spcBef>
                  <a:spcPct val="0"/>
                </a:spcBef>
                <a:spcAft>
                  <a:spcPct val="0"/>
                </a:spcAft>
              </a:pPr>
              <a:t>36</a:t>
            </a:fld>
            <a:endParaRPr lang="en-US" altLang="fr-FR">
              <a:latin typeface="Calibri" panose="020F0502020204030204" pitchFamily="34"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bwMode="auto">
          <a:xfrm>
            <a:off x="363538"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latin typeface="Arial" panose="020B0604020202020204" pitchFamily="34" charset="0"/>
              <a:cs typeface="Arial" panose="020B0604020202020204" pitchFamily="34" charset="0"/>
            </a:endParaRPr>
          </a:p>
        </p:txBody>
      </p:sp>
      <p:sp>
        <p:nvSpPr>
          <p:cNvPr id="819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0FC8D25-EC42-4533-BFDA-C7983BE9D5D1}" type="slidenum">
              <a:rPr lang="fr-FR" altLang="fr-FR">
                <a:latin typeface="Arial" panose="020B0604020202020204" pitchFamily="34" charset="0"/>
              </a:rPr>
              <a:pPr fontAlgn="base">
                <a:spcBef>
                  <a:spcPct val="0"/>
                </a:spcBef>
                <a:spcAft>
                  <a:spcPct val="0"/>
                </a:spcAft>
              </a:pPr>
              <a:t>40</a:t>
            </a:fld>
            <a:endParaRPr lang="fr-FR" altLang="fr-FR">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4"/>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fr-FR" altLang="fr-FR">
                <a:latin typeface="Calibri" panose="020F0502020204030204" pitchFamily="34" charset="0"/>
              </a:rPr>
              <a:t>13/09/09 10:23</a:t>
            </a:r>
          </a:p>
        </p:txBody>
      </p:sp>
      <p:sp>
        <p:nvSpPr>
          <p:cNvPr id="90115" name="Rectangle 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C902E5F-65F5-41A5-8CDC-BCCFAF2B2C3F}" type="slidenum">
              <a:rPr lang="fr-FR" altLang="fr-FR">
                <a:latin typeface="Calibri" panose="020F0502020204030204" pitchFamily="34" charset="0"/>
              </a:rPr>
              <a:pPr fontAlgn="base">
                <a:spcBef>
                  <a:spcPct val="0"/>
                </a:spcBef>
                <a:spcAft>
                  <a:spcPct val="0"/>
                </a:spcAft>
              </a:pPr>
              <a:t>46</a:t>
            </a:fld>
            <a:endParaRPr lang="fr-FR" altLang="fr-FR">
              <a:latin typeface="Calibri" panose="020F0502020204030204" pitchFamily="34" charset="0"/>
            </a:endParaRPr>
          </a:p>
        </p:txBody>
      </p:sp>
      <p:sp>
        <p:nvSpPr>
          <p:cNvPr id="90116" name="Rectangle 1"/>
          <p:cNvSpPr>
            <a:spLocks noGrp="1" noRot="1" noChangeAspect="1" noChangeArrowheads="1" noTextEdit="1"/>
          </p:cNvSpPr>
          <p:nvPr>
            <p:ph type="sldImg"/>
          </p:nvPr>
        </p:nvSpPr>
        <p:spPr bwMode="auto">
          <a:xfrm>
            <a:off x="77788" y="739775"/>
            <a:ext cx="6580187" cy="3702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7" name="Rectangle 2"/>
          <p:cNvSpPr>
            <a:spLocks noGrp="1" noChangeArrowheads="1"/>
          </p:cNvSpPr>
          <p:nvPr>
            <p:ph type="body" idx="1"/>
          </p:nvPr>
        </p:nvSpPr>
        <p:spPr bwMode="auto">
          <a:xfrm>
            <a:off x="898525" y="4687888"/>
            <a:ext cx="4940300" cy="454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bwMode="auto">
          <a:xfrm>
            <a:off x="363538"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latin typeface="Arial" panose="020B0604020202020204" pitchFamily="34" charset="0"/>
              <a:cs typeface="Arial" panose="020B0604020202020204" pitchFamily="34" charset="0"/>
            </a:endParaRPr>
          </a:p>
        </p:txBody>
      </p:sp>
      <p:sp>
        <p:nvSpPr>
          <p:cNvPr id="952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09A2DD1-0006-408E-BE30-CF35A26F242F}" type="slidenum">
              <a:rPr lang="fr-FR" altLang="fr-FR">
                <a:latin typeface="Arial" panose="020B0604020202020204" pitchFamily="34" charset="0"/>
              </a:rPr>
              <a:pPr fontAlgn="base">
                <a:spcBef>
                  <a:spcPct val="0"/>
                </a:spcBef>
                <a:spcAft>
                  <a:spcPct val="0"/>
                </a:spcAft>
              </a:pPr>
              <a:t>48</a:t>
            </a:fld>
            <a:endParaRPr lang="fr-FR" altLang="fr-FR">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EDD9ACB-66B3-4B3B-8521-97F8B0DAC0A3}" type="slidenum">
              <a:rPr lang="fr-FR" altLang="fr-FR">
                <a:latin typeface="Arial" panose="020B0604020202020204" pitchFamily="34" charset="0"/>
                <a:cs typeface="Arial" panose="020B0604020202020204" pitchFamily="34" charset="0"/>
              </a:rPr>
              <a:pPr fontAlgn="base">
                <a:spcBef>
                  <a:spcPct val="0"/>
                </a:spcBef>
                <a:spcAft>
                  <a:spcPct val="0"/>
                </a:spcAft>
              </a:pPr>
              <a:t>49</a:t>
            </a:fld>
            <a:endParaRPr lang="fr-FR" altLang="fr-FR">
              <a:latin typeface="Arial" panose="020B0604020202020204" pitchFamily="34" charset="0"/>
              <a:cs typeface="Arial" panose="020B0604020202020204" pitchFamily="34" charset="0"/>
            </a:endParaRPr>
          </a:p>
        </p:txBody>
      </p:sp>
      <p:sp>
        <p:nvSpPr>
          <p:cNvPr id="97283" name="Rectangle 2"/>
          <p:cNvSpPr>
            <a:spLocks noGrp="1" noRot="1" noChangeAspect="1" noChangeArrowheads="1" noTextEdit="1"/>
          </p:cNvSpPr>
          <p:nvPr>
            <p:ph type="sldImg"/>
          </p:nvPr>
        </p:nvSpPr>
        <p:spPr bwMode="auto">
          <a:xfrm>
            <a:off x="384175" y="685800"/>
            <a:ext cx="6081713" cy="34210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xfrm>
            <a:off x="685800" y="4343400"/>
            <a:ext cx="5478463"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a:latin typeface="Arial" panose="020B0604020202020204" pitchFamily="34" charset="0"/>
                <a:cs typeface="Arial" panose="020B0604020202020204" pitchFamily="34" charset="0"/>
              </a:rPr>
              <a:t>L’île de la Réunion fait partie de l’archipel des MASCAREIGNES: Réunion, Maurice et Rodrigue. L’autre île Française, située dans le canal du Mozambique, Mayotte, fait partie avec la Réunion, de ce l’on appelle de plus en plus, le Bassin du Million d’habitants (Français).</a:t>
            </a:r>
          </a:p>
          <a:p>
            <a:pPr>
              <a:spcBef>
                <a:spcPct val="0"/>
              </a:spcBef>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B6CF410-7E69-4D37-B6E0-7F85B7ED2B80}" type="slidenum">
              <a:rPr lang="fr-FR" altLang="fr-FR">
                <a:latin typeface="Arial" panose="020B0604020202020204" pitchFamily="34" charset="0"/>
                <a:cs typeface="Arial" panose="020B0604020202020204" pitchFamily="34" charset="0"/>
              </a:rPr>
              <a:pPr fontAlgn="base">
                <a:spcBef>
                  <a:spcPct val="0"/>
                </a:spcBef>
                <a:spcAft>
                  <a:spcPct val="0"/>
                </a:spcAft>
              </a:pPr>
              <a:t>50</a:t>
            </a:fld>
            <a:endParaRPr lang="fr-FR" altLang="fr-FR">
              <a:latin typeface="Arial" panose="020B0604020202020204" pitchFamily="34" charset="0"/>
              <a:cs typeface="Arial" panose="020B0604020202020204" pitchFamily="34" charset="0"/>
            </a:endParaRPr>
          </a:p>
        </p:txBody>
      </p:sp>
      <p:sp>
        <p:nvSpPr>
          <p:cNvPr id="99331"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endParaRPr lang="fr-FR" altLang="fr-FR">
              <a:latin typeface="Arial" panose="020B0604020202020204" pitchFamily="34" charset="0"/>
              <a:cs typeface="Arial" panose="020B0604020202020204" pitchFamily="34" charset="0"/>
            </a:endParaRPr>
          </a:p>
        </p:txBody>
      </p:sp>
      <p:sp>
        <p:nvSpPr>
          <p:cNvPr id="99332" name="Text Box 3"/>
          <p:cNvSpPr>
            <a:spLocks noGrp="1" noChangeArrowheads="1"/>
          </p:cNvSpPr>
          <p:nvPr>
            <p:ph type="body"/>
          </p:nvPr>
        </p:nvSpPr>
        <p:spPr bwMode="auto">
          <a:xfrm>
            <a:off x="685800" y="4343400"/>
            <a:ext cx="5480050" cy="410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ct val="0"/>
              </a:spcBef>
            </a:pPr>
            <a:r>
              <a:rPr lang="fr-FR" altLang="fr-FR" b="1">
                <a:latin typeface="Arial" panose="020B0604020202020204" pitchFamily="34" charset="0"/>
                <a:cs typeface="Arial" panose="020B0604020202020204" pitchFamily="34" charset="0"/>
              </a:rPr>
              <a:t>TM à la Réunion = Télésurveillance d’~ 200 patients à ce jour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520C79D-8C37-4A0D-B4A0-1CA1436EA3DC}" type="slidenum">
              <a:rPr lang="fr-FR" altLang="fr-FR">
                <a:latin typeface="Arial" panose="020B0604020202020204" pitchFamily="34" charset="0"/>
                <a:cs typeface="Arial" panose="020B0604020202020204" pitchFamily="34" charset="0"/>
              </a:rPr>
              <a:pPr fontAlgn="base">
                <a:spcBef>
                  <a:spcPct val="0"/>
                </a:spcBef>
                <a:spcAft>
                  <a:spcPct val="0"/>
                </a:spcAft>
              </a:pPr>
              <a:t>53</a:t>
            </a:fld>
            <a:endParaRPr lang="fr-FR" altLang="fr-FR">
              <a:latin typeface="Arial" panose="020B0604020202020204" pitchFamily="34" charset="0"/>
              <a:cs typeface="Arial" panose="020B0604020202020204" pitchFamily="34" charset="0"/>
            </a:endParaRPr>
          </a:p>
        </p:txBody>
      </p:sp>
      <p:sp>
        <p:nvSpPr>
          <p:cNvPr id="103427" name="Rectangle 2"/>
          <p:cNvSpPr>
            <a:spLocks noGrp="1" noRot="1" noChangeAspect="1" noTextEdit="1"/>
          </p:cNvSpPr>
          <p:nvPr>
            <p:ph type="sldImg"/>
          </p:nvPr>
        </p:nvSpPr>
        <p:spPr bwMode="auto">
          <a:xfrm>
            <a:off x="92075" y="746125"/>
            <a:ext cx="6627813"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p:cNvSpPr>
          <p:nvPr>
            <p:ph type="body" idx="1"/>
          </p:nvPr>
        </p:nvSpPr>
        <p:spPr bwMode="auto">
          <a:xfrm>
            <a:off x="681038" y="4721225"/>
            <a:ext cx="5448300"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070" tIns="47037" rIns="94070" bIns="47037" numCol="1" anchor="t" anchorCtr="0" compatLnSpc="1">
            <a:prstTxWarp prst="textNoShape">
              <a:avLst/>
            </a:prstTxWarp>
          </a:bodyPr>
          <a:lstStyle/>
          <a:p>
            <a:pPr>
              <a:spcBef>
                <a:spcPct val="0"/>
              </a:spcBef>
            </a:pPr>
            <a:r>
              <a:rPr lang="fr-FR" altLang="fr-FR">
                <a:latin typeface="Arial" panose="020B0604020202020204" pitchFamily="34" charset="0"/>
                <a:cs typeface="Arial" panose="020B0604020202020204" pitchFamily="34" charset="0"/>
              </a:rPr>
              <a:t>Présentation FL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6D55884-1221-4517-AECD-9B5608F5BC93}" type="slidenum">
              <a:rPr lang="fr-FR" altLang="fr-FR">
                <a:latin typeface="Calibri" panose="020F0502020204030204" pitchFamily="34" charset="0"/>
              </a:rPr>
              <a:pPr fontAlgn="base">
                <a:spcBef>
                  <a:spcPct val="0"/>
                </a:spcBef>
                <a:spcAft>
                  <a:spcPct val="0"/>
                </a:spcAft>
              </a:pPr>
              <a:t>54</a:t>
            </a:fld>
            <a:endParaRPr lang="fr-FR" altLang="fr-FR">
              <a:latin typeface="Calibri" panose="020F0502020204030204" pitchFamily="34" charset="0"/>
            </a:endParaRPr>
          </a:p>
        </p:txBody>
      </p:sp>
      <p:sp>
        <p:nvSpPr>
          <p:cNvPr id="105475" name="Rectangle 2"/>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p:cNvSpPr>
          <p:nvPr>
            <p:ph type="body" idx="1"/>
          </p:nvPr>
        </p:nvSpPr>
        <p:spPr bwMode="auto">
          <a:xfrm>
            <a:off x="679450" y="4713288"/>
            <a:ext cx="5438775" cy="4468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152" tIns="49078" rIns="98152" bIns="49078" numCol="1" anchor="t" anchorCtr="0" compatLnSpc="1">
            <a:prstTxWarp prst="textNoShape">
              <a:avLst/>
            </a:prstTxWarp>
          </a:bodyPr>
          <a:lstStyle/>
          <a:p>
            <a:pPr>
              <a:spcBef>
                <a:spcPct val="0"/>
              </a:spcBef>
            </a:pPr>
            <a:r>
              <a:rPr lang="fr-FR" altLang="fr-FR"/>
              <a:t>Présentation Ortho FL/PE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7FAA878-4707-4A36-98B7-6D63DB0E6C2E}" type="slidenum">
              <a:rPr lang="en-US" altLang="fr-FR">
                <a:latin typeface="Arial" panose="020B0604020202020204" pitchFamily="34" charset="0"/>
                <a:cs typeface="Arial" panose="020B0604020202020204" pitchFamily="34" charset="0"/>
              </a:rPr>
              <a:pPr fontAlgn="base">
                <a:spcBef>
                  <a:spcPct val="0"/>
                </a:spcBef>
                <a:spcAft>
                  <a:spcPct val="0"/>
                </a:spcAft>
              </a:pPr>
              <a:t>56</a:t>
            </a:fld>
            <a:endParaRPr lang="en-US" altLang="fr-FR">
              <a:latin typeface="Arial" panose="020B0604020202020204" pitchFamily="34" charset="0"/>
              <a:cs typeface="Arial" panose="020B0604020202020204" pitchFamily="34" charset="0"/>
            </a:endParaRPr>
          </a:p>
        </p:txBody>
      </p:sp>
      <p:sp>
        <p:nvSpPr>
          <p:cNvPr id="116739" name="Rectangle 2"/>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altLang="fr-FR" b="1">
                <a:solidFill>
                  <a:schemeClr val="bg1"/>
                </a:solidFill>
                <a:latin typeface="Arial" panose="020B0604020202020204" pitchFamily="34" charset="0"/>
                <a:cs typeface="Arial" panose="020B0604020202020204" pitchFamily="34" charset="0"/>
              </a:rPr>
              <a:t>Goals: </a:t>
            </a:r>
          </a:p>
          <a:p>
            <a:pPr lvl="1">
              <a:spcBef>
                <a:spcPct val="0"/>
              </a:spcBef>
            </a:pPr>
            <a:r>
              <a:rPr lang="en-US" altLang="fr-FR" b="1">
                <a:solidFill>
                  <a:schemeClr val="bg1"/>
                </a:solidFill>
                <a:latin typeface="Arial" panose="020B0604020202020204" pitchFamily="34" charset="0"/>
                <a:cs typeface="Arial" panose="020B0604020202020204" pitchFamily="34" charset="0"/>
              </a:rPr>
              <a:t>“Stay Left”</a:t>
            </a:r>
          </a:p>
          <a:p>
            <a:pPr lvl="1">
              <a:spcBef>
                <a:spcPct val="0"/>
              </a:spcBef>
            </a:pPr>
            <a:r>
              <a:rPr lang="en-US" altLang="fr-FR" b="1">
                <a:solidFill>
                  <a:schemeClr val="bg1"/>
                </a:solidFill>
                <a:latin typeface="Arial" panose="020B0604020202020204" pitchFamily="34" charset="0"/>
                <a:cs typeface="Arial" panose="020B0604020202020204" pitchFamily="34" charset="0"/>
              </a:rPr>
              <a:t> Empower the consumer and provider</a:t>
            </a:r>
          </a:p>
          <a:p>
            <a:pPr lvl="1">
              <a:spcBef>
                <a:spcPct val="0"/>
              </a:spcBef>
            </a:pPr>
            <a:r>
              <a:rPr lang="en-US" altLang="fr-FR" b="1">
                <a:solidFill>
                  <a:schemeClr val="bg1"/>
                </a:solidFill>
                <a:latin typeface="Arial" panose="020B0604020202020204" pitchFamily="34" charset="0"/>
                <a:cs typeface="Arial" panose="020B0604020202020204" pitchFamily="34" charset="0"/>
              </a:rPr>
              <a:t> “Sense of Community” - Keep people connected</a:t>
            </a:r>
          </a:p>
          <a:p>
            <a:pPr>
              <a:spcBef>
                <a:spcPct val="0"/>
              </a:spcBef>
            </a:pPr>
            <a:endParaRPr lang="en-US" altLang="fr-FR">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60800" y="9444038"/>
            <a:ext cx="29495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08" tIns="43955" rIns="87908" bIns="43955" anchor="b"/>
          <a:lstStyle>
            <a:lvl1pPr defTabSz="877888">
              <a:defRPr>
                <a:solidFill>
                  <a:schemeClr val="tx1"/>
                </a:solidFill>
                <a:latin typeface="Century Gothic" panose="020B0502020202020204" pitchFamily="34" charset="0"/>
              </a:defRPr>
            </a:lvl1pPr>
            <a:lvl2pPr marL="742950" indent="-285750" defTabSz="877888">
              <a:defRPr>
                <a:solidFill>
                  <a:schemeClr val="tx1"/>
                </a:solidFill>
                <a:latin typeface="Century Gothic" panose="020B0502020202020204" pitchFamily="34" charset="0"/>
              </a:defRPr>
            </a:lvl2pPr>
            <a:lvl3pPr marL="1143000" indent="-228600" defTabSz="877888">
              <a:defRPr>
                <a:solidFill>
                  <a:schemeClr val="tx1"/>
                </a:solidFill>
                <a:latin typeface="Century Gothic" panose="020B0502020202020204" pitchFamily="34" charset="0"/>
              </a:defRPr>
            </a:lvl3pPr>
            <a:lvl4pPr marL="1600200" indent="-228600" defTabSz="877888">
              <a:defRPr>
                <a:solidFill>
                  <a:schemeClr val="tx1"/>
                </a:solidFill>
                <a:latin typeface="Century Gothic" panose="020B0502020202020204" pitchFamily="34" charset="0"/>
              </a:defRPr>
            </a:lvl4pPr>
            <a:lvl5pPr marL="2057400" indent="-228600" defTabSz="877888">
              <a:defRPr>
                <a:solidFill>
                  <a:schemeClr val="tx1"/>
                </a:solidFill>
                <a:latin typeface="Century Gothic" panose="020B0502020202020204" pitchFamily="34" charset="0"/>
              </a:defRPr>
            </a:lvl5pPr>
            <a:lvl6pPr marL="2514600" indent="-228600" defTabSz="877888" fontAlgn="base">
              <a:spcBef>
                <a:spcPct val="0"/>
              </a:spcBef>
              <a:spcAft>
                <a:spcPct val="0"/>
              </a:spcAft>
              <a:defRPr>
                <a:solidFill>
                  <a:schemeClr val="tx1"/>
                </a:solidFill>
                <a:latin typeface="Century Gothic" panose="020B0502020202020204" pitchFamily="34" charset="0"/>
              </a:defRPr>
            </a:lvl6pPr>
            <a:lvl7pPr marL="2971800" indent="-228600" defTabSz="877888" fontAlgn="base">
              <a:spcBef>
                <a:spcPct val="0"/>
              </a:spcBef>
              <a:spcAft>
                <a:spcPct val="0"/>
              </a:spcAft>
              <a:defRPr>
                <a:solidFill>
                  <a:schemeClr val="tx1"/>
                </a:solidFill>
                <a:latin typeface="Century Gothic" panose="020B0502020202020204" pitchFamily="34" charset="0"/>
              </a:defRPr>
            </a:lvl7pPr>
            <a:lvl8pPr marL="3429000" indent="-228600" defTabSz="877888" fontAlgn="base">
              <a:spcBef>
                <a:spcPct val="0"/>
              </a:spcBef>
              <a:spcAft>
                <a:spcPct val="0"/>
              </a:spcAft>
              <a:defRPr>
                <a:solidFill>
                  <a:schemeClr val="tx1"/>
                </a:solidFill>
                <a:latin typeface="Century Gothic" panose="020B0502020202020204" pitchFamily="34" charset="0"/>
              </a:defRPr>
            </a:lvl8pPr>
            <a:lvl9pPr marL="3886200" indent="-228600" defTabSz="877888" fontAlgn="base">
              <a:spcBef>
                <a:spcPct val="0"/>
              </a:spcBef>
              <a:spcAft>
                <a:spcPct val="0"/>
              </a:spcAft>
              <a:defRPr>
                <a:solidFill>
                  <a:schemeClr val="tx1"/>
                </a:solidFill>
                <a:latin typeface="Century Gothic" panose="020B0502020202020204" pitchFamily="34" charset="0"/>
              </a:defRPr>
            </a:lvl9pPr>
          </a:lstStyle>
          <a:p>
            <a:pPr algn="r" eaLnBrk="1" hangingPunct="1">
              <a:lnSpc>
                <a:spcPct val="90000"/>
              </a:lnSpc>
              <a:spcBef>
                <a:spcPct val="20000"/>
              </a:spcBef>
            </a:pPr>
            <a:fld id="{AC8F4066-6668-4572-8B78-B8966D577F6E}" type="slidenum">
              <a:rPr lang="fr-FR" altLang="fr-FR" sz="1100" b="1">
                <a:solidFill>
                  <a:srgbClr val="FFFFFF"/>
                </a:solidFill>
                <a:latin typeface="Comic Sans MS" panose="030F0702030302020204" pitchFamily="66" charset="0"/>
              </a:rPr>
              <a:pPr algn="r" eaLnBrk="1" hangingPunct="1">
                <a:lnSpc>
                  <a:spcPct val="90000"/>
                </a:lnSpc>
                <a:spcBef>
                  <a:spcPct val="20000"/>
                </a:spcBef>
              </a:pPr>
              <a:t>6</a:t>
            </a:fld>
            <a:endParaRPr lang="fr-FR" altLang="fr-FR" sz="1100" b="1">
              <a:solidFill>
                <a:srgbClr val="FFFFFF"/>
              </a:solidFill>
              <a:latin typeface="Comic Sans MS" panose="030F0702030302020204" pitchFamily="66" charset="0"/>
            </a:endParaRPr>
          </a:p>
        </p:txBody>
      </p:sp>
      <p:sp>
        <p:nvSpPr>
          <p:cNvPr id="28675" name="Rectangle 2"/>
          <p:cNvSpPr>
            <a:spLocks noGrp="1" noRot="1" noChangeAspect="1" noChangeArrowheads="1" noTextEdit="1"/>
          </p:cNvSpPr>
          <p:nvPr>
            <p:ph type="sldImg"/>
          </p:nvPr>
        </p:nvSpPr>
        <p:spPr bwMode="auto">
          <a:xfrm>
            <a:off x="74613" y="744538"/>
            <a:ext cx="66262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xfrm>
            <a:off x="908050" y="4722813"/>
            <a:ext cx="4994275" cy="447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08" tIns="43955" rIns="87908" bIns="43955" numCol="1" anchor="t" anchorCtr="0" compatLnSpc="1">
            <a:prstTxWarp prst="textNoShape">
              <a:avLst/>
            </a:prstTxWarp>
          </a:bodyPr>
          <a:lstStyle/>
          <a:p>
            <a:pPr>
              <a:spcBef>
                <a:spcPct val="0"/>
              </a:spcBef>
            </a:pPr>
            <a:endParaRPr lang="fr-FR" altLang="fr-FR">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60800" y="9444038"/>
            <a:ext cx="29495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08" tIns="43955" rIns="87908" bIns="43955" anchor="b"/>
          <a:lstStyle>
            <a:lvl1pPr defTabSz="877888">
              <a:defRPr>
                <a:solidFill>
                  <a:schemeClr val="tx1"/>
                </a:solidFill>
                <a:latin typeface="Century Gothic" panose="020B0502020202020204" pitchFamily="34" charset="0"/>
              </a:defRPr>
            </a:lvl1pPr>
            <a:lvl2pPr marL="742950" indent="-285750" defTabSz="877888">
              <a:defRPr>
                <a:solidFill>
                  <a:schemeClr val="tx1"/>
                </a:solidFill>
                <a:latin typeface="Century Gothic" panose="020B0502020202020204" pitchFamily="34" charset="0"/>
              </a:defRPr>
            </a:lvl2pPr>
            <a:lvl3pPr marL="1143000" indent="-228600" defTabSz="877888">
              <a:defRPr>
                <a:solidFill>
                  <a:schemeClr val="tx1"/>
                </a:solidFill>
                <a:latin typeface="Century Gothic" panose="020B0502020202020204" pitchFamily="34" charset="0"/>
              </a:defRPr>
            </a:lvl3pPr>
            <a:lvl4pPr marL="1600200" indent="-228600" defTabSz="877888">
              <a:defRPr>
                <a:solidFill>
                  <a:schemeClr val="tx1"/>
                </a:solidFill>
                <a:latin typeface="Century Gothic" panose="020B0502020202020204" pitchFamily="34" charset="0"/>
              </a:defRPr>
            </a:lvl4pPr>
            <a:lvl5pPr marL="2057400" indent="-228600" defTabSz="877888">
              <a:defRPr>
                <a:solidFill>
                  <a:schemeClr val="tx1"/>
                </a:solidFill>
                <a:latin typeface="Century Gothic" panose="020B0502020202020204" pitchFamily="34" charset="0"/>
              </a:defRPr>
            </a:lvl5pPr>
            <a:lvl6pPr marL="2514600" indent="-228600" defTabSz="877888" fontAlgn="base">
              <a:spcBef>
                <a:spcPct val="0"/>
              </a:spcBef>
              <a:spcAft>
                <a:spcPct val="0"/>
              </a:spcAft>
              <a:defRPr>
                <a:solidFill>
                  <a:schemeClr val="tx1"/>
                </a:solidFill>
                <a:latin typeface="Century Gothic" panose="020B0502020202020204" pitchFamily="34" charset="0"/>
              </a:defRPr>
            </a:lvl6pPr>
            <a:lvl7pPr marL="2971800" indent="-228600" defTabSz="877888" fontAlgn="base">
              <a:spcBef>
                <a:spcPct val="0"/>
              </a:spcBef>
              <a:spcAft>
                <a:spcPct val="0"/>
              </a:spcAft>
              <a:defRPr>
                <a:solidFill>
                  <a:schemeClr val="tx1"/>
                </a:solidFill>
                <a:latin typeface="Century Gothic" panose="020B0502020202020204" pitchFamily="34" charset="0"/>
              </a:defRPr>
            </a:lvl7pPr>
            <a:lvl8pPr marL="3429000" indent="-228600" defTabSz="877888" fontAlgn="base">
              <a:spcBef>
                <a:spcPct val="0"/>
              </a:spcBef>
              <a:spcAft>
                <a:spcPct val="0"/>
              </a:spcAft>
              <a:defRPr>
                <a:solidFill>
                  <a:schemeClr val="tx1"/>
                </a:solidFill>
                <a:latin typeface="Century Gothic" panose="020B0502020202020204" pitchFamily="34" charset="0"/>
              </a:defRPr>
            </a:lvl8pPr>
            <a:lvl9pPr marL="3886200" indent="-228600" defTabSz="877888" fontAlgn="base">
              <a:spcBef>
                <a:spcPct val="0"/>
              </a:spcBef>
              <a:spcAft>
                <a:spcPct val="0"/>
              </a:spcAft>
              <a:defRPr>
                <a:solidFill>
                  <a:schemeClr val="tx1"/>
                </a:solidFill>
                <a:latin typeface="Century Gothic" panose="020B0502020202020204" pitchFamily="34" charset="0"/>
              </a:defRPr>
            </a:lvl9pPr>
          </a:lstStyle>
          <a:p>
            <a:pPr algn="r" eaLnBrk="1" hangingPunct="1">
              <a:lnSpc>
                <a:spcPct val="90000"/>
              </a:lnSpc>
              <a:spcBef>
                <a:spcPct val="20000"/>
              </a:spcBef>
            </a:pPr>
            <a:fld id="{D0B010B4-BFA4-4DFF-8974-9C126F4A46F0}" type="slidenum">
              <a:rPr lang="fr-FR" altLang="fr-FR" sz="1100" b="1">
                <a:solidFill>
                  <a:srgbClr val="FFFFFF"/>
                </a:solidFill>
                <a:latin typeface="Comic Sans MS" panose="030F0702030302020204" pitchFamily="66" charset="0"/>
              </a:rPr>
              <a:pPr algn="r" eaLnBrk="1" hangingPunct="1">
                <a:lnSpc>
                  <a:spcPct val="90000"/>
                </a:lnSpc>
                <a:spcBef>
                  <a:spcPct val="20000"/>
                </a:spcBef>
              </a:pPr>
              <a:t>7</a:t>
            </a:fld>
            <a:endParaRPr lang="fr-FR" altLang="fr-FR" sz="1100" b="1">
              <a:solidFill>
                <a:srgbClr val="FFFFFF"/>
              </a:solidFill>
              <a:latin typeface="Comic Sans MS" panose="030F0702030302020204" pitchFamily="66" charset="0"/>
            </a:endParaRPr>
          </a:p>
        </p:txBody>
      </p:sp>
      <p:sp>
        <p:nvSpPr>
          <p:cNvPr id="30723" name="Rectangle 2"/>
          <p:cNvSpPr>
            <a:spLocks noGrp="1" noRot="1" noChangeAspect="1" noChangeArrowheads="1" noTextEdit="1"/>
          </p:cNvSpPr>
          <p:nvPr>
            <p:ph type="sldImg"/>
          </p:nvPr>
        </p:nvSpPr>
        <p:spPr bwMode="auto">
          <a:xfrm>
            <a:off x="74613" y="744538"/>
            <a:ext cx="66262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xfrm>
            <a:off x="908050" y="4722813"/>
            <a:ext cx="4994275" cy="447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08" tIns="43955" rIns="87908" bIns="43955" numCol="1" anchor="t" anchorCtr="0" compatLnSpc="1">
            <a:prstTxWarp prst="textNoShape">
              <a:avLst/>
            </a:prstTxWarp>
          </a:bodyPr>
          <a:lstStyle/>
          <a:p>
            <a:pPr>
              <a:spcBef>
                <a:spcPct val="0"/>
              </a:spcBef>
            </a:pPr>
            <a:endParaRPr lang="fr-FR" altLang="fr-FR">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60800" y="9444038"/>
            <a:ext cx="29495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08" tIns="43955" rIns="87908" bIns="43955" anchor="b"/>
          <a:lstStyle>
            <a:lvl1pPr defTabSz="877888">
              <a:defRPr>
                <a:solidFill>
                  <a:schemeClr val="tx1"/>
                </a:solidFill>
                <a:latin typeface="Century Gothic" panose="020B0502020202020204" pitchFamily="34" charset="0"/>
              </a:defRPr>
            </a:lvl1pPr>
            <a:lvl2pPr marL="742950" indent="-285750" defTabSz="877888">
              <a:defRPr>
                <a:solidFill>
                  <a:schemeClr val="tx1"/>
                </a:solidFill>
                <a:latin typeface="Century Gothic" panose="020B0502020202020204" pitchFamily="34" charset="0"/>
              </a:defRPr>
            </a:lvl2pPr>
            <a:lvl3pPr marL="1143000" indent="-228600" defTabSz="877888">
              <a:defRPr>
                <a:solidFill>
                  <a:schemeClr val="tx1"/>
                </a:solidFill>
                <a:latin typeface="Century Gothic" panose="020B0502020202020204" pitchFamily="34" charset="0"/>
              </a:defRPr>
            </a:lvl3pPr>
            <a:lvl4pPr marL="1600200" indent="-228600" defTabSz="877888">
              <a:defRPr>
                <a:solidFill>
                  <a:schemeClr val="tx1"/>
                </a:solidFill>
                <a:latin typeface="Century Gothic" panose="020B0502020202020204" pitchFamily="34" charset="0"/>
              </a:defRPr>
            </a:lvl4pPr>
            <a:lvl5pPr marL="2057400" indent="-228600" defTabSz="877888">
              <a:defRPr>
                <a:solidFill>
                  <a:schemeClr val="tx1"/>
                </a:solidFill>
                <a:latin typeface="Century Gothic" panose="020B0502020202020204" pitchFamily="34" charset="0"/>
              </a:defRPr>
            </a:lvl5pPr>
            <a:lvl6pPr marL="2514600" indent="-228600" defTabSz="877888" fontAlgn="base">
              <a:spcBef>
                <a:spcPct val="0"/>
              </a:spcBef>
              <a:spcAft>
                <a:spcPct val="0"/>
              </a:spcAft>
              <a:defRPr>
                <a:solidFill>
                  <a:schemeClr val="tx1"/>
                </a:solidFill>
                <a:latin typeface="Century Gothic" panose="020B0502020202020204" pitchFamily="34" charset="0"/>
              </a:defRPr>
            </a:lvl6pPr>
            <a:lvl7pPr marL="2971800" indent="-228600" defTabSz="877888" fontAlgn="base">
              <a:spcBef>
                <a:spcPct val="0"/>
              </a:spcBef>
              <a:spcAft>
                <a:spcPct val="0"/>
              </a:spcAft>
              <a:defRPr>
                <a:solidFill>
                  <a:schemeClr val="tx1"/>
                </a:solidFill>
                <a:latin typeface="Century Gothic" panose="020B0502020202020204" pitchFamily="34" charset="0"/>
              </a:defRPr>
            </a:lvl7pPr>
            <a:lvl8pPr marL="3429000" indent="-228600" defTabSz="877888" fontAlgn="base">
              <a:spcBef>
                <a:spcPct val="0"/>
              </a:spcBef>
              <a:spcAft>
                <a:spcPct val="0"/>
              </a:spcAft>
              <a:defRPr>
                <a:solidFill>
                  <a:schemeClr val="tx1"/>
                </a:solidFill>
                <a:latin typeface="Century Gothic" panose="020B0502020202020204" pitchFamily="34" charset="0"/>
              </a:defRPr>
            </a:lvl8pPr>
            <a:lvl9pPr marL="3886200" indent="-228600" defTabSz="877888" fontAlgn="base">
              <a:spcBef>
                <a:spcPct val="0"/>
              </a:spcBef>
              <a:spcAft>
                <a:spcPct val="0"/>
              </a:spcAft>
              <a:defRPr>
                <a:solidFill>
                  <a:schemeClr val="tx1"/>
                </a:solidFill>
                <a:latin typeface="Century Gothic" panose="020B0502020202020204" pitchFamily="34" charset="0"/>
              </a:defRPr>
            </a:lvl9pPr>
          </a:lstStyle>
          <a:p>
            <a:pPr algn="r" eaLnBrk="1" hangingPunct="1">
              <a:lnSpc>
                <a:spcPct val="90000"/>
              </a:lnSpc>
              <a:spcBef>
                <a:spcPct val="20000"/>
              </a:spcBef>
            </a:pPr>
            <a:fld id="{AB6A4ADF-55C8-4113-B3E3-72F52E04B94A}" type="slidenum">
              <a:rPr lang="fr-FR" altLang="fr-FR" sz="1100" b="1">
                <a:solidFill>
                  <a:srgbClr val="FFFFFF"/>
                </a:solidFill>
                <a:latin typeface="Comic Sans MS" panose="030F0702030302020204" pitchFamily="66" charset="0"/>
              </a:rPr>
              <a:pPr algn="r" eaLnBrk="1" hangingPunct="1">
                <a:lnSpc>
                  <a:spcPct val="90000"/>
                </a:lnSpc>
                <a:spcBef>
                  <a:spcPct val="20000"/>
                </a:spcBef>
              </a:pPr>
              <a:t>8</a:t>
            </a:fld>
            <a:endParaRPr lang="fr-FR" altLang="fr-FR" sz="1100" b="1">
              <a:solidFill>
                <a:srgbClr val="FFFFFF"/>
              </a:solidFill>
              <a:latin typeface="Comic Sans MS" panose="030F0702030302020204" pitchFamily="66" charset="0"/>
            </a:endParaRPr>
          </a:p>
        </p:txBody>
      </p:sp>
      <p:sp>
        <p:nvSpPr>
          <p:cNvPr id="32771" name="Rectangle 2"/>
          <p:cNvSpPr>
            <a:spLocks noGrp="1" noRot="1" noChangeAspect="1" noChangeArrowheads="1" noTextEdit="1"/>
          </p:cNvSpPr>
          <p:nvPr>
            <p:ph type="sldImg"/>
          </p:nvPr>
        </p:nvSpPr>
        <p:spPr bwMode="auto">
          <a:xfrm>
            <a:off x="74613" y="744538"/>
            <a:ext cx="66262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xfrm>
            <a:off x="908050" y="4722813"/>
            <a:ext cx="4994275" cy="447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08" tIns="43955" rIns="87908" bIns="43955" numCol="1" anchor="t" anchorCtr="0" compatLnSpc="1">
            <a:prstTxWarp prst="textNoShape">
              <a:avLst/>
            </a:prstTxWarp>
          </a:bodyPr>
          <a:lstStyle/>
          <a:p>
            <a:pPr>
              <a:spcBef>
                <a:spcPct val="0"/>
              </a:spcBef>
            </a:pPr>
            <a:endParaRPr lang="fr-FR" altLang="fr-FR">
              <a:latin typeface="Arial" panose="020B0604020202020204" pitchFamily="34" charset="0"/>
            </a:endParaRPr>
          </a:p>
        </p:txBody>
      </p:sp>
    </p:spTree>
    <p:extLst>
      <p:ext uri="{BB962C8B-B14F-4D97-AF65-F5344CB8AC3E}">
        <p14:creationId xmlns:p14="http://schemas.microsoft.com/office/powerpoint/2010/main" val="2599526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440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3B6604D-3620-450D-8177-16FFC17FEFBE}" type="slidenum">
              <a:rPr lang="fr-FR" altLang="fr-FR">
                <a:latin typeface="Calibri" panose="020F0502020204030204" pitchFamily="34" charset="0"/>
              </a:rPr>
              <a:pPr fontAlgn="base">
                <a:spcBef>
                  <a:spcPct val="0"/>
                </a:spcBef>
                <a:spcAft>
                  <a:spcPct val="0"/>
                </a:spcAft>
              </a:pPr>
              <a:t>14</a:t>
            </a:fld>
            <a:endParaRPr lang="fr-FR" altLang="fr-FR">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xfrm>
            <a:off x="363538"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latin typeface="Arial" panose="020B0604020202020204" pitchFamily="34" charset="0"/>
              <a:cs typeface="Arial" panose="020B0604020202020204" pitchFamily="34" charset="0"/>
            </a:endParaRPr>
          </a:p>
        </p:txBody>
      </p:sp>
      <p:sp>
        <p:nvSpPr>
          <p:cNvPr id="471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E055558-730F-485F-AA04-B16D3C6FE2D8}" type="slidenum">
              <a:rPr lang="fr-FR" altLang="fr-FR">
                <a:latin typeface="Arial" panose="020B0604020202020204" pitchFamily="34" charset="0"/>
              </a:rPr>
              <a:pPr fontAlgn="base">
                <a:spcBef>
                  <a:spcPct val="0"/>
                </a:spcBef>
                <a:spcAft>
                  <a:spcPct val="0"/>
                </a:spcAft>
              </a:pPr>
              <a:t>16</a:t>
            </a:fld>
            <a:endParaRPr lang="fr-FR" altLang="fr-FR">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4"/>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fr-FR" altLang="fr-FR">
                <a:latin typeface="Arial" panose="020B0604020202020204" pitchFamily="34" charset="0"/>
              </a:rPr>
              <a:t>13/09/09 10:23</a:t>
            </a:r>
          </a:p>
        </p:txBody>
      </p:sp>
      <p:sp>
        <p:nvSpPr>
          <p:cNvPr id="50179" name="Rectangle 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63F7677-1EDC-4CD7-9B51-F81C99166518}" type="slidenum">
              <a:rPr lang="fr-FR" altLang="fr-FR">
                <a:latin typeface="Arial" panose="020B0604020202020204" pitchFamily="34" charset="0"/>
              </a:rPr>
              <a:pPr fontAlgn="base">
                <a:spcBef>
                  <a:spcPct val="0"/>
                </a:spcBef>
                <a:spcAft>
                  <a:spcPct val="0"/>
                </a:spcAft>
              </a:pPr>
              <a:t>19</a:t>
            </a:fld>
            <a:endParaRPr lang="fr-FR" altLang="fr-FR">
              <a:latin typeface="Arial" panose="020B0604020202020204" pitchFamily="34" charset="0"/>
            </a:endParaRPr>
          </a:p>
        </p:txBody>
      </p:sp>
      <p:sp>
        <p:nvSpPr>
          <p:cNvPr id="50180" name="Text Box 1"/>
          <p:cNvSpPr txBox="1">
            <a:spLocks noChangeArrowheads="1"/>
          </p:cNvSpPr>
          <p:nvPr/>
        </p:nvSpPr>
        <p:spPr bwMode="auto">
          <a:xfrm>
            <a:off x="3859213" y="9444038"/>
            <a:ext cx="29511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153" tIns="46880" rIns="90153" bIns="46880" anchor="b"/>
          <a:lstStyle>
            <a:lvl1pPr>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1pPr>
            <a:lvl2pPr marL="742950" indent="-285750">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2pPr>
            <a:lvl3pPr marL="1143000" indent="-228600">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3pPr>
            <a:lvl4pPr marL="1600200" indent="-228600">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4pPr>
            <a:lvl5pPr marL="2057400" indent="-228600">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5pPr>
            <a:lvl6pPr marL="2514600" indent="-228600" defTabSz="457200" fontAlgn="base">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6pPr>
            <a:lvl7pPr marL="2971800" indent="-228600" defTabSz="457200" fontAlgn="base">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7pPr>
            <a:lvl8pPr marL="3429000" indent="-228600" defTabSz="457200" fontAlgn="base">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8pPr>
            <a:lvl9pPr marL="3886200" indent="-228600" defTabSz="457200" fontAlgn="base">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9pPr>
          </a:lstStyle>
          <a:p>
            <a:pPr algn="r" eaLnBrk="1" hangingPunct="1"/>
            <a:fld id="{099E560E-D72D-4ACE-98A7-937A4F110F87}" type="slidenum">
              <a:rPr lang="en-US" altLang="fr-FR" sz="1200">
                <a:solidFill>
                  <a:srgbClr val="000000"/>
                </a:solidFill>
                <a:latin typeface="Times New Roman" panose="02020603050405020304" pitchFamily="18" charset="0"/>
              </a:rPr>
              <a:pPr algn="r" eaLnBrk="1" hangingPunct="1"/>
              <a:t>19</a:t>
            </a:fld>
            <a:endParaRPr lang="en-US" altLang="fr-FR" sz="1200">
              <a:solidFill>
                <a:srgbClr val="000000"/>
              </a:solidFill>
              <a:latin typeface="Times New Roman" panose="02020603050405020304" pitchFamily="18" charset="0"/>
            </a:endParaRPr>
          </a:p>
        </p:txBody>
      </p:sp>
      <p:sp>
        <p:nvSpPr>
          <p:cNvPr id="50181" name="Text Box 2"/>
          <p:cNvSpPr txBox="1">
            <a:spLocks noChangeArrowheads="1"/>
          </p:cNvSpPr>
          <p:nvPr/>
        </p:nvSpPr>
        <p:spPr bwMode="auto">
          <a:xfrm>
            <a:off x="0" y="9444038"/>
            <a:ext cx="29511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153" tIns="46880" rIns="90153" bIns="46880" anchor="b"/>
          <a:lstStyle>
            <a:lvl1pPr>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1pPr>
            <a:lvl2pPr marL="742950" indent="-285750">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2pPr>
            <a:lvl3pPr marL="1143000" indent="-228600">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3pPr>
            <a:lvl4pPr marL="1600200" indent="-228600">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4pPr>
            <a:lvl5pPr marL="2057400" indent="-228600">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5pPr>
            <a:lvl6pPr marL="2514600" indent="-228600" defTabSz="457200" fontAlgn="base">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6pPr>
            <a:lvl7pPr marL="2971800" indent="-228600" defTabSz="457200" fontAlgn="base">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7pPr>
            <a:lvl8pPr marL="3429000" indent="-228600" defTabSz="457200" fontAlgn="base">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8pPr>
            <a:lvl9pPr marL="3886200" indent="-228600" defTabSz="457200" fontAlgn="base">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9pPr>
          </a:lstStyle>
          <a:p>
            <a:pPr eaLnBrk="1" hangingPunct="1"/>
            <a:endParaRPr lang="en-US" altLang="fr-FR" sz="1200">
              <a:solidFill>
                <a:srgbClr val="000000"/>
              </a:solidFill>
              <a:latin typeface="Times New Roman" panose="02020603050405020304" pitchFamily="18" charset="0"/>
            </a:endParaRPr>
          </a:p>
        </p:txBody>
      </p:sp>
      <p:sp>
        <p:nvSpPr>
          <p:cNvPr id="50182" name="Text Box 3"/>
          <p:cNvSpPr txBox="1">
            <a:spLocks noChangeArrowheads="1"/>
          </p:cNvSpPr>
          <p:nvPr/>
        </p:nvSpPr>
        <p:spPr bwMode="auto">
          <a:xfrm>
            <a:off x="0" y="0"/>
            <a:ext cx="29511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153" tIns="46880" rIns="90153" bIns="46880"/>
          <a:lstStyle>
            <a:lvl1pPr>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1pPr>
            <a:lvl2pPr marL="742950" indent="-285750">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2pPr>
            <a:lvl3pPr marL="1143000" indent="-228600">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3pPr>
            <a:lvl4pPr marL="1600200" indent="-228600">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4pPr>
            <a:lvl5pPr marL="2057400" indent="-228600">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5pPr>
            <a:lvl6pPr marL="2514600" indent="-228600" defTabSz="457200" fontAlgn="base">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6pPr>
            <a:lvl7pPr marL="2971800" indent="-228600" defTabSz="457200" fontAlgn="base">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7pPr>
            <a:lvl8pPr marL="3429000" indent="-228600" defTabSz="457200" fontAlgn="base">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8pPr>
            <a:lvl9pPr marL="3886200" indent="-228600" defTabSz="457200" fontAlgn="base">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9pPr>
          </a:lstStyle>
          <a:p>
            <a:pPr eaLnBrk="1" hangingPunct="1"/>
            <a:endParaRPr lang="en-US" altLang="fr-FR" sz="1200">
              <a:solidFill>
                <a:srgbClr val="000000"/>
              </a:solidFill>
              <a:latin typeface="Times New Roman" panose="02020603050405020304" pitchFamily="18" charset="0"/>
            </a:endParaRPr>
          </a:p>
        </p:txBody>
      </p:sp>
      <p:sp>
        <p:nvSpPr>
          <p:cNvPr id="50183" name="Text Box 4"/>
          <p:cNvSpPr txBox="1">
            <a:spLocks noChangeArrowheads="1"/>
          </p:cNvSpPr>
          <p:nvPr/>
        </p:nvSpPr>
        <p:spPr bwMode="auto">
          <a:xfrm>
            <a:off x="3859213" y="0"/>
            <a:ext cx="29511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153" tIns="46880" rIns="90153" bIns="46880"/>
          <a:lstStyle>
            <a:lvl1pPr>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1pPr>
            <a:lvl2pPr marL="742950" indent="-285750">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2pPr>
            <a:lvl3pPr marL="1143000" indent="-228600">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3pPr>
            <a:lvl4pPr marL="1600200" indent="-228600">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4pPr>
            <a:lvl5pPr marL="2057400" indent="-228600">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5pPr>
            <a:lvl6pPr marL="2514600" indent="-228600" defTabSz="457200" fontAlgn="base">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6pPr>
            <a:lvl7pPr marL="2971800" indent="-228600" defTabSz="457200" fontAlgn="base">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7pPr>
            <a:lvl8pPr marL="3429000" indent="-228600" defTabSz="457200" fontAlgn="base">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8pPr>
            <a:lvl9pPr marL="3886200" indent="-228600" defTabSz="457200" fontAlgn="base">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8238" algn="l"/>
                <a:tab pos="5397500" algn="l"/>
                <a:tab pos="5848350" algn="l"/>
                <a:tab pos="6297613" algn="l"/>
                <a:tab pos="6748463" algn="l"/>
                <a:tab pos="7197725" algn="l"/>
                <a:tab pos="7648575" algn="l"/>
                <a:tab pos="8097838" algn="l"/>
                <a:tab pos="8548688" algn="l"/>
                <a:tab pos="8997950" algn="l"/>
              </a:tabLst>
              <a:defRPr>
                <a:solidFill>
                  <a:schemeClr val="tx1"/>
                </a:solidFill>
                <a:latin typeface="Century Gothic" panose="020B0502020202020204" pitchFamily="34" charset="0"/>
              </a:defRPr>
            </a:lvl9pPr>
          </a:lstStyle>
          <a:p>
            <a:pPr algn="r" eaLnBrk="1" hangingPunct="1"/>
            <a:endParaRPr lang="en-US" altLang="fr-FR" sz="1200">
              <a:solidFill>
                <a:srgbClr val="000000"/>
              </a:solidFill>
              <a:latin typeface="Times New Roman" panose="02020603050405020304" pitchFamily="18" charset="0"/>
            </a:endParaRPr>
          </a:p>
        </p:txBody>
      </p:sp>
      <p:sp>
        <p:nvSpPr>
          <p:cNvPr id="50184" name="Text Box 5"/>
          <p:cNvSpPr txBox="1">
            <a:spLocks noChangeArrowheads="1"/>
          </p:cNvSpPr>
          <p:nvPr/>
        </p:nvSpPr>
        <p:spPr bwMode="auto">
          <a:xfrm>
            <a:off x="920750" y="835025"/>
            <a:ext cx="4972050" cy="3627438"/>
          </a:xfrm>
          <a:prstGeom prst="rect">
            <a:avLst/>
          </a:prstGeom>
          <a:solidFill>
            <a:srgbClr val="FFFFFF"/>
          </a:solidFill>
          <a:ln w="9525">
            <a:solidFill>
              <a:srgbClr val="000000"/>
            </a:solidFill>
            <a:miter lim="800000"/>
            <a:headEnd/>
            <a:tailEnd/>
          </a:ln>
        </p:spPr>
        <p:txBody>
          <a:bodyPr wrap="none" lIns="91595" tIns="45798" rIns="91595" bIns="45798"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endParaRPr lang="fr-FR" altLang="fr-FR" sz="800">
              <a:latin typeface="Calibri" panose="020F0502020204030204" pitchFamily="34" charset="0"/>
            </a:endParaRPr>
          </a:p>
        </p:txBody>
      </p:sp>
      <p:sp>
        <p:nvSpPr>
          <p:cNvPr id="50185" name="Rectangle 6"/>
          <p:cNvSpPr>
            <a:spLocks noGrp="1" noChangeArrowheads="1"/>
          </p:cNvSpPr>
          <p:nvPr>
            <p:ph type="body"/>
          </p:nvPr>
        </p:nvSpPr>
        <p:spPr bwMode="auto">
          <a:xfrm>
            <a:off x="908050" y="4721225"/>
            <a:ext cx="4995863" cy="4576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ct val="0"/>
              </a:spcBef>
            </a:pPr>
            <a:endParaRPr lang="en-US" altLang="fr-FR">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latin typeface="Arial" panose="020B0604020202020204" pitchFamily="34" charset="0"/>
            </a:endParaRPr>
          </a:p>
        </p:txBody>
      </p:sp>
      <p:sp>
        <p:nvSpPr>
          <p:cNvPr id="532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EFBE27C-2775-4178-AE25-B588CF207FBD}" type="slidenum">
              <a:rPr lang="fr-FR" altLang="fr-FR">
                <a:latin typeface="Calibri" panose="020F0502020204030204" pitchFamily="34" charset="0"/>
              </a:rPr>
              <a:pPr fontAlgn="base">
                <a:spcBef>
                  <a:spcPct val="0"/>
                </a:spcBef>
                <a:spcAft>
                  <a:spcPct val="0"/>
                </a:spcAft>
              </a:pPr>
              <a:t>21</a:t>
            </a:fld>
            <a:endParaRPr lang="fr-FR" altLang="fr-FR">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1A337AA-0A39-4E2E-8DCD-C58C658DA5E0}" type="slidenum">
              <a:rPr lang="de-DE" altLang="fr-FR">
                <a:latin typeface="Arial" panose="020B0604020202020204" pitchFamily="34" charset="0"/>
                <a:cs typeface="Arial" panose="020B0604020202020204" pitchFamily="34" charset="0"/>
              </a:rPr>
              <a:pPr fontAlgn="base">
                <a:spcBef>
                  <a:spcPct val="0"/>
                </a:spcBef>
                <a:spcAft>
                  <a:spcPct val="0"/>
                </a:spcAft>
              </a:pPr>
              <a:t>32</a:t>
            </a:fld>
            <a:endParaRPr lang="de-DE" altLang="fr-FR">
              <a:latin typeface="Arial" panose="020B0604020202020204" pitchFamily="34" charset="0"/>
              <a:cs typeface="Arial" panose="020B0604020202020204" pitchFamily="34" charset="0"/>
            </a:endParaRPr>
          </a:p>
        </p:txBody>
      </p:sp>
      <p:sp>
        <p:nvSpPr>
          <p:cNvPr id="63491" name="Rectangle 2"/>
          <p:cNvSpPr>
            <a:spLocks noGrp="1" noRot="1" noChangeAspect="1" noChangeArrowheads="1" noTextEdit="1"/>
          </p:cNvSpPr>
          <p:nvPr>
            <p:ph type="sldImg"/>
          </p:nvPr>
        </p:nvSpPr>
        <p:spPr bwMode="auto">
          <a:xfrm>
            <a:off x="384175" y="684213"/>
            <a:ext cx="6099175"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xfrm>
            <a:off x="927100" y="4284663"/>
            <a:ext cx="5003800" cy="417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287 w 372"/>
              <a:gd name="T1" fmla="*/ 166 h 166"/>
              <a:gd name="T2" fmla="*/ 293 w 372"/>
              <a:gd name="T3" fmla="*/ 164 h 166"/>
              <a:gd name="T4" fmla="*/ 294 w 372"/>
              <a:gd name="T5" fmla="*/ 163 h 166"/>
              <a:gd name="T6" fmla="*/ 370 w 372"/>
              <a:gd name="T7" fmla="*/ 87 h 166"/>
              <a:gd name="T8" fmla="*/ 370 w 372"/>
              <a:gd name="T9" fmla="*/ 78 h 166"/>
              <a:gd name="T10" fmla="*/ 294 w 372"/>
              <a:gd name="T11" fmla="*/ 3 h 166"/>
              <a:gd name="T12" fmla="*/ 293 w 372"/>
              <a:gd name="T13" fmla="*/ 2 h 166"/>
              <a:gd name="T14" fmla="*/ 287 w 372"/>
              <a:gd name="T15" fmla="*/ 0 h 166"/>
              <a:gd name="T16" fmla="*/ 0 w 372"/>
              <a:gd name="T17" fmla="*/ 0 h 166"/>
              <a:gd name="T18" fmla="*/ 0 w 372"/>
              <a:gd name="T19" fmla="*/ 166 h 166"/>
              <a:gd name="T20" fmla="*/ 287 w 372"/>
              <a:gd name="T2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5" name="Date Placeholder 3"/>
          <p:cNvSpPr>
            <a:spLocks noGrp="1"/>
          </p:cNvSpPr>
          <p:nvPr>
            <p:ph type="dt" sz="half" idx="10"/>
          </p:nvPr>
        </p:nvSpPr>
        <p:spPr/>
        <p:txBody>
          <a:bodyPr/>
          <a:lstStyle>
            <a:lvl1pPr>
              <a:defRPr/>
            </a:lvl1pPr>
          </a:lstStyle>
          <a:p>
            <a:pPr>
              <a:defRPr/>
            </a:pPr>
            <a:fld id="{8709BE6B-4559-41D0-8D08-D64CA1876008}" type="datetime1">
              <a:rPr lang="en-US"/>
              <a:pPr>
                <a:defRPr/>
              </a:pPr>
              <a:t>4/20/2016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fr-FR"/>
              <a:t>ANFH La Réunion 21 avril 2016</a:t>
            </a:r>
            <a:endParaRPr lang="en-US" dirty="0"/>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4946F873-2BAF-40BE-8511-750735007DBD}" type="slidenum">
              <a:rPr lang="en-US"/>
              <a:pPr>
                <a:defRPr/>
              </a:pPr>
              <a:t>‹N°›</a:t>
            </a:fld>
            <a:endParaRPr lang="en-US"/>
          </a:p>
        </p:txBody>
      </p:sp>
    </p:spTree>
    <p:extLst>
      <p:ext uri="{BB962C8B-B14F-4D97-AF65-F5344CB8AC3E}">
        <p14:creationId xmlns:p14="http://schemas.microsoft.com/office/powerpoint/2010/main" val="81546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5" name="Date Placeholder 3"/>
          <p:cNvSpPr>
            <a:spLocks noGrp="1"/>
          </p:cNvSpPr>
          <p:nvPr>
            <p:ph type="dt" sz="half" idx="10"/>
          </p:nvPr>
        </p:nvSpPr>
        <p:spPr/>
        <p:txBody>
          <a:bodyPr/>
          <a:lstStyle>
            <a:lvl1pPr>
              <a:defRPr/>
            </a:lvl1pPr>
          </a:lstStyle>
          <a:p>
            <a:pPr>
              <a:defRPr/>
            </a:pPr>
            <a:fld id="{64B39692-287C-4E8B-B862-20DC1DB5FAE5}" type="datetime1">
              <a:rPr lang="en-US"/>
              <a:pPr>
                <a:defRPr/>
              </a:pPr>
              <a:t>4/20/2016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fr-FR"/>
              <a:t>ANFH La Réunion 21 avril 2016</a:t>
            </a:r>
            <a:endParaRPr lang="en-US" dirty="0"/>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1A7438BC-84E5-4B7C-BBE5-0A67E11C90C5}" type="slidenum">
              <a:rPr lang="en-US"/>
              <a:pPr>
                <a:defRPr/>
              </a:pPr>
              <a:t>‹N°›</a:t>
            </a:fld>
            <a:endParaRPr lang="en-US"/>
          </a:p>
        </p:txBody>
      </p:sp>
    </p:spTree>
    <p:extLst>
      <p:ext uri="{BB962C8B-B14F-4D97-AF65-F5344CB8AC3E}">
        <p14:creationId xmlns:p14="http://schemas.microsoft.com/office/powerpoint/2010/main" val="1313259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TextBox 13"/>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fr-FR" sz="8000">
                <a:solidFill>
                  <a:schemeClr val="accent1"/>
                </a:solidFill>
                <a:latin typeface="Arial" panose="020B0604020202020204" pitchFamily="34" charset="0"/>
              </a:rPr>
              <a:t>“</a:t>
            </a:r>
          </a:p>
        </p:txBody>
      </p:sp>
      <p:sp>
        <p:nvSpPr>
          <p:cNvPr id="7" name="TextBox 14"/>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fr-FR" sz="8000">
                <a:solidFill>
                  <a:schemeClr val="accent1"/>
                </a:solidFill>
                <a:latin typeface="Arial" panose="020B0604020202020204" pitchFamily="34" charset="0"/>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8" name="Date Placeholder 3"/>
          <p:cNvSpPr>
            <a:spLocks noGrp="1"/>
          </p:cNvSpPr>
          <p:nvPr>
            <p:ph type="dt" sz="half" idx="14"/>
          </p:nvPr>
        </p:nvSpPr>
        <p:spPr/>
        <p:txBody>
          <a:bodyPr/>
          <a:lstStyle>
            <a:lvl1pPr>
              <a:defRPr/>
            </a:lvl1pPr>
          </a:lstStyle>
          <a:p>
            <a:pPr>
              <a:defRPr/>
            </a:pPr>
            <a:fld id="{B454B7EA-C467-4306-930D-34D521F51FFF}" type="datetime1">
              <a:rPr lang="en-US"/>
              <a:pPr>
                <a:defRPr/>
              </a:pPr>
              <a:t>4/20/2016</a:t>
            </a:fld>
            <a:endParaRPr lang="en-US" dirty="0"/>
          </a:p>
        </p:txBody>
      </p:sp>
      <p:sp>
        <p:nvSpPr>
          <p:cNvPr id="9" name="Footer Placeholder 4"/>
          <p:cNvSpPr>
            <a:spLocks noGrp="1"/>
          </p:cNvSpPr>
          <p:nvPr>
            <p:ph type="ftr" sz="quarter" idx="15"/>
          </p:nvPr>
        </p:nvSpPr>
        <p:spPr/>
        <p:txBody>
          <a:bodyPr/>
          <a:lstStyle>
            <a:lvl1pPr>
              <a:defRPr/>
            </a:lvl1pPr>
          </a:lstStyle>
          <a:p>
            <a:pPr>
              <a:defRPr/>
            </a:pPr>
            <a:r>
              <a:rPr lang="fr-FR"/>
              <a:t>ANFH La Réunion 21 avril 2016</a:t>
            </a:r>
            <a:endParaRPr lang="en-US" dirty="0"/>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AC91517F-B8BC-4978-947D-D6151A133C2E}" type="slidenum">
              <a:rPr lang="en-US"/>
              <a:pPr>
                <a:defRPr/>
              </a:pPr>
              <a:t>‹N°›</a:t>
            </a:fld>
            <a:endParaRPr lang="en-US"/>
          </a:p>
        </p:txBody>
      </p:sp>
    </p:spTree>
    <p:extLst>
      <p:ext uri="{BB962C8B-B14F-4D97-AF65-F5344CB8AC3E}">
        <p14:creationId xmlns:p14="http://schemas.microsoft.com/office/powerpoint/2010/main" val="3784407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fr-FR"/>
              <a:t>Modifier les styles du texte du masque</a:t>
            </a:r>
          </a:p>
        </p:txBody>
      </p:sp>
      <p:sp>
        <p:nvSpPr>
          <p:cNvPr id="6" name="Date Placeholder 4"/>
          <p:cNvSpPr>
            <a:spLocks noGrp="1"/>
          </p:cNvSpPr>
          <p:nvPr>
            <p:ph type="dt" sz="half" idx="10"/>
          </p:nvPr>
        </p:nvSpPr>
        <p:spPr/>
        <p:txBody>
          <a:bodyPr/>
          <a:lstStyle>
            <a:lvl1pPr>
              <a:defRPr/>
            </a:lvl1pPr>
          </a:lstStyle>
          <a:p>
            <a:pPr>
              <a:defRPr/>
            </a:pPr>
            <a:fld id="{BD9A4427-EB2F-49A0-9EEF-0FADFAB1473E}" type="datetime1">
              <a:rPr lang="en-US"/>
              <a:pPr>
                <a:defRPr/>
              </a:pPr>
              <a:t>4/20/2016</a:t>
            </a:fld>
            <a:endParaRPr lang="en-US" dirty="0"/>
          </a:p>
        </p:txBody>
      </p:sp>
      <p:sp>
        <p:nvSpPr>
          <p:cNvPr id="7" name="Footer Placeholder 5"/>
          <p:cNvSpPr>
            <a:spLocks noGrp="1"/>
          </p:cNvSpPr>
          <p:nvPr>
            <p:ph type="ftr" sz="quarter" idx="11"/>
          </p:nvPr>
        </p:nvSpPr>
        <p:spPr/>
        <p:txBody>
          <a:bodyPr/>
          <a:lstStyle>
            <a:lvl1pPr>
              <a:defRPr/>
            </a:lvl1pPr>
          </a:lstStyle>
          <a:p>
            <a:pPr>
              <a:defRPr/>
            </a:pPr>
            <a:r>
              <a:rPr lang="fr-FR"/>
              <a:t>ANFH La Réunion 21 avril 2016</a:t>
            </a:r>
            <a:endParaRPr lang="en-US" dirty="0"/>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8E7285A3-F9A5-4DA0-B088-33F0B9A96515}" type="slidenum">
              <a:rPr lang="en-US"/>
              <a:pPr>
                <a:defRPr/>
              </a:pPr>
              <a:t>‹N°›</a:t>
            </a:fld>
            <a:endParaRPr lang="en-US"/>
          </a:p>
        </p:txBody>
      </p:sp>
    </p:spTree>
    <p:extLst>
      <p:ext uri="{BB962C8B-B14F-4D97-AF65-F5344CB8AC3E}">
        <p14:creationId xmlns:p14="http://schemas.microsoft.com/office/powerpoint/2010/main" val="166146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TextBox 16"/>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fr-FR" sz="8000">
                <a:solidFill>
                  <a:schemeClr val="accent1"/>
                </a:solidFill>
                <a:latin typeface="Arial" panose="020B0604020202020204" pitchFamily="34" charset="0"/>
              </a:rPr>
              <a:t>“</a:t>
            </a:r>
          </a:p>
        </p:txBody>
      </p:sp>
      <p:sp>
        <p:nvSpPr>
          <p:cNvPr id="7" name="TextBox 17"/>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fr-FR" sz="8000">
                <a:solidFill>
                  <a:schemeClr val="accent1"/>
                </a:solidFill>
                <a:latin typeface="Arial" panose="020B0604020202020204" pitchFamily="34" charset="0"/>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fr-FR"/>
              <a:t>Modifier les styles du texte du masque</a:t>
            </a:r>
          </a:p>
        </p:txBody>
      </p:sp>
      <p:sp>
        <p:nvSpPr>
          <p:cNvPr id="8" name="Date Placeholder 4"/>
          <p:cNvSpPr>
            <a:spLocks noGrp="1"/>
          </p:cNvSpPr>
          <p:nvPr>
            <p:ph type="dt" sz="half" idx="14"/>
          </p:nvPr>
        </p:nvSpPr>
        <p:spPr/>
        <p:txBody>
          <a:bodyPr/>
          <a:lstStyle>
            <a:lvl1pPr>
              <a:defRPr/>
            </a:lvl1pPr>
          </a:lstStyle>
          <a:p>
            <a:pPr>
              <a:defRPr/>
            </a:pPr>
            <a:fld id="{210084E2-E237-4D34-8712-D6045137AAD6}" type="datetime1">
              <a:rPr lang="en-US"/>
              <a:pPr>
                <a:defRPr/>
              </a:pPr>
              <a:t>4/20/2016</a:t>
            </a:fld>
            <a:endParaRPr lang="en-US" dirty="0"/>
          </a:p>
        </p:txBody>
      </p:sp>
      <p:sp>
        <p:nvSpPr>
          <p:cNvPr id="9" name="Footer Placeholder 5"/>
          <p:cNvSpPr>
            <a:spLocks noGrp="1"/>
          </p:cNvSpPr>
          <p:nvPr>
            <p:ph type="ftr" sz="quarter" idx="15"/>
          </p:nvPr>
        </p:nvSpPr>
        <p:spPr/>
        <p:txBody>
          <a:bodyPr/>
          <a:lstStyle>
            <a:lvl1pPr>
              <a:defRPr/>
            </a:lvl1pPr>
          </a:lstStyle>
          <a:p>
            <a:pPr>
              <a:defRPr/>
            </a:pPr>
            <a:r>
              <a:rPr lang="fr-FR"/>
              <a:t>ANFH La Réunion 21 avril 2016</a:t>
            </a:r>
            <a:endParaRPr lang="en-US" dirty="0"/>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68A64221-02B8-476E-80BA-F35861D790E1}" type="slidenum">
              <a:rPr lang="en-US"/>
              <a:pPr>
                <a:defRPr/>
              </a:pPr>
              <a:t>‹N°›</a:t>
            </a:fld>
            <a:endParaRPr lang="en-US"/>
          </a:p>
        </p:txBody>
      </p:sp>
    </p:spTree>
    <p:extLst>
      <p:ext uri="{BB962C8B-B14F-4D97-AF65-F5344CB8AC3E}">
        <p14:creationId xmlns:p14="http://schemas.microsoft.com/office/powerpoint/2010/main" val="2378891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fr-FR"/>
              <a:t>Modifier les styles du texte du masque</a:t>
            </a:r>
          </a:p>
        </p:txBody>
      </p:sp>
      <p:sp>
        <p:nvSpPr>
          <p:cNvPr id="6" name="Date Placeholder 4"/>
          <p:cNvSpPr>
            <a:spLocks noGrp="1"/>
          </p:cNvSpPr>
          <p:nvPr>
            <p:ph type="dt" sz="half" idx="14"/>
          </p:nvPr>
        </p:nvSpPr>
        <p:spPr/>
        <p:txBody>
          <a:bodyPr/>
          <a:lstStyle>
            <a:lvl1pPr>
              <a:defRPr/>
            </a:lvl1pPr>
          </a:lstStyle>
          <a:p>
            <a:pPr>
              <a:defRPr/>
            </a:pPr>
            <a:fld id="{12525ECF-BC3A-48FB-B38D-91086F698EC6}" type="datetime1">
              <a:rPr lang="en-US"/>
              <a:pPr>
                <a:defRPr/>
              </a:pPr>
              <a:t>4/20/2016</a:t>
            </a:fld>
            <a:endParaRPr lang="en-US" dirty="0"/>
          </a:p>
        </p:txBody>
      </p:sp>
      <p:sp>
        <p:nvSpPr>
          <p:cNvPr id="7" name="Footer Placeholder 5"/>
          <p:cNvSpPr>
            <a:spLocks noGrp="1"/>
          </p:cNvSpPr>
          <p:nvPr>
            <p:ph type="ftr" sz="quarter" idx="15"/>
          </p:nvPr>
        </p:nvSpPr>
        <p:spPr/>
        <p:txBody>
          <a:bodyPr/>
          <a:lstStyle>
            <a:lvl1pPr>
              <a:defRPr/>
            </a:lvl1pPr>
          </a:lstStyle>
          <a:p>
            <a:pPr>
              <a:defRPr/>
            </a:pPr>
            <a:r>
              <a:rPr lang="fr-FR"/>
              <a:t>ANFH La Réunion 21 avril 2016</a:t>
            </a:r>
            <a:endParaRPr lang="en-US" dirty="0"/>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81107094-3730-44DC-8D4A-26EA8E07130A}" type="slidenum">
              <a:rPr lang="en-US"/>
              <a:pPr>
                <a:defRPr/>
              </a:pPr>
              <a:t>‹N°›</a:t>
            </a:fld>
            <a:endParaRPr lang="en-US"/>
          </a:p>
        </p:txBody>
      </p:sp>
    </p:spTree>
    <p:extLst>
      <p:ext uri="{BB962C8B-B14F-4D97-AF65-F5344CB8AC3E}">
        <p14:creationId xmlns:p14="http://schemas.microsoft.com/office/powerpoint/2010/main" val="1927866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24EFEC7F-6DE8-4A08-A582-A4A3332853BE}" type="datetime1">
              <a:rPr lang="en-US"/>
              <a:pPr>
                <a:defRPr/>
              </a:pPr>
              <a:t>4/20/2016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fr-FR"/>
              <a:t>ANFH La Réunion 21 avril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79EFF8-2A25-451C-9299-60158440BE8E}" type="slidenum">
              <a:rPr lang="en-US"/>
              <a:pPr>
                <a:defRPr/>
              </a:pPr>
              <a:t>‹N°›</a:t>
            </a:fld>
            <a:endParaRPr lang="en-US"/>
          </a:p>
        </p:txBody>
      </p:sp>
    </p:spTree>
    <p:extLst>
      <p:ext uri="{BB962C8B-B14F-4D97-AF65-F5344CB8AC3E}">
        <p14:creationId xmlns:p14="http://schemas.microsoft.com/office/powerpoint/2010/main" val="3181415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4450AC05-7BB5-452C-BAD7-052B8577460F}" type="datetime1">
              <a:rPr lang="en-US"/>
              <a:pPr>
                <a:defRPr/>
              </a:pPr>
              <a:t>4/20/2016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fr-FR"/>
              <a:t>ANFH La Réunion 21 avril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C64E23A-9DC0-4CDC-B8DD-D24FFE8C997A}" type="slidenum">
              <a:rPr lang="en-US"/>
              <a:pPr>
                <a:defRPr/>
              </a:pPr>
              <a:t>‹N°›</a:t>
            </a:fld>
            <a:endParaRPr lang="en-US"/>
          </a:p>
        </p:txBody>
      </p:sp>
    </p:spTree>
    <p:extLst>
      <p:ext uri="{BB962C8B-B14F-4D97-AF65-F5344CB8AC3E}">
        <p14:creationId xmlns:p14="http://schemas.microsoft.com/office/powerpoint/2010/main" val="2339128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terne - Contenus">
    <p:spTree>
      <p:nvGrpSpPr>
        <p:cNvPr id="1" name=""/>
        <p:cNvGrpSpPr/>
        <p:nvPr/>
      </p:nvGrpSpPr>
      <p:grpSpPr>
        <a:xfrm>
          <a:off x="0" y="0"/>
          <a:ext cx="0" cy="0"/>
          <a:chOff x="0" y="0"/>
          <a:chExt cx="0" cy="0"/>
        </a:xfrm>
      </p:grpSpPr>
      <p:cxnSp>
        <p:nvCxnSpPr>
          <p:cNvPr id="4" name="Connecteur droit 3"/>
          <p:cNvCxnSpPr/>
          <p:nvPr userDrawn="1"/>
        </p:nvCxnSpPr>
        <p:spPr>
          <a:xfrm>
            <a:off x="0" y="928688"/>
            <a:ext cx="12192000" cy="0"/>
          </a:xfrm>
          <a:prstGeom prst="line">
            <a:avLst/>
          </a:prstGeom>
          <a:ln w="19050">
            <a:solidFill>
              <a:srgbClr val="0055A2"/>
            </a:solidFill>
          </a:ln>
        </p:spPr>
        <p:style>
          <a:lnRef idx="1">
            <a:schemeClr val="accent1"/>
          </a:lnRef>
          <a:fillRef idx="0">
            <a:schemeClr val="accent1"/>
          </a:fillRef>
          <a:effectRef idx="0">
            <a:schemeClr val="accent1"/>
          </a:effectRef>
          <a:fontRef idx="minor">
            <a:schemeClr val="tx1"/>
          </a:fontRef>
        </p:style>
      </p:cxnSp>
      <p:grpSp>
        <p:nvGrpSpPr>
          <p:cNvPr id="5" name="Groupe 36"/>
          <p:cNvGrpSpPr>
            <a:grpSpLocks/>
          </p:cNvGrpSpPr>
          <p:nvPr userDrawn="1"/>
        </p:nvGrpSpPr>
        <p:grpSpPr bwMode="auto">
          <a:xfrm>
            <a:off x="11239500" y="6215063"/>
            <a:ext cx="862013" cy="598487"/>
            <a:chOff x="-29" y="6215082"/>
            <a:chExt cx="646142" cy="598294"/>
          </a:xfrm>
        </p:grpSpPr>
        <p:sp>
          <p:nvSpPr>
            <p:cNvPr id="7" name="Rectangle à coins arrondis 6"/>
            <p:cNvSpPr/>
            <p:nvPr userDrawn="1"/>
          </p:nvSpPr>
          <p:spPr bwMode="auto">
            <a:xfrm>
              <a:off x="142765" y="6310301"/>
              <a:ext cx="503348" cy="503075"/>
            </a:xfrm>
            <a:prstGeom prst="roundRect">
              <a:avLst/>
            </a:prstGeom>
            <a:solidFill>
              <a:srgbClr val="0055A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 name="Rectangle à coins arrondis 7"/>
            <p:cNvSpPr/>
            <p:nvPr userDrawn="1"/>
          </p:nvSpPr>
          <p:spPr bwMode="auto">
            <a:xfrm>
              <a:off x="-29" y="6215082"/>
              <a:ext cx="428381" cy="428487"/>
            </a:xfrm>
            <a:prstGeom prst="roundRect">
              <a:avLst/>
            </a:prstGeom>
            <a:solidFill>
              <a:srgbClr val="0055A2">
                <a:alpha val="90000"/>
              </a:srgbClr>
            </a:solid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 name="Rectangle à coins arrondis 8"/>
            <p:cNvSpPr/>
            <p:nvPr userDrawn="1"/>
          </p:nvSpPr>
          <p:spPr bwMode="auto">
            <a:xfrm>
              <a:off x="105877" y="6535654"/>
              <a:ext cx="179682" cy="179329"/>
            </a:xfrm>
            <a:prstGeom prst="roundRect">
              <a:avLst/>
            </a:prstGeom>
            <a:solidFill>
              <a:schemeClr val="bg1">
                <a:alpha val="89804"/>
              </a:schemeClr>
            </a:solid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sp>
        <p:nvSpPr>
          <p:cNvPr id="11" name="Slide Number Placeholder 3"/>
          <p:cNvSpPr txBox="1">
            <a:spLocks/>
          </p:cNvSpPr>
          <p:nvPr userDrawn="1"/>
        </p:nvSpPr>
        <p:spPr>
          <a:xfrm>
            <a:off x="10704513" y="6492875"/>
            <a:ext cx="1016000" cy="365125"/>
          </a:xfrm>
          <a:prstGeom prst="rect">
            <a:avLst/>
          </a:prstGeom>
        </p:spPr>
        <p:txBody>
          <a:bodyPr/>
          <a:lstStyle>
            <a:lvl1pPr algn="r">
              <a:defRPr sz="1600">
                <a:latin typeface="Calibri" pitchFamily="34" charset="0"/>
                <a:cs typeface="Calibri" pitchFamily="34" charset="0"/>
              </a:defRPr>
            </a:lvl1pPr>
          </a:lstStyle>
          <a:p>
            <a:pPr defTabSz="914400" eaLnBrk="1" fontAlgn="auto" hangingPunct="1">
              <a:spcBef>
                <a:spcPts val="0"/>
              </a:spcBef>
              <a:spcAft>
                <a:spcPts val="0"/>
              </a:spcAft>
              <a:defRPr/>
            </a:pPr>
            <a:fld id="{87BBDB94-B485-4606-AFE6-D274284D50D3}" type="slidenum">
              <a:rPr lang="fr-FR" sz="1200" smtClean="0"/>
              <a:pPr defTabSz="914400" eaLnBrk="1" fontAlgn="auto" hangingPunct="1">
                <a:spcBef>
                  <a:spcPts val="0"/>
                </a:spcBef>
                <a:spcAft>
                  <a:spcPts val="0"/>
                </a:spcAft>
                <a:defRPr/>
              </a:pPr>
              <a:t>‹N°›</a:t>
            </a:fld>
            <a:endParaRPr lang="fr-FR" sz="1200" dirty="0"/>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2163" y="6391275"/>
            <a:ext cx="12588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C:\Users\christelle.bousard\Desktop\logo-crap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46825" y="6465888"/>
            <a:ext cx="14382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Users\christelle.bousard\Desktop\logo_sft-antel_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61363" y="6434138"/>
            <a:ext cx="142557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a:spLocks noChangeArrowheads="1"/>
          </p:cNvSpPr>
          <p:nvPr userDrawn="1"/>
        </p:nvSpPr>
        <p:spPr bwMode="auto">
          <a:xfrm>
            <a:off x="576263" y="6500813"/>
            <a:ext cx="209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fontAlgn="auto" hangingPunct="1">
              <a:spcBef>
                <a:spcPts val="0"/>
              </a:spcBef>
              <a:spcAft>
                <a:spcPts val="0"/>
              </a:spcAft>
              <a:defRPr/>
            </a:pPr>
            <a:r>
              <a:rPr lang="fr-FR" altLang="fr-FR">
                <a:solidFill>
                  <a:srgbClr val="0052A4"/>
                </a:solidFill>
              </a:rPr>
              <a:t>#RdvEsanté2016 </a:t>
            </a:r>
          </a:p>
        </p:txBody>
      </p:sp>
      <p:sp>
        <p:nvSpPr>
          <p:cNvPr id="16" name="Rectangle 15"/>
          <p:cNvSpPr>
            <a:spLocks noChangeArrowheads="1"/>
          </p:cNvSpPr>
          <p:nvPr userDrawn="1"/>
        </p:nvSpPr>
        <p:spPr bwMode="auto">
          <a:xfrm>
            <a:off x="2735263" y="6492875"/>
            <a:ext cx="154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fontAlgn="auto" hangingPunct="1">
              <a:spcBef>
                <a:spcPts val="0"/>
              </a:spcBef>
              <a:spcAft>
                <a:spcPts val="0"/>
              </a:spcAft>
              <a:defRPr/>
            </a:pPr>
            <a:r>
              <a:rPr lang="fr-FR" altLang="fr-FR">
                <a:solidFill>
                  <a:srgbClr val="0052A4"/>
                </a:solidFill>
              </a:rPr>
              <a:t>#esanté</a:t>
            </a:r>
          </a:p>
        </p:txBody>
      </p:sp>
      <p:pic>
        <p:nvPicPr>
          <p:cNvPr id="1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538" y="6418263"/>
            <a:ext cx="504825" cy="379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u contenu 5"/>
          <p:cNvSpPr>
            <a:spLocks noGrp="1"/>
          </p:cNvSpPr>
          <p:nvPr>
            <p:ph sz="quarter" idx="10"/>
          </p:nvPr>
        </p:nvSpPr>
        <p:spPr>
          <a:xfrm>
            <a:off x="1047752" y="1785939"/>
            <a:ext cx="10001249" cy="4429125"/>
          </a:xfrm>
          <a:prstGeom prst="rect">
            <a:avLst/>
          </a:prstGeom>
        </p:spPr>
        <p:txBody>
          <a:bodyPr/>
          <a:lstStyle>
            <a:lvl1pPr>
              <a:buClr>
                <a:srgbClr val="0055A2"/>
              </a:buClr>
              <a:buFont typeface="Wingdings" pitchFamily="2" charset="2"/>
              <a:buChar char="n"/>
              <a:defRPr sz="2400">
                <a:solidFill>
                  <a:srgbClr val="0055A2"/>
                </a:solidFill>
                <a:latin typeface="+mn-lt"/>
              </a:defRPr>
            </a:lvl1pPr>
            <a:lvl2pPr>
              <a:buClr>
                <a:srgbClr val="0055A2"/>
              </a:buClr>
              <a:buSzPct val="80000"/>
              <a:buFont typeface="Wingdings" pitchFamily="2" charset="2"/>
              <a:buChar char="o"/>
              <a:defRPr sz="2000">
                <a:solidFill>
                  <a:schemeClr val="tx1">
                    <a:lumMod val="65000"/>
                    <a:lumOff val="35000"/>
                  </a:schemeClr>
                </a:solidFill>
                <a:latin typeface="+mn-lt"/>
              </a:defRPr>
            </a:lvl2pPr>
            <a:lvl3pPr>
              <a:buClr>
                <a:srgbClr val="0055A2"/>
              </a:buClr>
              <a:buFont typeface="Webdings" pitchFamily="18" charset="2"/>
              <a:buChar char="4"/>
              <a:defRPr sz="1800">
                <a:solidFill>
                  <a:schemeClr val="tx1">
                    <a:lumMod val="65000"/>
                    <a:lumOff val="35000"/>
                  </a:schemeClr>
                </a:solidFill>
                <a:latin typeface="+mn-lt"/>
              </a:defRPr>
            </a:lvl3pPr>
            <a:lvl4pPr>
              <a:buClr>
                <a:srgbClr val="0055A2"/>
              </a:buClr>
              <a:buFont typeface="Wingdings" pitchFamily="2" charset="2"/>
              <a:buChar char="§"/>
              <a:defRPr sz="1600">
                <a:solidFill>
                  <a:schemeClr val="tx1">
                    <a:lumMod val="65000"/>
                    <a:lumOff val="35000"/>
                  </a:schemeClr>
                </a:solidFill>
                <a:latin typeface="+mn-lt"/>
              </a:defRPr>
            </a:lvl4pPr>
            <a:lvl5pPr>
              <a:buClr>
                <a:srgbClr val="0055A2"/>
              </a:buClr>
              <a:buFont typeface="Courier New" pitchFamily="49" charset="0"/>
              <a:buChar char="o"/>
              <a:defRPr sz="1400">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p:cNvSpPr>
            <a:spLocks noGrp="1"/>
          </p:cNvSpPr>
          <p:nvPr>
            <p:ph type="title"/>
          </p:nvPr>
        </p:nvSpPr>
        <p:spPr>
          <a:xfrm>
            <a:off x="190459" y="71414"/>
            <a:ext cx="7905805" cy="785818"/>
          </a:xfrm>
          <a:prstGeom prst="rect">
            <a:avLst/>
          </a:prstGeom>
        </p:spPr>
        <p:txBody>
          <a:bodyPr/>
          <a:lstStyle>
            <a:lvl1pPr algn="l">
              <a:defRPr sz="2800" b="1">
                <a:solidFill>
                  <a:srgbClr val="0055A2"/>
                </a:solidFill>
              </a:defRPr>
            </a:lvl1pPr>
          </a:lstStyle>
          <a:p>
            <a:r>
              <a:rPr lang="fr-FR" dirty="0"/>
              <a:t>Cliquez pour modifier le style du titre</a:t>
            </a:r>
          </a:p>
        </p:txBody>
      </p:sp>
    </p:spTree>
    <p:extLst>
      <p:ext uri="{BB962C8B-B14F-4D97-AF65-F5344CB8AC3E}">
        <p14:creationId xmlns:p14="http://schemas.microsoft.com/office/powerpoint/2010/main" val="1145063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328084" y="930275"/>
            <a:ext cx="10363200" cy="1143000"/>
          </a:xfrm>
        </p:spPr>
        <p:txBody>
          <a:bodyPr/>
          <a:lstStyle/>
          <a:p>
            <a:r>
              <a:rPr lang="fr-FR"/>
              <a:t>Modifiez le style du titre</a:t>
            </a:r>
          </a:p>
        </p:txBody>
      </p:sp>
      <p:sp>
        <p:nvSpPr>
          <p:cNvPr id="3" name="Espace réservé de l'image en ligne 2"/>
          <p:cNvSpPr>
            <a:spLocks noGrp="1"/>
          </p:cNvSpPr>
          <p:nvPr>
            <p:ph type="clipArt" sz="half" idx="1"/>
          </p:nvPr>
        </p:nvSpPr>
        <p:spPr>
          <a:xfrm>
            <a:off x="914400" y="2147888"/>
            <a:ext cx="5080000" cy="4114800"/>
          </a:xfrm>
        </p:spPr>
        <p:txBody>
          <a:bodyPr rtlCol="0">
            <a:normAutofit/>
          </a:bodyPr>
          <a:lstStyle/>
          <a:p>
            <a:pPr lvl="0"/>
            <a:endParaRPr lang="fr-FR" noProof="0"/>
          </a:p>
        </p:txBody>
      </p:sp>
      <p:sp>
        <p:nvSpPr>
          <p:cNvPr id="4" name="Espace réservé du texte 3"/>
          <p:cNvSpPr>
            <a:spLocks noGrp="1"/>
          </p:cNvSpPr>
          <p:nvPr>
            <p:ph type="body" sz="half" idx="2"/>
          </p:nvPr>
        </p:nvSpPr>
        <p:spPr>
          <a:xfrm>
            <a:off x="6197600" y="2147888"/>
            <a:ext cx="508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914400" y="6324600"/>
            <a:ext cx="2540000" cy="457200"/>
          </a:xfrm>
        </p:spPr>
        <p:txBody>
          <a:bodyPr/>
          <a:lstStyle>
            <a:lvl1pPr>
              <a:defRPr smtClean="0"/>
            </a:lvl1pPr>
          </a:lstStyle>
          <a:p>
            <a:pPr>
              <a:defRPr/>
            </a:pPr>
            <a:fld id="{9823D53E-3C90-4AC0-8C1D-9644F4A538FC}" type="datetime1">
              <a:rPr lang="en-US" altLang="fr-FR"/>
              <a:pPr>
                <a:defRPr/>
              </a:pPr>
              <a:t>4/20/2016</a:t>
            </a:fld>
            <a:endParaRPr lang="fr-FR" altLang="fr-FR"/>
          </a:p>
        </p:txBody>
      </p:sp>
      <p:sp>
        <p:nvSpPr>
          <p:cNvPr id="6" name="Espace réservé du pied de page 5"/>
          <p:cNvSpPr>
            <a:spLocks noGrp="1"/>
          </p:cNvSpPr>
          <p:nvPr>
            <p:ph type="ftr" sz="quarter" idx="11"/>
          </p:nvPr>
        </p:nvSpPr>
        <p:spPr>
          <a:xfrm>
            <a:off x="4165600" y="6324600"/>
            <a:ext cx="3860800" cy="457200"/>
          </a:xfrm>
        </p:spPr>
        <p:txBody>
          <a:bodyPr/>
          <a:lstStyle>
            <a:lvl1pPr>
              <a:defRPr/>
            </a:lvl1pPr>
          </a:lstStyle>
          <a:p>
            <a:pPr>
              <a:defRPr/>
            </a:pPr>
            <a:r>
              <a:rPr lang="fr-FR" altLang="fr-FR"/>
              <a:t>ANFH La Réunion 21 avril 2016</a:t>
            </a:r>
          </a:p>
        </p:txBody>
      </p:sp>
      <p:sp>
        <p:nvSpPr>
          <p:cNvPr id="7" name="Espace réservé du numéro de diapositive 6"/>
          <p:cNvSpPr>
            <a:spLocks noGrp="1"/>
          </p:cNvSpPr>
          <p:nvPr>
            <p:ph type="sldNum" sz="quarter" idx="12"/>
          </p:nvPr>
        </p:nvSpPr>
        <p:spPr>
          <a:xfrm>
            <a:off x="8737600" y="6324600"/>
            <a:ext cx="2540000" cy="457200"/>
          </a:xfrm>
        </p:spPr>
        <p:txBody>
          <a:bodyPr/>
          <a:lstStyle>
            <a:lvl1pPr>
              <a:defRPr/>
            </a:lvl1pPr>
          </a:lstStyle>
          <a:p>
            <a:pPr>
              <a:defRPr/>
            </a:pPr>
            <a:fld id="{AA180D7F-0B1D-47E9-82E2-B7B80016EF01}" type="slidenum">
              <a:rPr lang="fr-FR" altLang="fr-FR"/>
              <a:pPr>
                <a:defRPr/>
              </a:pPr>
              <a:t>‹N°›</a:t>
            </a:fld>
            <a:endParaRPr lang="fr-FR" altLang="fr-FR"/>
          </a:p>
        </p:txBody>
      </p:sp>
    </p:spTree>
    <p:extLst>
      <p:ext uri="{BB962C8B-B14F-4D97-AF65-F5344CB8AC3E}">
        <p14:creationId xmlns:p14="http://schemas.microsoft.com/office/powerpoint/2010/main" val="1200805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graphique 2"/>
          <p:cNvSpPr>
            <a:spLocks noGrp="1"/>
          </p:cNvSpPr>
          <p:nvPr>
            <p:ph type="chart" idx="1"/>
          </p:nvPr>
        </p:nvSpPr>
        <p:spPr>
          <a:xfrm>
            <a:off x="914400" y="1981200"/>
            <a:ext cx="10363200" cy="4114800"/>
          </a:xfrm>
        </p:spPr>
        <p:txBody>
          <a:bodyPr rtlCol="0">
            <a:normAutofit/>
          </a:bodyPr>
          <a:lstStyle/>
          <a:p>
            <a:pPr lvl="0"/>
            <a:endParaRPr lang="fr-FR" noProof="0"/>
          </a:p>
        </p:txBody>
      </p:sp>
      <p:sp>
        <p:nvSpPr>
          <p:cNvPr id="4" name="Espace réservé de la date 3"/>
          <p:cNvSpPr>
            <a:spLocks noGrp="1"/>
          </p:cNvSpPr>
          <p:nvPr>
            <p:ph type="dt" sz="half" idx="10"/>
          </p:nvPr>
        </p:nvSpPr>
        <p:spPr>
          <a:xfrm>
            <a:off x="914400" y="6248400"/>
            <a:ext cx="2540000" cy="457200"/>
          </a:xfrm>
        </p:spPr>
        <p:txBody>
          <a:bodyPr/>
          <a:lstStyle>
            <a:lvl1pPr>
              <a:defRPr smtClean="0"/>
            </a:lvl1pPr>
          </a:lstStyle>
          <a:p>
            <a:pPr>
              <a:defRPr/>
            </a:pPr>
            <a:fld id="{49CC1D87-BFBB-412E-BCF6-70D715A90CE0}" type="datetime1">
              <a:rPr lang="en-US" altLang="fr-FR"/>
              <a:pPr>
                <a:defRPr/>
              </a:pPr>
              <a:t>4/20/2016</a:t>
            </a:fld>
            <a:endParaRPr lang="fr-FR" altLang="fr-FR"/>
          </a:p>
        </p:txBody>
      </p:sp>
      <p:sp>
        <p:nvSpPr>
          <p:cNvPr id="5" name="Espace réservé du pied de page 4"/>
          <p:cNvSpPr>
            <a:spLocks noGrp="1"/>
          </p:cNvSpPr>
          <p:nvPr>
            <p:ph type="ftr" sz="quarter" idx="11"/>
          </p:nvPr>
        </p:nvSpPr>
        <p:spPr>
          <a:xfrm>
            <a:off x="4165600" y="6248400"/>
            <a:ext cx="3860800" cy="457200"/>
          </a:xfrm>
        </p:spPr>
        <p:txBody>
          <a:bodyPr/>
          <a:lstStyle>
            <a:lvl1pPr>
              <a:defRPr/>
            </a:lvl1pPr>
          </a:lstStyle>
          <a:p>
            <a:pPr>
              <a:defRPr/>
            </a:pPr>
            <a:r>
              <a:rPr lang="fr-FR" altLang="fr-FR"/>
              <a:t>ANFH La Réunion 21 avril 2016</a:t>
            </a:r>
          </a:p>
        </p:txBody>
      </p:sp>
      <p:sp>
        <p:nvSpPr>
          <p:cNvPr id="6" name="Espace réservé du numéro de diapositive 5"/>
          <p:cNvSpPr>
            <a:spLocks noGrp="1"/>
          </p:cNvSpPr>
          <p:nvPr>
            <p:ph type="sldNum" sz="quarter" idx="12"/>
          </p:nvPr>
        </p:nvSpPr>
        <p:spPr>
          <a:xfrm>
            <a:off x="8737600" y="6248400"/>
            <a:ext cx="2540000" cy="457200"/>
          </a:xfrm>
        </p:spPr>
        <p:txBody>
          <a:bodyPr/>
          <a:lstStyle>
            <a:lvl1pPr>
              <a:defRPr/>
            </a:lvl1pPr>
          </a:lstStyle>
          <a:p>
            <a:pPr>
              <a:defRPr/>
            </a:pPr>
            <a:fld id="{F7AF81DC-DC18-482A-8B5E-C7C4086BCD66}" type="slidenum">
              <a:rPr lang="fr-FR" altLang="fr-FR"/>
              <a:pPr>
                <a:defRPr/>
              </a:pPr>
              <a:t>‹N°›</a:t>
            </a:fld>
            <a:endParaRPr lang="fr-FR" altLang="fr-FR"/>
          </a:p>
        </p:txBody>
      </p:sp>
    </p:spTree>
    <p:extLst>
      <p:ext uri="{BB962C8B-B14F-4D97-AF65-F5344CB8AC3E}">
        <p14:creationId xmlns:p14="http://schemas.microsoft.com/office/powerpoint/2010/main" val="3246315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D32A52B2-29CB-424E-8CC6-8BA4E72DDED6}" type="datetime1">
              <a:rPr lang="en-US"/>
              <a:pPr>
                <a:defRPr/>
              </a:pPr>
              <a:t>4/20/2016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fr-FR"/>
              <a:t>ANFH La Réunion 21 avril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F3DB730-BD23-4F3C-BF79-9BC8A91E9F40}" type="slidenum">
              <a:rPr lang="en-US"/>
              <a:pPr>
                <a:defRPr/>
              </a:pPr>
              <a:t>‹N°›</a:t>
            </a:fld>
            <a:endParaRPr lang="en-US"/>
          </a:p>
        </p:txBody>
      </p:sp>
    </p:spTree>
    <p:extLst>
      <p:ext uri="{BB962C8B-B14F-4D97-AF65-F5344CB8AC3E}">
        <p14:creationId xmlns:p14="http://schemas.microsoft.com/office/powerpoint/2010/main" val="140214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5" name="Date Placeholder 3"/>
          <p:cNvSpPr>
            <a:spLocks noGrp="1"/>
          </p:cNvSpPr>
          <p:nvPr>
            <p:ph type="dt" sz="half" idx="10"/>
          </p:nvPr>
        </p:nvSpPr>
        <p:spPr/>
        <p:txBody>
          <a:bodyPr/>
          <a:lstStyle>
            <a:lvl1pPr>
              <a:defRPr/>
            </a:lvl1pPr>
          </a:lstStyle>
          <a:p>
            <a:pPr>
              <a:defRPr/>
            </a:pPr>
            <a:fld id="{49384373-AF16-4303-9A62-9843B89BAA5D}" type="datetime1">
              <a:rPr lang="en-US"/>
              <a:pPr>
                <a:defRPr/>
              </a:pPr>
              <a:t>4/20/2016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fr-FR"/>
              <a:t>ANFH La Réunion 21 avril 2016</a:t>
            </a:r>
            <a:endParaRPr lang="en-US" dirty="0"/>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AAF3A2C2-D27E-4884-9CC7-25F3CF9DDE6A}" type="slidenum">
              <a:rPr lang="en-US"/>
              <a:pPr>
                <a:defRPr/>
              </a:pPr>
              <a:t>‹N°›</a:t>
            </a:fld>
            <a:endParaRPr lang="en-US"/>
          </a:p>
        </p:txBody>
      </p:sp>
    </p:spTree>
    <p:extLst>
      <p:ext uri="{BB962C8B-B14F-4D97-AF65-F5344CB8AC3E}">
        <p14:creationId xmlns:p14="http://schemas.microsoft.com/office/powerpoint/2010/main" val="3598261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Date Placeholder 4"/>
          <p:cNvSpPr>
            <a:spLocks noGrp="1"/>
          </p:cNvSpPr>
          <p:nvPr>
            <p:ph type="dt" sz="half" idx="10"/>
          </p:nvPr>
        </p:nvSpPr>
        <p:spPr/>
        <p:txBody>
          <a:bodyPr/>
          <a:lstStyle>
            <a:lvl1pPr>
              <a:defRPr/>
            </a:lvl1pPr>
          </a:lstStyle>
          <a:p>
            <a:pPr>
              <a:defRPr/>
            </a:pPr>
            <a:fld id="{6EF3FED2-171B-419D-80A3-239C7D873218}" type="datetime1">
              <a:rPr lang="en-US"/>
              <a:pPr>
                <a:defRPr/>
              </a:pPr>
              <a:t>4/20/2016</a:t>
            </a:fld>
            <a:endParaRPr lang="en-US" dirty="0"/>
          </a:p>
        </p:txBody>
      </p:sp>
      <p:sp>
        <p:nvSpPr>
          <p:cNvPr id="7" name="Footer Placeholder 5"/>
          <p:cNvSpPr>
            <a:spLocks noGrp="1"/>
          </p:cNvSpPr>
          <p:nvPr>
            <p:ph type="ftr" sz="quarter" idx="11"/>
          </p:nvPr>
        </p:nvSpPr>
        <p:spPr/>
        <p:txBody>
          <a:bodyPr/>
          <a:lstStyle>
            <a:lvl1pPr>
              <a:defRPr/>
            </a:lvl1pPr>
          </a:lstStyle>
          <a:p>
            <a:pPr>
              <a:defRPr/>
            </a:pPr>
            <a:r>
              <a:rPr lang="fr-FR"/>
              <a:t>ANFH La Réunion 21 avril 2016</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17E79D6-1DA0-4896-BD43-57A37CA2DBE6}" type="slidenum">
              <a:rPr lang="en-US"/>
              <a:pPr>
                <a:defRPr/>
              </a:pPr>
              <a:t>‹N°›</a:t>
            </a:fld>
            <a:endParaRPr lang="en-US"/>
          </a:p>
        </p:txBody>
      </p:sp>
    </p:spTree>
    <p:extLst>
      <p:ext uri="{BB962C8B-B14F-4D97-AF65-F5344CB8AC3E}">
        <p14:creationId xmlns:p14="http://schemas.microsoft.com/office/powerpoint/2010/main" val="1962356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6"/>
          <p:cNvSpPr>
            <a:spLocks noGrp="1"/>
          </p:cNvSpPr>
          <p:nvPr>
            <p:ph type="dt" sz="half" idx="10"/>
          </p:nvPr>
        </p:nvSpPr>
        <p:spPr/>
        <p:txBody>
          <a:bodyPr/>
          <a:lstStyle>
            <a:lvl1pPr>
              <a:defRPr/>
            </a:lvl1pPr>
          </a:lstStyle>
          <a:p>
            <a:pPr>
              <a:defRPr/>
            </a:pPr>
            <a:fld id="{F7F95BFB-F579-4A02-89E4-0B00E9F4FDBB}" type="datetime1">
              <a:rPr lang="en-US"/>
              <a:pPr>
                <a:defRPr/>
              </a:pPr>
              <a:t>4/20/2016</a:t>
            </a:fld>
            <a:endParaRPr lang="en-US" dirty="0"/>
          </a:p>
        </p:txBody>
      </p:sp>
      <p:sp>
        <p:nvSpPr>
          <p:cNvPr id="9" name="Footer Placeholder 7"/>
          <p:cNvSpPr>
            <a:spLocks noGrp="1"/>
          </p:cNvSpPr>
          <p:nvPr>
            <p:ph type="ftr" sz="quarter" idx="11"/>
          </p:nvPr>
        </p:nvSpPr>
        <p:spPr/>
        <p:txBody>
          <a:bodyPr/>
          <a:lstStyle>
            <a:lvl1pPr>
              <a:defRPr/>
            </a:lvl1pPr>
          </a:lstStyle>
          <a:p>
            <a:pPr>
              <a:defRPr/>
            </a:pPr>
            <a:r>
              <a:rPr lang="fr-FR"/>
              <a:t>ANFH La Réunion 21 avril 2016</a:t>
            </a: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A46B0480-B686-4C04-BBE7-65E73993E8E8}" type="slidenum">
              <a:rPr lang="en-US"/>
              <a:pPr>
                <a:defRPr/>
              </a:pPr>
              <a:t>‹N°›</a:t>
            </a:fld>
            <a:endParaRPr lang="en-US"/>
          </a:p>
        </p:txBody>
      </p:sp>
    </p:spTree>
    <p:extLst>
      <p:ext uri="{BB962C8B-B14F-4D97-AF65-F5344CB8AC3E}">
        <p14:creationId xmlns:p14="http://schemas.microsoft.com/office/powerpoint/2010/main" val="275339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Title 1"/>
          <p:cNvSpPr>
            <a:spLocks noGrp="1"/>
          </p:cNvSpPr>
          <p:nvPr>
            <p:ph type="title"/>
          </p:nvPr>
        </p:nvSpPr>
        <p:spPr/>
        <p:txBody>
          <a:bodyPr/>
          <a:lstStyle/>
          <a:p>
            <a:r>
              <a:rPr lang="fr-FR"/>
              <a:t>Modifiez le style du titre</a:t>
            </a:r>
            <a:endParaRPr lang="en-US" dirty="0"/>
          </a:p>
        </p:txBody>
      </p:sp>
      <p:sp>
        <p:nvSpPr>
          <p:cNvPr id="4" name="Date Placeholder 2"/>
          <p:cNvSpPr>
            <a:spLocks noGrp="1"/>
          </p:cNvSpPr>
          <p:nvPr>
            <p:ph type="dt" sz="half" idx="10"/>
          </p:nvPr>
        </p:nvSpPr>
        <p:spPr/>
        <p:txBody>
          <a:bodyPr/>
          <a:lstStyle>
            <a:lvl1pPr>
              <a:defRPr/>
            </a:lvl1pPr>
          </a:lstStyle>
          <a:p>
            <a:pPr>
              <a:defRPr/>
            </a:pPr>
            <a:fld id="{6A2CC617-8949-4DEF-BACA-85B3B40FA168}" type="datetime1">
              <a:rPr lang="en-US"/>
              <a:pPr>
                <a:defRPr/>
              </a:pPr>
              <a:t>4/20/2016</a:t>
            </a:fld>
            <a:endParaRPr lang="en-US" dirty="0"/>
          </a:p>
        </p:txBody>
      </p:sp>
      <p:sp>
        <p:nvSpPr>
          <p:cNvPr id="5" name="Footer Placeholder 3"/>
          <p:cNvSpPr>
            <a:spLocks noGrp="1"/>
          </p:cNvSpPr>
          <p:nvPr>
            <p:ph type="ftr" sz="quarter" idx="11"/>
          </p:nvPr>
        </p:nvSpPr>
        <p:spPr/>
        <p:txBody>
          <a:bodyPr/>
          <a:lstStyle>
            <a:lvl1pPr>
              <a:defRPr/>
            </a:lvl1pPr>
          </a:lstStyle>
          <a:p>
            <a:pPr>
              <a:defRPr/>
            </a:pPr>
            <a:r>
              <a:rPr lang="fr-FR"/>
              <a:t>ANFH La Réunion 21 avril 2016</a:t>
            </a: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3DCE4DAA-9B78-4D9A-98C5-EA414884487E}" type="slidenum">
              <a:rPr lang="en-US"/>
              <a:pPr>
                <a:defRPr/>
              </a:pPr>
              <a:t>‹N°›</a:t>
            </a:fld>
            <a:endParaRPr lang="en-US"/>
          </a:p>
        </p:txBody>
      </p:sp>
    </p:spTree>
    <p:extLst>
      <p:ext uri="{BB962C8B-B14F-4D97-AF65-F5344CB8AC3E}">
        <p14:creationId xmlns:p14="http://schemas.microsoft.com/office/powerpoint/2010/main" val="265802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 name="Date Placeholder 1"/>
          <p:cNvSpPr>
            <a:spLocks noGrp="1"/>
          </p:cNvSpPr>
          <p:nvPr>
            <p:ph type="dt" sz="half" idx="10"/>
          </p:nvPr>
        </p:nvSpPr>
        <p:spPr/>
        <p:txBody>
          <a:bodyPr/>
          <a:lstStyle>
            <a:lvl1pPr>
              <a:defRPr/>
            </a:lvl1pPr>
          </a:lstStyle>
          <a:p>
            <a:pPr>
              <a:defRPr/>
            </a:pPr>
            <a:fld id="{6139A12C-664F-4B69-8927-48C4E2CB2CF7}" type="datetime1">
              <a:rPr lang="en-US"/>
              <a:pPr>
                <a:defRPr/>
              </a:pPr>
              <a:t>4/20/2016</a:t>
            </a:fld>
            <a:endParaRPr lang="en-US" dirty="0"/>
          </a:p>
        </p:txBody>
      </p:sp>
      <p:sp>
        <p:nvSpPr>
          <p:cNvPr id="4" name="Footer Placeholder 2"/>
          <p:cNvSpPr>
            <a:spLocks noGrp="1"/>
          </p:cNvSpPr>
          <p:nvPr>
            <p:ph type="ftr" sz="quarter" idx="11"/>
          </p:nvPr>
        </p:nvSpPr>
        <p:spPr/>
        <p:txBody>
          <a:bodyPr/>
          <a:lstStyle>
            <a:lvl1pPr>
              <a:defRPr/>
            </a:lvl1pPr>
          </a:lstStyle>
          <a:p>
            <a:pPr>
              <a:defRPr/>
            </a:pPr>
            <a:r>
              <a:rPr lang="fr-FR"/>
              <a:t>ANFH La Réunion 21 avril 2016</a:t>
            </a: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92F087E3-C573-4387-86F9-235340AFF8D8}" type="slidenum">
              <a:rPr lang="en-US"/>
              <a:pPr>
                <a:defRPr/>
              </a:pPr>
              <a:t>‹N°›</a:t>
            </a:fld>
            <a:endParaRPr lang="en-US"/>
          </a:p>
        </p:txBody>
      </p:sp>
    </p:spTree>
    <p:extLst>
      <p:ext uri="{BB962C8B-B14F-4D97-AF65-F5344CB8AC3E}">
        <p14:creationId xmlns:p14="http://schemas.microsoft.com/office/powerpoint/2010/main" val="747619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6" name="Date Placeholder 4"/>
          <p:cNvSpPr>
            <a:spLocks noGrp="1"/>
          </p:cNvSpPr>
          <p:nvPr>
            <p:ph type="dt" sz="half" idx="10"/>
          </p:nvPr>
        </p:nvSpPr>
        <p:spPr/>
        <p:txBody>
          <a:bodyPr/>
          <a:lstStyle>
            <a:lvl1pPr>
              <a:defRPr/>
            </a:lvl1pPr>
          </a:lstStyle>
          <a:p>
            <a:pPr>
              <a:defRPr/>
            </a:pPr>
            <a:fld id="{4B2E3499-4197-4E48-B3FD-2A6061EB0D52}" type="datetime1">
              <a:rPr lang="en-US"/>
              <a:pPr>
                <a:defRPr/>
              </a:pPr>
              <a:t>4/20/2016</a:t>
            </a:fld>
            <a:endParaRPr lang="en-US" dirty="0"/>
          </a:p>
        </p:txBody>
      </p:sp>
      <p:sp>
        <p:nvSpPr>
          <p:cNvPr id="7" name="Footer Placeholder 5"/>
          <p:cNvSpPr>
            <a:spLocks noGrp="1"/>
          </p:cNvSpPr>
          <p:nvPr>
            <p:ph type="ftr" sz="quarter" idx="11"/>
          </p:nvPr>
        </p:nvSpPr>
        <p:spPr/>
        <p:txBody>
          <a:bodyPr/>
          <a:lstStyle>
            <a:lvl1pPr>
              <a:defRPr/>
            </a:lvl1pPr>
          </a:lstStyle>
          <a:p>
            <a:pPr>
              <a:defRPr/>
            </a:pPr>
            <a:r>
              <a:rPr lang="fr-FR"/>
              <a:t>ANFH La Réunion 21 avril 2016</a:t>
            </a: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B35A9F2B-A7C8-4F5A-A0AC-240AB13D0A5E}" type="slidenum">
              <a:rPr lang="en-US"/>
              <a:pPr>
                <a:defRPr/>
              </a:pPr>
              <a:t>‹N°›</a:t>
            </a:fld>
            <a:endParaRPr lang="en-US"/>
          </a:p>
        </p:txBody>
      </p:sp>
    </p:spTree>
    <p:extLst>
      <p:ext uri="{BB962C8B-B14F-4D97-AF65-F5344CB8AC3E}">
        <p14:creationId xmlns:p14="http://schemas.microsoft.com/office/powerpoint/2010/main" val="431517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6" name="Date Placeholder 4"/>
          <p:cNvSpPr>
            <a:spLocks noGrp="1"/>
          </p:cNvSpPr>
          <p:nvPr>
            <p:ph type="dt" sz="half" idx="10"/>
          </p:nvPr>
        </p:nvSpPr>
        <p:spPr/>
        <p:txBody>
          <a:bodyPr/>
          <a:lstStyle>
            <a:lvl1pPr>
              <a:defRPr/>
            </a:lvl1pPr>
          </a:lstStyle>
          <a:p>
            <a:pPr>
              <a:defRPr/>
            </a:pPr>
            <a:fld id="{3AF48A86-4EDC-4328-89A5-AA040CB99BB3}" type="datetime1">
              <a:rPr lang="en-US"/>
              <a:pPr>
                <a:defRPr/>
              </a:pPr>
              <a:t>4/20/2016</a:t>
            </a:fld>
            <a:endParaRPr lang="en-US" dirty="0"/>
          </a:p>
        </p:txBody>
      </p:sp>
      <p:sp>
        <p:nvSpPr>
          <p:cNvPr id="7" name="Footer Placeholder 5"/>
          <p:cNvSpPr>
            <a:spLocks noGrp="1"/>
          </p:cNvSpPr>
          <p:nvPr>
            <p:ph type="ftr" sz="quarter" idx="11"/>
          </p:nvPr>
        </p:nvSpPr>
        <p:spPr/>
        <p:txBody>
          <a:bodyPr/>
          <a:lstStyle>
            <a:lvl1pPr>
              <a:defRPr/>
            </a:lvl1pPr>
          </a:lstStyle>
          <a:p>
            <a:pPr>
              <a:defRPr/>
            </a:pPr>
            <a:r>
              <a:rPr lang="fr-FR"/>
              <a:t>ANFH La Réunion 21 avril 2016</a:t>
            </a:r>
            <a:endParaRPr lang="en-US" dirty="0"/>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C353CDED-3457-4894-98AB-BCE753E420B1}" type="slidenum">
              <a:rPr lang="en-US"/>
              <a:pPr>
                <a:defRPr/>
              </a:pPr>
              <a:t>‹N°›</a:t>
            </a:fld>
            <a:endParaRPr lang="en-US"/>
          </a:p>
        </p:txBody>
      </p:sp>
    </p:spTree>
    <p:extLst>
      <p:ext uri="{BB962C8B-B14F-4D97-AF65-F5344CB8AC3E}">
        <p14:creationId xmlns:p14="http://schemas.microsoft.com/office/powerpoint/2010/main" val="6054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413"/>
              <a:ext cx="85725" cy="533400"/>
            </a:xfrm>
            <a:custGeom>
              <a:avLst/>
              <a:gdLst>
                <a:gd name="T0" fmla="*/ 22 w 22"/>
                <a:gd name="T1" fmla="*/ 136 h 136"/>
                <a:gd name="T2" fmla="*/ 17 w 22"/>
                <a:gd name="T3" fmla="*/ 80 h 136"/>
                <a:gd name="T4" fmla="*/ 0 w 22"/>
                <a:gd name="T5" fmla="*/ 0 h 136"/>
                <a:gd name="T6" fmla="*/ 0 w 22"/>
                <a:gd name="T7" fmla="*/ 35 h 136"/>
                <a:gd name="T8" fmla="*/ 20 w 22"/>
                <a:gd name="T9" fmla="*/ 124 h 136"/>
                <a:gd name="T10" fmla="*/ 22 w 22"/>
                <a:gd name="T11" fmla="*/ 136 h 136"/>
              </a:gdLst>
              <a:ahLst/>
              <a:cxnLst>
                <a:cxn ang="0">
                  <a:pos x="T0" y="T1"/>
                </a:cxn>
                <a:cxn ang="0">
                  <a:pos x="T2" y="T3"/>
                </a:cxn>
                <a:cxn ang="0">
                  <a:pos x="T4" y="T5"/>
                </a:cxn>
                <a:cxn ang="0">
                  <a:pos x="T6" y="T7"/>
                </a:cxn>
                <a:cxn ang="0">
                  <a:pos x="T8" y="T9"/>
                </a:cxn>
                <a:cxn ang="0">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7" name="Freeform 12"/>
            <p:cNvSpPr>
              <a:spLocks/>
            </p:cNvSpPr>
            <p:nvPr/>
          </p:nvSpPr>
          <p:spPr bwMode="auto">
            <a:xfrm>
              <a:off x="2597151" y="2779713"/>
              <a:ext cx="550863" cy="1978025"/>
            </a:xfrm>
            <a:custGeom>
              <a:avLst/>
              <a:gdLst>
                <a:gd name="T0" fmla="*/ 86 w 140"/>
                <a:gd name="T1" fmla="*/ 350 h 504"/>
                <a:gd name="T2" fmla="*/ 139 w 140"/>
                <a:gd name="T3" fmla="*/ 504 h 504"/>
                <a:gd name="T4" fmla="*/ 140 w 140"/>
                <a:gd name="T5" fmla="*/ 478 h 504"/>
                <a:gd name="T6" fmla="*/ 95 w 140"/>
                <a:gd name="T7" fmla="*/ 347 h 504"/>
                <a:gd name="T8" fmla="*/ 0 w 140"/>
                <a:gd name="T9" fmla="*/ 0 h 504"/>
                <a:gd name="T10" fmla="*/ 6 w 140"/>
                <a:gd name="T11" fmla="*/ 61 h 504"/>
                <a:gd name="T12" fmla="*/ 86 w 140"/>
                <a:gd name="T13" fmla="*/ 350 h 504"/>
              </a:gdLst>
              <a:ahLst/>
              <a:cxnLst>
                <a:cxn ang="0">
                  <a:pos x="T0" y="T1"/>
                </a:cxn>
                <a:cxn ang="0">
                  <a:pos x="T2" y="T3"/>
                </a:cxn>
                <a:cxn ang="0">
                  <a:pos x="T4" y="T5"/>
                </a:cxn>
                <a:cxn ang="0">
                  <a:pos x="T6" y="T7"/>
                </a:cxn>
                <a:cxn ang="0">
                  <a:pos x="T8" y="T9"/>
                </a:cxn>
                <a:cxn ang="0">
                  <a:pos x="T10" y="T11"/>
                </a:cxn>
                <a:cxn ang="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8" name="Freeform 13"/>
            <p:cNvSpPr>
              <a:spLocks/>
            </p:cNvSpPr>
            <p:nvPr/>
          </p:nvSpPr>
          <p:spPr bwMode="auto">
            <a:xfrm>
              <a:off x="3175001" y="4730750"/>
              <a:ext cx="519113" cy="1209675"/>
            </a:xfrm>
            <a:custGeom>
              <a:avLst/>
              <a:gdLst>
                <a:gd name="T0" fmla="*/ 8 w 132"/>
                <a:gd name="T1" fmla="*/ 22 h 308"/>
                <a:gd name="T2" fmla="*/ 0 w 132"/>
                <a:gd name="T3" fmla="*/ 0 h 308"/>
                <a:gd name="T4" fmla="*/ 0 w 132"/>
                <a:gd name="T5" fmla="*/ 29 h 308"/>
                <a:gd name="T6" fmla="*/ 68 w 132"/>
                <a:gd name="T7" fmla="*/ 194 h 308"/>
                <a:gd name="T8" fmla="*/ 123 w 132"/>
                <a:gd name="T9" fmla="*/ 308 h 308"/>
                <a:gd name="T10" fmla="*/ 132 w 132"/>
                <a:gd name="T11" fmla="*/ 308 h 308"/>
                <a:gd name="T12" fmla="*/ 77 w 132"/>
                <a:gd name="T13" fmla="*/ 190 h 308"/>
                <a:gd name="T14" fmla="*/ 8 w 132"/>
                <a:gd name="T15" fmla="*/ 22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9" name="Freeform 14"/>
            <p:cNvSpPr>
              <a:spLocks/>
            </p:cNvSpPr>
            <p:nvPr/>
          </p:nvSpPr>
          <p:spPr bwMode="auto">
            <a:xfrm>
              <a:off x="3305176" y="5630863"/>
              <a:ext cx="146050" cy="309563"/>
            </a:xfrm>
            <a:custGeom>
              <a:avLst/>
              <a:gdLst>
                <a:gd name="T0" fmla="*/ 28 w 37"/>
                <a:gd name="T1" fmla="*/ 79 h 79"/>
                <a:gd name="T2" fmla="*/ 37 w 37"/>
                <a:gd name="T3" fmla="*/ 79 h 79"/>
                <a:gd name="T4" fmla="*/ 0 w 37"/>
                <a:gd name="T5" fmla="*/ 0 h 79"/>
                <a:gd name="T6" fmla="*/ 28 w 37"/>
                <a:gd name="T7" fmla="*/ 79 h 79"/>
              </a:gdLst>
              <a:ahLst/>
              <a:cxnLst>
                <a:cxn ang="0">
                  <a:pos x="T0" y="T1"/>
                </a:cxn>
                <a:cxn ang="0">
                  <a:pos x="T2" y="T3"/>
                </a:cxn>
                <a:cxn ang="0">
                  <a:pos x="T4" y="T5"/>
                </a:cxn>
                <a:cxn ang="0">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0" name="Freeform 15"/>
            <p:cNvSpPr>
              <a:spLocks/>
            </p:cNvSpPr>
            <p:nvPr/>
          </p:nvSpPr>
          <p:spPr bwMode="auto">
            <a:xfrm>
              <a:off x="2573338" y="2817813"/>
              <a:ext cx="700088" cy="2835275"/>
            </a:xfrm>
            <a:custGeom>
              <a:avLst/>
              <a:gdLst>
                <a:gd name="T0" fmla="*/ 162 w 178"/>
                <a:gd name="T1" fmla="*/ 660 h 722"/>
                <a:gd name="T2" fmla="*/ 116 w 178"/>
                <a:gd name="T3" fmla="*/ 534 h 722"/>
                <a:gd name="T4" fmla="*/ 40 w 178"/>
                <a:gd name="T5" fmla="*/ 236 h 722"/>
                <a:gd name="T6" fmla="*/ 12 w 178"/>
                <a:gd name="T7" fmla="*/ 51 h 722"/>
                <a:gd name="T8" fmla="*/ 0 w 178"/>
                <a:gd name="T9" fmla="*/ 0 h 722"/>
                <a:gd name="T10" fmla="*/ 33 w 178"/>
                <a:gd name="T11" fmla="*/ 237 h 722"/>
                <a:gd name="T12" fmla="*/ 107 w 178"/>
                <a:gd name="T13" fmla="*/ 537 h 722"/>
                <a:gd name="T14" fmla="*/ 160 w 178"/>
                <a:gd name="T15" fmla="*/ 681 h 722"/>
                <a:gd name="T16" fmla="*/ 178 w 178"/>
                <a:gd name="T17" fmla="*/ 722 h 722"/>
                <a:gd name="T18" fmla="*/ 174 w 178"/>
                <a:gd name="T19" fmla="*/ 708 h 722"/>
                <a:gd name="T20" fmla="*/ 162 w 178"/>
                <a:gd name="T21" fmla="*/ 66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1" name="Freeform 16"/>
            <p:cNvSpPr>
              <a:spLocks/>
            </p:cNvSpPr>
            <p:nvPr/>
          </p:nvSpPr>
          <p:spPr bwMode="auto">
            <a:xfrm>
              <a:off x="2506663" y="285750"/>
              <a:ext cx="90488" cy="2493963"/>
            </a:xfrm>
            <a:custGeom>
              <a:avLst/>
              <a:gdLst>
                <a:gd name="T0" fmla="*/ 11 w 23"/>
                <a:gd name="T1" fmla="*/ 577 h 635"/>
                <a:gd name="T2" fmla="*/ 12 w 23"/>
                <a:gd name="T3" fmla="*/ 589 h 635"/>
                <a:gd name="T4" fmla="*/ 22 w 23"/>
                <a:gd name="T5" fmla="*/ 632 h 635"/>
                <a:gd name="T6" fmla="*/ 23 w 23"/>
                <a:gd name="T7" fmla="*/ 635 h 635"/>
                <a:gd name="T8" fmla="*/ 17 w 23"/>
                <a:gd name="T9" fmla="*/ 576 h 635"/>
                <a:gd name="T10" fmla="*/ 5 w 23"/>
                <a:gd name="T11" fmla="*/ 269 h 635"/>
                <a:gd name="T12" fmla="*/ 15 w 23"/>
                <a:gd name="T13" fmla="*/ 0 h 635"/>
                <a:gd name="T14" fmla="*/ 12 w 23"/>
                <a:gd name="T15" fmla="*/ 0 h 635"/>
                <a:gd name="T16" fmla="*/ 1 w 23"/>
                <a:gd name="T17" fmla="*/ 269 h 635"/>
                <a:gd name="T18" fmla="*/ 11 w 23"/>
                <a:gd name="T19" fmla="*/ 5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2" name="Freeform 17"/>
            <p:cNvSpPr>
              <a:spLocks/>
            </p:cNvSpPr>
            <p:nvPr/>
          </p:nvSpPr>
          <p:spPr bwMode="auto">
            <a:xfrm>
              <a:off x="2554288" y="2598738"/>
              <a:ext cx="66675" cy="420688"/>
            </a:xfrm>
            <a:custGeom>
              <a:avLst/>
              <a:gdLst>
                <a:gd name="T0" fmla="*/ 0 w 17"/>
                <a:gd name="T1" fmla="*/ 0 h 107"/>
                <a:gd name="T2" fmla="*/ 5 w 17"/>
                <a:gd name="T3" fmla="*/ 56 h 107"/>
                <a:gd name="T4" fmla="*/ 17 w 17"/>
                <a:gd name="T5" fmla="*/ 107 h 107"/>
                <a:gd name="T6" fmla="*/ 11 w 17"/>
                <a:gd name="T7" fmla="*/ 46 h 107"/>
                <a:gd name="T8" fmla="*/ 10 w 17"/>
                <a:gd name="T9" fmla="*/ 43 h 107"/>
                <a:gd name="T10" fmla="*/ 0 w 17"/>
                <a:gd name="T11" fmla="*/ 0 h 107"/>
              </a:gdLst>
              <a:ahLst/>
              <a:cxnLst>
                <a:cxn ang="0">
                  <a:pos x="T0" y="T1"/>
                </a:cxn>
                <a:cxn ang="0">
                  <a:pos x="T2" y="T3"/>
                </a:cxn>
                <a:cxn ang="0">
                  <a:pos x="T4" y="T5"/>
                </a:cxn>
                <a:cxn ang="0">
                  <a:pos x="T6" y="T7"/>
                </a:cxn>
                <a:cxn ang="0">
                  <a:pos x="T8" y="T9"/>
                </a:cxn>
                <a:cxn ang="0">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3" name="Freeform 18"/>
            <p:cNvSpPr>
              <a:spLocks/>
            </p:cNvSpPr>
            <p:nvPr/>
          </p:nvSpPr>
          <p:spPr bwMode="auto">
            <a:xfrm>
              <a:off x="3143251" y="4757738"/>
              <a:ext cx="161925" cy="873125"/>
            </a:xfrm>
            <a:custGeom>
              <a:avLst/>
              <a:gdLst>
                <a:gd name="T0" fmla="*/ 0 w 41"/>
                <a:gd name="T1" fmla="*/ 0 h 222"/>
                <a:gd name="T2" fmla="*/ 5 w 41"/>
                <a:gd name="T3" fmla="*/ 93 h 222"/>
                <a:gd name="T4" fmla="*/ 17 w 41"/>
                <a:gd name="T5" fmla="*/ 166 h 222"/>
                <a:gd name="T6" fmla="*/ 24 w 41"/>
                <a:gd name="T7" fmla="*/ 184 h 222"/>
                <a:gd name="T8" fmla="*/ 41 w 41"/>
                <a:gd name="T9" fmla="*/ 222 h 222"/>
                <a:gd name="T10" fmla="*/ 38 w 41"/>
                <a:gd name="T11" fmla="*/ 212 h 222"/>
                <a:gd name="T12" fmla="*/ 13 w 41"/>
                <a:gd name="T13" fmla="*/ 92 h 222"/>
                <a:gd name="T14" fmla="*/ 8 w 41"/>
                <a:gd name="T15" fmla="*/ 22 h 222"/>
                <a:gd name="T16" fmla="*/ 7 w 41"/>
                <a:gd name="T17" fmla="*/ 18 h 222"/>
                <a:gd name="T18" fmla="*/ 0 w 41"/>
                <a:gd name="T1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4" name="Freeform 19"/>
            <p:cNvSpPr>
              <a:spLocks/>
            </p:cNvSpPr>
            <p:nvPr/>
          </p:nvSpPr>
          <p:spPr bwMode="auto">
            <a:xfrm>
              <a:off x="3148013" y="1282700"/>
              <a:ext cx="1768475" cy="3448050"/>
            </a:xfrm>
            <a:custGeom>
              <a:avLst/>
              <a:gdLst>
                <a:gd name="T0" fmla="*/ 7 w 450"/>
                <a:gd name="T1" fmla="*/ 854 h 878"/>
                <a:gd name="T2" fmla="*/ 50 w 450"/>
                <a:gd name="T3" fmla="*/ 613 h 878"/>
                <a:gd name="T4" fmla="*/ 149 w 450"/>
                <a:gd name="T5" fmla="*/ 388 h 878"/>
                <a:gd name="T6" fmla="*/ 285 w 450"/>
                <a:gd name="T7" fmla="*/ 183 h 878"/>
                <a:gd name="T8" fmla="*/ 364 w 450"/>
                <a:gd name="T9" fmla="*/ 89 h 878"/>
                <a:gd name="T10" fmla="*/ 406 w 450"/>
                <a:gd name="T11" fmla="*/ 44 h 878"/>
                <a:gd name="T12" fmla="*/ 450 w 450"/>
                <a:gd name="T13" fmla="*/ 1 h 878"/>
                <a:gd name="T14" fmla="*/ 450 w 450"/>
                <a:gd name="T15" fmla="*/ 0 h 878"/>
                <a:gd name="T16" fmla="*/ 405 w 450"/>
                <a:gd name="T17" fmla="*/ 43 h 878"/>
                <a:gd name="T18" fmla="*/ 363 w 450"/>
                <a:gd name="T19" fmla="*/ 88 h 878"/>
                <a:gd name="T20" fmla="*/ 283 w 450"/>
                <a:gd name="T21" fmla="*/ 181 h 878"/>
                <a:gd name="T22" fmla="*/ 145 w 450"/>
                <a:gd name="T23" fmla="*/ 386 h 878"/>
                <a:gd name="T24" fmla="*/ 45 w 450"/>
                <a:gd name="T25" fmla="*/ 611 h 878"/>
                <a:gd name="T26" fmla="*/ 0 w 450"/>
                <a:gd name="T27" fmla="*/ 854 h 878"/>
                <a:gd name="T28" fmla="*/ 0 w 450"/>
                <a:gd name="T29" fmla="*/ 859 h 878"/>
                <a:gd name="T30" fmla="*/ 7 w 450"/>
                <a:gd name="T31" fmla="*/ 878 h 878"/>
                <a:gd name="T32" fmla="*/ 7 w 450"/>
                <a:gd name="T33" fmla="*/ 85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5" name="Freeform 20"/>
            <p:cNvSpPr>
              <a:spLocks/>
            </p:cNvSpPr>
            <p:nvPr/>
          </p:nvSpPr>
          <p:spPr bwMode="auto">
            <a:xfrm>
              <a:off x="3273426" y="5653088"/>
              <a:ext cx="138113" cy="287338"/>
            </a:xfrm>
            <a:custGeom>
              <a:avLst/>
              <a:gdLst>
                <a:gd name="T0" fmla="*/ 0 w 35"/>
                <a:gd name="T1" fmla="*/ 0 h 73"/>
                <a:gd name="T2" fmla="*/ 26 w 35"/>
                <a:gd name="T3" fmla="*/ 73 h 73"/>
                <a:gd name="T4" fmla="*/ 35 w 35"/>
                <a:gd name="T5" fmla="*/ 73 h 73"/>
                <a:gd name="T6" fmla="*/ 0 w 35"/>
                <a:gd name="T7" fmla="*/ 0 h 73"/>
              </a:gdLst>
              <a:ahLst/>
              <a:cxnLst>
                <a:cxn ang="0">
                  <a:pos x="T0" y="T1"/>
                </a:cxn>
                <a:cxn ang="0">
                  <a:pos x="T2" y="T3"/>
                </a:cxn>
                <a:cxn ang="0">
                  <a:pos x="T4" y="T5"/>
                </a:cxn>
                <a:cxn ang="0">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6" name="Freeform 21"/>
            <p:cNvSpPr>
              <a:spLocks/>
            </p:cNvSpPr>
            <p:nvPr/>
          </p:nvSpPr>
          <p:spPr bwMode="auto">
            <a:xfrm>
              <a:off x="3143251" y="4656138"/>
              <a:ext cx="31750" cy="188913"/>
            </a:xfrm>
            <a:custGeom>
              <a:avLst/>
              <a:gdLst>
                <a:gd name="T0" fmla="*/ 7 w 8"/>
                <a:gd name="T1" fmla="*/ 44 h 48"/>
                <a:gd name="T2" fmla="*/ 8 w 8"/>
                <a:gd name="T3" fmla="*/ 48 h 48"/>
                <a:gd name="T4" fmla="*/ 8 w 8"/>
                <a:gd name="T5" fmla="*/ 19 h 48"/>
                <a:gd name="T6" fmla="*/ 1 w 8"/>
                <a:gd name="T7" fmla="*/ 0 h 48"/>
                <a:gd name="T8" fmla="*/ 0 w 8"/>
                <a:gd name="T9" fmla="*/ 26 h 48"/>
                <a:gd name="T10" fmla="*/ 7 w 8"/>
                <a:gd name="T11" fmla="*/ 44 h 48"/>
              </a:gdLst>
              <a:ahLst/>
              <a:cxnLst>
                <a:cxn ang="0">
                  <a:pos x="T0" y="T1"/>
                </a:cxn>
                <a:cxn ang="0">
                  <a:pos x="T2" y="T3"/>
                </a:cxn>
                <a:cxn ang="0">
                  <a:pos x="T4" y="T5"/>
                </a:cxn>
                <a:cxn ang="0">
                  <a:pos x="T6" y="T7"/>
                </a:cxn>
                <a:cxn ang="0">
                  <a:pos x="T8" y="T9"/>
                </a:cxn>
                <a:cxn ang="0">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7" name="Freeform 22"/>
            <p:cNvSpPr>
              <a:spLocks/>
            </p:cNvSpPr>
            <p:nvPr/>
          </p:nvSpPr>
          <p:spPr bwMode="auto">
            <a:xfrm>
              <a:off x="3211513" y="5410200"/>
              <a:ext cx="203200" cy="530225"/>
            </a:xfrm>
            <a:custGeom>
              <a:avLst/>
              <a:gdLst>
                <a:gd name="T0" fmla="*/ 7 w 52"/>
                <a:gd name="T1" fmla="*/ 18 h 135"/>
                <a:gd name="T2" fmla="*/ 0 w 52"/>
                <a:gd name="T3" fmla="*/ 0 h 135"/>
                <a:gd name="T4" fmla="*/ 12 w 52"/>
                <a:gd name="T5" fmla="*/ 48 h 135"/>
                <a:gd name="T6" fmla="*/ 16 w 52"/>
                <a:gd name="T7" fmla="*/ 62 h 135"/>
                <a:gd name="T8" fmla="*/ 51 w 52"/>
                <a:gd name="T9" fmla="*/ 135 h 135"/>
                <a:gd name="T10" fmla="*/ 52 w 52"/>
                <a:gd name="T11" fmla="*/ 135 h 135"/>
                <a:gd name="T12" fmla="*/ 24 w 52"/>
                <a:gd name="T13" fmla="*/ 56 h 135"/>
                <a:gd name="T14" fmla="*/ 7 w 52"/>
                <a:gd name="T15" fmla="*/ 1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1027" name="Group 9"/>
          <p:cNvGrpSpPr>
            <a:grpSpLocks/>
          </p:cNvGrpSpPr>
          <p:nvPr/>
        </p:nvGrpSpPr>
        <p:grpSpPr bwMode="auto">
          <a:xfrm>
            <a:off x="26988" y="0"/>
            <a:ext cx="2357437" cy="6853238"/>
            <a:chOff x="6627813" y="194833"/>
            <a:chExt cx="1952625" cy="5678918"/>
          </a:xfrm>
        </p:grpSpPr>
        <p:sp>
          <p:nvSpPr>
            <p:cNvPr id="1034" name="Freeform 27"/>
            <p:cNvSpPr>
              <a:spLocks/>
            </p:cNvSpPr>
            <p:nvPr/>
          </p:nvSpPr>
          <p:spPr bwMode="auto">
            <a:xfrm>
              <a:off x="6627813" y="194833"/>
              <a:ext cx="409575" cy="3646488"/>
            </a:xfrm>
            <a:custGeom>
              <a:avLst/>
              <a:gdLst>
                <a:gd name="T0" fmla="*/ 7 w 103"/>
                <a:gd name="T1" fmla="*/ 210 h 920"/>
                <a:gd name="T2" fmla="*/ 26 w 103"/>
                <a:gd name="T3" fmla="*/ 445 h 920"/>
                <a:gd name="T4" fmla="*/ 57 w 103"/>
                <a:gd name="T5" fmla="*/ 679 h 920"/>
                <a:gd name="T6" fmla="*/ 101 w 103"/>
                <a:gd name="T7" fmla="*/ 911 h 920"/>
                <a:gd name="T8" fmla="*/ 103 w 103"/>
                <a:gd name="T9" fmla="*/ 920 h 920"/>
                <a:gd name="T10" fmla="*/ 99 w 103"/>
                <a:gd name="T11" fmla="*/ 874 h 920"/>
                <a:gd name="T12" fmla="*/ 99 w 103"/>
                <a:gd name="T13" fmla="*/ 866 h 920"/>
                <a:gd name="T14" fmla="*/ 63 w 103"/>
                <a:gd name="T15" fmla="*/ 678 h 920"/>
                <a:gd name="T16" fmla="*/ 30 w 103"/>
                <a:gd name="T17" fmla="*/ 444 h 920"/>
                <a:gd name="T18" fmla="*/ 9 w 103"/>
                <a:gd name="T19" fmla="*/ 209 h 920"/>
                <a:gd name="T20" fmla="*/ 3 w 103"/>
                <a:gd name="T21" fmla="*/ 92 h 920"/>
                <a:gd name="T22" fmla="*/ 1 w 103"/>
                <a:gd name="T23" fmla="*/ 0 h 920"/>
                <a:gd name="T24" fmla="*/ 0 w 103"/>
                <a:gd name="T25" fmla="*/ 0 h 920"/>
                <a:gd name="T26" fmla="*/ 1 w 103"/>
                <a:gd name="T27" fmla="*/ 92 h 920"/>
                <a:gd name="T28" fmla="*/ 7 w 103"/>
                <a:gd name="T29" fmla="*/ 21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5" name="Freeform 28"/>
            <p:cNvSpPr>
              <a:spLocks/>
            </p:cNvSpPr>
            <p:nvPr/>
          </p:nvSpPr>
          <p:spPr bwMode="auto">
            <a:xfrm>
              <a:off x="7061201" y="3771900"/>
              <a:ext cx="350838" cy="1309688"/>
            </a:xfrm>
            <a:custGeom>
              <a:avLst/>
              <a:gdLst>
                <a:gd name="T0" fmla="*/ 53 w 88"/>
                <a:gd name="T1" fmla="*/ 229 h 330"/>
                <a:gd name="T2" fmla="*/ 88 w 88"/>
                <a:gd name="T3" fmla="*/ 330 h 330"/>
                <a:gd name="T4" fmla="*/ 88 w 88"/>
                <a:gd name="T5" fmla="*/ 308 h 330"/>
                <a:gd name="T6" fmla="*/ 88 w 88"/>
                <a:gd name="T7" fmla="*/ 304 h 330"/>
                <a:gd name="T8" fmla="*/ 62 w 88"/>
                <a:gd name="T9" fmla="*/ 226 h 330"/>
                <a:gd name="T10" fmla="*/ 0 w 88"/>
                <a:gd name="T11" fmla="*/ 0 h 330"/>
                <a:gd name="T12" fmla="*/ 7 w 88"/>
                <a:gd name="T13" fmla="*/ 63 h 330"/>
                <a:gd name="T14" fmla="*/ 53 w 88"/>
                <a:gd name="T15" fmla="*/ 229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6" name="Freeform 29"/>
            <p:cNvSpPr>
              <a:spLocks/>
            </p:cNvSpPr>
            <p:nvPr/>
          </p:nvSpPr>
          <p:spPr bwMode="auto">
            <a:xfrm>
              <a:off x="7439026" y="5053013"/>
              <a:ext cx="357188" cy="820738"/>
            </a:xfrm>
            <a:custGeom>
              <a:avLst/>
              <a:gdLst>
                <a:gd name="T0" fmla="*/ 6 w 90"/>
                <a:gd name="T1" fmla="*/ 15 h 207"/>
                <a:gd name="T2" fmla="*/ 0 w 90"/>
                <a:gd name="T3" fmla="*/ 0 h 207"/>
                <a:gd name="T4" fmla="*/ 1 w 90"/>
                <a:gd name="T5" fmla="*/ 29 h 207"/>
                <a:gd name="T6" fmla="*/ 42 w 90"/>
                <a:gd name="T7" fmla="*/ 127 h 207"/>
                <a:gd name="T8" fmla="*/ 80 w 90"/>
                <a:gd name="T9" fmla="*/ 207 h 207"/>
                <a:gd name="T10" fmla="*/ 90 w 90"/>
                <a:gd name="T11" fmla="*/ 207 h 207"/>
                <a:gd name="T12" fmla="*/ 50 w 90"/>
                <a:gd name="T13" fmla="*/ 123 h 207"/>
                <a:gd name="T14" fmla="*/ 6 w 90"/>
                <a:gd name="T15" fmla="*/ 15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7" name="Freeform 30"/>
            <p:cNvSpPr>
              <a:spLocks/>
            </p:cNvSpPr>
            <p:nvPr/>
          </p:nvSpPr>
          <p:spPr bwMode="auto">
            <a:xfrm>
              <a:off x="7037388" y="3811588"/>
              <a:ext cx="457200" cy="1852613"/>
            </a:xfrm>
            <a:custGeom>
              <a:avLst/>
              <a:gdLst>
                <a:gd name="T0" fmla="*/ 101 w 115"/>
                <a:gd name="T1" fmla="*/ 409 h 467"/>
                <a:gd name="T2" fmla="*/ 78 w 115"/>
                <a:gd name="T3" fmla="*/ 344 h 467"/>
                <a:gd name="T4" fmla="*/ 29 w 115"/>
                <a:gd name="T5" fmla="*/ 151 h 467"/>
                <a:gd name="T6" fmla="*/ 13 w 115"/>
                <a:gd name="T7" fmla="*/ 53 h 467"/>
                <a:gd name="T8" fmla="*/ 0 w 115"/>
                <a:gd name="T9" fmla="*/ 0 h 467"/>
                <a:gd name="T10" fmla="*/ 21 w 115"/>
                <a:gd name="T11" fmla="*/ 152 h 467"/>
                <a:gd name="T12" fmla="*/ 69 w 115"/>
                <a:gd name="T13" fmla="*/ 347 h 467"/>
                <a:gd name="T14" fmla="*/ 103 w 115"/>
                <a:gd name="T15" fmla="*/ 441 h 467"/>
                <a:gd name="T16" fmla="*/ 115 w 115"/>
                <a:gd name="T17" fmla="*/ 467 h 467"/>
                <a:gd name="T18" fmla="*/ 112 w 115"/>
                <a:gd name="T19" fmla="*/ 458 h 467"/>
                <a:gd name="T20" fmla="*/ 101 w 115"/>
                <a:gd name="T21" fmla="*/ 40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8" name="Freeform 31"/>
            <p:cNvSpPr>
              <a:spLocks/>
            </p:cNvSpPr>
            <p:nvPr/>
          </p:nvSpPr>
          <p:spPr bwMode="auto">
            <a:xfrm>
              <a:off x="6992938" y="1263650"/>
              <a:ext cx="144463" cy="2508250"/>
            </a:xfrm>
            <a:custGeom>
              <a:avLst/>
              <a:gdLst>
                <a:gd name="T0" fmla="*/ 17 w 36"/>
                <a:gd name="T1" fmla="*/ 633 h 633"/>
                <a:gd name="T2" fmla="*/ 13 w 36"/>
                <a:gd name="T3" fmla="*/ 597 h 633"/>
                <a:gd name="T4" fmla="*/ 5 w 36"/>
                <a:gd name="T5" fmla="*/ 398 h 633"/>
                <a:gd name="T6" fmla="*/ 13 w 36"/>
                <a:gd name="T7" fmla="*/ 198 h 633"/>
                <a:gd name="T8" fmla="*/ 22 w 36"/>
                <a:gd name="T9" fmla="*/ 99 h 633"/>
                <a:gd name="T10" fmla="*/ 36 w 36"/>
                <a:gd name="T11" fmla="*/ 0 h 633"/>
                <a:gd name="T12" fmla="*/ 35 w 36"/>
                <a:gd name="T13" fmla="*/ 0 h 633"/>
                <a:gd name="T14" fmla="*/ 20 w 36"/>
                <a:gd name="T15" fmla="*/ 99 h 633"/>
                <a:gd name="T16" fmla="*/ 10 w 36"/>
                <a:gd name="T17" fmla="*/ 198 h 633"/>
                <a:gd name="T18" fmla="*/ 1 w 36"/>
                <a:gd name="T19" fmla="*/ 398 h 633"/>
                <a:gd name="T20" fmla="*/ 7 w 36"/>
                <a:gd name="T21" fmla="*/ 589 h 633"/>
                <a:gd name="T22" fmla="*/ 16 w 36"/>
                <a:gd name="T23" fmla="*/ 632 h 633"/>
                <a:gd name="T24" fmla="*/ 17 w 36"/>
                <a:gd name="T25"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9" name="Freeform 32"/>
            <p:cNvSpPr>
              <a:spLocks/>
            </p:cNvSpPr>
            <p:nvPr/>
          </p:nvSpPr>
          <p:spPr bwMode="auto">
            <a:xfrm>
              <a:off x="7526338" y="5640388"/>
              <a:ext cx="111125" cy="233363"/>
            </a:xfrm>
            <a:custGeom>
              <a:avLst/>
              <a:gdLst>
                <a:gd name="T0" fmla="*/ 22 w 28"/>
                <a:gd name="T1" fmla="*/ 59 h 59"/>
                <a:gd name="T2" fmla="*/ 28 w 28"/>
                <a:gd name="T3" fmla="*/ 59 h 59"/>
                <a:gd name="T4" fmla="*/ 0 w 28"/>
                <a:gd name="T5" fmla="*/ 0 h 59"/>
                <a:gd name="T6" fmla="*/ 22 w 28"/>
                <a:gd name="T7" fmla="*/ 59 h 59"/>
              </a:gdLst>
              <a:ahLst/>
              <a:cxnLst>
                <a:cxn ang="0">
                  <a:pos x="T0" y="T1"/>
                </a:cxn>
                <a:cxn ang="0">
                  <a:pos x="T2" y="T3"/>
                </a:cxn>
                <a:cxn ang="0">
                  <a:pos x="T4" y="T5"/>
                </a:cxn>
                <a:cxn ang="0">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0" name="Freeform 33"/>
            <p:cNvSpPr>
              <a:spLocks/>
            </p:cNvSpPr>
            <p:nvPr/>
          </p:nvSpPr>
          <p:spPr bwMode="auto">
            <a:xfrm>
              <a:off x="7021513" y="3598863"/>
              <a:ext cx="68263" cy="423863"/>
            </a:xfrm>
            <a:custGeom>
              <a:avLst/>
              <a:gdLst>
                <a:gd name="T0" fmla="*/ 4 w 17"/>
                <a:gd name="T1" fmla="*/ 54 h 107"/>
                <a:gd name="T2" fmla="*/ 17 w 17"/>
                <a:gd name="T3" fmla="*/ 107 h 107"/>
                <a:gd name="T4" fmla="*/ 10 w 17"/>
                <a:gd name="T5" fmla="*/ 44 h 107"/>
                <a:gd name="T6" fmla="*/ 9 w 17"/>
                <a:gd name="T7" fmla="*/ 43 h 107"/>
                <a:gd name="T8" fmla="*/ 0 w 17"/>
                <a:gd name="T9" fmla="*/ 0 h 107"/>
                <a:gd name="T10" fmla="*/ 0 w 17"/>
                <a:gd name="T11" fmla="*/ 8 h 107"/>
                <a:gd name="T12" fmla="*/ 4 w 17"/>
                <a:gd name="T13" fmla="*/ 54 h 107"/>
              </a:gdLst>
              <a:ahLst/>
              <a:cxnLst>
                <a:cxn ang="0">
                  <a:pos x="T0" y="T1"/>
                </a:cxn>
                <a:cxn ang="0">
                  <a:pos x="T2" y="T3"/>
                </a:cxn>
                <a:cxn ang="0">
                  <a:pos x="T4" y="T5"/>
                </a:cxn>
                <a:cxn ang="0">
                  <a:pos x="T6" y="T7"/>
                </a:cxn>
                <a:cxn ang="0">
                  <a:pos x="T8" y="T9"/>
                </a:cxn>
                <a:cxn ang="0">
                  <a:pos x="T10" y="T11"/>
                </a:cxn>
                <a:cxn ang="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1" name="Freeform 34"/>
            <p:cNvSpPr>
              <a:spLocks/>
            </p:cNvSpPr>
            <p:nvPr/>
          </p:nvSpPr>
          <p:spPr bwMode="auto">
            <a:xfrm>
              <a:off x="7412038" y="2801938"/>
              <a:ext cx="1168400" cy="2251075"/>
            </a:xfrm>
            <a:custGeom>
              <a:avLst/>
              <a:gdLst>
                <a:gd name="T0" fmla="*/ 8 w 294"/>
                <a:gd name="T1" fmla="*/ 553 h 568"/>
                <a:gd name="T2" fmla="*/ 35 w 294"/>
                <a:gd name="T3" fmla="*/ 397 h 568"/>
                <a:gd name="T4" fmla="*/ 99 w 294"/>
                <a:gd name="T5" fmla="*/ 252 h 568"/>
                <a:gd name="T6" fmla="*/ 187 w 294"/>
                <a:gd name="T7" fmla="*/ 119 h 568"/>
                <a:gd name="T8" fmla="*/ 238 w 294"/>
                <a:gd name="T9" fmla="*/ 58 h 568"/>
                <a:gd name="T10" fmla="*/ 265 w 294"/>
                <a:gd name="T11" fmla="*/ 28 h 568"/>
                <a:gd name="T12" fmla="*/ 294 w 294"/>
                <a:gd name="T13" fmla="*/ 0 h 568"/>
                <a:gd name="T14" fmla="*/ 293 w 294"/>
                <a:gd name="T15" fmla="*/ 0 h 568"/>
                <a:gd name="T16" fmla="*/ 264 w 294"/>
                <a:gd name="T17" fmla="*/ 27 h 568"/>
                <a:gd name="T18" fmla="*/ 237 w 294"/>
                <a:gd name="T19" fmla="*/ 56 h 568"/>
                <a:gd name="T20" fmla="*/ 185 w 294"/>
                <a:gd name="T21" fmla="*/ 117 h 568"/>
                <a:gd name="T22" fmla="*/ 95 w 294"/>
                <a:gd name="T23" fmla="*/ 249 h 568"/>
                <a:gd name="T24" fmla="*/ 30 w 294"/>
                <a:gd name="T25" fmla="*/ 396 h 568"/>
                <a:gd name="T26" fmla="*/ 0 w 294"/>
                <a:gd name="T27" fmla="*/ 549 h 568"/>
                <a:gd name="T28" fmla="*/ 7 w 294"/>
                <a:gd name="T29" fmla="*/ 568 h 568"/>
                <a:gd name="T30" fmla="*/ 8 w 294"/>
                <a:gd name="T31" fmla="*/ 55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2" name="Freeform 35"/>
            <p:cNvSpPr>
              <a:spLocks/>
            </p:cNvSpPr>
            <p:nvPr/>
          </p:nvSpPr>
          <p:spPr bwMode="auto">
            <a:xfrm>
              <a:off x="7494588" y="5664200"/>
              <a:ext cx="100013" cy="209550"/>
            </a:xfrm>
            <a:custGeom>
              <a:avLst/>
              <a:gdLst>
                <a:gd name="T0" fmla="*/ 0 w 25"/>
                <a:gd name="T1" fmla="*/ 0 h 53"/>
                <a:gd name="T2" fmla="*/ 19 w 25"/>
                <a:gd name="T3" fmla="*/ 53 h 53"/>
                <a:gd name="T4" fmla="*/ 25 w 25"/>
                <a:gd name="T5" fmla="*/ 53 h 53"/>
                <a:gd name="T6" fmla="*/ 0 w 25"/>
                <a:gd name="T7" fmla="*/ 0 h 53"/>
              </a:gdLst>
              <a:ahLst/>
              <a:cxnLst>
                <a:cxn ang="0">
                  <a:pos x="T0" y="T1"/>
                </a:cxn>
                <a:cxn ang="0">
                  <a:pos x="T2" y="T3"/>
                </a:cxn>
                <a:cxn ang="0">
                  <a:pos x="T4" y="T5"/>
                </a:cxn>
                <a:cxn ang="0">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3" name="Freeform 36"/>
            <p:cNvSpPr>
              <a:spLocks/>
            </p:cNvSpPr>
            <p:nvPr/>
          </p:nvSpPr>
          <p:spPr bwMode="auto">
            <a:xfrm>
              <a:off x="7412038" y="5081588"/>
              <a:ext cx="114300" cy="558800"/>
            </a:xfrm>
            <a:custGeom>
              <a:avLst/>
              <a:gdLst>
                <a:gd name="T0" fmla="*/ 0 w 29"/>
                <a:gd name="T1" fmla="*/ 0 h 141"/>
                <a:gd name="T2" fmla="*/ 7 w 29"/>
                <a:gd name="T3" fmla="*/ 89 h 141"/>
                <a:gd name="T4" fmla="*/ 18 w 29"/>
                <a:gd name="T5" fmla="*/ 117 h 141"/>
                <a:gd name="T6" fmla="*/ 29 w 29"/>
                <a:gd name="T7" fmla="*/ 141 h 141"/>
                <a:gd name="T8" fmla="*/ 27 w 29"/>
                <a:gd name="T9" fmla="*/ 135 h 141"/>
                <a:gd name="T10" fmla="*/ 8 w 29"/>
                <a:gd name="T11" fmla="*/ 22 h 141"/>
                <a:gd name="T12" fmla="*/ 4 w 29"/>
                <a:gd name="T13" fmla="*/ 11 h 141"/>
                <a:gd name="T14" fmla="*/ 0 w 29"/>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4" name="Freeform 37"/>
            <p:cNvSpPr>
              <a:spLocks/>
            </p:cNvSpPr>
            <p:nvPr/>
          </p:nvSpPr>
          <p:spPr bwMode="auto">
            <a:xfrm>
              <a:off x="7412038" y="4978400"/>
              <a:ext cx="31750" cy="188913"/>
            </a:xfrm>
            <a:custGeom>
              <a:avLst/>
              <a:gdLst>
                <a:gd name="T0" fmla="*/ 0 w 8"/>
                <a:gd name="T1" fmla="*/ 26 h 48"/>
                <a:gd name="T2" fmla="*/ 4 w 8"/>
                <a:gd name="T3" fmla="*/ 37 h 48"/>
                <a:gd name="T4" fmla="*/ 8 w 8"/>
                <a:gd name="T5" fmla="*/ 48 h 48"/>
                <a:gd name="T6" fmla="*/ 7 w 8"/>
                <a:gd name="T7" fmla="*/ 19 h 48"/>
                <a:gd name="T8" fmla="*/ 0 w 8"/>
                <a:gd name="T9" fmla="*/ 0 h 48"/>
                <a:gd name="T10" fmla="*/ 0 w 8"/>
                <a:gd name="T11" fmla="*/ 4 h 48"/>
                <a:gd name="T12" fmla="*/ 0 w 8"/>
                <a:gd name="T13" fmla="*/ 26 h 48"/>
              </a:gdLst>
              <a:ahLst/>
              <a:cxnLst>
                <a:cxn ang="0">
                  <a:pos x="T0" y="T1"/>
                </a:cxn>
                <a:cxn ang="0">
                  <a:pos x="T2" y="T3"/>
                </a:cxn>
                <a:cxn ang="0">
                  <a:pos x="T4" y="T5"/>
                </a:cxn>
                <a:cxn ang="0">
                  <a:pos x="T6" y="T7"/>
                </a:cxn>
                <a:cxn ang="0">
                  <a:pos x="T8" y="T9"/>
                </a:cxn>
                <a:cxn ang="0">
                  <a:pos x="T10" y="T11"/>
                </a:cxn>
                <a:cxn ang="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5" name="Freeform 38"/>
            <p:cNvSpPr>
              <a:spLocks/>
            </p:cNvSpPr>
            <p:nvPr/>
          </p:nvSpPr>
          <p:spPr bwMode="auto">
            <a:xfrm>
              <a:off x="7439026" y="5434013"/>
              <a:ext cx="174625" cy="439738"/>
            </a:xfrm>
            <a:custGeom>
              <a:avLst/>
              <a:gdLst>
                <a:gd name="T0" fmla="*/ 11 w 44"/>
                <a:gd name="T1" fmla="*/ 28 h 111"/>
                <a:gd name="T2" fmla="*/ 0 w 44"/>
                <a:gd name="T3" fmla="*/ 0 h 111"/>
                <a:gd name="T4" fmla="*/ 11 w 44"/>
                <a:gd name="T5" fmla="*/ 49 h 111"/>
                <a:gd name="T6" fmla="*/ 14 w 44"/>
                <a:gd name="T7" fmla="*/ 58 h 111"/>
                <a:gd name="T8" fmla="*/ 39 w 44"/>
                <a:gd name="T9" fmla="*/ 111 h 111"/>
                <a:gd name="T10" fmla="*/ 44 w 44"/>
                <a:gd name="T11" fmla="*/ 111 h 111"/>
                <a:gd name="T12" fmla="*/ 22 w 44"/>
                <a:gd name="T13" fmla="*/ 52 h 111"/>
                <a:gd name="T14" fmla="*/ 11 w 44"/>
                <a:gd name="T15" fmla="*/ 2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 style du titre</a:t>
            </a:r>
            <a:endParaRPr lang="en-US" altLang="fr-FR"/>
          </a:p>
        </p:txBody>
      </p:sp>
      <p:sp>
        <p:nvSpPr>
          <p:cNvPr id="1030"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5E9963C2-0197-445D-9333-783851B54C83}" type="datetime1">
              <a:rPr lang="en-US"/>
              <a:pPr>
                <a:defRPr/>
              </a:pPr>
              <a:t>4/20/2016</a:t>
            </a:fld>
            <a:endParaRPr lang="en-US" dirty="0"/>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r>
              <a:rPr lang="fr-FR"/>
              <a:t>ANFH La Réunion 21 avril 2016</a:t>
            </a:r>
            <a:endParaRPr lang="en-US" dirty="0"/>
          </a:p>
        </p:txBody>
      </p:sp>
      <p:sp>
        <p:nvSpPr>
          <p:cNvPr id="6" name="Slide Number Placeholder 5"/>
          <p:cNvSpPr>
            <a:spLocks noGrp="1"/>
          </p:cNvSpPr>
          <p:nvPr>
            <p:ph type="sldNum" sz="quarter" idx="4"/>
          </p:nvPr>
        </p:nvSpPr>
        <p:spPr bwMode="gray">
          <a:xfrm>
            <a:off x="531813" y="787400"/>
            <a:ext cx="779462" cy="365125"/>
          </a:xfrm>
          <a:prstGeom prst="rect">
            <a:avLst/>
          </a:prstGeom>
        </p:spPr>
        <p:txBody>
          <a:bodyPr vert="horz" lIns="91440" tIns="45720" rIns="91440" bIns="45720" rtlCol="0" anchor="ctr"/>
          <a:lstStyle>
            <a:lvl1pPr algn="r" eaLnBrk="1" fontAlgn="auto" hangingPunct="1">
              <a:spcBef>
                <a:spcPts val="0"/>
              </a:spcBef>
              <a:spcAft>
                <a:spcPts val="0"/>
              </a:spcAft>
              <a:defRPr sz="2000" dirty="0">
                <a:solidFill>
                  <a:srgbClr val="FEFFFF"/>
                </a:solidFill>
                <a:latin typeface="+mn-lt"/>
              </a:defRPr>
            </a:lvl1pPr>
          </a:lstStyle>
          <a:p>
            <a:pPr>
              <a:defRPr/>
            </a:pPr>
            <a:fld id="{FA8C17A4-70D7-47FE-A535-D1AFFDC59B72}"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Lst>
  <p:hf hdr="0" dt="0"/>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anose="020B0502020202020204" pitchFamily="34" charset="0"/>
        </a:defRPr>
      </a:lvl2pPr>
      <a:lvl3pPr algn="l" defTabSz="457200" rtl="0" fontAlgn="base">
        <a:spcBef>
          <a:spcPct val="0"/>
        </a:spcBef>
        <a:spcAft>
          <a:spcPct val="0"/>
        </a:spcAft>
        <a:defRPr sz="3600">
          <a:solidFill>
            <a:srgbClr val="262626"/>
          </a:solidFill>
          <a:latin typeface="Century Gothic" panose="020B0502020202020204" pitchFamily="34" charset="0"/>
        </a:defRPr>
      </a:lvl3pPr>
      <a:lvl4pPr algn="l" defTabSz="457200" rtl="0" fontAlgn="base">
        <a:spcBef>
          <a:spcPct val="0"/>
        </a:spcBef>
        <a:spcAft>
          <a:spcPct val="0"/>
        </a:spcAft>
        <a:defRPr sz="3600">
          <a:solidFill>
            <a:srgbClr val="262626"/>
          </a:solidFill>
          <a:latin typeface="Century Gothic" panose="020B0502020202020204" pitchFamily="34" charset="0"/>
        </a:defRPr>
      </a:lvl4pPr>
      <a:lvl5pPr algn="l" defTabSz="457200" rtl="0" fontAlgn="base">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oleObject2.bin"/><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1.pn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7.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oleObject" Target="../embeddings/oleObject6.bin"/><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hyperlink" Target="http://www.ncbi.nlm.nih.gov/pubmed?term=%22Fukuhara%20S%22%5bAuthor%5d" TargetMode="External"/><Relationship Id="rId13" Type="http://schemas.openxmlformats.org/officeDocument/2006/relationships/hyperlink" Target="http://www.ncbi.nlm.nih.gov/pubmed?term=%22Wolfe%20RA%22%5bAuthor%5d" TargetMode="External"/><Relationship Id="rId3" Type="http://schemas.openxmlformats.org/officeDocument/2006/relationships/hyperlink" Target="http://www.ncbi.nlm.nih.gov/pubmed?term=%22Lopes%20AA%22%5bAuthor%5d" TargetMode="External"/><Relationship Id="rId7" Type="http://schemas.openxmlformats.org/officeDocument/2006/relationships/hyperlink" Target="http://www.ncbi.nlm.nih.gov/pubmed?term=%22Locatelli%20F%22%5bAuthor%5d" TargetMode="External"/><Relationship Id="rId12" Type="http://schemas.openxmlformats.org/officeDocument/2006/relationships/hyperlink" Target="http://www.ncbi.nlm.nih.gov/pubmed?term=%22Bommer%20J%22%5bAuthor%5d" TargetMode="External"/><Relationship Id="rId2" Type="http://schemas.openxmlformats.org/officeDocument/2006/relationships/hyperlink" Target="http://www.ncbi.nlm.nih.gov/pubmed?term=%22Mapes%20DL%22%5bAuthor%5d" TargetMode="External"/><Relationship Id="rId1" Type="http://schemas.openxmlformats.org/officeDocument/2006/relationships/slideLayout" Target="../slideLayouts/slideLayout7.xml"/><Relationship Id="rId6" Type="http://schemas.openxmlformats.org/officeDocument/2006/relationships/hyperlink" Target="http://www.ncbi.nlm.nih.gov/pubmed?term=%22Goodkin%20DA%22%5bAuthor%5d" TargetMode="External"/><Relationship Id="rId11" Type="http://schemas.openxmlformats.org/officeDocument/2006/relationships/hyperlink" Target="http://www.ncbi.nlm.nih.gov/pubmed?term=%22Saito%20A%22%5bAuthor%5d" TargetMode="External"/><Relationship Id="rId5" Type="http://schemas.openxmlformats.org/officeDocument/2006/relationships/hyperlink" Target="http://www.ncbi.nlm.nih.gov/pubmed?term=%22McCullough%20KP%22%5bAuthor%5d" TargetMode="External"/><Relationship Id="rId15" Type="http://schemas.openxmlformats.org/officeDocument/2006/relationships/hyperlink" Target="http://www.ncbi.nlm.nih.gov/pubmed?term=%22Port%20FK%22%5bAuthor%5d" TargetMode="External"/><Relationship Id="rId10" Type="http://schemas.openxmlformats.org/officeDocument/2006/relationships/hyperlink" Target="http://www.ncbi.nlm.nih.gov/pubmed?term=%22Kurokawa%20K%22%5bAuthor%5d" TargetMode="External"/><Relationship Id="rId4" Type="http://schemas.openxmlformats.org/officeDocument/2006/relationships/hyperlink" Target="http://www.ncbi.nlm.nih.gov/pubmed?term=%22Satayathum%20S%22%5bAuthor%5d" TargetMode="External"/><Relationship Id="rId9" Type="http://schemas.openxmlformats.org/officeDocument/2006/relationships/hyperlink" Target="http://www.ncbi.nlm.nih.gov/pubmed?term=%22Young%20EW%22%5bAuthor%5d" TargetMode="External"/><Relationship Id="rId14" Type="http://schemas.openxmlformats.org/officeDocument/2006/relationships/hyperlink" Target="http://www.ncbi.nlm.nih.gov/pubmed?term=%22Held%20PJ%22%5bAuthor%5d"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png"/><Relationship Id="rId9"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image" Target="../media/image48.emf"/><Relationship Id="rId4" Type="http://schemas.openxmlformats.org/officeDocument/2006/relationships/oleObject" Target="../embeddings/oleObject9.bin"/></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emf"/><Relationship Id="rId4" Type="http://schemas.openxmlformats.org/officeDocument/2006/relationships/image" Target="../media/image54.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hyperlink" Target="http://www.continuaalliance.org/home" TargetMode="External"/><Relationship Id="rId4" Type="http://schemas.openxmlformats.org/officeDocument/2006/relationships/image" Target="../media/image64.png"/></Relationships>
</file>

<file path=ppt/slides/_rels/slide5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ctrTitle"/>
          </p:nvPr>
        </p:nvSpPr>
        <p:spPr>
          <a:xfrm>
            <a:off x="2589213" y="2514600"/>
            <a:ext cx="8915400" cy="2262188"/>
          </a:xfrm>
        </p:spPr>
        <p:txBody>
          <a:bodyPr/>
          <a:lstStyle/>
          <a:p>
            <a:r>
              <a:rPr lang="fr-FR" altLang="fr-FR" dirty="0"/>
              <a:t>La télémédecine en 2016</a:t>
            </a:r>
          </a:p>
        </p:txBody>
      </p:sp>
      <p:sp>
        <p:nvSpPr>
          <p:cNvPr id="3" name="Sous-titre 2"/>
          <p:cNvSpPr>
            <a:spLocks noGrp="1"/>
          </p:cNvSpPr>
          <p:nvPr>
            <p:ph type="subTitle" idx="1"/>
          </p:nvPr>
        </p:nvSpPr>
        <p:spPr>
          <a:xfrm>
            <a:off x="2589213" y="4776788"/>
            <a:ext cx="8915400" cy="1127125"/>
          </a:xfrm>
        </p:spPr>
        <p:txBody>
          <a:bodyPr rtlCol="0">
            <a:normAutofit/>
          </a:bodyPr>
          <a:lstStyle/>
          <a:p>
            <a:pPr algn="ctr" fontAlgn="auto">
              <a:spcAft>
                <a:spcPts val="0"/>
              </a:spcAft>
              <a:buFont typeface="Wingdings 3" charset="2"/>
              <a:buNone/>
              <a:defRPr/>
            </a:pPr>
            <a:r>
              <a:rPr lang="fr-FR" dirty="0"/>
              <a:t>Dr Pierre Simon,</a:t>
            </a:r>
          </a:p>
          <a:p>
            <a:pPr algn="ctr" fontAlgn="auto">
              <a:spcAft>
                <a:spcPts val="0"/>
              </a:spcAft>
              <a:buFont typeface="Wingdings 3" charset="2"/>
              <a:buNone/>
              <a:defRPr/>
            </a:pPr>
            <a:r>
              <a:rPr lang="fr-FR" dirty="0"/>
              <a:t>Société Française de Télémédecine (SFT-Antel)</a:t>
            </a:r>
          </a:p>
        </p:txBody>
      </p:sp>
      <p:sp>
        <p:nvSpPr>
          <p:cNvPr id="4" name="Espace réservé du pied de page 3"/>
          <p:cNvSpPr>
            <a:spLocks noGrp="1"/>
          </p:cNvSpPr>
          <p:nvPr>
            <p:ph type="ftr" sz="quarter" idx="11"/>
          </p:nvPr>
        </p:nvSpPr>
        <p:spPr/>
        <p:txBody>
          <a:bodyPr/>
          <a:lstStyle/>
          <a:p>
            <a:pPr>
              <a:defRPr/>
            </a:pPr>
            <a:r>
              <a:rPr lang="fr-FR"/>
              <a:t>ANFH La Réunion 21 avril 2016</a:t>
            </a:r>
            <a:endParaRPr lang="en-US" dirty="0"/>
          </a:p>
        </p:txBody>
      </p:sp>
      <p:sp>
        <p:nvSpPr>
          <p:cNvPr id="22533" name="Espace réservé du numéro de diapositive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8C8F1E5-439B-4D90-BF99-00C05E46A1EA}" type="slidenum">
              <a:rPr lang="en-US" altLang="fr-FR" smtClean="0">
                <a:solidFill>
                  <a:srgbClr val="FEFFFF"/>
                </a:solidFill>
              </a:rPr>
              <a:pPr fontAlgn="base">
                <a:spcBef>
                  <a:spcPct val="0"/>
                </a:spcBef>
                <a:spcAft>
                  <a:spcPct val="0"/>
                </a:spcAft>
              </a:pPr>
              <a:t>1</a:t>
            </a:fld>
            <a:endParaRPr lang="en-US" altLang="fr-FR">
              <a:solidFill>
                <a:srgbClr val="FE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a:xfrm>
            <a:off x="2592388" y="623888"/>
            <a:ext cx="8912225" cy="1281112"/>
          </a:xfrm>
        </p:spPr>
        <p:txBody>
          <a:bodyPr/>
          <a:lstStyle/>
          <a:p>
            <a:pPr algn="ctr"/>
            <a:r>
              <a:rPr lang="fr-FR" altLang="fr-FR"/>
              <a:t>Plan de l’exposé</a:t>
            </a:r>
          </a:p>
        </p:txBody>
      </p:sp>
      <p:sp>
        <p:nvSpPr>
          <p:cNvPr id="38915" name="Espace réservé du contenu 2"/>
          <p:cNvSpPr>
            <a:spLocks noGrp="1"/>
          </p:cNvSpPr>
          <p:nvPr>
            <p:ph idx="1"/>
          </p:nvPr>
        </p:nvSpPr>
        <p:spPr>
          <a:xfrm>
            <a:off x="2589213" y="2133600"/>
            <a:ext cx="8915400" cy="3778250"/>
          </a:xfrm>
        </p:spPr>
        <p:txBody>
          <a:bodyPr/>
          <a:lstStyle/>
          <a:p>
            <a:r>
              <a:rPr lang="fr-FR" altLang="fr-FR" sz="3200"/>
              <a:t>Définition et réglementation</a:t>
            </a:r>
          </a:p>
          <a:p>
            <a:r>
              <a:rPr lang="fr-FR" altLang="fr-FR" sz="3200" b="1"/>
              <a:t>Bénéfice pour les patients</a:t>
            </a:r>
          </a:p>
          <a:p>
            <a:r>
              <a:rPr lang="fr-FR" altLang="fr-FR" sz="3200"/>
              <a:t>Bénéfice pour les professionnels de santé</a:t>
            </a:r>
          </a:p>
          <a:p>
            <a:r>
              <a:rPr lang="fr-FR" altLang="fr-FR" sz="3200"/>
              <a:t>Bénéfice pour le Système de santé</a:t>
            </a:r>
          </a:p>
        </p:txBody>
      </p:sp>
      <p:sp>
        <p:nvSpPr>
          <p:cNvPr id="4" name="Espace réservé du pied de page 3"/>
          <p:cNvSpPr>
            <a:spLocks noGrp="1"/>
          </p:cNvSpPr>
          <p:nvPr>
            <p:ph type="ftr" sz="quarter" idx="11"/>
          </p:nvPr>
        </p:nvSpPr>
        <p:spPr/>
        <p:txBody>
          <a:bodyPr/>
          <a:lstStyle/>
          <a:p>
            <a:pPr>
              <a:defRPr/>
            </a:pPr>
            <a:r>
              <a:rPr lang="fr-FR"/>
              <a:t>ANFH La Réunion 21 avril 2016</a:t>
            </a:r>
            <a:endParaRPr lang="en-US" dirty="0"/>
          </a:p>
        </p:txBody>
      </p:sp>
      <p:sp>
        <p:nvSpPr>
          <p:cNvPr id="38917" name="Espace réservé du numéro de diapositive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300B7C9-D3F2-44DD-9E15-1B0EE11FC695}" type="slidenum">
              <a:rPr lang="en-US" altLang="fr-FR" smtClean="0">
                <a:solidFill>
                  <a:srgbClr val="FEFFFF"/>
                </a:solidFill>
              </a:rPr>
              <a:pPr fontAlgn="base">
                <a:spcBef>
                  <a:spcPct val="0"/>
                </a:spcBef>
                <a:spcAft>
                  <a:spcPct val="0"/>
                </a:spcAft>
              </a:pPr>
              <a:t>10</a:t>
            </a:fld>
            <a:endParaRPr lang="en-US" altLang="fr-FR">
              <a:solidFill>
                <a:srgbClr val="FEFFFF"/>
              </a:solidFill>
            </a:endParaRPr>
          </a:p>
        </p:txBody>
      </p:sp>
      <p:pic>
        <p:nvPicPr>
          <p:cNvPr id="38918"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6588" y="76200"/>
            <a:ext cx="133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a:xfrm>
            <a:off x="1643063" y="1595438"/>
            <a:ext cx="9632951" cy="2205038"/>
          </a:xfrm>
        </p:spPr>
        <p:style>
          <a:lnRef idx="2">
            <a:schemeClr val="accent1"/>
          </a:lnRef>
          <a:fillRef idx="1">
            <a:schemeClr val="lt1"/>
          </a:fillRef>
          <a:effectRef idx="0">
            <a:schemeClr val="accent1"/>
          </a:effectRef>
          <a:fontRef idx="minor">
            <a:schemeClr val="dk1"/>
          </a:fontRef>
        </p:style>
        <p:txBody>
          <a:bodyPr/>
          <a:lstStyle/>
          <a:p>
            <a:pPr algn="ctr"/>
            <a:r>
              <a:rPr lang="fr-FR" altLang="fr-FR" dirty="0"/>
              <a:t>La demande de nos concitoyens en matière d’accès aux soins a changé:</a:t>
            </a:r>
            <a:br>
              <a:rPr lang="fr-FR" altLang="fr-FR" dirty="0"/>
            </a:br>
            <a:r>
              <a:rPr lang="fr-FR" altLang="fr-FR" b="1" i="1" dirty="0">
                <a:solidFill>
                  <a:srgbClr val="C00000"/>
                </a:solidFill>
              </a:rPr>
              <a:t>société de « l’immédiateté »</a:t>
            </a:r>
            <a:endParaRPr lang="fr-FR" altLang="fr-FR" b="1" dirty="0"/>
          </a:p>
        </p:txBody>
      </p:sp>
      <p:sp>
        <p:nvSpPr>
          <p:cNvPr id="4" name="Espace réservé du pied de page 3"/>
          <p:cNvSpPr>
            <a:spLocks noGrp="1"/>
          </p:cNvSpPr>
          <p:nvPr>
            <p:ph type="ftr" sz="quarter" idx="11"/>
          </p:nvPr>
        </p:nvSpPr>
        <p:spPr/>
        <p:txBody>
          <a:bodyPr/>
          <a:lstStyle/>
          <a:p>
            <a:pPr algn="r">
              <a:defRPr/>
            </a:pPr>
            <a:r>
              <a:rPr lang="fr-FR" dirty="0"/>
              <a:t>ANFH La Réunion 21 avril 2016</a:t>
            </a:r>
            <a:endParaRPr lang="en-US" dirty="0"/>
          </a:p>
        </p:txBody>
      </p:sp>
      <p:sp>
        <p:nvSpPr>
          <p:cNvPr id="39940" name="Espace réservé du numéro de diapositive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83F6A084-2F92-4CFE-948A-436E5240118F}" type="slidenum">
              <a:rPr lang="en-US" altLang="fr-FR" smtClean="0">
                <a:solidFill>
                  <a:srgbClr val="FEFFFF"/>
                </a:solidFill>
              </a:rPr>
              <a:pPr fontAlgn="base">
                <a:spcBef>
                  <a:spcPct val="0"/>
                </a:spcBef>
                <a:spcAft>
                  <a:spcPct val="0"/>
                </a:spcAft>
                <a:buClrTx/>
                <a:buFontTx/>
                <a:buNone/>
              </a:pPr>
              <a:t>11</a:t>
            </a:fld>
            <a:endParaRPr lang="en-US" altLang="fr-FR">
              <a:solidFill>
                <a:srgbClr val="FEFFFF"/>
              </a:solidFill>
            </a:endParaRPr>
          </a:p>
        </p:txBody>
      </p:sp>
      <p:pic>
        <p:nvPicPr>
          <p:cNvPr id="39941"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6588" y="76200"/>
            <a:ext cx="133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fr-FR"/>
              <a:t>ANFH La Réunion 21 avril 2016</a:t>
            </a:r>
            <a:endParaRPr lang="en-US" dirty="0"/>
          </a:p>
        </p:txBody>
      </p:sp>
      <p:sp>
        <p:nvSpPr>
          <p:cNvPr id="40963"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E15BEBBE-31B7-4E42-A918-461BCAAA49BE}" type="slidenum">
              <a:rPr lang="en-US" altLang="fr-FR" smtClean="0">
                <a:solidFill>
                  <a:srgbClr val="FEFFFF"/>
                </a:solidFill>
              </a:rPr>
              <a:pPr fontAlgn="base">
                <a:spcBef>
                  <a:spcPct val="0"/>
                </a:spcBef>
                <a:spcAft>
                  <a:spcPct val="0"/>
                </a:spcAft>
                <a:buClrTx/>
                <a:buFontTx/>
                <a:buNone/>
              </a:pPr>
              <a:t>12</a:t>
            </a:fld>
            <a:endParaRPr lang="en-US" altLang="fr-FR">
              <a:solidFill>
                <a:srgbClr val="FEFFFF"/>
              </a:solidFill>
            </a:endParaRPr>
          </a:p>
        </p:txBody>
      </p:sp>
      <p:pic>
        <p:nvPicPr>
          <p:cNvPr id="40964"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3288" y="239713"/>
            <a:ext cx="9512300" cy="639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541463" y="4763"/>
            <a:ext cx="9144000" cy="785812"/>
          </a:xfrm>
        </p:spPr>
        <p:txBody>
          <a:bodyPr rtlCol="0">
            <a:normAutofit fontScale="90000"/>
          </a:bodyPr>
          <a:lstStyle/>
          <a:p>
            <a:pPr fontAlgn="auto">
              <a:spcAft>
                <a:spcPts val="0"/>
              </a:spcAft>
              <a:defRPr/>
            </a:pPr>
            <a:r>
              <a:rPr lang="fr-FR" dirty="0"/>
              <a:t>Une disponibilité médicale libérale jugée insuffisante</a:t>
            </a:r>
            <a:br>
              <a:rPr lang="fr-FR" dirty="0"/>
            </a:br>
            <a:endParaRPr lang="fr-FR" dirty="0"/>
          </a:p>
        </p:txBody>
      </p:sp>
      <p:sp>
        <p:nvSpPr>
          <p:cNvPr id="41987" name="ZoneTexte 5"/>
          <p:cNvSpPr txBox="1">
            <a:spLocks noChangeArrowheads="1"/>
          </p:cNvSpPr>
          <p:nvPr/>
        </p:nvSpPr>
        <p:spPr bwMode="auto">
          <a:xfrm>
            <a:off x="1703388" y="1052513"/>
            <a:ext cx="878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20000"/>
              </a:spcBef>
              <a:buClr>
                <a:srgbClr val="0055A2"/>
              </a:buClr>
              <a:buFontTx/>
              <a:buNone/>
            </a:pPr>
            <a:r>
              <a:rPr lang="fr-FR" altLang="fr-FR" sz="2000">
                <a:solidFill>
                  <a:srgbClr val="0055A2"/>
                </a:solidFill>
              </a:rPr>
              <a:t>Aujourd’hui, considérez-vous que vous pouvez facilement obtenir un RV auprès d’un médecin ?</a:t>
            </a:r>
          </a:p>
        </p:txBody>
      </p:sp>
      <p:sp>
        <p:nvSpPr>
          <p:cNvPr id="41988" name="Rectangle 1"/>
          <p:cNvSpPr>
            <a:spLocks noChangeArrowheads="1"/>
          </p:cNvSpPr>
          <p:nvPr/>
        </p:nvSpPr>
        <p:spPr bwMode="auto">
          <a:xfrm>
            <a:off x="2009775" y="5300663"/>
            <a:ext cx="8208963"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50000"/>
              </a:lnSpc>
              <a:spcBef>
                <a:spcPct val="20000"/>
              </a:spcBef>
              <a:buClr>
                <a:srgbClr val="0055A2"/>
              </a:buClr>
              <a:buFontTx/>
              <a:buNone/>
            </a:pPr>
            <a:r>
              <a:rPr lang="fr-FR" altLang="fr-FR" b="1">
                <a:solidFill>
                  <a:srgbClr val="C00000"/>
                </a:solidFill>
              </a:rPr>
              <a:t>Ces difficultés d’accessibilité relèvent plus de l’indisponibilité des médecins que de l’éloignement géographique</a:t>
            </a:r>
            <a:r>
              <a:rPr lang="fr-FR" altLang="fr-FR">
                <a:solidFill>
                  <a:srgbClr val="0055A2"/>
                </a:solidFill>
              </a:rPr>
              <a:t>.</a:t>
            </a:r>
          </a:p>
          <a:p>
            <a:pPr eaLnBrk="1" hangingPunct="1">
              <a:spcBef>
                <a:spcPct val="20000"/>
              </a:spcBef>
              <a:buClr>
                <a:srgbClr val="0055A2"/>
              </a:buClr>
              <a:buFontTx/>
              <a:buNone/>
            </a:pPr>
            <a:endParaRPr lang="fr-FR" altLang="fr-FR">
              <a:solidFill>
                <a:srgbClr val="0055A2"/>
              </a:solidFill>
            </a:endParaRPr>
          </a:p>
        </p:txBody>
      </p:sp>
      <p:graphicFrame>
        <p:nvGraphicFramePr>
          <p:cNvPr id="41989" name="Graphique 10"/>
          <p:cNvGraphicFramePr>
            <a:graphicFrameLocks/>
          </p:cNvGraphicFramePr>
          <p:nvPr/>
        </p:nvGraphicFramePr>
        <p:xfrm>
          <a:off x="1654175" y="1957388"/>
          <a:ext cx="4205288" cy="3302000"/>
        </p:xfrm>
        <a:graphic>
          <a:graphicData uri="http://schemas.openxmlformats.org/presentationml/2006/ole">
            <mc:AlternateContent xmlns:mc="http://schemas.openxmlformats.org/markup-compatibility/2006">
              <mc:Choice xmlns:v="urn:schemas-microsoft-com:vml" Requires="v">
                <p:oleObj spid="_x0000_s42012" name="Chart" r:id="rId3" imgW="4212701" imgH="3304318" progId="Excel.Chart.8">
                  <p:embed/>
                </p:oleObj>
              </mc:Choice>
              <mc:Fallback>
                <p:oleObj name="Chart" r:id="rId3" imgW="4212701" imgH="3304318" progId="Excel.Chart.8">
                  <p:embed/>
                  <p:pic>
                    <p:nvPicPr>
                      <p:cNvPr id="0" name="Graphiqu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4175" y="1957388"/>
                        <a:ext cx="4205288"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90" name="Graphique 11"/>
          <p:cNvGraphicFramePr>
            <a:graphicFrameLocks/>
          </p:cNvGraphicFramePr>
          <p:nvPr/>
        </p:nvGraphicFramePr>
        <p:xfrm>
          <a:off x="5862638" y="1620838"/>
          <a:ext cx="4406900" cy="3503612"/>
        </p:xfrm>
        <a:graphic>
          <a:graphicData uri="http://schemas.openxmlformats.org/presentationml/2006/ole">
            <mc:AlternateContent xmlns:mc="http://schemas.openxmlformats.org/markup-compatibility/2006">
              <mc:Choice xmlns:v="urn:schemas-microsoft-com:vml" Requires="v">
                <p:oleObj spid="_x0000_s42013" name="Chart" r:id="rId5" imgW="4413887" imgH="3511600" progId="Excel.Chart.8">
                  <p:embed/>
                </p:oleObj>
              </mc:Choice>
              <mc:Fallback>
                <p:oleObj name="Chart" r:id="rId5" imgW="4413887" imgH="3511600" progId="Excel.Chart.8">
                  <p:embed/>
                  <p:pic>
                    <p:nvPicPr>
                      <p:cNvPr id="0" name="Graphiqu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2638" y="1620838"/>
                        <a:ext cx="4406900"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1" name="ZoneTexte 6"/>
          <p:cNvSpPr txBox="1">
            <a:spLocks noChangeArrowheads="1"/>
          </p:cNvSpPr>
          <p:nvPr/>
        </p:nvSpPr>
        <p:spPr bwMode="auto">
          <a:xfrm>
            <a:off x="1817688" y="1671638"/>
            <a:ext cx="1384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a:solidFill>
                  <a:srgbClr val="1F497D"/>
                </a:solidFill>
              </a:rPr>
              <a:t>Métropole</a:t>
            </a:r>
          </a:p>
        </p:txBody>
      </p:sp>
      <p:sp>
        <p:nvSpPr>
          <p:cNvPr id="41992" name="ZoneTexte 7"/>
          <p:cNvSpPr txBox="1">
            <a:spLocks noChangeArrowheads="1"/>
          </p:cNvSpPr>
          <p:nvPr/>
        </p:nvSpPr>
        <p:spPr bwMode="auto">
          <a:xfrm>
            <a:off x="6383338" y="1874838"/>
            <a:ext cx="1225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a:solidFill>
                  <a:srgbClr val="FFC000"/>
                </a:solidFill>
              </a:rPr>
              <a:t>DOM TOM</a:t>
            </a:r>
          </a:p>
        </p:txBody>
      </p:sp>
      <p:cxnSp>
        <p:nvCxnSpPr>
          <p:cNvPr id="13" name="Connecteur droit 12"/>
          <p:cNvCxnSpPr/>
          <p:nvPr/>
        </p:nvCxnSpPr>
        <p:spPr>
          <a:xfrm>
            <a:off x="6167438" y="1700213"/>
            <a:ext cx="0" cy="360045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524000" y="0"/>
            <a:ext cx="9144000" cy="785813"/>
          </a:xfrm>
        </p:spPr>
        <p:txBody>
          <a:bodyPr rtlCol="0">
            <a:normAutofit fontScale="90000"/>
          </a:bodyPr>
          <a:lstStyle/>
          <a:p>
            <a:pPr fontAlgn="auto">
              <a:spcAft>
                <a:spcPts val="0"/>
              </a:spcAft>
              <a:defRPr/>
            </a:pPr>
            <a:r>
              <a:rPr lang="fr-FR" dirty="0"/>
              <a:t>Une intention forte de recours à la télémédecine malgré quelques freins à lever</a:t>
            </a:r>
          </a:p>
        </p:txBody>
      </p:sp>
      <p:graphicFrame>
        <p:nvGraphicFramePr>
          <p:cNvPr id="43011" name="Graphique 5"/>
          <p:cNvGraphicFramePr>
            <a:graphicFrameLocks/>
          </p:cNvGraphicFramePr>
          <p:nvPr/>
        </p:nvGraphicFramePr>
        <p:xfrm>
          <a:off x="1652588" y="3665538"/>
          <a:ext cx="4494212" cy="2767012"/>
        </p:xfrm>
        <a:graphic>
          <a:graphicData uri="http://schemas.openxmlformats.org/presentationml/2006/ole">
            <mc:AlternateContent xmlns:mc="http://schemas.openxmlformats.org/markup-compatibility/2006">
              <mc:Choice xmlns:v="urn:schemas-microsoft-com:vml" Requires="v">
                <p:oleObj spid="_x0000_s43040" name="Chart" r:id="rId4" imgW="4499238" imgH="2773920" progId="Excel.Chart.8">
                  <p:embed/>
                </p:oleObj>
              </mc:Choice>
              <mc:Fallback>
                <p:oleObj name="Chart" r:id="rId4" imgW="4499238" imgH="2773920" progId="Excel.Chart.8">
                  <p:embed/>
                  <p:pic>
                    <p:nvPicPr>
                      <p:cNvPr id="0" name="Graphiqu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2588" y="3665538"/>
                        <a:ext cx="4494212"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2" name="Graphique 6"/>
          <p:cNvGraphicFramePr>
            <a:graphicFrameLocks/>
          </p:cNvGraphicFramePr>
          <p:nvPr/>
        </p:nvGraphicFramePr>
        <p:xfrm>
          <a:off x="1652588" y="1423988"/>
          <a:ext cx="3486150" cy="2495550"/>
        </p:xfrm>
        <a:graphic>
          <a:graphicData uri="http://schemas.openxmlformats.org/presentationml/2006/ole">
            <mc:AlternateContent xmlns:mc="http://schemas.openxmlformats.org/markup-compatibility/2006">
              <mc:Choice xmlns:v="urn:schemas-microsoft-com:vml" Requires="v">
                <p:oleObj spid="_x0000_s43041" name="Chart" r:id="rId6" imgW="3487214" imgH="2499577" progId="Excel.Chart.8">
                  <p:embed/>
                </p:oleObj>
              </mc:Choice>
              <mc:Fallback>
                <p:oleObj name="Chart" r:id="rId6" imgW="3487214" imgH="2499577" progId="Excel.Chart.8">
                  <p:embed/>
                  <p:pic>
                    <p:nvPicPr>
                      <p:cNvPr id="0" name="Graphique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2588" y="1423988"/>
                        <a:ext cx="3486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3" name="ZoneTexte 1"/>
          <p:cNvSpPr txBox="1">
            <a:spLocks noChangeArrowheads="1"/>
          </p:cNvSpPr>
          <p:nvPr/>
        </p:nvSpPr>
        <p:spPr bwMode="auto">
          <a:xfrm>
            <a:off x="4632325" y="1700213"/>
            <a:ext cx="3216275"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Wingdings" panose="05000000000000000000" pitchFamily="2" charset="2"/>
              <a:buChar char="Ø"/>
            </a:pPr>
            <a:r>
              <a:rPr lang="fr-FR" altLang="fr-FR" sz="1600" b="1" dirty="0">
                <a:solidFill>
                  <a:srgbClr val="C00000"/>
                </a:solidFill>
              </a:rPr>
              <a:t>le suivi entre 2 consultations</a:t>
            </a:r>
          </a:p>
          <a:p>
            <a:pPr eaLnBrk="1" hangingPunct="1">
              <a:lnSpc>
                <a:spcPct val="150000"/>
              </a:lnSpc>
              <a:spcBef>
                <a:spcPct val="0"/>
              </a:spcBef>
              <a:buClrTx/>
              <a:buFont typeface="Wingdings" panose="05000000000000000000" pitchFamily="2" charset="2"/>
              <a:buChar char="Ø"/>
            </a:pPr>
            <a:r>
              <a:rPr lang="fr-FR" altLang="fr-FR" sz="1600" b="1" dirty="0">
                <a:solidFill>
                  <a:srgbClr val="C00000"/>
                </a:solidFill>
              </a:rPr>
              <a:t>le gain de temps</a:t>
            </a:r>
          </a:p>
          <a:p>
            <a:pPr eaLnBrk="1" hangingPunct="1">
              <a:lnSpc>
                <a:spcPct val="150000"/>
              </a:lnSpc>
              <a:spcBef>
                <a:spcPct val="0"/>
              </a:spcBef>
              <a:buClrTx/>
              <a:buFont typeface="Wingdings" panose="05000000000000000000" pitchFamily="2" charset="2"/>
              <a:buChar char="Ø"/>
            </a:pPr>
            <a:r>
              <a:rPr lang="fr-FR" altLang="fr-FR" sz="1600" b="1" dirty="0">
                <a:solidFill>
                  <a:srgbClr val="0055A2"/>
                </a:solidFill>
              </a:rPr>
              <a:t>la réduction du nombre de déplacements </a:t>
            </a:r>
          </a:p>
          <a:p>
            <a:pPr eaLnBrk="1" hangingPunct="1">
              <a:lnSpc>
                <a:spcPct val="150000"/>
              </a:lnSpc>
              <a:spcBef>
                <a:spcPct val="0"/>
              </a:spcBef>
              <a:buClrTx/>
              <a:buFont typeface="Wingdings" panose="05000000000000000000" pitchFamily="2" charset="2"/>
              <a:buChar char="Ø"/>
            </a:pPr>
            <a:r>
              <a:rPr lang="fr-FR" altLang="fr-FR" sz="1600" b="1" dirty="0">
                <a:solidFill>
                  <a:srgbClr val="0055A2"/>
                </a:solidFill>
              </a:rPr>
              <a:t>un </a:t>
            </a:r>
            <a:r>
              <a:rPr lang="fr-FR" altLang="fr-FR" sz="1600" b="1" dirty="0" err="1">
                <a:solidFill>
                  <a:srgbClr val="0055A2"/>
                </a:solidFill>
              </a:rPr>
              <a:t>process</a:t>
            </a:r>
            <a:r>
              <a:rPr lang="fr-FR" altLang="fr-FR" sz="1600" b="1" dirty="0">
                <a:solidFill>
                  <a:srgbClr val="0055A2"/>
                </a:solidFill>
              </a:rPr>
              <a:t> + moderne </a:t>
            </a:r>
          </a:p>
          <a:p>
            <a:pPr eaLnBrk="1" hangingPunct="1">
              <a:lnSpc>
                <a:spcPct val="150000"/>
              </a:lnSpc>
              <a:spcBef>
                <a:spcPct val="0"/>
              </a:spcBef>
              <a:buClrTx/>
              <a:buFont typeface="Wingdings" panose="05000000000000000000" pitchFamily="2" charset="2"/>
              <a:buChar char="Ø"/>
            </a:pPr>
            <a:r>
              <a:rPr lang="fr-FR" altLang="fr-FR" sz="1600" b="1" dirty="0">
                <a:solidFill>
                  <a:srgbClr val="0055A2"/>
                </a:solidFill>
              </a:rPr>
              <a:t>une démarche + hygiénique</a:t>
            </a:r>
          </a:p>
        </p:txBody>
      </p:sp>
      <p:sp>
        <p:nvSpPr>
          <p:cNvPr id="12" name="ZoneTexte 11"/>
          <p:cNvSpPr txBox="1"/>
          <p:nvPr/>
        </p:nvSpPr>
        <p:spPr>
          <a:xfrm>
            <a:off x="4605338" y="3559175"/>
            <a:ext cx="3352800" cy="2908300"/>
          </a:xfrm>
          <a:prstGeom prst="rect">
            <a:avLst/>
          </a:prstGeom>
          <a:noFill/>
        </p:spPr>
        <p:txBody>
          <a:bodyPr>
            <a:spAutoFit/>
          </a:bodyPr>
          <a:lstStyle/>
          <a:p>
            <a:pPr marL="171450" indent="-171450" eaLnBrk="1" fontAlgn="auto" hangingPunct="1">
              <a:lnSpc>
                <a:spcPct val="150000"/>
              </a:lnSpc>
              <a:spcBef>
                <a:spcPts val="0"/>
              </a:spcBef>
              <a:spcAft>
                <a:spcPts val="0"/>
              </a:spcAft>
              <a:buFont typeface="Wingdings" panose="05000000000000000000" pitchFamily="2" charset="2"/>
              <a:buChar char="Ø"/>
              <a:defRPr/>
            </a:pPr>
            <a:endParaRPr lang="fr-FR" sz="1300" b="1" dirty="0">
              <a:solidFill>
                <a:srgbClr val="0055A2"/>
              </a:solidFill>
              <a:latin typeface="+mn-lt"/>
            </a:endParaRPr>
          </a:p>
          <a:p>
            <a:pPr eaLnBrk="1" fontAlgn="auto" hangingPunct="1">
              <a:lnSpc>
                <a:spcPct val="150000"/>
              </a:lnSpc>
              <a:spcBef>
                <a:spcPts val="0"/>
              </a:spcBef>
              <a:spcAft>
                <a:spcPts val="0"/>
              </a:spcAft>
              <a:defRPr/>
            </a:pPr>
            <a:endParaRPr lang="fr-FR" sz="1300" b="1" dirty="0">
              <a:solidFill>
                <a:srgbClr val="0055A2"/>
              </a:solidFill>
              <a:latin typeface="+mn-lt"/>
            </a:endParaRPr>
          </a:p>
          <a:p>
            <a:pPr marL="171450" indent="-171450" eaLnBrk="1" fontAlgn="auto" hangingPunct="1">
              <a:lnSpc>
                <a:spcPct val="150000"/>
              </a:lnSpc>
              <a:spcBef>
                <a:spcPts val="0"/>
              </a:spcBef>
              <a:spcAft>
                <a:spcPts val="0"/>
              </a:spcAft>
              <a:buFont typeface="Wingdings" panose="05000000000000000000" pitchFamily="2" charset="2"/>
              <a:buChar char="Ø"/>
              <a:defRPr/>
            </a:pPr>
            <a:r>
              <a:rPr lang="fr-FR" sz="1600" b="1" dirty="0">
                <a:solidFill>
                  <a:srgbClr val="C00000"/>
                </a:solidFill>
                <a:latin typeface="+mn-lt"/>
              </a:rPr>
              <a:t>le gain de temps</a:t>
            </a:r>
          </a:p>
          <a:p>
            <a:pPr marL="171450" indent="-171450" eaLnBrk="1" fontAlgn="auto" hangingPunct="1">
              <a:lnSpc>
                <a:spcPct val="150000"/>
              </a:lnSpc>
              <a:spcBef>
                <a:spcPts val="0"/>
              </a:spcBef>
              <a:spcAft>
                <a:spcPts val="0"/>
              </a:spcAft>
              <a:buFont typeface="Wingdings" panose="05000000000000000000" pitchFamily="2" charset="2"/>
              <a:buChar char="Ø"/>
              <a:defRPr/>
            </a:pPr>
            <a:r>
              <a:rPr lang="fr-FR" sz="1600" b="1" dirty="0">
                <a:solidFill>
                  <a:srgbClr val="C00000"/>
                </a:solidFill>
                <a:latin typeface="+mn-lt"/>
              </a:rPr>
              <a:t>la possibilité de rester chez soi</a:t>
            </a:r>
          </a:p>
          <a:p>
            <a:pPr marL="171450" indent="-171450" eaLnBrk="1" fontAlgn="auto" hangingPunct="1">
              <a:lnSpc>
                <a:spcPct val="150000"/>
              </a:lnSpc>
              <a:spcBef>
                <a:spcPts val="0"/>
              </a:spcBef>
              <a:spcAft>
                <a:spcPts val="0"/>
              </a:spcAft>
              <a:buFont typeface="Wingdings" panose="05000000000000000000" pitchFamily="2" charset="2"/>
              <a:buChar char="Ø"/>
              <a:defRPr/>
            </a:pPr>
            <a:r>
              <a:rPr lang="fr-FR" sz="1600" b="1" dirty="0">
                <a:solidFill>
                  <a:srgbClr val="0055A2"/>
                </a:solidFill>
                <a:latin typeface="+mn-lt"/>
              </a:rPr>
              <a:t>un </a:t>
            </a:r>
            <a:r>
              <a:rPr lang="fr-FR" sz="1600" b="1" dirty="0" err="1">
                <a:solidFill>
                  <a:srgbClr val="0055A2"/>
                </a:solidFill>
                <a:latin typeface="+mn-lt"/>
              </a:rPr>
              <a:t>process</a:t>
            </a:r>
            <a:r>
              <a:rPr lang="fr-FR" sz="1600" b="1" dirty="0">
                <a:solidFill>
                  <a:srgbClr val="0055A2"/>
                </a:solidFill>
                <a:latin typeface="+mn-lt"/>
              </a:rPr>
              <a:t> + moderne </a:t>
            </a:r>
          </a:p>
          <a:p>
            <a:pPr marL="171450" indent="-171450" eaLnBrk="1" fontAlgn="auto" hangingPunct="1">
              <a:lnSpc>
                <a:spcPct val="150000"/>
              </a:lnSpc>
              <a:spcBef>
                <a:spcPts val="0"/>
              </a:spcBef>
              <a:spcAft>
                <a:spcPts val="0"/>
              </a:spcAft>
              <a:buFont typeface="Wingdings" panose="05000000000000000000" pitchFamily="2" charset="2"/>
              <a:buChar char="Ø"/>
              <a:defRPr/>
            </a:pPr>
            <a:r>
              <a:rPr lang="fr-FR" sz="1600" b="1" dirty="0">
                <a:solidFill>
                  <a:srgbClr val="0055A2"/>
                </a:solidFill>
                <a:latin typeface="+mn-lt"/>
              </a:rPr>
              <a:t>une démarche + hygiénique</a:t>
            </a:r>
          </a:p>
          <a:p>
            <a:pPr marL="171450" indent="-171450" eaLnBrk="1" fontAlgn="auto" hangingPunct="1">
              <a:lnSpc>
                <a:spcPct val="150000"/>
              </a:lnSpc>
              <a:spcBef>
                <a:spcPts val="0"/>
              </a:spcBef>
              <a:spcAft>
                <a:spcPts val="0"/>
              </a:spcAft>
              <a:buFont typeface="Wingdings" panose="05000000000000000000" pitchFamily="2" charset="2"/>
              <a:buChar char="Ø"/>
              <a:defRPr/>
            </a:pPr>
            <a:r>
              <a:rPr lang="fr-FR" sz="1600" b="1" dirty="0">
                <a:solidFill>
                  <a:srgbClr val="0055A2"/>
                </a:solidFill>
                <a:latin typeface="+mn-lt"/>
              </a:rPr>
              <a:t>une réponse à l’indisponibilité des médecins</a:t>
            </a:r>
          </a:p>
        </p:txBody>
      </p:sp>
      <p:sp>
        <p:nvSpPr>
          <p:cNvPr id="43015" name="ZoneTexte 14"/>
          <p:cNvSpPr txBox="1">
            <a:spLocks noChangeArrowheads="1"/>
          </p:cNvSpPr>
          <p:nvPr/>
        </p:nvSpPr>
        <p:spPr bwMode="auto">
          <a:xfrm>
            <a:off x="7840663" y="1728788"/>
            <a:ext cx="284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50000"/>
              </a:lnSpc>
              <a:spcBef>
                <a:spcPct val="0"/>
              </a:spcBef>
              <a:buClrTx/>
              <a:buFont typeface="Wingdings" panose="05000000000000000000" pitchFamily="2" charset="2"/>
              <a:buChar char="Ø"/>
            </a:pPr>
            <a:r>
              <a:rPr lang="fr-FR" altLang="fr-FR" sz="1600" b="1" dirty="0">
                <a:solidFill>
                  <a:srgbClr val="C00000"/>
                </a:solidFill>
              </a:rPr>
              <a:t>l’absence de contact avec le médecin</a:t>
            </a:r>
          </a:p>
          <a:p>
            <a:pPr eaLnBrk="1" hangingPunct="1">
              <a:lnSpc>
                <a:spcPct val="150000"/>
              </a:lnSpc>
              <a:spcBef>
                <a:spcPct val="0"/>
              </a:spcBef>
              <a:buClrTx/>
              <a:buFont typeface="Wingdings" panose="05000000000000000000" pitchFamily="2" charset="2"/>
              <a:buChar char="Ø"/>
            </a:pPr>
            <a:r>
              <a:rPr lang="fr-FR" altLang="fr-FR" sz="1600" b="1" dirty="0">
                <a:solidFill>
                  <a:srgbClr val="C00000"/>
                </a:solidFill>
              </a:rPr>
              <a:t>une médecine considérée comme déshumanisante</a:t>
            </a:r>
          </a:p>
          <a:p>
            <a:pPr eaLnBrk="1" hangingPunct="1">
              <a:lnSpc>
                <a:spcPct val="150000"/>
              </a:lnSpc>
              <a:spcBef>
                <a:spcPct val="0"/>
              </a:spcBef>
              <a:buClrTx/>
              <a:buFont typeface="Wingdings" panose="05000000000000000000" pitchFamily="2" charset="2"/>
              <a:buChar char="Ø"/>
            </a:pPr>
            <a:r>
              <a:rPr lang="fr-FR" altLang="fr-FR" sz="1600" b="1" dirty="0">
                <a:solidFill>
                  <a:srgbClr val="0055A2"/>
                </a:solidFill>
              </a:rPr>
              <a:t>l’incertitude sur le suivi médical </a:t>
            </a:r>
          </a:p>
          <a:p>
            <a:pPr eaLnBrk="1" hangingPunct="1">
              <a:lnSpc>
                <a:spcPct val="150000"/>
              </a:lnSpc>
              <a:spcBef>
                <a:spcPct val="0"/>
              </a:spcBef>
              <a:buClrTx/>
              <a:buFont typeface="Wingdings" panose="05000000000000000000" pitchFamily="2" charset="2"/>
              <a:buChar char="Ø"/>
            </a:pPr>
            <a:r>
              <a:rPr lang="fr-FR" altLang="fr-FR" sz="1600" b="1" dirty="0">
                <a:solidFill>
                  <a:srgbClr val="0055A2"/>
                </a:solidFill>
              </a:rPr>
              <a:t>la crainte d’une défaillance technique</a:t>
            </a:r>
          </a:p>
          <a:p>
            <a:pPr eaLnBrk="1" hangingPunct="1">
              <a:lnSpc>
                <a:spcPct val="150000"/>
              </a:lnSpc>
              <a:spcBef>
                <a:spcPct val="0"/>
              </a:spcBef>
              <a:buClrTx/>
              <a:buFont typeface="Wingdings" panose="05000000000000000000" pitchFamily="2" charset="2"/>
              <a:buChar char="Ø"/>
            </a:pPr>
            <a:r>
              <a:rPr lang="fr-FR" altLang="fr-FR" sz="1600" b="1" dirty="0">
                <a:solidFill>
                  <a:srgbClr val="0055A2"/>
                </a:solidFill>
              </a:rPr>
              <a:t>la crainte sur la confidentialité des échanges</a:t>
            </a:r>
          </a:p>
        </p:txBody>
      </p:sp>
      <p:sp>
        <p:nvSpPr>
          <p:cNvPr id="43016" name="ZoneTexte 9"/>
          <p:cNvSpPr txBox="1">
            <a:spLocks noChangeArrowheads="1"/>
          </p:cNvSpPr>
          <p:nvPr/>
        </p:nvSpPr>
        <p:spPr bwMode="auto">
          <a:xfrm>
            <a:off x="5287169" y="1268413"/>
            <a:ext cx="1989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2000" b="1" u="sng" dirty="0">
                <a:solidFill>
                  <a:srgbClr val="0055A2"/>
                </a:solidFill>
              </a:rPr>
              <a:t>Les avantages</a:t>
            </a:r>
          </a:p>
        </p:txBody>
      </p:sp>
      <p:sp>
        <p:nvSpPr>
          <p:cNvPr id="43017" name="ZoneTexte 16"/>
          <p:cNvSpPr txBox="1">
            <a:spLocks noChangeArrowheads="1"/>
          </p:cNvSpPr>
          <p:nvPr/>
        </p:nvSpPr>
        <p:spPr bwMode="auto">
          <a:xfrm>
            <a:off x="8453438" y="1268413"/>
            <a:ext cx="1439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2000" b="1" u="sng" dirty="0">
                <a:solidFill>
                  <a:srgbClr val="0055A2"/>
                </a:solidFill>
              </a:rPr>
              <a:t>Les freins </a:t>
            </a:r>
          </a:p>
        </p:txBody>
      </p:sp>
      <p:pic>
        <p:nvPicPr>
          <p:cNvPr id="4301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3688" y="1244600"/>
            <a:ext cx="1366837"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9" name="Rectangle 10"/>
          <p:cNvSpPr>
            <a:spLocks noChangeArrowheads="1"/>
          </p:cNvSpPr>
          <p:nvPr/>
        </p:nvSpPr>
        <p:spPr bwMode="auto">
          <a:xfrm>
            <a:off x="1563688" y="908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2000">
                <a:solidFill>
                  <a:srgbClr val="0055A2"/>
                </a:solidFill>
              </a:rPr>
              <a:t>Taux de répondants envisageant de recourir à la télémédecine </a:t>
            </a:r>
          </a:p>
        </p:txBody>
      </p:sp>
      <p:cxnSp>
        <p:nvCxnSpPr>
          <p:cNvPr id="16" name="Connecteur droit 15"/>
          <p:cNvCxnSpPr/>
          <p:nvPr/>
        </p:nvCxnSpPr>
        <p:spPr>
          <a:xfrm>
            <a:off x="7848600" y="1844675"/>
            <a:ext cx="19050" cy="44084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H="1">
            <a:off x="4714875" y="4005263"/>
            <a:ext cx="28606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524000" y="0"/>
            <a:ext cx="9144000" cy="785813"/>
          </a:xfrm>
        </p:spPr>
        <p:txBody>
          <a:bodyPr rtlCol="0">
            <a:normAutofit fontScale="90000"/>
          </a:bodyPr>
          <a:lstStyle/>
          <a:p>
            <a:pPr fontAlgn="auto">
              <a:spcAft>
                <a:spcPts val="0"/>
              </a:spcAft>
              <a:defRPr/>
            </a:pPr>
            <a:r>
              <a:rPr lang="fr-FR" dirty="0"/>
              <a:t>Une nouvelle forme de médecine dans laquelle les personnes se projettent</a:t>
            </a:r>
          </a:p>
        </p:txBody>
      </p:sp>
      <p:sp>
        <p:nvSpPr>
          <p:cNvPr id="45059" name="ZoneTexte 10"/>
          <p:cNvSpPr txBox="1">
            <a:spLocks noChangeArrowheads="1"/>
          </p:cNvSpPr>
          <p:nvPr/>
        </p:nvSpPr>
        <p:spPr bwMode="auto">
          <a:xfrm>
            <a:off x="1812925" y="1341438"/>
            <a:ext cx="8115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Wingdings" panose="05000000000000000000" pitchFamily="2" charset="2"/>
              <a:buChar char="Ø"/>
            </a:pPr>
            <a:r>
              <a:rPr lang="fr-FR" altLang="fr-FR" b="1">
                <a:solidFill>
                  <a:srgbClr val="0055A2"/>
                </a:solidFill>
              </a:rPr>
              <a:t>Un numéro dédié pour une téléconsultation ou du téléconseil depuis le domicile, le lieu de travail, en vacances ou en déplacement</a:t>
            </a:r>
          </a:p>
        </p:txBody>
      </p:sp>
      <p:graphicFrame>
        <p:nvGraphicFramePr>
          <p:cNvPr id="45060" name="Graphique 13"/>
          <p:cNvGraphicFramePr>
            <a:graphicFrameLocks/>
          </p:cNvGraphicFramePr>
          <p:nvPr/>
        </p:nvGraphicFramePr>
        <p:xfrm>
          <a:off x="2493963" y="2209800"/>
          <a:ext cx="3227387" cy="1757363"/>
        </p:xfrm>
        <a:graphic>
          <a:graphicData uri="http://schemas.openxmlformats.org/presentationml/2006/ole">
            <mc:AlternateContent xmlns:mc="http://schemas.openxmlformats.org/markup-compatibility/2006">
              <mc:Choice xmlns:v="urn:schemas-microsoft-com:vml" Requires="v">
                <p:oleObj spid="_x0000_s45104" name="Chart" r:id="rId3" imgW="3231160" imgH="1761897" progId="Excel.Chart.8">
                  <p:embed/>
                </p:oleObj>
              </mc:Choice>
              <mc:Fallback>
                <p:oleObj name="Chart" r:id="rId3" imgW="3231160" imgH="1761897" progId="Excel.Chart.8">
                  <p:embed/>
                  <p:pic>
                    <p:nvPicPr>
                      <p:cNvPr id="0" name="Graphiqu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963" y="2209800"/>
                        <a:ext cx="3227387"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1" name="Graphique 14"/>
          <p:cNvGraphicFramePr>
            <a:graphicFrameLocks/>
          </p:cNvGraphicFramePr>
          <p:nvPr/>
        </p:nvGraphicFramePr>
        <p:xfrm>
          <a:off x="6692900" y="2082800"/>
          <a:ext cx="3486150" cy="1920875"/>
        </p:xfrm>
        <a:graphic>
          <a:graphicData uri="http://schemas.openxmlformats.org/presentationml/2006/ole">
            <mc:AlternateContent xmlns:mc="http://schemas.openxmlformats.org/markup-compatibility/2006">
              <mc:Choice xmlns:v="urn:schemas-microsoft-com:vml" Requires="v">
                <p:oleObj spid="_x0000_s45105" name="Chart" r:id="rId5" imgW="3493311" imgH="1926503" progId="Excel.Chart.8">
                  <p:embed/>
                </p:oleObj>
              </mc:Choice>
              <mc:Fallback>
                <p:oleObj name="Chart" r:id="rId5" imgW="3493311" imgH="1926503" progId="Excel.Chart.8">
                  <p:embed/>
                  <p:pic>
                    <p:nvPicPr>
                      <p:cNvPr id="0" name="Graphique 1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2900" y="2082800"/>
                        <a:ext cx="34861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2" name="ZoneTexte 12"/>
          <p:cNvSpPr txBox="1">
            <a:spLocks noChangeArrowheads="1"/>
          </p:cNvSpPr>
          <p:nvPr/>
        </p:nvSpPr>
        <p:spPr bwMode="auto">
          <a:xfrm>
            <a:off x="1285875" y="904875"/>
            <a:ext cx="1090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a:solidFill>
                  <a:srgbClr val="0055A2"/>
                </a:solidFill>
              </a:rPr>
              <a:t>Seriez-vous </a:t>
            </a:r>
            <a:r>
              <a:rPr lang="fr-FR" altLang="fr-FR" b="1">
                <a:solidFill>
                  <a:srgbClr val="FF0000"/>
                </a:solidFill>
              </a:rPr>
              <a:t>prêt à recourir au téléconseil par téléphone ou à la téléconsultation  </a:t>
            </a:r>
            <a:r>
              <a:rPr lang="fr-FR" altLang="fr-FR">
                <a:solidFill>
                  <a:srgbClr val="0055A2"/>
                </a:solidFill>
              </a:rPr>
              <a:t>(par webcam)?</a:t>
            </a:r>
          </a:p>
        </p:txBody>
      </p:sp>
      <p:sp>
        <p:nvSpPr>
          <p:cNvPr id="45063" name="ZoneTexte 17"/>
          <p:cNvSpPr txBox="1">
            <a:spLocks noChangeArrowheads="1"/>
          </p:cNvSpPr>
          <p:nvPr/>
        </p:nvSpPr>
        <p:spPr bwMode="auto">
          <a:xfrm>
            <a:off x="1630363" y="3933825"/>
            <a:ext cx="854868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50000"/>
              </a:lnSpc>
              <a:spcBef>
                <a:spcPct val="0"/>
              </a:spcBef>
              <a:buClrTx/>
              <a:buFont typeface="Wingdings" panose="05000000000000000000" pitchFamily="2" charset="2"/>
              <a:buChar char="Ø"/>
            </a:pPr>
            <a:r>
              <a:rPr lang="fr-FR" altLang="fr-FR" b="1" dirty="0">
                <a:solidFill>
                  <a:srgbClr val="0055A2"/>
                </a:solidFill>
              </a:rPr>
              <a:t>Le téléconseil par téléphone sur le lieu de travail</a:t>
            </a:r>
          </a:p>
        </p:txBody>
      </p:sp>
      <p:graphicFrame>
        <p:nvGraphicFramePr>
          <p:cNvPr id="45064" name="Graphique 18"/>
          <p:cNvGraphicFramePr>
            <a:graphicFrameLocks/>
          </p:cNvGraphicFramePr>
          <p:nvPr/>
        </p:nvGraphicFramePr>
        <p:xfrm>
          <a:off x="1762125" y="4441825"/>
          <a:ext cx="4192588" cy="1995488"/>
        </p:xfrm>
        <a:graphic>
          <a:graphicData uri="http://schemas.openxmlformats.org/presentationml/2006/ole">
            <mc:AlternateContent xmlns:mc="http://schemas.openxmlformats.org/markup-compatibility/2006">
              <mc:Choice xmlns:v="urn:schemas-microsoft-com:vml" Requires="v">
                <p:oleObj spid="_x0000_s45106" name="Chart" r:id="rId7" imgW="4200508" imgH="2005758" progId="Excel.Chart.8">
                  <p:embed/>
                </p:oleObj>
              </mc:Choice>
              <mc:Fallback>
                <p:oleObj name="Chart" r:id="rId7" imgW="4200508" imgH="2005758" progId="Excel.Chart.8">
                  <p:embed/>
                  <p:pic>
                    <p:nvPicPr>
                      <p:cNvPr id="0" name="Graphique 1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2125" y="4441825"/>
                        <a:ext cx="4192588"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5" name="Graphique 19"/>
          <p:cNvGraphicFramePr>
            <a:graphicFrameLocks/>
          </p:cNvGraphicFramePr>
          <p:nvPr/>
        </p:nvGraphicFramePr>
        <p:xfrm>
          <a:off x="5915025" y="4484688"/>
          <a:ext cx="4314825" cy="2006600"/>
        </p:xfrm>
        <a:graphic>
          <a:graphicData uri="http://schemas.openxmlformats.org/presentationml/2006/ole">
            <mc:AlternateContent xmlns:mc="http://schemas.openxmlformats.org/markup-compatibility/2006">
              <mc:Choice xmlns:v="urn:schemas-microsoft-com:vml" Requires="v">
                <p:oleObj spid="_x0000_s45107" name="Chart" r:id="rId9" imgW="4322439" imgH="2011854" progId="Excel.Chart.8">
                  <p:embed/>
                </p:oleObj>
              </mc:Choice>
              <mc:Fallback>
                <p:oleObj name="Chart" r:id="rId9" imgW="4322439" imgH="2011854" progId="Excel.Chart.8">
                  <p:embed/>
                  <p:pic>
                    <p:nvPicPr>
                      <p:cNvPr id="0" name="Graphique 19"/>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15025" y="4484688"/>
                        <a:ext cx="431482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6" name="ZoneTexte 20"/>
          <p:cNvSpPr txBox="1">
            <a:spLocks noChangeArrowheads="1"/>
          </p:cNvSpPr>
          <p:nvPr/>
        </p:nvSpPr>
        <p:spPr bwMode="auto">
          <a:xfrm>
            <a:off x="7243763" y="4535488"/>
            <a:ext cx="12239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a:solidFill>
                  <a:srgbClr val="FFC000"/>
                </a:solidFill>
              </a:rPr>
              <a:t>DOM TOM</a:t>
            </a:r>
          </a:p>
        </p:txBody>
      </p:sp>
      <p:sp>
        <p:nvSpPr>
          <p:cNvPr id="45067" name="ZoneTexte 21"/>
          <p:cNvSpPr txBox="1">
            <a:spLocks noChangeArrowheads="1"/>
          </p:cNvSpPr>
          <p:nvPr/>
        </p:nvSpPr>
        <p:spPr bwMode="auto">
          <a:xfrm>
            <a:off x="2185988" y="4737100"/>
            <a:ext cx="1385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a:solidFill>
                  <a:srgbClr val="1F497D"/>
                </a:solidFill>
              </a:rPr>
              <a:t>Métropole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1524000" y="0"/>
            <a:ext cx="8462963" cy="1143000"/>
          </a:xfrm>
        </p:spPr>
        <p:txBody>
          <a:bodyPr/>
          <a:lstStyle/>
          <a:p>
            <a:pPr algn="ctr"/>
            <a:r>
              <a:rPr lang="fr-FR" altLang="fr-FR" sz="2400" b="1"/>
              <a:t>Le modèle de télémédecine en secteur ambulatoire entre le 1</a:t>
            </a:r>
            <a:r>
              <a:rPr lang="fr-FR" altLang="fr-FR" sz="2400" b="1" baseline="30000"/>
              <a:t>er</a:t>
            </a:r>
            <a:r>
              <a:rPr lang="fr-FR" altLang="fr-FR" sz="2400" b="1"/>
              <a:t> et le 2</a:t>
            </a:r>
            <a:r>
              <a:rPr lang="fr-FR" altLang="fr-FR" sz="2400" b="1" baseline="30000"/>
              <a:t>ème</a:t>
            </a:r>
            <a:r>
              <a:rPr lang="fr-FR" altLang="fr-FR" sz="2400" b="1"/>
              <a:t> recours</a:t>
            </a:r>
          </a:p>
        </p:txBody>
      </p:sp>
      <p:sp>
        <p:nvSpPr>
          <p:cNvPr id="46083" name="Espace réservé du numéro de diapositive 3"/>
          <p:cNvSpPr>
            <a:spLocks noGrp="1"/>
          </p:cNvSpPr>
          <p:nvPr>
            <p:ph type="sldNum" sz="quarter" idx="12"/>
          </p:nvPr>
        </p:nvSpPr>
        <p:spPr>
          <a:xfrm>
            <a:off x="4648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fontAlgn="base">
              <a:spcBef>
                <a:spcPct val="0"/>
              </a:spcBef>
              <a:spcAft>
                <a:spcPct val="0"/>
              </a:spcAft>
              <a:buClrTx/>
              <a:buFontTx/>
              <a:buNone/>
            </a:pPr>
            <a:fld id="{7C8242DF-7C20-49B3-9F46-648D2D9F3BF1}" type="slidenum">
              <a:rPr lang="fr-FR" altLang="fr-FR" smtClean="0">
                <a:solidFill>
                  <a:srgbClr val="898989"/>
                </a:solidFill>
                <a:latin typeface="Arial" panose="020B0604020202020204" pitchFamily="34" charset="0"/>
              </a:rPr>
              <a:pPr algn="ctr" fontAlgn="base">
                <a:spcBef>
                  <a:spcPct val="0"/>
                </a:spcBef>
                <a:spcAft>
                  <a:spcPct val="0"/>
                </a:spcAft>
                <a:buClrTx/>
                <a:buFontTx/>
                <a:buNone/>
              </a:pPr>
              <a:t>16</a:t>
            </a:fld>
            <a:endParaRPr lang="fr-FR" altLang="fr-FR">
              <a:solidFill>
                <a:srgbClr val="898989"/>
              </a:solidFill>
              <a:latin typeface="Arial" panose="020B0604020202020204" pitchFamily="34" charset="0"/>
            </a:endParaRPr>
          </a:p>
        </p:txBody>
      </p:sp>
      <p:sp>
        <p:nvSpPr>
          <p:cNvPr id="5" name="Rectangle 4"/>
          <p:cNvSpPr/>
          <p:nvPr/>
        </p:nvSpPr>
        <p:spPr>
          <a:xfrm>
            <a:off x="1703388" y="3429000"/>
            <a:ext cx="1728787" cy="9366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fr-FR" sz="1600" b="1" dirty="0"/>
              <a:t>Domicile</a:t>
            </a:r>
          </a:p>
          <a:p>
            <a:pPr algn="ctr" eaLnBrk="1" fontAlgn="auto" hangingPunct="1">
              <a:spcBef>
                <a:spcPts val="0"/>
              </a:spcBef>
              <a:spcAft>
                <a:spcPts val="0"/>
              </a:spcAft>
              <a:defRPr/>
            </a:pPr>
            <a:r>
              <a:rPr lang="fr-FR" sz="1600" b="1" dirty="0"/>
              <a:t>EHPAD</a:t>
            </a:r>
          </a:p>
          <a:p>
            <a:pPr algn="ctr" eaLnBrk="1" fontAlgn="auto" hangingPunct="1">
              <a:spcBef>
                <a:spcPts val="0"/>
              </a:spcBef>
              <a:spcAft>
                <a:spcPts val="0"/>
              </a:spcAft>
              <a:defRPr/>
            </a:pPr>
            <a:r>
              <a:rPr lang="fr-FR" sz="1600" b="1" dirty="0"/>
              <a:t>HAD</a:t>
            </a:r>
          </a:p>
        </p:txBody>
      </p:sp>
      <p:cxnSp>
        <p:nvCxnSpPr>
          <p:cNvPr id="7" name="Connecteur droit avec flèche 6"/>
          <p:cNvCxnSpPr/>
          <p:nvPr/>
        </p:nvCxnSpPr>
        <p:spPr>
          <a:xfrm flipV="1">
            <a:off x="3468688" y="4016375"/>
            <a:ext cx="1547812" cy="28575"/>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016500" y="3429000"/>
            <a:ext cx="2016125" cy="93662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spcBef>
                <a:spcPts val="0"/>
              </a:spcBef>
              <a:spcAft>
                <a:spcPts val="0"/>
              </a:spcAft>
              <a:defRPr/>
            </a:pPr>
            <a:r>
              <a:rPr lang="fr-FR" sz="1600" b="1" dirty="0"/>
              <a:t>MSP</a:t>
            </a:r>
          </a:p>
          <a:p>
            <a:pPr algn="ctr" eaLnBrk="1" fontAlgn="auto" hangingPunct="1">
              <a:spcBef>
                <a:spcPts val="0"/>
              </a:spcBef>
              <a:spcAft>
                <a:spcPts val="0"/>
              </a:spcAft>
              <a:defRPr/>
            </a:pPr>
            <a:r>
              <a:rPr lang="fr-FR" sz="1600" b="1" dirty="0"/>
              <a:t>Centre de santé</a:t>
            </a:r>
          </a:p>
          <a:p>
            <a:pPr algn="ctr" eaLnBrk="1" fontAlgn="auto" hangingPunct="1">
              <a:spcBef>
                <a:spcPts val="0"/>
              </a:spcBef>
              <a:spcAft>
                <a:spcPts val="0"/>
              </a:spcAft>
              <a:defRPr/>
            </a:pPr>
            <a:r>
              <a:rPr lang="fr-FR" sz="1600" b="1" dirty="0"/>
              <a:t>Pôles de santé</a:t>
            </a:r>
          </a:p>
        </p:txBody>
      </p:sp>
      <p:cxnSp>
        <p:nvCxnSpPr>
          <p:cNvPr id="10" name="Connecteur droit avec flèche 9"/>
          <p:cNvCxnSpPr/>
          <p:nvPr/>
        </p:nvCxnSpPr>
        <p:spPr>
          <a:xfrm flipV="1">
            <a:off x="7048500" y="4016375"/>
            <a:ext cx="1279525" cy="46038"/>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328025" y="3429000"/>
            <a:ext cx="1512888" cy="9366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fr-FR" sz="1600" b="1" dirty="0"/>
              <a:t>Spécialistes</a:t>
            </a:r>
          </a:p>
        </p:txBody>
      </p:sp>
      <p:sp>
        <p:nvSpPr>
          <p:cNvPr id="20489" name="ZoneTexte 11"/>
          <p:cNvSpPr txBox="1">
            <a:spLocks noChangeArrowheads="1"/>
          </p:cNvSpPr>
          <p:nvPr/>
        </p:nvSpPr>
        <p:spPr bwMode="auto">
          <a:xfrm>
            <a:off x="5232400" y="4508500"/>
            <a:ext cx="1719263" cy="338138"/>
          </a:xfrm>
          <a:prstGeom prst="rect">
            <a:avLst/>
          </a:prstGeom>
          <a:ln>
            <a:headEnd/>
            <a:tailEnd/>
          </a:ln>
        </p:spPr>
        <p:style>
          <a:lnRef idx="1">
            <a:schemeClr val="dk1"/>
          </a:lnRef>
          <a:fillRef idx="3">
            <a:schemeClr val="dk1"/>
          </a:fillRef>
          <a:effectRef idx="2">
            <a:schemeClr val="dk1"/>
          </a:effectRef>
          <a:fontRef idx="minor">
            <a:schemeClr val="lt1"/>
          </a:fontRef>
        </p:style>
        <p:txBody>
          <a:bodyPr wrap="none">
            <a:spAutoFit/>
          </a:bodyPr>
          <a:lstStyle/>
          <a:p>
            <a:pPr eaLnBrk="1" fontAlgn="auto" hangingPunct="1">
              <a:spcBef>
                <a:spcPts val="0"/>
              </a:spcBef>
              <a:spcAft>
                <a:spcPts val="0"/>
              </a:spcAft>
              <a:defRPr/>
            </a:pPr>
            <a:r>
              <a:rPr lang="fr-FR" sz="1600" dirty="0"/>
              <a:t>Premier recours</a:t>
            </a:r>
          </a:p>
        </p:txBody>
      </p:sp>
      <p:sp>
        <p:nvSpPr>
          <p:cNvPr id="20490" name="ZoneTexte 12"/>
          <p:cNvSpPr txBox="1">
            <a:spLocks noChangeArrowheads="1"/>
          </p:cNvSpPr>
          <p:nvPr/>
        </p:nvSpPr>
        <p:spPr bwMode="auto">
          <a:xfrm>
            <a:off x="8040688" y="4508500"/>
            <a:ext cx="1979612" cy="338138"/>
          </a:xfrm>
          <a:prstGeom prst="rect">
            <a:avLst/>
          </a:prstGeom>
          <a:ln>
            <a:headEnd/>
            <a:tailEnd/>
          </a:ln>
        </p:spPr>
        <p:style>
          <a:lnRef idx="1">
            <a:schemeClr val="dk1"/>
          </a:lnRef>
          <a:fillRef idx="3">
            <a:schemeClr val="dk1"/>
          </a:fillRef>
          <a:effectRef idx="2">
            <a:schemeClr val="dk1"/>
          </a:effectRef>
          <a:fontRef idx="minor">
            <a:schemeClr val="lt1"/>
          </a:fontRef>
        </p:style>
        <p:txBody>
          <a:bodyPr wrap="none">
            <a:spAutoFit/>
          </a:bodyPr>
          <a:lstStyle/>
          <a:p>
            <a:pPr eaLnBrk="1" fontAlgn="auto" hangingPunct="1">
              <a:spcBef>
                <a:spcPts val="0"/>
              </a:spcBef>
              <a:spcAft>
                <a:spcPts val="0"/>
              </a:spcAft>
              <a:defRPr/>
            </a:pPr>
            <a:r>
              <a:rPr lang="fr-FR" sz="1600" dirty="0"/>
              <a:t>Deuxième recours</a:t>
            </a:r>
          </a:p>
        </p:txBody>
      </p:sp>
      <p:sp>
        <p:nvSpPr>
          <p:cNvPr id="20491" name="ZoneTexte 13"/>
          <p:cNvSpPr txBox="1">
            <a:spLocks noChangeArrowheads="1"/>
          </p:cNvSpPr>
          <p:nvPr/>
        </p:nvSpPr>
        <p:spPr bwMode="auto">
          <a:xfrm>
            <a:off x="3490913" y="5373688"/>
            <a:ext cx="1798637" cy="830262"/>
          </a:xfrm>
          <a:prstGeom prst="rect">
            <a:avLst/>
          </a:prstGeom>
          <a:ln w="28575">
            <a:solidFill>
              <a:schemeClr val="tx1"/>
            </a:solidFill>
            <a:headEnd/>
            <a:tailEnd/>
          </a:ln>
        </p:spPr>
        <p:style>
          <a:lnRef idx="1">
            <a:schemeClr val="accent6"/>
          </a:lnRef>
          <a:fillRef idx="2">
            <a:schemeClr val="accent6"/>
          </a:fillRef>
          <a:effectRef idx="1">
            <a:schemeClr val="accent6"/>
          </a:effectRef>
          <a:fontRef idx="minor">
            <a:schemeClr val="dk1"/>
          </a:fontRef>
        </p:style>
        <p:txBody>
          <a:bodyPr wrap="none">
            <a:spAutoFit/>
          </a:bodyPr>
          <a:lstStyle/>
          <a:p>
            <a:pPr algn="ctr" eaLnBrk="1" fontAlgn="auto" hangingPunct="1">
              <a:spcBef>
                <a:spcPts val="0"/>
              </a:spcBef>
              <a:spcAft>
                <a:spcPts val="0"/>
              </a:spcAft>
              <a:defRPr/>
            </a:pPr>
            <a:r>
              <a:rPr lang="fr-FR" sz="1600" dirty="0"/>
              <a:t>Télésurveillance</a:t>
            </a:r>
          </a:p>
          <a:p>
            <a:pPr algn="ctr" eaLnBrk="1" fontAlgn="auto" hangingPunct="1">
              <a:spcBef>
                <a:spcPts val="0"/>
              </a:spcBef>
              <a:spcAft>
                <a:spcPts val="0"/>
              </a:spcAft>
              <a:defRPr/>
            </a:pPr>
            <a:r>
              <a:rPr lang="fr-FR" sz="1600" dirty="0"/>
              <a:t>Téléconsultation</a:t>
            </a:r>
          </a:p>
          <a:p>
            <a:pPr algn="ctr" eaLnBrk="1" fontAlgn="auto" hangingPunct="1">
              <a:spcBef>
                <a:spcPts val="0"/>
              </a:spcBef>
              <a:spcAft>
                <a:spcPts val="0"/>
              </a:spcAft>
              <a:defRPr/>
            </a:pPr>
            <a:r>
              <a:rPr lang="fr-FR" sz="1600" dirty="0"/>
              <a:t>Téléassistance</a:t>
            </a:r>
          </a:p>
        </p:txBody>
      </p:sp>
      <p:cxnSp>
        <p:nvCxnSpPr>
          <p:cNvPr id="16" name="Connecteur droit avec flèche 15"/>
          <p:cNvCxnSpPr/>
          <p:nvPr/>
        </p:nvCxnSpPr>
        <p:spPr>
          <a:xfrm rot="5400000" flipH="1" flipV="1">
            <a:off x="3792537" y="4579938"/>
            <a:ext cx="1008063"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3" name="ZoneTexte 16"/>
          <p:cNvSpPr txBox="1">
            <a:spLocks noChangeArrowheads="1"/>
          </p:cNvSpPr>
          <p:nvPr/>
        </p:nvSpPr>
        <p:spPr bwMode="auto">
          <a:xfrm>
            <a:off x="6804025" y="5429250"/>
            <a:ext cx="1697038" cy="369888"/>
          </a:xfrm>
          <a:prstGeom prst="rect">
            <a:avLst/>
          </a:prstGeom>
          <a:ln w="28575">
            <a:solidFill>
              <a:schemeClr val="tx1"/>
            </a:solidFill>
            <a:headEnd/>
            <a:tailEnd/>
          </a:ln>
        </p:spPr>
        <p:style>
          <a:lnRef idx="1">
            <a:schemeClr val="accent6"/>
          </a:lnRef>
          <a:fillRef idx="2">
            <a:schemeClr val="accent6"/>
          </a:fillRef>
          <a:effectRef idx="1">
            <a:schemeClr val="accent6"/>
          </a:effectRef>
          <a:fontRef idx="minor">
            <a:schemeClr val="dk1"/>
          </a:fontRef>
        </p:style>
        <p:txBody>
          <a:bodyPr wrap="none">
            <a:spAutoFit/>
          </a:bodyPr>
          <a:lstStyle/>
          <a:p>
            <a:pPr algn="ctr" eaLnBrk="1" fontAlgn="auto" hangingPunct="1">
              <a:spcBef>
                <a:spcPts val="0"/>
              </a:spcBef>
              <a:spcAft>
                <a:spcPts val="0"/>
              </a:spcAft>
              <a:defRPr/>
            </a:pPr>
            <a:r>
              <a:rPr lang="fr-FR" dirty="0"/>
              <a:t>Télé expertise</a:t>
            </a:r>
          </a:p>
        </p:txBody>
      </p:sp>
      <p:cxnSp>
        <p:nvCxnSpPr>
          <p:cNvPr id="19" name="Connecteur droit avec flèche 18"/>
          <p:cNvCxnSpPr/>
          <p:nvPr/>
        </p:nvCxnSpPr>
        <p:spPr>
          <a:xfrm rot="5400000" flipH="1" flipV="1">
            <a:off x="7112794" y="4685506"/>
            <a:ext cx="10795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783" name="ZoneTexte 19"/>
          <p:cNvSpPr txBox="1">
            <a:spLocks noChangeArrowheads="1"/>
          </p:cNvSpPr>
          <p:nvPr/>
        </p:nvSpPr>
        <p:spPr bwMode="auto">
          <a:xfrm>
            <a:off x="8075613" y="2420938"/>
            <a:ext cx="1911350" cy="646112"/>
          </a:xfrm>
          <a:prstGeom prst="rect">
            <a:avLst/>
          </a:prstGeom>
          <a:ln/>
          <a:extLst/>
        </p:spPr>
        <p:style>
          <a:lnRef idx="1">
            <a:schemeClr val="accent1"/>
          </a:lnRef>
          <a:fillRef idx="2">
            <a:schemeClr val="accent1"/>
          </a:fillRef>
          <a:effectRef idx="1">
            <a:schemeClr val="accent1"/>
          </a:effectRef>
          <a:fontRef idx="minor">
            <a:schemeClr val="dk1"/>
          </a:fontRef>
        </p:style>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fontAlgn="auto" hangingPunct="1">
              <a:spcBef>
                <a:spcPct val="0"/>
              </a:spcBef>
              <a:spcAft>
                <a:spcPts val="0"/>
              </a:spcAft>
              <a:buClrTx/>
              <a:buFontTx/>
              <a:buNone/>
              <a:defRPr/>
            </a:pPr>
            <a:r>
              <a:rPr lang="fr-FR" altLang="fr-FR" dirty="0">
                <a:solidFill>
                  <a:schemeClr val="tx1"/>
                </a:solidFill>
                <a:latin typeface="Calibri" panose="020F0502020204030204" pitchFamily="34" charset="0"/>
              </a:rPr>
              <a:t>CHU, CH, cliniques</a:t>
            </a:r>
          </a:p>
          <a:p>
            <a:pPr algn="ctr" eaLnBrk="1" fontAlgn="auto" hangingPunct="1">
              <a:spcBef>
                <a:spcPct val="0"/>
              </a:spcBef>
              <a:spcAft>
                <a:spcPts val="0"/>
              </a:spcAft>
              <a:buClrTx/>
              <a:buFontTx/>
              <a:buNone/>
              <a:defRPr/>
            </a:pPr>
            <a:r>
              <a:rPr lang="fr-FR" altLang="fr-FR" dirty="0">
                <a:solidFill>
                  <a:schemeClr val="tx1"/>
                </a:solidFill>
                <a:latin typeface="Calibri" panose="020F0502020204030204" pitchFamily="34" charset="0"/>
              </a:rPr>
              <a:t> Cabinets privés</a:t>
            </a:r>
          </a:p>
        </p:txBody>
      </p:sp>
      <p:sp>
        <p:nvSpPr>
          <p:cNvPr id="26" name="Flèche vers le bas 25"/>
          <p:cNvSpPr/>
          <p:nvPr/>
        </p:nvSpPr>
        <p:spPr>
          <a:xfrm>
            <a:off x="9048750" y="3068638"/>
            <a:ext cx="46038" cy="215900"/>
          </a:xfrm>
          <a:prstGeom prst="downArrow">
            <a:avLst/>
          </a:prstGeom>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7" name="ZoneTexte 26"/>
          <p:cNvSpPr txBox="1"/>
          <p:nvPr/>
        </p:nvSpPr>
        <p:spPr>
          <a:xfrm>
            <a:off x="7294563" y="858838"/>
            <a:ext cx="3600450" cy="1077912"/>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ctr" eaLnBrk="1" fontAlgn="auto" hangingPunct="1">
              <a:spcBef>
                <a:spcPts val="0"/>
              </a:spcBef>
              <a:spcAft>
                <a:spcPts val="0"/>
              </a:spcAft>
              <a:defRPr/>
            </a:pPr>
            <a:r>
              <a:rPr lang="fr-FR" b="1" dirty="0">
                <a:solidFill>
                  <a:srgbClr val="C00000"/>
                </a:solidFill>
              </a:rPr>
              <a:t>Téléconseil médical personnalisé </a:t>
            </a:r>
            <a:endParaRPr lang="fr-FR" sz="1400" b="1" dirty="0">
              <a:solidFill>
                <a:srgbClr val="C00000"/>
              </a:solidFill>
            </a:endParaRPr>
          </a:p>
          <a:p>
            <a:pPr algn="ctr" eaLnBrk="1" fontAlgn="auto" hangingPunct="1">
              <a:spcBef>
                <a:spcPts val="0"/>
              </a:spcBef>
              <a:spcAft>
                <a:spcPts val="0"/>
              </a:spcAft>
              <a:defRPr/>
            </a:pPr>
            <a:r>
              <a:rPr lang="fr-FR" sz="1400" dirty="0"/>
              <a:t>(Centre 15, plateformes complémentaires santé)</a:t>
            </a:r>
            <a:endParaRPr lang="fr-FR" sz="1400" b="1" dirty="0"/>
          </a:p>
        </p:txBody>
      </p:sp>
      <p:sp>
        <p:nvSpPr>
          <p:cNvPr id="46098" name="ZoneTexte 28"/>
          <p:cNvSpPr txBox="1">
            <a:spLocks noChangeArrowheads="1"/>
          </p:cNvSpPr>
          <p:nvPr/>
        </p:nvSpPr>
        <p:spPr bwMode="auto">
          <a:xfrm>
            <a:off x="2644775" y="1666875"/>
            <a:ext cx="330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2000" b="1" dirty="0">
                <a:solidFill>
                  <a:schemeClr val="tx1"/>
                </a:solidFill>
                <a:latin typeface="Calibri" panose="020F0502020204030204" pitchFamily="34" charset="0"/>
              </a:rPr>
              <a:t>Coopérations entre professionnels de santé</a:t>
            </a:r>
          </a:p>
          <a:p>
            <a:pPr algn="ctr" eaLnBrk="1" hangingPunct="1">
              <a:spcBef>
                <a:spcPct val="0"/>
              </a:spcBef>
              <a:buClrTx/>
              <a:buFontTx/>
              <a:buNone/>
            </a:pPr>
            <a:r>
              <a:rPr lang="fr-FR" altLang="fr-FR" sz="2000" b="1" dirty="0">
                <a:solidFill>
                  <a:schemeClr val="tx1"/>
                </a:solidFill>
                <a:latin typeface="Calibri" panose="020F0502020204030204" pitchFamily="34" charset="0"/>
              </a:rPr>
              <a:t>médicaux et non-médicaux</a:t>
            </a:r>
          </a:p>
        </p:txBody>
      </p:sp>
      <p:sp>
        <p:nvSpPr>
          <p:cNvPr id="30" name="Flèche vers le bas 29"/>
          <p:cNvSpPr/>
          <p:nvPr/>
        </p:nvSpPr>
        <p:spPr>
          <a:xfrm>
            <a:off x="5951538" y="3068638"/>
            <a:ext cx="46037" cy="215900"/>
          </a:xfrm>
          <a:prstGeom prst="downArrow">
            <a:avLst/>
          </a:prstGeom>
          <a:ln w="285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 name="ZoneTexte 19"/>
          <p:cNvSpPr txBox="1"/>
          <p:nvPr/>
        </p:nvSpPr>
        <p:spPr>
          <a:xfrm>
            <a:off x="3503613" y="2852738"/>
            <a:ext cx="1439862" cy="5842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fontAlgn="auto" hangingPunct="1">
              <a:spcBef>
                <a:spcPts val="0"/>
              </a:spcBef>
              <a:spcAft>
                <a:spcPts val="0"/>
              </a:spcAft>
              <a:defRPr/>
            </a:pPr>
            <a:r>
              <a:rPr lang="fr-FR" sz="1600" dirty="0"/>
              <a:t>Pharmacien d’Officine</a:t>
            </a:r>
          </a:p>
        </p:txBody>
      </p:sp>
      <p:pic>
        <p:nvPicPr>
          <p:cNvPr id="46101" name="Imag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52088" y="195263"/>
            <a:ext cx="1839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ZoneTexte 21"/>
          <p:cNvSpPr txBox="1"/>
          <p:nvPr/>
        </p:nvSpPr>
        <p:spPr>
          <a:xfrm>
            <a:off x="4081463" y="3698875"/>
            <a:ext cx="428625"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fr-FR" b="1" dirty="0"/>
              <a:t>SI</a:t>
            </a:r>
          </a:p>
        </p:txBody>
      </p:sp>
      <p:sp>
        <p:nvSpPr>
          <p:cNvPr id="24" name="ZoneTexte 23"/>
          <p:cNvSpPr txBox="1"/>
          <p:nvPr/>
        </p:nvSpPr>
        <p:spPr>
          <a:xfrm>
            <a:off x="7454900" y="3752850"/>
            <a:ext cx="428625" cy="369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fr-FR" b="1" dirty="0"/>
              <a:t>SI</a:t>
            </a:r>
          </a:p>
        </p:txBody>
      </p:sp>
      <p:cxnSp>
        <p:nvCxnSpPr>
          <p:cNvPr id="3" name="Connecteur droit avec flèche 2"/>
          <p:cNvCxnSpPr/>
          <p:nvPr/>
        </p:nvCxnSpPr>
        <p:spPr>
          <a:xfrm flipH="1">
            <a:off x="6178550" y="1960563"/>
            <a:ext cx="1116013" cy="1346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7294563" y="1960563"/>
            <a:ext cx="746125" cy="4603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2350" y="2338388"/>
            <a:ext cx="8912225" cy="1281112"/>
          </a:xfrm>
        </p:spPr>
        <p:style>
          <a:lnRef idx="2">
            <a:schemeClr val="accent1"/>
          </a:lnRef>
          <a:fillRef idx="1">
            <a:schemeClr val="lt1"/>
          </a:fillRef>
          <a:effectRef idx="0">
            <a:schemeClr val="accent1"/>
          </a:effectRef>
          <a:fontRef idx="minor">
            <a:schemeClr val="dk1"/>
          </a:fontRef>
        </p:style>
        <p:txBody>
          <a:bodyPr/>
          <a:lstStyle/>
          <a:p>
            <a:r>
              <a:rPr lang="fr-FR" dirty="0"/>
              <a:t>Le bénéfice médical pour les patients est la réduction de la perte de chance</a:t>
            </a:r>
          </a:p>
        </p:txBody>
      </p:sp>
      <p:sp>
        <p:nvSpPr>
          <p:cNvPr id="3" name="Espace réservé du pied de page 2"/>
          <p:cNvSpPr>
            <a:spLocks noGrp="1"/>
          </p:cNvSpPr>
          <p:nvPr>
            <p:ph type="ftr" sz="quarter" idx="11"/>
          </p:nvPr>
        </p:nvSpPr>
        <p:spPr/>
        <p:txBody>
          <a:bodyPr/>
          <a:lstStyle/>
          <a:p>
            <a:pPr algn="r">
              <a:defRPr/>
            </a:pPr>
            <a:r>
              <a:rPr lang="fr-FR" dirty="0"/>
              <a:t>ANFH La Réunion 21 avril 2016</a:t>
            </a:r>
            <a:endParaRPr lang="en-US" dirty="0"/>
          </a:p>
        </p:txBody>
      </p:sp>
      <p:sp>
        <p:nvSpPr>
          <p:cNvPr id="4" name="Espace réservé du numéro de diapositive 3"/>
          <p:cNvSpPr>
            <a:spLocks noGrp="1"/>
          </p:cNvSpPr>
          <p:nvPr>
            <p:ph type="sldNum" sz="quarter" idx="12"/>
          </p:nvPr>
        </p:nvSpPr>
        <p:spPr/>
        <p:txBody>
          <a:bodyPr/>
          <a:lstStyle/>
          <a:p>
            <a:pPr>
              <a:defRPr/>
            </a:pPr>
            <a:fld id="{3DCE4DAA-9B78-4D9A-98C5-EA414884487E}" type="slidenum">
              <a:rPr lang="en-US" smtClean="0"/>
              <a:pPr>
                <a:defRPr/>
              </a:pPr>
              <a:t>17</a:t>
            </a:fld>
            <a:endParaRPr lang="en-US"/>
          </a:p>
        </p:txBody>
      </p:sp>
    </p:spTree>
    <p:extLst>
      <p:ext uri="{BB962C8B-B14F-4D97-AF65-F5344CB8AC3E}">
        <p14:creationId xmlns:p14="http://schemas.microsoft.com/office/powerpoint/2010/main" val="3081632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re 3"/>
          <p:cNvSpPr>
            <a:spLocks noGrp="1"/>
          </p:cNvSpPr>
          <p:nvPr>
            <p:ph type="title"/>
          </p:nvPr>
        </p:nvSpPr>
        <p:spPr>
          <a:xfrm>
            <a:off x="1828800" y="2054225"/>
            <a:ext cx="9929813" cy="1860550"/>
          </a:xfrm>
        </p:spPr>
        <p:style>
          <a:lnRef idx="2">
            <a:schemeClr val="accent1"/>
          </a:lnRef>
          <a:fillRef idx="1">
            <a:schemeClr val="lt1"/>
          </a:fillRef>
          <a:effectRef idx="0">
            <a:schemeClr val="accent1"/>
          </a:effectRef>
          <a:fontRef idx="minor">
            <a:schemeClr val="dk1"/>
          </a:fontRef>
        </p:style>
        <p:txBody>
          <a:bodyPr rtlCol="0">
            <a:normAutofit fontScale="90000"/>
          </a:bodyPr>
          <a:lstStyle/>
          <a:p>
            <a:pPr algn="ctr" fontAlgn="auto">
              <a:spcAft>
                <a:spcPts val="0"/>
              </a:spcAft>
              <a:defRPr/>
            </a:pPr>
            <a:r>
              <a:rPr lang="fr-FR" altLang="fr-FR" dirty="0">
                <a:solidFill>
                  <a:schemeClr val="tx1">
                    <a:lumMod val="85000"/>
                    <a:lumOff val="15000"/>
                  </a:schemeClr>
                </a:solidFill>
              </a:rPr>
              <a:t>Télé-AVC : réduire les pertes de chances avec la solution fibrinolytique ou la thrombectomie à la phase aiguë</a:t>
            </a:r>
            <a:br>
              <a:rPr lang="fr-FR" altLang="fr-FR" dirty="0">
                <a:solidFill>
                  <a:schemeClr val="tx1">
                    <a:lumMod val="85000"/>
                    <a:lumOff val="15000"/>
                  </a:schemeClr>
                </a:solidFill>
              </a:rPr>
            </a:br>
            <a:br>
              <a:rPr lang="fr-FR" altLang="fr-FR" dirty="0">
                <a:solidFill>
                  <a:schemeClr val="tx1">
                    <a:lumMod val="85000"/>
                    <a:lumOff val="15000"/>
                  </a:schemeClr>
                </a:solidFill>
              </a:rPr>
            </a:br>
            <a:endParaRPr lang="fr-FR" altLang="fr-FR" dirty="0">
              <a:solidFill>
                <a:schemeClr val="tx1">
                  <a:lumMod val="85000"/>
                  <a:lumOff val="15000"/>
                </a:schemeClr>
              </a:solidFill>
            </a:endParaRPr>
          </a:p>
        </p:txBody>
      </p:sp>
      <p:pic>
        <p:nvPicPr>
          <p:cNvPr id="48131"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8738" y="214313"/>
            <a:ext cx="17843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pPr algn="r">
              <a:defRPr/>
            </a:pPr>
            <a:r>
              <a:rPr lang="fr-FR" dirty="0"/>
              <a:t>ANFH La Réunion 21 avril 2016</a:t>
            </a:r>
            <a:endParaRPr lang="en-US" dirty="0"/>
          </a:p>
        </p:txBody>
      </p:sp>
      <p:sp>
        <p:nvSpPr>
          <p:cNvPr id="48133"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486EFC4D-A332-459C-87E8-7A02A03B054C}" type="slidenum">
              <a:rPr lang="en-US" altLang="fr-FR" smtClean="0">
                <a:solidFill>
                  <a:srgbClr val="FEFFFF"/>
                </a:solidFill>
              </a:rPr>
              <a:pPr fontAlgn="base">
                <a:spcBef>
                  <a:spcPct val="0"/>
                </a:spcBef>
                <a:spcAft>
                  <a:spcPct val="0"/>
                </a:spcAft>
                <a:buClrTx/>
                <a:buFontTx/>
                <a:buNone/>
              </a:pPr>
              <a:t>18</a:t>
            </a:fld>
            <a:endParaRPr lang="en-US" altLang="fr-FR">
              <a:solidFill>
                <a:srgbClr val="FE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3251200" y="4676775"/>
            <a:ext cx="1481138" cy="70485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sz="800">
              <a:solidFill>
                <a:schemeClr val="tx1"/>
              </a:solidFill>
              <a:latin typeface="Calibri" panose="020F0502020204030204" pitchFamily="34" charset="0"/>
            </a:endParaRPr>
          </a:p>
        </p:txBody>
      </p:sp>
      <p:sp>
        <p:nvSpPr>
          <p:cNvPr id="49155" name="Rectangle 2"/>
          <p:cNvSpPr>
            <a:spLocks noChangeArrowheads="1"/>
          </p:cNvSpPr>
          <p:nvPr/>
        </p:nvSpPr>
        <p:spPr bwMode="auto">
          <a:xfrm>
            <a:off x="2887663" y="571500"/>
            <a:ext cx="609600" cy="6858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sz="800">
              <a:solidFill>
                <a:schemeClr val="tx1"/>
              </a:solidFill>
              <a:latin typeface="Calibri" panose="020F0502020204030204" pitchFamily="34" charset="0"/>
            </a:endParaRPr>
          </a:p>
        </p:txBody>
      </p:sp>
      <p:pic>
        <p:nvPicPr>
          <p:cNvPr id="491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539750"/>
            <a:ext cx="8415338"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9157" name="Text Box 4"/>
          <p:cNvSpPr txBox="1">
            <a:spLocks noChangeArrowheads="1"/>
          </p:cNvSpPr>
          <p:nvPr/>
        </p:nvSpPr>
        <p:spPr bwMode="auto">
          <a:xfrm>
            <a:off x="4378325" y="6297613"/>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sz="800">
              <a:solidFill>
                <a:schemeClr val="tx1"/>
              </a:solidFill>
              <a:latin typeface="Calibri" panose="020F0502020204030204" pitchFamily="34" charset="0"/>
            </a:endParaRPr>
          </a:p>
        </p:txBody>
      </p:sp>
      <p:sp>
        <p:nvSpPr>
          <p:cNvPr id="49158" name="Text Box 5"/>
          <p:cNvSpPr txBox="1">
            <a:spLocks noChangeArrowheads="1"/>
          </p:cNvSpPr>
          <p:nvPr/>
        </p:nvSpPr>
        <p:spPr bwMode="auto">
          <a:xfrm>
            <a:off x="1555750" y="617538"/>
            <a:ext cx="633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sz="800">
              <a:solidFill>
                <a:schemeClr val="tx1"/>
              </a:solidFill>
              <a:latin typeface="Calibri" panose="020F0502020204030204" pitchFamily="34" charset="0"/>
            </a:endParaRPr>
          </a:p>
        </p:txBody>
      </p:sp>
      <p:sp>
        <p:nvSpPr>
          <p:cNvPr id="106503" name="Text Box 6"/>
          <p:cNvSpPr txBox="1">
            <a:spLocks noChangeArrowheads="1"/>
          </p:cNvSpPr>
          <p:nvPr/>
        </p:nvSpPr>
        <p:spPr bwMode="auto">
          <a:xfrm>
            <a:off x="1555750" y="0"/>
            <a:ext cx="9112250" cy="10080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90000" tIns="45000" rIns="90000" bIns="45000"/>
          <a:lstStyle/>
          <a:p>
            <a:pPr algn="ctr"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b="1" dirty="0">
                <a:solidFill>
                  <a:srgbClr val="000000"/>
                </a:solidFill>
                <a:latin typeface="Calibri" pitchFamily="34" charset="0"/>
              </a:rPr>
              <a:t>Les pratiques de téléconsultation, télé-expertise et </a:t>
            </a:r>
          </a:p>
          <a:p>
            <a:pPr algn="ctr"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b="1" dirty="0">
                <a:solidFill>
                  <a:srgbClr val="000000"/>
                </a:solidFill>
                <a:latin typeface="Calibri" pitchFamily="34" charset="0"/>
              </a:rPr>
              <a:t>de télésurveillance dans la phase aiguë de l’AVC</a:t>
            </a:r>
          </a:p>
        </p:txBody>
      </p:sp>
      <p:sp>
        <p:nvSpPr>
          <p:cNvPr id="49160" name="Rectangle 7"/>
          <p:cNvSpPr>
            <a:spLocks noChangeArrowheads="1"/>
          </p:cNvSpPr>
          <p:nvPr/>
        </p:nvSpPr>
        <p:spPr bwMode="auto">
          <a:xfrm>
            <a:off x="7824788" y="2205038"/>
            <a:ext cx="503237" cy="2159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sz="2400">
              <a:solidFill>
                <a:schemeClr val="bg1"/>
              </a:solidFill>
              <a:latin typeface="Times New Roman" panose="02020603050405020304" pitchFamily="18" charset="0"/>
            </a:endParaRPr>
          </a:p>
        </p:txBody>
      </p:sp>
      <p:pic>
        <p:nvPicPr>
          <p:cNvPr id="49162"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55325" y="0"/>
            <a:ext cx="133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2592388" y="623888"/>
            <a:ext cx="8912225" cy="1281112"/>
          </a:xfrm>
        </p:spPr>
        <p:txBody>
          <a:bodyPr/>
          <a:lstStyle/>
          <a:p>
            <a:pPr algn="ctr"/>
            <a:r>
              <a:rPr lang="fr-FR" altLang="fr-FR"/>
              <a:t>Plan de l’exposé</a:t>
            </a:r>
          </a:p>
        </p:txBody>
      </p:sp>
      <p:sp>
        <p:nvSpPr>
          <p:cNvPr id="23555" name="Espace réservé du contenu 2"/>
          <p:cNvSpPr>
            <a:spLocks noGrp="1"/>
          </p:cNvSpPr>
          <p:nvPr>
            <p:ph idx="1"/>
          </p:nvPr>
        </p:nvSpPr>
        <p:spPr>
          <a:xfrm>
            <a:off x="2589213" y="2133600"/>
            <a:ext cx="8915400" cy="3778250"/>
          </a:xfrm>
        </p:spPr>
        <p:txBody>
          <a:bodyPr/>
          <a:lstStyle/>
          <a:p>
            <a:r>
              <a:rPr lang="fr-FR" altLang="fr-FR" sz="3200" b="1"/>
              <a:t>Définition et réglementation</a:t>
            </a:r>
          </a:p>
          <a:p>
            <a:r>
              <a:rPr lang="fr-FR" altLang="fr-FR" sz="3200"/>
              <a:t>Bénéfice pour les patients</a:t>
            </a:r>
          </a:p>
          <a:p>
            <a:r>
              <a:rPr lang="fr-FR" altLang="fr-FR" sz="3200"/>
              <a:t>Bénéfice pour les professionnels de santé</a:t>
            </a:r>
          </a:p>
          <a:p>
            <a:r>
              <a:rPr lang="fr-FR" altLang="fr-FR" sz="3200"/>
              <a:t>Bénéfice pour le Système de santé</a:t>
            </a:r>
          </a:p>
        </p:txBody>
      </p:sp>
      <p:sp>
        <p:nvSpPr>
          <p:cNvPr id="4" name="Espace réservé du pied de page 3"/>
          <p:cNvSpPr>
            <a:spLocks noGrp="1"/>
          </p:cNvSpPr>
          <p:nvPr>
            <p:ph type="ftr" sz="quarter" idx="11"/>
          </p:nvPr>
        </p:nvSpPr>
        <p:spPr/>
        <p:txBody>
          <a:bodyPr/>
          <a:lstStyle/>
          <a:p>
            <a:pPr>
              <a:defRPr/>
            </a:pPr>
            <a:r>
              <a:rPr lang="fr-FR"/>
              <a:t>ANFH La Réunion 21 avril 2016</a:t>
            </a:r>
            <a:endParaRPr lang="en-US" dirty="0"/>
          </a:p>
        </p:txBody>
      </p:sp>
      <p:sp>
        <p:nvSpPr>
          <p:cNvPr id="23557" name="Espace réservé du numéro de diapositive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2D9A811-1033-48D7-9950-77BAE050A078}" type="slidenum">
              <a:rPr lang="en-US" altLang="fr-FR" smtClean="0">
                <a:solidFill>
                  <a:srgbClr val="FEFFFF"/>
                </a:solidFill>
              </a:rPr>
              <a:pPr fontAlgn="base">
                <a:spcBef>
                  <a:spcPct val="0"/>
                </a:spcBef>
                <a:spcAft>
                  <a:spcPct val="0"/>
                </a:spcAft>
              </a:pPr>
              <a:t>2</a:t>
            </a:fld>
            <a:endParaRPr lang="en-US" altLang="fr-FR">
              <a:solidFill>
                <a:srgbClr val="FEFFFF"/>
              </a:solidFill>
            </a:endParaRPr>
          </a:p>
        </p:txBody>
      </p:sp>
      <p:pic>
        <p:nvPicPr>
          <p:cNvPr id="23558"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6588" y="76200"/>
            <a:ext cx="133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3"/>
          <p:cNvSpPr>
            <a:spLocks noGrp="1"/>
          </p:cNvSpPr>
          <p:nvPr>
            <p:ph type="title"/>
          </p:nvPr>
        </p:nvSpPr>
        <p:spPr>
          <a:xfrm>
            <a:off x="2474913" y="1311275"/>
            <a:ext cx="8837612" cy="1760538"/>
          </a:xfrm>
        </p:spPr>
        <p:style>
          <a:lnRef idx="2">
            <a:schemeClr val="accent1"/>
          </a:lnRef>
          <a:fillRef idx="1">
            <a:schemeClr val="lt1"/>
          </a:fillRef>
          <a:effectRef idx="0">
            <a:schemeClr val="accent1"/>
          </a:effectRef>
          <a:fontRef idx="minor">
            <a:schemeClr val="dk1"/>
          </a:fontRef>
        </p:style>
        <p:txBody>
          <a:bodyPr/>
          <a:lstStyle/>
          <a:p>
            <a:pPr algn="ctr"/>
            <a:r>
              <a:rPr lang="fr-FR" altLang="fr-FR" sz="3200" dirty="0"/>
              <a:t>Télé-Oncologie : pouvoir réaliser la chimiothérapie au domicile pour améliorer la tolérance et l’efficacité</a:t>
            </a:r>
          </a:p>
        </p:txBody>
      </p:sp>
      <p:pic>
        <p:nvPicPr>
          <p:cNvPr id="51203"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8738" y="214313"/>
            <a:ext cx="17843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pPr algn="r">
              <a:defRPr/>
            </a:pPr>
            <a:r>
              <a:rPr lang="fr-FR" dirty="0"/>
              <a:t>ANFH La Réunion 21 avril 2016</a:t>
            </a:r>
            <a:endParaRPr lang="en-US" dirty="0"/>
          </a:p>
        </p:txBody>
      </p:sp>
      <p:sp>
        <p:nvSpPr>
          <p:cNvPr id="51205"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3C649691-6048-4C8E-8362-5B9B79AB3D00}" type="slidenum">
              <a:rPr lang="en-US" altLang="fr-FR" smtClean="0">
                <a:solidFill>
                  <a:srgbClr val="FEFFFF"/>
                </a:solidFill>
              </a:rPr>
              <a:pPr fontAlgn="base">
                <a:spcBef>
                  <a:spcPct val="0"/>
                </a:spcBef>
                <a:spcAft>
                  <a:spcPct val="0"/>
                </a:spcAft>
                <a:buClrTx/>
                <a:buFontTx/>
                <a:buNone/>
              </a:pPr>
              <a:t>20</a:t>
            </a:fld>
            <a:endParaRPr lang="en-US" altLang="fr-FR">
              <a:solidFill>
                <a:srgbClr val="FEFFFF"/>
              </a:solidFill>
            </a:endParaRPr>
          </a:p>
        </p:txBody>
      </p:sp>
      <p:sp>
        <p:nvSpPr>
          <p:cNvPr id="3" name="Rectangle 2"/>
          <p:cNvSpPr/>
          <p:nvPr/>
        </p:nvSpPr>
        <p:spPr>
          <a:xfrm>
            <a:off x="2474913" y="3900488"/>
            <a:ext cx="8837612"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3200" dirty="0"/>
              <a:t>Télé nutrition parentérale au domicile : améliorer la tolérance et l’efficacité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txBox="1">
            <a:spLocks noChangeArrowheads="1"/>
          </p:cNvSpPr>
          <p:nvPr/>
        </p:nvSpPr>
        <p:spPr bwMode="auto">
          <a:xfrm>
            <a:off x="1524000" y="0"/>
            <a:ext cx="9144000" cy="6884988"/>
          </a:xfrm>
          <a:prstGeom prst="rect">
            <a:avLst/>
          </a:prstGeom>
          <a:gradFill rotWithShape="0">
            <a:gsLst>
              <a:gs pos="0">
                <a:srgbClr val="03D4A8"/>
              </a:gs>
              <a:gs pos="25000">
                <a:srgbClr val="21D6E0"/>
              </a:gs>
              <a:gs pos="75000">
                <a:srgbClr val="0087E6"/>
              </a:gs>
              <a:gs pos="100000">
                <a:srgbClr val="005CB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br>
              <a:rPr lang="fr-FR" altLang="fr-FR" sz="2000">
                <a:solidFill>
                  <a:schemeClr val="tx2"/>
                </a:solidFill>
              </a:rPr>
            </a:br>
            <a:endParaRPr lang="fr-FR" altLang="fr-FR" sz="1000" i="1" u="sng">
              <a:solidFill>
                <a:schemeClr val="tx2"/>
              </a:solidFill>
            </a:endParaRPr>
          </a:p>
        </p:txBody>
      </p:sp>
      <p:pic>
        <p:nvPicPr>
          <p:cNvPr id="52227" name="Image 14" descr="D:\ARTBC\BBraun\Photos\DSC01069.JPG"/>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b="14413"/>
          <a:stretch>
            <a:fillRect/>
          </a:stretch>
        </p:blipFill>
        <p:spPr bwMode="auto">
          <a:xfrm>
            <a:off x="4975225" y="1376363"/>
            <a:ext cx="21653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28" name="Groupe 59"/>
          <p:cNvGrpSpPr>
            <a:grpSpLocks/>
          </p:cNvGrpSpPr>
          <p:nvPr/>
        </p:nvGrpSpPr>
        <p:grpSpPr bwMode="auto">
          <a:xfrm>
            <a:off x="1524000" y="7938"/>
            <a:ext cx="9144000" cy="1169987"/>
            <a:chOff x="-508" y="8620"/>
            <a:chExt cx="9108504" cy="1169551"/>
          </a:xfrm>
        </p:grpSpPr>
        <p:sp>
          <p:nvSpPr>
            <p:cNvPr id="52263" name="Rectangle 2"/>
            <p:cNvSpPr>
              <a:spLocks noChangeArrowheads="1"/>
            </p:cNvSpPr>
            <p:nvPr/>
          </p:nvSpPr>
          <p:spPr bwMode="auto">
            <a:xfrm>
              <a:off x="-508" y="41718"/>
              <a:ext cx="2484276" cy="66684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spcAft>
                  <a:spcPts val="400"/>
                </a:spcAft>
                <a:buClrTx/>
                <a:buFontTx/>
                <a:buNone/>
              </a:pPr>
              <a:r>
                <a:rPr lang="fr-FR" altLang="fr-FR" b="1">
                  <a:solidFill>
                    <a:schemeClr val="tx1"/>
                  </a:solidFill>
                </a:rPr>
                <a:t>ETIC-Systems</a:t>
              </a:r>
              <a:r>
                <a:rPr lang="en-US" altLang="fr-FR">
                  <a:solidFill>
                    <a:schemeClr val="tx1"/>
                  </a:solidFill>
                </a:rPr>
                <a:t>®</a:t>
              </a:r>
              <a:endParaRPr lang="fr-FR" altLang="fr-FR" b="1">
                <a:solidFill>
                  <a:schemeClr val="tx1"/>
                </a:solidFill>
              </a:endParaRPr>
            </a:p>
            <a:p>
              <a:pPr algn="ctr" eaLnBrk="1" hangingPunct="1">
                <a:spcBef>
                  <a:spcPct val="0"/>
                </a:spcBef>
                <a:spcAft>
                  <a:spcPts val="400"/>
                </a:spcAft>
                <a:buClrTx/>
                <a:buFontTx/>
                <a:buNone/>
              </a:pPr>
              <a:r>
                <a:rPr lang="fr-FR" altLang="fr-FR" sz="1600" b="1">
                  <a:solidFill>
                    <a:schemeClr val="tx1"/>
                  </a:solidFill>
                </a:rPr>
                <a:t>Medical Devices</a:t>
              </a:r>
            </a:p>
          </p:txBody>
        </p:sp>
        <p:sp>
          <p:nvSpPr>
            <p:cNvPr id="52264" name="Rectangle 2"/>
            <p:cNvSpPr>
              <a:spLocks noChangeArrowheads="1"/>
            </p:cNvSpPr>
            <p:nvPr/>
          </p:nvSpPr>
          <p:spPr bwMode="auto">
            <a:xfrm>
              <a:off x="2519772" y="8620"/>
              <a:ext cx="6588224" cy="116955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fr-FR" altLang="fr-FR" sz="600">
                <a:solidFill>
                  <a:schemeClr val="tx1"/>
                </a:solidFill>
              </a:endParaRPr>
            </a:p>
            <a:p>
              <a:pPr eaLnBrk="1" hangingPunct="1">
                <a:spcBef>
                  <a:spcPct val="0"/>
                </a:spcBef>
                <a:buClrTx/>
                <a:buFontTx/>
                <a:buNone/>
              </a:pPr>
              <a:r>
                <a:rPr lang="fr-FR" altLang="fr-FR" sz="1600">
                  <a:solidFill>
                    <a:schemeClr val="tx1"/>
                  </a:solidFill>
                </a:rPr>
                <a:t>The next standard for Self- and Tele-monitoring, </a:t>
              </a:r>
              <a:r>
                <a:rPr lang="en-US" altLang="fr-FR" sz="1600">
                  <a:solidFill>
                    <a:schemeClr val="tx1"/>
                  </a:solidFill>
                </a:rPr>
                <a:t>for Cancer and Chronic Diseases patients at risk, at the crossroads of home/ Ambulatory Care, Personalized Medicine</a:t>
              </a:r>
              <a:r>
                <a:rPr lang="fr-FR" altLang="fr-FR" sz="1600">
                  <a:solidFill>
                    <a:schemeClr val="tx1"/>
                  </a:solidFill>
                </a:rPr>
                <a:t>, Silver Economy, Big Data.</a:t>
              </a:r>
              <a:endParaRPr lang="fr-FR" altLang="fr-FR" sz="600">
                <a:solidFill>
                  <a:schemeClr val="tx1"/>
                </a:solidFill>
              </a:endParaRPr>
            </a:p>
          </p:txBody>
        </p:sp>
      </p:grpSp>
      <p:cxnSp>
        <p:nvCxnSpPr>
          <p:cNvPr id="34" name="Connecteur droit 33"/>
          <p:cNvCxnSpPr/>
          <p:nvPr/>
        </p:nvCxnSpPr>
        <p:spPr>
          <a:xfrm>
            <a:off x="13057188" y="1276350"/>
            <a:ext cx="0" cy="50768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2230" name="Rectangle 2"/>
          <p:cNvSpPr>
            <a:spLocks noChangeArrowheads="1"/>
          </p:cNvSpPr>
          <p:nvPr/>
        </p:nvSpPr>
        <p:spPr bwMode="auto">
          <a:xfrm>
            <a:off x="2514600" y="836613"/>
            <a:ext cx="1430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2000">
                <a:solidFill>
                  <a:schemeClr val="tx1"/>
                </a:solidFill>
              </a:rPr>
              <a:t>EU Market</a:t>
            </a:r>
            <a:endParaRPr lang="fr-FR" altLang="fr-FR" sz="3200">
              <a:solidFill>
                <a:schemeClr val="tx1"/>
              </a:solidFill>
            </a:endParaRPr>
          </a:p>
        </p:txBody>
      </p:sp>
      <p:sp>
        <p:nvSpPr>
          <p:cNvPr id="52231" name="Rectangle 2"/>
          <p:cNvSpPr>
            <a:spLocks noChangeArrowheads="1"/>
          </p:cNvSpPr>
          <p:nvPr/>
        </p:nvSpPr>
        <p:spPr bwMode="auto">
          <a:xfrm>
            <a:off x="5354638" y="873125"/>
            <a:ext cx="1482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a:solidFill>
                  <a:schemeClr val="tx1"/>
                </a:solidFill>
              </a:rPr>
              <a:t>Technology</a:t>
            </a:r>
            <a:endParaRPr lang="fr-FR" altLang="fr-FR">
              <a:solidFill>
                <a:srgbClr val="FFFF00"/>
              </a:solidFill>
            </a:endParaRPr>
          </a:p>
        </p:txBody>
      </p:sp>
      <p:sp>
        <p:nvSpPr>
          <p:cNvPr id="52232" name="Rectangle 2"/>
          <p:cNvSpPr>
            <a:spLocks noChangeArrowheads="1"/>
          </p:cNvSpPr>
          <p:nvPr/>
        </p:nvSpPr>
        <p:spPr bwMode="auto">
          <a:xfrm>
            <a:off x="8566150" y="873125"/>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2000">
                <a:solidFill>
                  <a:schemeClr val="tx1"/>
                </a:solidFill>
              </a:rPr>
              <a:t>Benefits</a:t>
            </a:r>
            <a:endParaRPr lang="fr-FR" altLang="fr-FR" sz="3200">
              <a:solidFill>
                <a:schemeClr val="tx1"/>
              </a:solidFill>
            </a:endParaRPr>
          </a:p>
        </p:txBody>
      </p:sp>
      <p:sp>
        <p:nvSpPr>
          <p:cNvPr id="27" name="Rectangle 2"/>
          <p:cNvSpPr>
            <a:spLocks noChangeArrowheads="1"/>
          </p:cNvSpPr>
          <p:nvPr/>
        </p:nvSpPr>
        <p:spPr bwMode="auto">
          <a:xfrm>
            <a:off x="7673975" y="2994025"/>
            <a:ext cx="2994025"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95250">
              <a:spcBef>
                <a:spcPts val="1000"/>
              </a:spcBef>
              <a:buClr>
                <a:schemeClr val="accent1"/>
              </a:buClr>
              <a:buFont typeface="Wingdings 3" panose="05040102010807070707" pitchFamily="18" charset="2"/>
              <a:buChar char=""/>
              <a:tabLst>
                <a:tab pos="180975" algn="l"/>
              </a:tabLst>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tabLst>
                <a:tab pos="180975" algn="l"/>
              </a:tabLst>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tabLst>
                <a:tab pos="180975" algn="l"/>
              </a:tabLst>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tabLst>
                <a:tab pos="180975" algn="l"/>
              </a:tabLst>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tabLst>
                <a:tab pos="180975" algn="l"/>
              </a:tabLst>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tabLst>
                <a:tab pos="180975" algn="l"/>
              </a:tabLst>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tabLst>
                <a:tab pos="180975" algn="l"/>
              </a:tabLst>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tabLst>
                <a:tab pos="180975" algn="l"/>
              </a:tabLst>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tabLst>
                <a:tab pos="180975" algn="l"/>
              </a:tabLst>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Char char="•"/>
            </a:pPr>
            <a:r>
              <a:rPr lang="fr-FR" altLang="fr-FR" sz="1400">
                <a:solidFill>
                  <a:schemeClr val="tx1"/>
                </a:solidFill>
              </a:rPr>
              <a:t>Real-time detection of deterioration, acute complication </a:t>
            </a:r>
            <a:r>
              <a:rPr lang="fr-FR" altLang="fr-FR" sz="1400" i="1">
                <a:solidFill>
                  <a:schemeClr val="tx1"/>
                </a:solidFill>
              </a:rPr>
              <a:t>eg </a:t>
            </a:r>
            <a:r>
              <a:rPr lang="fr-FR" altLang="fr-FR" sz="1400">
                <a:solidFill>
                  <a:schemeClr val="tx1"/>
                </a:solidFill>
              </a:rPr>
              <a:t>toxic, or accident </a:t>
            </a:r>
            <a:r>
              <a:rPr lang="fr-FR" altLang="fr-FR" sz="1400" i="1">
                <a:solidFill>
                  <a:schemeClr val="tx1"/>
                </a:solidFill>
              </a:rPr>
              <a:t>eg </a:t>
            </a:r>
            <a:r>
              <a:rPr lang="fr-FR" altLang="fr-FR" sz="1400">
                <a:solidFill>
                  <a:schemeClr val="tx1"/>
                </a:solidFill>
              </a:rPr>
              <a:t>fall;</a:t>
            </a:r>
          </a:p>
          <a:p>
            <a:pPr eaLnBrk="1" hangingPunct="1">
              <a:spcBef>
                <a:spcPct val="0"/>
              </a:spcBef>
              <a:buClrTx/>
              <a:buFont typeface="Arial" panose="020B0604020202020204" pitchFamily="34" charset="0"/>
              <a:buChar char="•"/>
            </a:pPr>
            <a:r>
              <a:rPr lang="fr-FR" altLang="fr-FR" sz="1400">
                <a:solidFill>
                  <a:schemeClr val="tx1"/>
                </a:solidFill>
              </a:rPr>
              <a:t>Early care, thus reduction of emergency treatment and hospitalization;</a:t>
            </a:r>
          </a:p>
          <a:p>
            <a:pPr eaLnBrk="1" hangingPunct="1">
              <a:spcBef>
                <a:spcPct val="0"/>
              </a:spcBef>
              <a:buClrTx/>
              <a:buFont typeface="Arial" panose="020B0604020202020204" pitchFamily="34" charset="0"/>
              <a:buChar char="•"/>
            </a:pPr>
            <a:r>
              <a:rPr lang="fr-FR" altLang="fr-FR" sz="1400">
                <a:solidFill>
                  <a:schemeClr val="tx1"/>
                </a:solidFill>
              </a:rPr>
              <a:t>Improved follow-up, individual therapy optimization, patient engagement, increased QOL;</a:t>
            </a:r>
          </a:p>
          <a:p>
            <a:pPr eaLnBrk="1" hangingPunct="1">
              <a:spcBef>
                <a:spcPct val="0"/>
              </a:spcBef>
              <a:buClrTx/>
              <a:buFont typeface="Arial" panose="020B0604020202020204" pitchFamily="34" charset="0"/>
              <a:buChar char="•"/>
            </a:pPr>
            <a:r>
              <a:rPr lang="fr-FR" altLang="fr-FR" sz="1400">
                <a:solidFill>
                  <a:schemeClr val="tx1"/>
                </a:solidFill>
              </a:rPr>
              <a:t>Therapeutic innovation, </a:t>
            </a:r>
            <a:br>
              <a:rPr lang="fr-FR" altLang="fr-FR" sz="1400">
                <a:solidFill>
                  <a:schemeClr val="tx1"/>
                </a:solidFill>
              </a:rPr>
            </a:br>
            <a:r>
              <a:rPr lang="fr-FR" altLang="fr-FR" sz="1400" i="1">
                <a:solidFill>
                  <a:schemeClr val="tx1"/>
                </a:solidFill>
              </a:rPr>
              <a:t>eg</a:t>
            </a:r>
            <a:r>
              <a:rPr lang="fr-FR" altLang="fr-FR" sz="1400">
                <a:solidFill>
                  <a:schemeClr val="tx1"/>
                </a:solidFill>
              </a:rPr>
              <a:t> Personalized Chrono-Chemotherapy;</a:t>
            </a:r>
          </a:p>
          <a:p>
            <a:pPr eaLnBrk="1" hangingPunct="1">
              <a:spcBef>
                <a:spcPct val="0"/>
              </a:spcBef>
              <a:buClrTx/>
              <a:buFont typeface="Arial" panose="020B0604020202020204" pitchFamily="34" charset="0"/>
              <a:buChar char="•"/>
            </a:pPr>
            <a:r>
              <a:rPr lang="fr-FR" altLang="fr-FR" sz="1400">
                <a:solidFill>
                  <a:schemeClr val="tx1"/>
                </a:solidFill>
              </a:rPr>
              <a:t>Predictive Models.</a:t>
            </a:r>
            <a:endParaRPr lang="fr-FR" altLang="fr-FR" sz="2000">
              <a:solidFill>
                <a:schemeClr val="tx1"/>
              </a:solidFill>
            </a:endParaRPr>
          </a:p>
        </p:txBody>
      </p:sp>
      <p:sp>
        <p:nvSpPr>
          <p:cNvPr id="52234" name="Rectangle 2"/>
          <p:cNvSpPr>
            <a:spLocks noChangeArrowheads="1"/>
          </p:cNvSpPr>
          <p:nvPr/>
        </p:nvSpPr>
        <p:spPr bwMode="auto">
          <a:xfrm>
            <a:off x="1524000" y="1492250"/>
            <a:ext cx="3451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a:spcBef>
                <a:spcPts val="1000"/>
              </a:spcBef>
              <a:buClr>
                <a:schemeClr val="accent1"/>
              </a:buClr>
              <a:buFont typeface="Wingdings 3" panose="05040102010807070707" pitchFamily="18" charset="2"/>
              <a:buChar char=""/>
              <a:tabLst>
                <a:tab pos="180975" algn="l"/>
              </a:tabLst>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tabLst>
                <a:tab pos="180975" algn="l"/>
              </a:tabLst>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tabLst>
                <a:tab pos="180975" algn="l"/>
              </a:tabLst>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tabLst>
                <a:tab pos="180975" algn="l"/>
              </a:tabLst>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tabLst>
                <a:tab pos="180975" algn="l"/>
              </a:tabLst>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tabLst>
                <a:tab pos="180975" algn="l"/>
              </a:tabLst>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tabLst>
                <a:tab pos="180975" algn="l"/>
              </a:tabLst>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tabLst>
                <a:tab pos="180975" algn="l"/>
              </a:tabLst>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tabLst>
                <a:tab pos="180975" algn="l"/>
              </a:tabLst>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endParaRPr>
          </a:p>
        </p:txBody>
      </p:sp>
      <p:grpSp>
        <p:nvGrpSpPr>
          <p:cNvPr id="3" name="Groupe 55"/>
          <p:cNvGrpSpPr>
            <a:grpSpLocks/>
          </p:cNvGrpSpPr>
          <p:nvPr/>
        </p:nvGrpSpPr>
        <p:grpSpPr bwMode="auto">
          <a:xfrm>
            <a:off x="3467100" y="6038850"/>
            <a:ext cx="7164388" cy="954088"/>
            <a:chOff x="1943709" y="5852480"/>
            <a:chExt cx="7164287" cy="954108"/>
          </a:xfrm>
        </p:grpSpPr>
        <p:sp>
          <p:nvSpPr>
            <p:cNvPr id="52260" name="Rectangle 2"/>
            <p:cNvSpPr>
              <a:spLocks noChangeArrowheads="1"/>
            </p:cNvSpPr>
            <p:nvPr/>
          </p:nvSpPr>
          <p:spPr bwMode="auto">
            <a:xfrm>
              <a:off x="1943709" y="5852480"/>
              <a:ext cx="1800199" cy="738664"/>
            </a:xfrm>
            <a:prstGeom prst="rect">
              <a:avLst/>
            </a:prstGeom>
            <a:solidFill>
              <a:srgbClr val="B8FE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fr-FR" altLang="fr-FR" sz="800">
                <a:solidFill>
                  <a:schemeClr val="tx1"/>
                </a:solidFill>
              </a:endParaRPr>
            </a:p>
            <a:p>
              <a:pPr algn="ctr" eaLnBrk="1" hangingPunct="1">
                <a:spcBef>
                  <a:spcPct val="0"/>
                </a:spcBef>
                <a:buClrTx/>
                <a:buFontTx/>
                <a:buNone/>
              </a:pPr>
              <a:r>
                <a:rPr lang="fr-FR" altLang="fr-FR" sz="2000">
                  <a:solidFill>
                    <a:schemeClr val="tx1"/>
                  </a:solidFill>
                </a:rPr>
                <a:t>Stakeholders</a:t>
              </a:r>
            </a:p>
            <a:p>
              <a:pPr algn="ctr" eaLnBrk="1" hangingPunct="1">
                <a:spcBef>
                  <a:spcPct val="0"/>
                </a:spcBef>
                <a:buClrTx/>
                <a:buFontTx/>
                <a:buNone/>
              </a:pPr>
              <a:endParaRPr lang="fr-FR" altLang="fr-FR" sz="1400">
                <a:solidFill>
                  <a:schemeClr val="tx1"/>
                </a:solidFill>
              </a:endParaRPr>
            </a:p>
          </p:txBody>
        </p:sp>
        <p:sp>
          <p:nvSpPr>
            <p:cNvPr id="52261" name="Rectangle 2"/>
            <p:cNvSpPr>
              <a:spLocks noChangeArrowheads="1"/>
            </p:cNvSpPr>
            <p:nvPr/>
          </p:nvSpPr>
          <p:spPr bwMode="auto">
            <a:xfrm>
              <a:off x="6150022" y="5852481"/>
              <a:ext cx="2957974" cy="923330"/>
            </a:xfrm>
            <a:prstGeom prst="rect">
              <a:avLst/>
            </a:prstGeom>
            <a:solidFill>
              <a:srgbClr val="B8FE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95250">
                <a:spcBef>
                  <a:spcPts val="1000"/>
                </a:spcBef>
                <a:buClr>
                  <a:schemeClr val="accent1"/>
                </a:buClr>
                <a:buFont typeface="Wingdings 3" panose="05040102010807070707" pitchFamily="18" charset="2"/>
                <a:buChar char=""/>
                <a:tabLst>
                  <a:tab pos="180975" algn="l"/>
                </a:tabLst>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tabLst>
                  <a:tab pos="180975" algn="l"/>
                </a:tabLst>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tabLst>
                  <a:tab pos="180975" algn="l"/>
                </a:tabLst>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tabLst>
                  <a:tab pos="180975" algn="l"/>
                </a:tabLst>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tabLst>
                  <a:tab pos="180975" algn="l"/>
                </a:tabLst>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tabLst>
                  <a:tab pos="180975" algn="l"/>
                </a:tabLst>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tabLst>
                  <a:tab pos="180975" algn="l"/>
                </a:tabLst>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tabLst>
                  <a:tab pos="180975" algn="l"/>
                </a:tabLst>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tabLst>
                  <a:tab pos="180975" algn="l"/>
                </a:tabLst>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Char char="•"/>
              </a:pPr>
              <a:r>
                <a:rPr lang="fr-FR" altLang="fr-FR" sz="1400">
                  <a:solidFill>
                    <a:schemeClr val="tx1"/>
                  </a:solidFill>
                </a:rPr>
                <a:t>Pharma Industry </a:t>
              </a:r>
              <a:r>
                <a:rPr lang="fr-FR" altLang="fr-FR" sz="1200">
                  <a:solidFill>
                    <a:schemeClr val="tx1"/>
                  </a:solidFill>
                </a:rPr>
                <a:t>(clinical research)</a:t>
              </a:r>
              <a:endParaRPr lang="fr-FR" altLang="fr-FR" sz="1100">
                <a:solidFill>
                  <a:schemeClr val="tx1"/>
                </a:solidFill>
              </a:endParaRPr>
            </a:p>
            <a:p>
              <a:pPr eaLnBrk="1" hangingPunct="1">
                <a:spcBef>
                  <a:spcPct val="0"/>
                </a:spcBef>
                <a:buClrTx/>
                <a:buFont typeface="Arial" panose="020B0604020202020204" pitchFamily="34" charset="0"/>
                <a:buChar char="•"/>
              </a:pPr>
              <a:r>
                <a:rPr lang="fr-FR" altLang="fr-FR" sz="1400">
                  <a:solidFill>
                    <a:schemeClr val="tx1"/>
                  </a:solidFill>
                </a:rPr>
                <a:t>Scientific Community</a:t>
              </a:r>
            </a:p>
            <a:p>
              <a:pPr eaLnBrk="1" hangingPunct="1">
                <a:spcBef>
                  <a:spcPct val="0"/>
                </a:spcBef>
                <a:buClrTx/>
                <a:buFont typeface="Arial" panose="020B0604020202020204" pitchFamily="34" charset="0"/>
                <a:buChar char="•"/>
              </a:pPr>
              <a:r>
                <a:rPr lang="fr-FR" altLang="fr-FR" sz="1400">
                  <a:solidFill>
                    <a:schemeClr val="tx1"/>
                  </a:solidFill>
                </a:rPr>
                <a:t>Payers</a:t>
              </a:r>
              <a:endParaRPr lang="fr-FR" altLang="fr-FR">
                <a:solidFill>
                  <a:schemeClr val="tx1"/>
                </a:solidFill>
              </a:endParaRPr>
            </a:p>
          </p:txBody>
        </p:sp>
        <p:sp>
          <p:nvSpPr>
            <p:cNvPr id="52262" name="Rectangle 2"/>
            <p:cNvSpPr>
              <a:spLocks noChangeArrowheads="1"/>
            </p:cNvSpPr>
            <p:nvPr/>
          </p:nvSpPr>
          <p:spPr bwMode="auto">
            <a:xfrm>
              <a:off x="3708412" y="5852481"/>
              <a:ext cx="2627784" cy="954107"/>
            </a:xfrm>
            <a:prstGeom prst="rect">
              <a:avLst/>
            </a:prstGeom>
            <a:solidFill>
              <a:srgbClr val="B8FE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95250">
                <a:spcBef>
                  <a:spcPts val="1000"/>
                </a:spcBef>
                <a:buClr>
                  <a:schemeClr val="accent1"/>
                </a:buClr>
                <a:buFont typeface="Wingdings 3" panose="05040102010807070707" pitchFamily="18" charset="2"/>
                <a:buChar char=""/>
                <a:tabLst>
                  <a:tab pos="180975" algn="l"/>
                </a:tabLst>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tabLst>
                  <a:tab pos="180975" algn="l"/>
                </a:tabLst>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tabLst>
                  <a:tab pos="180975" algn="l"/>
                </a:tabLst>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tabLst>
                  <a:tab pos="180975" algn="l"/>
                </a:tabLst>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tabLst>
                  <a:tab pos="180975" algn="l"/>
                </a:tabLst>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tabLst>
                  <a:tab pos="180975" algn="l"/>
                </a:tabLst>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tabLst>
                  <a:tab pos="180975" algn="l"/>
                </a:tabLst>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tabLst>
                  <a:tab pos="180975" algn="l"/>
                </a:tabLst>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tabLst>
                  <a:tab pos="180975" algn="l"/>
                </a:tabLst>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Char char="•"/>
              </a:pPr>
              <a:r>
                <a:rPr lang="fr-FR" altLang="fr-FR" sz="1400">
                  <a:solidFill>
                    <a:schemeClr val="tx1"/>
                  </a:solidFill>
                </a:rPr>
                <a:t>Patient</a:t>
              </a:r>
            </a:p>
            <a:p>
              <a:pPr eaLnBrk="1" hangingPunct="1">
                <a:spcBef>
                  <a:spcPct val="0"/>
                </a:spcBef>
                <a:buClrTx/>
                <a:buFont typeface="Arial" panose="020B0604020202020204" pitchFamily="34" charset="0"/>
                <a:buChar char="•"/>
              </a:pPr>
              <a:r>
                <a:rPr lang="fr-FR" altLang="fr-FR" sz="1400">
                  <a:solidFill>
                    <a:schemeClr val="tx1"/>
                  </a:solidFill>
                </a:rPr>
                <a:t>Physician/Care Center</a:t>
              </a:r>
            </a:p>
            <a:p>
              <a:pPr eaLnBrk="1" hangingPunct="1">
                <a:spcBef>
                  <a:spcPct val="0"/>
                </a:spcBef>
                <a:buClrTx/>
                <a:buFont typeface="Arial" panose="020B0604020202020204" pitchFamily="34" charset="0"/>
                <a:buChar char="•"/>
              </a:pPr>
              <a:r>
                <a:rPr lang="fr-FR" altLang="fr-FR" sz="1400">
                  <a:solidFill>
                    <a:schemeClr val="tx1"/>
                  </a:solidFill>
                </a:rPr>
                <a:t>Hospital/Healthcare System</a:t>
              </a:r>
            </a:p>
          </p:txBody>
        </p:sp>
      </p:grpSp>
      <p:cxnSp>
        <p:nvCxnSpPr>
          <p:cNvPr id="52" name="Connecteur droit 51"/>
          <p:cNvCxnSpPr/>
          <p:nvPr/>
        </p:nvCxnSpPr>
        <p:spPr>
          <a:xfrm>
            <a:off x="1168400" y="-242888"/>
            <a:ext cx="94265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098" name="Picture 2" descr="Avantages d'un partenari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6388" y="6038850"/>
            <a:ext cx="18557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2"/>
          <p:cNvSpPr>
            <a:spLocks noChangeArrowheads="1"/>
          </p:cNvSpPr>
          <p:nvPr/>
        </p:nvSpPr>
        <p:spPr bwMode="auto">
          <a:xfrm>
            <a:off x="1558925" y="5283200"/>
            <a:ext cx="36734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1400">
                <a:solidFill>
                  <a:srgbClr val="FFFF00"/>
                </a:solidFill>
              </a:rPr>
              <a:t>Implantable, 1-piece, continuous, </a:t>
            </a:r>
            <a:br>
              <a:rPr lang="fr-FR" altLang="fr-FR" sz="1400">
                <a:solidFill>
                  <a:srgbClr val="FFFF00"/>
                </a:solidFill>
              </a:rPr>
            </a:br>
            <a:r>
              <a:rPr lang="fr-FR" altLang="fr-FR" sz="1400">
                <a:solidFill>
                  <a:srgbClr val="FFFF00"/>
                </a:solidFill>
              </a:rPr>
              <a:t>independently-operating. Multisensor: physiological and physical parameters</a:t>
            </a:r>
            <a:r>
              <a:rPr lang="fr-FR" altLang="fr-FR" sz="1400">
                <a:solidFill>
                  <a:srgbClr val="21FB3B"/>
                </a:solidFill>
              </a:rPr>
              <a:t>.</a:t>
            </a:r>
            <a:endParaRPr lang="fr-FR" altLang="fr-FR" sz="2000">
              <a:solidFill>
                <a:srgbClr val="21FB3B"/>
              </a:solidFill>
            </a:endParaRPr>
          </a:p>
        </p:txBody>
      </p:sp>
      <p:pic>
        <p:nvPicPr>
          <p:cNvPr id="52239" name="Picture 4" descr="Vers 220-185 av. J.-C.&#10;Marbre de Paros pour la statue et marbre gris de Rhodes pour le bateau et le socle&#10;H.totale: 5,57 m&#10;MA 2369&#10;Missions C.Champoiseau, 1863, 1879 et 1891&#10;Paris, musée du Louvre"/>
          <p:cNvPicPr>
            <a:picLocks noChangeAspect="1" noChangeArrowheads="1"/>
          </p:cNvPicPr>
          <p:nvPr/>
        </p:nvPicPr>
        <p:blipFill>
          <a:blip r:embed="rId5">
            <a:extLst>
              <a:ext uri="{28A0092B-C50C-407E-A947-70E740481C1C}">
                <a14:useLocalDpi xmlns:a14="http://schemas.microsoft.com/office/drawing/2010/main" val="0"/>
              </a:ext>
            </a:extLst>
          </a:blip>
          <a:srcRect b="20671"/>
          <a:stretch>
            <a:fillRect/>
          </a:stretch>
        </p:blipFill>
        <p:spPr bwMode="auto">
          <a:xfrm>
            <a:off x="8399463" y="1492250"/>
            <a:ext cx="13684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e 37"/>
          <p:cNvGrpSpPr>
            <a:grpSpLocks/>
          </p:cNvGrpSpPr>
          <p:nvPr/>
        </p:nvGrpSpPr>
        <p:grpSpPr bwMode="auto">
          <a:xfrm>
            <a:off x="4897438" y="2125663"/>
            <a:ext cx="2603500" cy="2371725"/>
            <a:chOff x="3328699" y="2126032"/>
            <a:chExt cx="2603069" cy="2371770"/>
          </a:xfrm>
        </p:grpSpPr>
        <p:pic>
          <p:nvPicPr>
            <p:cNvPr id="26" name="Image 25" descr="Presse-papier02_2.jpg"/>
            <p:cNvPicPr>
              <a:picLocks noChangeAspect="1"/>
            </p:cNvPicPr>
            <p:nvPr/>
          </p:nvPicPr>
          <p:blipFill>
            <a:blip r:embed="rId6" cstate="print">
              <a:duotone>
                <a:prstClr val="black"/>
                <a:srgbClr val="EAF1DD">
                  <a:tint val="45000"/>
                  <a:satMod val="400000"/>
                </a:srgbClr>
              </a:duotone>
            </a:blip>
            <a:srcRect l="23692" r="26189"/>
            <a:stretch>
              <a:fillRect/>
            </a:stretch>
          </p:blipFill>
          <p:spPr>
            <a:xfrm>
              <a:off x="3328699" y="3969060"/>
              <a:ext cx="451213" cy="528742"/>
            </a:xfrm>
            <a:prstGeom prst="rect">
              <a:avLst/>
            </a:prstGeom>
            <a:solidFill>
              <a:schemeClr val="accent1">
                <a:lumMod val="25000"/>
              </a:schemeClr>
            </a:solidFill>
          </p:spPr>
        </p:pic>
        <p:pic>
          <p:nvPicPr>
            <p:cNvPr id="52248" name="Picture 21" descr="DSCF0015"/>
            <p:cNvPicPr>
              <a:picLocks noChangeAspect="1" noChangeArrowheads="1"/>
            </p:cNvPicPr>
            <p:nvPr/>
          </p:nvPicPr>
          <p:blipFill>
            <a:blip r:embed="rId7">
              <a:lum bright="24000"/>
              <a:extLst>
                <a:ext uri="{28A0092B-C50C-407E-A947-70E740481C1C}">
                  <a14:useLocalDpi xmlns:a14="http://schemas.microsoft.com/office/drawing/2010/main" val="0"/>
                </a:ext>
              </a:extLst>
            </a:blip>
            <a:srcRect t="13165" b="11996"/>
            <a:stretch>
              <a:fillRect/>
            </a:stretch>
          </p:blipFill>
          <p:spPr bwMode="auto">
            <a:xfrm>
              <a:off x="4562946" y="3063370"/>
              <a:ext cx="1368822"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Connecteur droit avec flèche 30"/>
            <p:cNvCxnSpPr/>
            <p:nvPr/>
          </p:nvCxnSpPr>
          <p:spPr>
            <a:xfrm flipH="1" flipV="1">
              <a:off x="4087398" y="2126032"/>
              <a:ext cx="728541" cy="1189060"/>
            </a:xfrm>
            <a:prstGeom prst="straightConnector1">
              <a:avLst/>
            </a:prstGeom>
            <a:ln w="25400">
              <a:solidFill>
                <a:srgbClr val="993300"/>
              </a:solidFill>
              <a:tailEnd type="arrow"/>
            </a:ln>
          </p:spPr>
          <p:style>
            <a:lnRef idx="1">
              <a:schemeClr val="accent1"/>
            </a:lnRef>
            <a:fillRef idx="0">
              <a:schemeClr val="accent1"/>
            </a:fillRef>
            <a:effectRef idx="0">
              <a:schemeClr val="accent1"/>
            </a:effectRef>
            <a:fontRef idx="minor">
              <a:schemeClr val="tx1"/>
            </a:fontRef>
          </p:style>
        </p:cxnSp>
        <p:grpSp>
          <p:nvGrpSpPr>
            <p:cNvPr id="52250" name="Groupe 45"/>
            <p:cNvGrpSpPr>
              <a:grpSpLocks/>
            </p:cNvGrpSpPr>
            <p:nvPr/>
          </p:nvGrpSpPr>
          <p:grpSpPr bwMode="auto">
            <a:xfrm rot="-10057878">
              <a:off x="4142953" y="3701068"/>
              <a:ext cx="332311" cy="417617"/>
              <a:chOff x="947232" y="2043398"/>
              <a:chExt cx="1512168" cy="2088232"/>
            </a:xfrm>
          </p:grpSpPr>
          <p:sp>
            <p:nvSpPr>
              <p:cNvPr id="49" name="Arc 48"/>
              <p:cNvSpPr/>
              <p:nvPr/>
            </p:nvSpPr>
            <p:spPr>
              <a:xfrm rot="19864393">
                <a:off x="950088" y="2044572"/>
                <a:ext cx="1509538" cy="2087747"/>
              </a:xfrm>
              <a:prstGeom prst="arc">
                <a:avLst>
                  <a:gd name="adj1" fmla="val 17006501"/>
                  <a:gd name="adj2" fmla="val 4602811"/>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p>
            </p:txBody>
          </p:sp>
          <p:sp>
            <p:nvSpPr>
              <p:cNvPr id="50" name="Arc 49"/>
              <p:cNvSpPr/>
              <p:nvPr/>
            </p:nvSpPr>
            <p:spPr>
              <a:xfrm rot="19864393">
                <a:off x="1123304" y="2445599"/>
                <a:ext cx="1083399" cy="1516201"/>
              </a:xfrm>
              <a:prstGeom prst="arc">
                <a:avLst>
                  <a:gd name="adj1" fmla="val 17006501"/>
                  <a:gd name="adj2" fmla="val 4602811"/>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p>
            </p:txBody>
          </p:sp>
          <p:sp>
            <p:nvSpPr>
              <p:cNvPr id="51" name="Arc 50"/>
              <p:cNvSpPr/>
              <p:nvPr/>
            </p:nvSpPr>
            <p:spPr>
              <a:xfrm rot="19864393">
                <a:off x="1220431" y="2667091"/>
                <a:ext cx="758377" cy="1047844"/>
              </a:xfrm>
              <a:prstGeom prst="arc">
                <a:avLst>
                  <a:gd name="adj1" fmla="val 17006501"/>
                  <a:gd name="adj2" fmla="val 4602811"/>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p>
            </p:txBody>
          </p:sp>
          <p:sp>
            <p:nvSpPr>
              <p:cNvPr id="53" name="Ellipse 52"/>
              <p:cNvSpPr/>
              <p:nvPr/>
            </p:nvSpPr>
            <p:spPr>
              <a:xfrm rot="19864393">
                <a:off x="1409382" y="3125255"/>
                <a:ext cx="274461" cy="23021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52251" name="Groupe 53"/>
            <p:cNvGrpSpPr>
              <a:grpSpLocks/>
            </p:cNvGrpSpPr>
            <p:nvPr/>
          </p:nvGrpSpPr>
          <p:grpSpPr bwMode="auto">
            <a:xfrm rot="7929930">
              <a:off x="4802095" y="3887408"/>
              <a:ext cx="455023" cy="628366"/>
              <a:chOff x="947232" y="2043398"/>
              <a:chExt cx="1512168" cy="2088232"/>
            </a:xfrm>
          </p:grpSpPr>
          <p:sp>
            <p:nvSpPr>
              <p:cNvPr id="55" name="Arc 54"/>
              <p:cNvSpPr/>
              <p:nvPr/>
            </p:nvSpPr>
            <p:spPr>
              <a:xfrm rot="19864393">
                <a:off x="945210" y="2041291"/>
                <a:ext cx="1514155" cy="2088830"/>
              </a:xfrm>
              <a:prstGeom prst="arc">
                <a:avLst>
                  <a:gd name="adj1" fmla="val 17006501"/>
                  <a:gd name="adj2" fmla="val 4602811"/>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p>
            </p:txBody>
          </p:sp>
          <p:sp>
            <p:nvSpPr>
              <p:cNvPr id="57" name="Arc 56"/>
              <p:cNvSpPr/>
              <p:nvPr/>
            </p:nvSpPr>
            <p:spPr>
              <a:xfrm rot="19864393">
                <a:off x="1104280" y="2419690"/>
                <a:ext cx="1097368" cy="1513873"/>
              </a:xfrm>
              <a:prstGeom prst="arc">
                <a:avLst>
                  <a:gd name="adj1" fmla="val 17006501"/>
                  <a:gd name="adj2" fmla="val 4602811"/>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p>
            </p:txBody>
          </p:sp>
          <p:sp>
            <p:nvSpPr>
              <p:cNvPr id="59" name="Arc 58"/>
              <p:cNvSpPr/>
              <p:nvPr/>
            </p:nvSpPr>
            <p:spPr>
              <a:xfrm rot="19864393">
                <a:off x="1174369" y="2704136"/>
                <a:ext cx="764991" cy="1054965"/>
              </a:xfrm>
              <a:prstGeom prst="arc">
                <a:avLst>
                  <a:gd name="adj1" fmla="val 17006501"/>
                  <a:gd name="adj2" fmla="val 4602811"/>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p>
            </p:txBody>
          </p:sp>
          <p:sp>
            <p:nvSpPr>
              <p:cNvPr id="61" name="Ellipse 60"/>
              <p:cNvSpPr/>
              <p:nvPr/>
            </p:nvSpPr>
            <p:spPr>
              <a:xfrm rot="19864393">
                <a:off x="1416977" y="3152144"/>
                <a:ext cx="279620" cy="23736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sp>
        <p:nvSpPr>
          <p:cNvPr id="52241" name="ZoneTexte 12"/>
          <p:cNvSpPr txBox="1">
            <a:spLocks noChangeArrowheads="1"/>
          </p:cNvSpPr>
          <p:nvPr/>
        </p:nvSpPr>
        <p:spPr bwMode="auto">
          <a:xfrm>
            <a:off x="1824038" y="1628775"/>
            <a:ext cx="2916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sz="1400">
              <a:solidFill>
                <a:schemeClr val="tx1"/>
              </a:solidFill>
            </a:endParaRPr>
          </a:p>
        </p:txBody>
      </p:sp>
      <p:pic>
        <p:nvPicPr>
          <p:cNvPr id="52242" name="Image 55" descr="market_2.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68500" y="1187450"/>
            <a:ext cx="2506663"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Image 59" descr="market_4.jpg"/>
          <p:cNvPicPr>
            <a:picLocks noChangeAspect="1"/>
          </p:cNvPicPr>
          <p:nvPr/>
        </p:nvPicPr>
        <p:blipFill>
          <a:blip r:embed="rId9">
            <a:extLst>
              <a:ext uri="{28A0092B-C50C-407E-A947-70E740481C1C}">
                <a14:useLocalDpi xmlns:a14="http://schemas.microsoft.com/office/drawing/2010/main" val="0"/>
              </a:ext>
            </a:extLst>
          </a:blip>
          <a:srcRect l="7214" t="5901" r="7214" b="7362"/>
          <a:stretch>
            <a:fillRect/>
          </a:stretch>
        </p:blipFill>
        <p:spPr bwMode="auto">
          <a:xfrm>
            <a:off x="1824038" y="3033713"/>
            <a:ext cx="2795587"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l="2306" t="1215" r="919" b="4745"/>
          <a:stretch>
            <a:fillRect/>
          </a:stretch>
        </p:blipFill>
        <p:spPr bwMode="auto">
          <a:xfrm>
            <a:off x="5340350" y="4630738"/>
            <a:ext cx="236855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pied de page 6"/>
          <p:cNvSpPr>
            <a:spLocks noGrp="1"/>
          </p:cNvSpPr>
          <p:nvPr>
            <p:ph type="ftr" sz="quarter" idx="11"/>
          </p:nvPr>
        </p:nvSpPr>
        <p:spPr/>
        <p:txBody>
          <a:bodyPr/>
          <a:lstStyle/>
          <a:p>
            <a:pPr>
              <a:defRPr/>
            </a:pPr>
            <a:r>
              <a:rPr lang="fr-FR"/>
              <a:t>ANFH La Réunion 21 avril 2016</a:t>
            </a:r>
            <a:endParaRPr lang="en-US" dirty="0"/>
          </a:p>
        </p:txBody>
      </p:sp>
      <p:sp>
        <p:nvSpPr>
          <p:cNvPr id="52246" name="Espace réservé du numéro de diapositive 7"/>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F92922B0-6374-4385-9188-F595BA2E43D2}" type="slidenum">
              <a:rPr lang="en-US" altLang="fr-FR" smtClean="0">
                <a:solidFill>
                  <a:srgbClr val="FEFFFF"/>
                </a:solidFill>
              </a:rPr>
              <a:pPr fontAlgn="base">
                <a:spcBef>
                  <a:spcPct val="0"/>
                </a:spcBef>
                <a:spcAft>
                  <a:spcPct val="0"/>
                </a:spcAft>
                <a:buClrTx/>
                <a:buFontTx/>
                <a:buNone/>
              </a:pPr>
              <a:t>21</a:t>
            </a:fld>
            <a:endParaRPr lang="en-US" altLang="fr-FR">
              <a:solidFill>
                <a:srgbClr val="FEFFFF"/>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 presetClass="entr" presetSubtype="4" fill="hold" nodeType="afterEffect">
                                  <p:stCondLst>
                                    <p:cond delay="0"/>
                                  </p:stCondLst>
                                  <p:childTnLst>
                                    <p:set>
                                      <p:cBhvr>
                                        <p:cTn id="17" dur="1" fill="hold">
                                          <p:stCondLst>
                                            <p:cond delay="0"/>
                                          </p:stCondLst>
                                        </p:cTn>
                                        <p:tgtEl>
                                          <p:spTgt spid="1027"/>
                                        </p:tgtEl>
                                        <p:attrNameLst>
                                          <p:attrName>style.visibility</p:attrName>
                                        </p:attrNameLst>
                                      </p:cBhvr>
                                      <p:to>
                                        <p:strVal val="visible"/>
                                      </p:to>
                                    </p:set>
                                    <p:anim calcmode="lin" valueType="num">
                                      <p:cBhvr additive="base">
                                        <p:cTn id="18" dur="500" fill="hold"/>
                                        <p:tgtEl>
                                          <p:spTgt spid="1027"/>
                                        </p:tgtEl>
                                        <p:attrNameLst>
                                          <p:attrName>ppt_x</p:attrName>
                                        </p:attrNameLst>
                                      </p:cBhvr>
                                      <p:tavLst>
                                        <p:tav tm="0">
                                          <p:val>
                                            <p:strVal val="#ppt_x"/>
                                          </p:val>
                                        </p:tav>
                                        <p:tav tm="100000">
                                          <p:val>
                                            <p:strVal val="#ppt_x"/>
                                          </p:val>
                                        </p:tav>
                                      </p:tavLst>
                                    </p:anim>
                                    <p:anim calcmode="lin" valueType="num">
                                      <p:cBhvr additive="base">
                                        <p:cTn id="19" dur="500" fill="hold"/>
                                        <p:tgtEl>
                                          <p:spTgt spid="1027"/>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500"/>
                            </p:stCondLst>
                            <p:childTnLst>
                              <p:par>
                                <p:cTn id="21" presetID="7" presetClass="entr" presetSubtype="4"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1000" fill="hold"/>
                                        <p:tgtEl>
                                          <p:spTgt spid="58"/>
                                        </p:tgtEl>
                                        <p:attrNameLst>
                                          <p:attrName>ppt_x</p:attrName>
                                        </p:attrNameLst>
                                      </p:cBhvr>
                                      <p:tavLst>
                                        <p:tav tm="0">
                                          <p:val>
                                            <p:strVal val="#ppt_x"/>
                                          </p:val>
                                        </p:tav>
                                        <p:tav tm="100000">
                                          <p:val>
                                            <p:strVal val="#ppt_x"/>
                                          </p:val>
                                        </p:tav>
                                      </p:tavLst>
                                    </p:anim>
                                    <p:anim calcmode="lin" valueType="num">
                                      <p:cBhvr additive="base">
                                        <p:cTn id="24" dur="10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000" fill="hold"/>
                                        <p:tgtEl>
                                          <p:spTgt spid="27"/>
                                        </p:tgtEl>
                                        <p:attrNameLst>
                                          <p:attrName>ppt_x</p:attrName>
                                        </p:attrNameLst>
                                      </p:cBhvr>
                                      <p:tavLst>
                                        <p:tav tm="0">
                                          <p:val>
                                            <p:strVal val="1+#ppt_w/2"/>
                                          </p:val>
                                        </p:tav>
                                        <p:tav tm="100000">
                                          <p:val>
                                            <p:strVal val="#ppt_x"/>
                                          </p:val>
                                        </p:tav>
                                      </p:tavLst>
                                    </p:anim>
                                    <p:anim calcmode="lin" valueType="num">
                                      <p:cBhvr additive="base">
                                        <p:cTn id="30"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4098"/>
                                        </p:tgtEl>
                                        <p:attrNameLst>
                                          <p:attrName>style.visibility</p:attrName>
                                        </p:attrNameLst>
                                      </p:cBhvr>
                                      <p:to>
                                        <p:strVal val="visible"/>
                                      </p:to>
                                    </p:set>
                                    <p:anim calcmode="lin" valueType="num">
                                      <p:cBhvr additive="base">
                                        <p:cTn id="35" dur="1000" fill="hold"/>
                                        <p:tgtEl>
                                          <p:spTgt spid="4098"/>
                                        </p:tgtEl>
                                        <p:attrNameLst>
                                          <p:attrName>ppt_x</p:attrName>
                                        </p:attrNameLst>
                                      </p:cBhvr>
                                      <p:tavLst>
                                        <p:tav tm="0">
                                          <p:val>
                                            <p:strVal val="0-#ppt_w/2"/>
                                          </p:val>
                                        </p:tav>
                                        <p:tav tm="100000">
                                          <p:val>
                                            <p:strVal val="#ppt_x"/>
                                          </p:val>
                                        </p:tav>
                                      </p:tavLst>
                                    </p:anim>
                                    <p:anim calcmode="lin" valueType="num">
                                      <p:cBhvr additive="base">
                                        <p:cTn id="36" dur="1000" fill="hold"/>
                                        <p:tgtEl>
                                          <p:spTgt spid="4098"/>
                                        </p:tgtEl>
                                        <p:attrNameLst>
                                          <p:attrName>ppt_y</p:attrName>
                                        </p:attrNameLst>
                                      </p:cBhvr>
                                      <p:tavLst>
                                        <p:tav tm="0">
                                          <p:val>
                                            <p:strVal val="#ppt_y"/>
                                          </p:val>
                                        </p:tav>
                                        <p:tav tm="100000">
                                          <p:val>
                                            <p:strVal val="#ppt_y"/>
                                          </p:val>
                                        </p:tav>
                                      </p:tavLst>
                                    </p:anim>
                                  </p:childTnLst>
                                </p:cTn>
                              </p:par>
                              <p:par>
                                <p:cTn id="37" presetID="53"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re 3"/>
          <p:cNvSpPr>
            <a:spLocks noGrp="1"/>
          </p:cNvSpPr>
          <p:nvPr>
            <p:ph type="title"/>
          </p:nvPr>
        </p:nvSpPr>
        <p:spPr>
          <a:xfrm>
            <a:off x="2589213" y="2054225"/>
            <a:ext cx="8837612" cy="1646238"/>
          </a:xfrm>
        </p:spPr>
        <p:style>
          <a:lnRef idx="2">
            <a:schemeClr val="accent1"/>
          </a:lnRef>
          <a:fillRef idx="1">
            <a:schemeClr val="lt1"/>
          </a:fillRef>
          <a:effectRef idx="0">
            <a:schemeClr val="accent1"/>
          </a:effectRef>
          <a:fontRef idx="minor">
            <a:schemeClr val="dk1"/>
          </a:fontRef>
        </p:style>
        <p:txBody>
          <a:bodyPr rtlCol="0">
            <a:normAutofit fontScale="90000"/>
          </a:bodyPr>
          <a:lstStyle/>
          <a:p>
            <a:pPr algn="ctr" fontAlgn="auto">
              <a:spcAft>
                <a:spcPts val="0"/>
              </a:spcAft>
              <a:defRPr/>
            </a:pPr>
            <a:r>
              <a:rPr lang="fr-FR" altLang="fr-FR" dirty="0">
                <a:solidFill>
                  <a:schemeClr val="tx1">
                    <a:lumMod val="85000"/>
                    <a:lumOff val="15000"/>
                  </a:schemeClr>
                </a:solidFill>
              </a:rPr>
              <a:t>Télé-Dialyse : améliorer la qualité de vie des patients dialysés tout en garantissant la sécurité du traitement</a:t>
            </a:r>
          </a:p>
        </p:txBody>
      </p:sp>
      <p:pic>
        <p:nvPicPr>
          <p:cNvPr id="54275"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8738" y="214313"/>
            <a:ext cx="17843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pPr algn="r">
              <a:defRPr/>
            </a:pPr>
            <a:r>
              <a:rPr lang="fr-FR" dirty="0"/>
              <a:t>ANFH La Réunion 21 avril 2016</a:t>
            </a:r>
            <a:endParaRPr lang="en-US" dirty="0"/>
          </a:p>
        </p:txBody>
      </p:sp>
      <p:sp>
        <p:nvSpPr>
          <p:cNvPr id="54277" name="Espace réservé du numéro de diapositive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240225FB-5108-47F1-996A-8C079B81F1C8}" type="slidenum">
              <a:rPr lang="en-US" altLang="fr-FR" smtClean="0">
                <a:solidFill>
                  <a:srgbClr val="FEFFFF"/>
                </a:solidFill>
              </a:rPr>
              <a:pPr fontAlgn="base">
                <a:spcBef>
                  <a:spcPct val="0"/>
                </a:spcBef>
                <a:spcAft>
                  <a:spcPct val="0"/>
                </a:spcAft>
                <a:buClrTx/>
                <a:buFontTx/>
                <a:buNone/>
              </a:pPr>
              <a:t>22</a:t>
            </a:fld>
            <a:endParaRPr lang="en-US" altLang="fr-FR">
              <a:solidFill>
                <a:srgbClr val="FE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47528" y="1556792"/>
            <a:ext cx="8568952" cy="4647426"/>
          </a:xfrm>
          <a:prstGeom prst="rect">
            <a:avLst/>
          </a:prstGeom>
        </p:spPr>
        <p:txBody>
          <a:bodyPr wrap="square">
            <a:spAutoFit/>
          </a:bodyPr>
          <a:lstStyle/>
          <a:p>
            <a:pPr algn="just"/>
            <a:r>
              <a:rPr lang="en-US" sz="3200" b="1" dirty="0"/>
              <a:t>Health-related quality of life as a predictor of mortality and hospitalization: the Dialysis Outcomes and Practice Patterns Study (DOPPS).</a:t>
            </a:r>
          </a:p>
          <a:p>
            <a:r>
              <a:rPr lang="en-US" sz="2800">
                <a:solidFill>
                  <a:schemeClr val="accent1"/>
                </a:solidFill>
                <a:hlinkClick r:id="rId2" action="ppaction://hlinkfile"/>
              </a:rPr>
              <a:t>Mapes DL</a:t>
            </a:r>
            <a:r>
              <a:rPr lang="en-US" sz="2800">
                <a:solidFill>
                  <a:schemeClr val="accent1"/>
                </a:solidFill>
              </a:rPr>
              <a:t>, </a:t>
            </a:r>
            <a:r>
              <a:rPr lang="en-US" sz="2800">
                <a:solidFill>
                  <a:schemeClr val="accent1"/>
                </a:solidFill>
                <a:hlinkClick r:id="rId3" action="ppaction://hlinkfile"/>
              </a:rPr>
              <a:t>Lopes AA</a:t>
            </a:r>
            <a:r>
              <a:rPr lang="en-US" sz="2800">
                <a:solidFill>
                  <a:schemeClr val="accent1"/>
                </a:solidFill>
              </a:rPr>
              <a:t>, </a:t>
            </a:r>
            <a:r>
              <a:rPr lang="en-US" sz="2800">
                <a:solidFill>
                  <a:schemeClr val="accent1"/>
                </a:solidFill>
                <a:hlinkClick r:id="rId4" action="ppaction://hlinkfile"/>
              </a:rPr>
              <a:t>Satayathum S</a:t>
            </a:r>
            <a:r>
              <a:rPr lang="en-US" sz="2800">
                <a:solidFill>
                  <a:schemeClr val="accent1"/>
                </a:solidFill>
              </a:rPr>
              <a:t>, </a:t>
            </a:r>
            <a:r>
              <a:rPr lang="en-US" sz="2800">
                <a:solidFill>
                  <a:schemeClr val="accent1"/>
                </a:solidFill>
                <a:hlinkClick r:id="rId5" action="ppaction://hlinkfile"/>
              </a:rPr>
              <a:t>McCullough KP</a:t>
            </a:r>
            <a:r>
              <a:rPr lang="en-US" sz="2800">
                <a:solidFill>
                  <a:schemeClr val="accent1"/>
                </a:solidFill>
              </a:rPr>
              <a:t>, </a:t>
            </a:r>
            <a:r>
              <a:rPr lang="en-US" sz="2800">
                <a:solidFill>
                  <a:schemeClr val="accent1"/>
                </a:solidFill>
                <a:hlinkClick r:id="rId6" action="ppaction://hlinkfile"/>
              </a:rPr>
              <a:t>Goodkin DA</a:t>
            </a:r>
            <a:r>
              <a:rPr lang="en-US" sz="2800">
                <a:solidFill>
                  <a:schemeClr val="accent1"/>
                </a:solidFill>
              </a:rPr>
              <a:t>, </a:t>
            </a:r>
            <a:r>
              <a:rPr lang="en-US" sz="2800">
                <a:solidFill>
                  <a:schemeClr val="accent1"/>
                </a:solidFill>
                <a:hlinkClick r:id="rId7" action="ppaction://hlinkfile"/>
              </a:rPr>
              <a:t>Locatelli F</a:t>
            </a:r>
            <a:r>
              <a:rPr lang="en-US" sz="2800">
                <a:solidFill>
                  <a:schemeClr val="accent1"/>
                </a:solidFill>
              </a:rPr>
              <a:t>, </a:t>
            </a:r>
            <a:r>
              <a:rPr lang="en-US" sz="2800">
                <a:solidFill>
                  <a:schemeClr val="accent1"/>
                </a:solidFill>
                <a:hlinkClick r:id="rId8" action="ppaction://hlinkfile"/>
              </a:rPr>
              <a:t>Fukuhara S</a:t>
            </a:r>
            <a:r>
              <a:rPr lang="en-US" sz="2800">
                <a:solidFill>
                  <a:schemeClr val="accent1"/>
                </a:solidFill>
              </a:rPr>
              <a:t>, </a:t>
            </a:r>
            <a:r>
              <a:rPr lang="en-US" sz="2800">
                <a:solidFill>
                  <a:schemeClr val="accent1"/>
                </a:solidFill>
                <a:hlinkClick r:id="rId9" action="ppaction://hlinkfile"/>
              </a:rPr>
              <a:t>Young EW</a:t>
            </a:r>
            <a:r>
              <a:rPr lang="en-US" sz="2800">
                <a:solidFill>
                  <a:schemeClr val="accent1"/>
                </a:solidFill>
              </a:rPr>
              <a:t>, </a:t>
            </a:r>
            <a:r>
              <a:rPr lang="en-US" sz="2800">
                <a:solidFill>
                  <a:schemeClr val="accent1"/>
                </a:solidFill>
                <a:hlinkClick r:id="rId10" action="ppaction://hlinkfile"/>
              </a:rPr>
              <a:t>Kurokawa K</a:t>
            </a:r>
            <a:r>
              <a:rPr lang="en-US" sz="2800">
                <a:solidFill>
                  <a:schemeClr val="accent1"/>
                </a:solidFill>
              </a:rPr>
              <a:t>, </a:t>
            </a:r>
            <a:r>
              <a:rPr lang="en-US" sz="2800">
                <a:solidFill>
                  <a:schemeClr val="accent1"/>
                </a:solidFill>
                <a:hlinkClick r:id="rId11" action="ppaction://hlinkfile"/>
              </a:rPr>
              <a:t>Saito A</a:t>
            </a:r>
            <a:r>
              <a:rPr lang="en-US" sz="2800">
                <a:solidFill>
                  <a:schemeClr val="accent1"/>
                </a:solidFill>
              </a:rPr>
              <a:t>, </a:t>
            </a:r>
            <a:r>
              <a:rPr lang="en-US" sz="2800">
                <a:solidFill>
                  <a:schemeClr val="accent1"/>
                </a:solidFill>
                <a:hlinkClick r:id="rId12" action="ppaction://hlinkfile"/>
              </a:rPr>
              <a:t>Bommer J</a:t>
            </a:r>
            <a:r>
              <a:rPr lang="en-US" sz="2800">
                <a:solidFill>
                  <a:schemeClr val="accent1"/>
                </a:solidFill>
              </a:rPr>
              <a:t>, </a:t>
            </a:r>
            <a:r>
              <a:rPr lang="en-US" sz="2800">
                <a:solidFill>
                  <a:schemeClr val="accent1"/>
                </a:solidFill>
                <a:hlinkClick r:id="rId13" action="ppaction://hlinkfile"/>
              </a:rPr>
              <a:t>Wolfe RA</a:t>
            </a:r>
            <a:r>
              <a:rPr lang="en-US" sz="2800">
                <a:solidFill>
                  <a:schemeClr val="accent1"/>
                </a:solidFill>
              </a:rPr>
              <a:t>, </a:t>
            </a:r>
            <a:r>
              <a:rPr lang="en-US" sz="2800">
                <a:solidFill>
                  <a:schemeClr val="accent1"/>
                </a:solidFill>
                <a:hlinkClick r:id="rId14" action="ppaction://hlinkfile"/>
              </a:rPr>
              <a:t>Held PJ</a:t>
            </a:r>
            <a:r>
              <a:rPr lang="en-US" sz="2800">
                <a:solidFill>
                  <a:schemeClr val="accent1"/>
                </a:solidFill>
              </a:rPr>
              <a:t>, </a:t>
            </a:r>
            <a:r>
              <a:rPr lang="en-US" sz="2800">
                <a:solidFill>
                  <a:schemeClr val="accent1"/>
                </a:solidFill>
                <a:hlinkClick r:id="rId15" action="ppaction://hlinkfile"/>
              </a:rPr>
              <a:t>Port FK</a:t>
            </a:r>
            <a:r>
              <a:rPr lang="en-US" sz="2800">
                <a:solidFill>
                  <a:schemeClr val="accent1"/>
                </a:solidFill>
              </a:rPr>
              <a:t>.</a:t>
            </a:r>
          </a:p>
          <a:p>
            <a:endParaRPr lang="fr-FR" sz="2800" dirty="0">
              <a:solidFill>
                <a:schemeClr val="accent1"/>
              </a:solidFill>
            </a:endParaRPr>
          </a:p>
          <a:p>
            <a:r>
              <a:rPr lang="en-US" sz="2800" dirty="0"/>
              <a:t>Kidney Int. 2003 Jul;64(1):339-49</a:t>
            </a:r>
            <a:endParaRPr lang="en-US" sz="2800" dirty="0">
              <a:solidFill>
                <a:schemeClr val="accent1"/>
              </a:solidFill>
            </a:endParaRPr>
          </a:p>
        </p:txBody>
      </p:sp>
    </p:spTree>
    <p:extLst>
      <p:ext uri="{BB962C8B-B14F-4D97-AF65-F5344CB8AC3E}">
        <p14:creationId xmlns:p14="http://schemas.microsoft.com/office/powerpoint/2010/main" val="2021481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Unfortunately we are unable to provide accessible alternative text for this. If you require assistance to access this image, please contact help@nature.com or the author"/>
          <p:cNvPicPr>
            <a:picLocks noChangeAspect="1" noChangeArrowheads="1"/>
          </p:cNvPicPr>
          <p:nvPr/>
        </p:nvPicPr>
        <p:blipFill>
          <a:blip r:embed="rId2" cstate="print"/>
          <a:srcRect/>
          <a:stretch>
            <a:fillRect/>
          </a:stretch>
        </p:blipFill>
        <p:spPr bwMode="auto">
          <a:xfrm>
            <a:off x="1524000" y="260648"/>
            <a:ext cx="6696744" cy="6597352"/>
          </a:xfrm>
          <a:prstGeom prst="rect">
            <a:avLst/>
          </a:prstGeom>
          <a:noFill/>
        </p:spPr>
      </p:pic>
      <p:sp>
        <p:nvSpPr>
          <p:cNvPr id="4" name="ZoneTexte 3"/>
          <p:cNvSpPr txBox="1"/>
          <p:nvPr/>
        </p:nvSpPr>
        <p:spPr>
          <a:xfrm>
            <a:off x="8256241" y="2348880"/>
            <a:ext cx="2411761" cy="2308324"/>
          </a:xfrm>
          <a:prstGeom prst="rect">
            <a:avLst/>
          </a:prstGeom>
          <a:noFill/>
        </p:spPr>
        <p:txBody>
          <a:bodyPr wrap="square" rtlCol="0">
            <a:spAutoFit/>
          </a:bodyPr>
          <a:lstStyle/>
          <a:p>
            <a:r>
              <a:rPr lang="fr-FR" sz="2400" dirty="0"/>
              <a:t>SCORE de </a:t>
            </a:r>
          </a:p>
          <a:p>
            <a:r>
              <a:rPr lang="fr-FR" sz="2400" dirty="0"/>
              <a:t>Qualité de vie</a:t>
            </a:r>
          </a:p>
          <a:p>
            <a:r>
              <a:rPr lang="fr-FR" sz="2400" dirty="0"/>
              <a:t>et risque de</a:t>
            </a:r>
          </a:p>
          <a:p>
            <a:r>
              <a:rPr lang="fr-FR" sz="2400" dirty="0"/>
              <a:t>Mortalité et</a:t>
            </a:r>
          </a:p>
          <a:p>
            <a:r>
              <a:rPr lang="fr-FR" sz="2400" dirty="0"/>
              <a:t>d’hospitalisation</a:t>
            </a:r>
          </a:p>
        </p:txBody>
      </p:sp>
    </p:spTree>
    <p:extLst>
      <p:ext uri="{BB962C8B-B14F-4D97-AF65-F5344CB8AC3E}">
        <p14:creationId xmlns:p14="http://schemas.microsoft.com/office/powerpoint/2010/main" val="1293139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09800" y="228600"/>
            <a:ext cx="7772400" cy="1033463"/>
          </a:xfrm>
        </p:spPr>
        <p:txBody>
          <a:bodyPr rtlCol="0">
            <a:normAutofit fontScale="90000"/>
          </a:bodyPr>
          <a:lstStyle/>
          <a:p>
            <a:pPr algn="ctr" fontAlgn="auto">
              <a:spcAft>
                <a:spcPts val="0"/>
              </a:spcAft>
              <a:defRPr/>
            </a:pPr>
            <a:br>
              <a:rPr lang="fr-FR" altLang="fr-FR" dirty="0">
                <a:solidFill>
                  <a:schemeClr val="tx1">
                    <a:lumMod val="85000"/>
                    <a:lumOff val="15000"/>
                  </a:schemeClr>
                </a:solidFill>
              </a:rPr>
            </a:br>
            <a:r>
              <a:rPr lang="fr-FR" altLang="fr-FR" dirty="0">
                <a:solidFill>
                  <a:srgbClr val="993300"/>
                </a:solidFill>
              </a:rPr>
              <a:t>Le dispositif de télésurveillance </a:t>
            </a:r>
          </a:p>
        </p:txBody>
      </p:sp>
      <p:pic>
        <p:nvPicPr>
          <p:cNvPr id="55299" name="Picture 3" descr="C:\Documents and Settings\Standard\Application Data\Microsoft\Media Catalog\Copie de DSC00099réduit.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209800" y="1674813"/>
            <a:ext cx="7772400" cy="5183187"/>
          </a:xfrm>
        </p:spPr>
      </p:pic>
      <p:sp>
        <p:nvSpPr>
          <p:cNvPr id="55300" name="Rectangle 4"/>
          <p:cNvSpPr>
            <a:spLocks noGrp="1" noChangeArrowheads="1"/>
          </p:cNvSpPr>
          <p:nvPr>
            <p:ph type="body" sz="half" idx="2"/>
          </p:nvPr>
        </p:nvSpPr>
        <p:spPr>
          <a:xfrm flipH="1">
            <a:off x="9067800" y="1752600"/>
            <a:ext cx="1600200" cy="1676400"/>
          </a:xfrm>
          <a:solidFill>
            <a:schemeClr val="bg1"/>
          </a:solidFill>
        </p:spPr>
        <p:txBody>
          <a:bodyPr/>
          <a:lstStyle/>
          <a:p>
            <a:r>
              <a:rPr lang="fr-FR" altLang="fr-FR" sz="2000"/>
              <a:t>Unité satellite</a:t>
            </a:r>
          </a:p>
          <a:p>
            <a:r>
              <a:rPr lang="fr-FR" altLang="fr-FR" sz="2000"/>
              <a:t>patient</a:t>
            </a:r>
          </a:p>
        </p:txBody>
      </p:sp>
      <p:sp>
        <p:nvSpPr>
          <p:cNvPr id="55301" name="Line 5"/>
          <p:cNvSpPr>
            <a:spLocks noChangeShapeType="1"/>
          </p:cNvSpPr>
          <p:nvPr/>
        </p:nvSpPr>
        <p:spPr bwMode="auto">
          <a:xfrm flipH="1">
            <a:off x="5105400" y="2057400"/>
            <a:ext cx="4114800" cy="16764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55302" name="Line 6"/>
          <p:cNvSpPr>
            <a:spLocks noChangeShapeType="1"/>
          </p:cNvSpPr>
          <p:nvPr/>
        </p:nvSpPr>
        <p:spPr bwMode="auto">
          <a:xfrm flipH="1">
            <a:off x="6477000" y="2590800"/>
            <a:ext cx="2743200" cy="10668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pic>
        <p:nvPicPr>
          <p:cNvPr id="55303"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52088" y="195263"/>
            <a:ext cx="1839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pPr>
              <a:defRPr/>
            </a:pPr>
            <a:r>
              <a:rPr lang="fr-FR" altLang="fr-FR"/>
              <a:t>ANFH La Réunion 21 avril 2016</a:t>
            </a:r>
          </a:p>
        </p:txBody>
      </p:sp>
      <p:sp>
        <p:nvSpPr>
          <p:cNvPr id="55305"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21BDB3D3-1478-4394-8EF0-DB975B19217E}" type="slidenum">
              <a:rPr lang="fr-FR" altLang="fr-FR" smtClean="0">
                <a:solidFill>
                  <a:srgbClr val="FEFFFF"/>
                </a:solidFill>
              </a:rPr>
              <a:pPr fontAlgn="base">
                <a:spcBef>
                  <a:spcPct val="0"/>
                </a:spcBef>
                <a:spcAft>
                  <a:spcPct val="0"/>
                </a:spcAft>
                <a:buClrTx/>
                <a:buFontTx/>
                <a:buNone/>
              </a:pPr>
              <a:t>25</a:t>
            </a:fld>
            <a:endParaRPr lang="fr-FR" altLang="fr-FR">
              <a:solidFill>
                <a:srgbClr val="FE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nas02bur\envir\bureaux\mednep02\Bureau\Mes documents\Dossier Lannion 2006\Photos Télédialyse\Photos côté UDML\patient dialoguant.jpg"/>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1676400" y="473075"/>
            <a:ext cx="8686800"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52088" y="195263"/>
            <a:ext cx="1839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ZoneTexte 1"/>
          <p:cNvSpPr txBox="1">
            <a:spLocks noChangeArrowheads="1"/>
          </p:cNvSpPr>
          <p:nvPr/>
        </p:nvSpPr>
        <p:spPr bwMode="auto">
          <a:xfrm>
            <a:off x="5207000" y="14288"/>
            <a:ext cx="162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b="1">
                <a:solidFill>
                  <a:schemeClr val="tx1"/>
                </a:solidFill>
              </a:rPr>
              <a:t>Côté patient</a:t>
            </a:r>
          </a:p>
        </p:txBody>
      </p:sp>
      <p:sp>
        <p:nvSpPr>
          <p:cNvPr id="3" name="Espace réservé du pied de page 2"/>
          <p:cNvSpPr>
            <a:spLocks noGrp="1"/>
          </p:cNvSpPr>
          <p:nvPr>
            <p:ph type="ftr" sz="quarter" idx="11"/>
          </p:nvPr>
        </p:nvSpPr>
        <p:spPr/>
        <p:txBody>
          <a:bodyPr/>
          <a:lstStyle/>
          <a:p>
            <a:pPr>
              <a:defRPr/>
            </a:pPr>
            <a:r>
              <a:rPr lang="fr-FR"/>
              <a:t>ANFH La Réunion 21 avril 2016</a:t>
            </a:r>
            <a:endParaRPr lang="en-US" dirty="0"/>
          </a:p>
        </p:txBody>
      </p:sp>
      <p:sp>
        <p:nvSpPr>
          <p:cNvPr id="56326"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7042544B-FF11-44ED-B268-3FFF7A7AACC1}" type="slidenum">
              <a:rPr lang="en-US" altLang="fr-FR" smtClean="0">
                <a:solidFill>
                  <a:srgbClr val="FEFFFF"/>
                </a:solidFill>
              </a:rPr>
              <a:pPr fontAlgn="base">
                <a:spcBef>
                  <a:spcPct val="0"/>
                </a:spcBef>
                <a:spcAft>
                  <a:spcPct val="0"/>
                </a:spcAft>
                <a:buClrTx/>
                <a:buFontTx/>
                <a:buNone/>
              </a:pPr>
              <a:t>26</a:t>
            </a:fld>
            <a:endParaRPr lang="en-US" altLang="fr-FR">
              <a:solidFill>
                <a:srgbClr val="FE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524000" y="131763"/>
            <a:ext cx="9144000" cy="1387475"/>
          </a:xfrm>
        </p:spPr>
        <p:txBody>
          <a:bodyPr/>
          <a:lstStyle/>
          <a:p>
            <a:pPr algn="ctr"/>
            <a:r>
              <a:rPr lang="fr-FR" altLang="fr-FR" sz="2800">
                <a:solidFill>
                  <a:srgbClr val="993300"/>
                </a:solidFill>
              </a:rPr>
              <a:t>Exemples de  systèmes experts utilisés en télé dialyse</a:t>
            </a:r>
          </a:p>
        </p:txBody>
      </p:sp>
      <p:pic>
        <p:nvPicPr>
          <p:cNvPr id="573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47800"/>
            <a:ext cx="3962400" cy="2790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3886200"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068763"/>
            <a:ext cx="3962400" cy="278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038600"/>
            <a:ext cx="3886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1" name="Text Box 7"/>
          <p:cNvSpPr txBox="1">
            <a:spLocks noChangeArrowheads="1"/>
          </p:cNvSpPr>
          <p:nvPr/>
        </p:nvSpPr>
        <p:spPr bwMode="auto">
          <a:xfrm>
            <a:off x="4403725" y="1336675"/>
            <a:ext cx="758825" cy="369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a:solidFill>
                  <a:schemeClr val="tx1"/>
                </a:solidFill>
              </a:rPr>
              <a:t>Exalis</a:t>
            </a:r>
          </a:p>
        </p:txBody>
      </p:sp>
      <p:sp>
        <p:nvSpPr>
          <p:cNvPr id="57352" name="Text Box 8"/>
          <p:cNvSpPr txBox="1">
            <a:spLocks noChangeArrowheads="1"/>
          </p:cNvSpPr>
          <p:nvPr/>
        </p:nvSpPr>
        <p:spPr bwMode="auto">
          <a:xfrm>
            <a:off x="8534400" y="1371600"/>
            <a:ext cx="1379538" cy="369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a:solidFill>
                  <a:schemeClr val="tx1"/>
                </a:solidFill>
              </a:rPr>
              <a:t>Vascontrol</a:t>
            </a:r>
          </a:p>
        </p:txBody>
      </p:sp>
      <p:sp>
        <p:nvSpPr>
          <p:cNvPr id="57353" name="Text Box 9"/>
          <p:cNvSpPr txBox="1">
            <a:spLocks noChangeArrowheads="1"/>
          </p:cNvSpPr>
          <p:nvPr/>
        </p:nvSpPr>
        <p:spPr bwMode="auto">
          <a:xfrm>
            <a:off x="4403725" y="4079875"/>
            <a:ext cx="1054100" cy="369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a:solidFill>
                  <a:schemeClr val="tx1"/>
                </a:solidFill>
              </a:rPr>
              <a:t>Logidial</a:t>
            </a:r>
          </a:p>
        </p:txBody>
      </p:sp>
      <p:sp>
        <p:nvSpPr>
          <p:cNvPr id="57354" name="Text Box 10"/>
          <p:cNvSpPr txBox="1">
            <a:spLocks noChangeArrowheads="1"/>
          </p:cNvSpPr>
          <p:nvPr/>
        </p:nvSpPr>
        <p:spPr bwMode="auto">
          <a:xfrm>
            <a:off x="8975725" y="4003675"/>
            <a:ext cx="841375" cy="369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a:solidFill>
                  <a:schemeClr val="tx1"/>
                </a:solidFill>
              </a:rPr>
              <a:t>Médis</a:t>
            </a:r>
          </a:p>
        </p:txBody>
      </p:sp>
      <p:sp>
        <p:nvSpPr>
          <p:cNvPr id="2" name="Espace réservé du pied de page 1"/>
          <p:cNvSpPr>
            <a:spLocks noGrp="1"/>
          </p:cNvSpPr>
          <p:nvPr>
            <p:ph type="ftr" sz="quarter" idx="11"/>
          </p:nvPr>
        </p:nvSpPr>
        <p:spPr/>
        <p:txBody>
          <a:bodyPr/>
          <a:lstStyle/>
          <a:p>
            <a:pPr>
              <a:defRPr/>
            </a:pPr>
            <a:r>
              <a:rPr lang="fr-FR"/>
              <a:t>ANFH La Réunion 21 avril 2016</a:t>
            </a:r>
            <a:endParaRPr lang="en-US" dirty="0"/>
          </a:p>
        </p:txBody>
      </p:sp>
      <p:sp>
        <p:nvSpPr>
          <p:cNvPr id="57356"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FFDC2F8B-7A4C-4073-BC39-02A8D2FC144A}" type="slidenum">
              <a:rPr lang="en-US" altLang="fr-FR" smtClean="0">
                <a:solidFill>
                  <a:srgbClr val="FEFFFF"/>
                </a:solidFill>
              </a:rPr>
              <a:pPr fontAlgn="base">
                <a:spcBef>
                  <a:spcPct val="0"/>
                </a:spcBef>
                <a:spcAft>
                  <a:spcPct val="0"/>
                </a:spcAft>
                <a:buClrTx/>
                <a:buFontTx/>
                <a:buNone/>
              </a:pPr>
              <a:t>27</a:t>
            </a:fld>
            <a:endParaRPr lang="en-US" altLang="fr-FR">
              <a:solidFill>
                <a:srgbClr val="FEFFFF"/>
              </a:solidFill>
            </a:endParaRPr>
          </a:p>
        </p:txBody>
      </p:sp>
      <p:pic>
        <p:nvPicPr>
          <p:cNvPr id="57357" name="Imag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218738" y="214313"/>
            <a:ext cx="17843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3"/>
          <p:cNvSpPr>
            <a:spLocks noGrp="1"/>
          </p:cNvSpPr>
          <p:nvPr>
            <p:ph type="title"/>
          </p:nvPr>
        </p:nvSpPr>
        <p:spPr>
          <a:xfrm>
            <a:off x="2589213" y="2054225"/>
            <a:ext cx="8837612" cy="1789113"/>
          </a:xfrm>
        </p:spPr>
        <p:style>
          <a:lnRef idx="2">
            <a:schemeClr val="accent1"/>
          </a:lnRef>
          <a:fillRef idx="1">
            <a:schemeClr val="lt1"/>
          </a:fillRef>
          <a:effectRef idx="0">
            <a:schemeClr val="accent1"/>
          </a:effectRef>
          <a:fontRef idx="minor">
            <a:schemeClr val="dk1"/>
          </a:fontRef>
        </p:style>
        <p:txBody>
          <a:bodyPr/>
          <a:lstStyle/>
          <a:p>
            <a:pPr algn="ctr"/>
            <a:r>
              <a:rPr lang="fr-FR" altLang="fr-FR" dirty="0"/>
              <a:t>Télé-</a:t>
            </a:r>
            <a:r>
              <a:rPr lang="fr-FR" altLang="fr-FR" dirty="0" err="1"/>
              <a:t>graft</a:t>
            </a:r>
            <a:r>
              <a:rPr lang="fr-FR" altLang="fr-FR" dirty="0"/>
              <a:t> : améliorer la qualité de vie des  transplantés rénaux par des  téléconsultations à domicile</a:t>
            </a:r>
          </a:p>
        </p:txBody>
      </p:sp>
      <p:sp>
        <p:nvSpPr>
          <p:cNvPr id="2" name="Espace réservé du pied de page 1"/>
          <p:cNvSpPr>
            <a:spLocks noGrp="1"/>
          </p:cNvSpPr>
          <p:nvPr>
            <p:ph type="ftr" sz="quarter" idx="11"/>
          </p:nvPr>
        </p:nvSpPr>
        <p:spPr/>
        <p:txBody>
          <a:bodyPr/>
          <a:lstStyle/>
          <a:p>
            <a:pPr algn="r">
              <a:defRPr/>
            </a:pPr>
            <a:r>
              <a:rPr lang="fr-FR" dirty="0"/>
              <a:t>ANFH La Réunion 21 avril 2016</a:t>
            </a:r>
            <a:endParaRPr lang="en-US" dirty="0"/>
          </a:p>
        </p:txBody>
      </p:sp>
      <p:sp>
        <p:nvSpPr>
          <p:cNvPr id="58372"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4A17EE6B-C0F6-4101-A7B2-570344097A5E}" type="slidenum">
              <a:rPr lang="en-US" altLang="fr-FR" smtClean="0">
                <a:solidFill>
                  <a:srgbClr val="FEFFFF"/>
                </a:solidFill>
              </a:rPr>
              <a:pPr fontAlgn="base">
                <a:spcBef>
                  <a:spcPct val="0"/>
                </a:spcBef>
                <a:spcAft>
                  <a:spcPct val="0"/>
                </a:spcAft>
                <a:buClrTx/>
                <a:buFontTx/>
                <a:buNone/>
              </a:pPr>
              <a:t>28</a:t>
            </a:fld>
            <a:endParaRPr lang="en-US" altLang="fr-FR">
              <a:solidFill>
                <a:srgbClr val="FEFFFF"/>
              </a:solidFill>
            </a:endParaRPr>
          </a:p>
        </p:txBody>
      </p:sp>
      <p:pic>
        <p:nvPicPr>
          <p:cNvPr id="58373"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8738" y="214313"/>
            <a:ext cx="17843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3"/>
          <p:cNvSpPr>
            <a:spLocks noGrp="1"/>
          </p:cNvSpPr>
          <p:nvPr>
            <p:ph type="title"/>
          </p:nvPr>
        </p:nvSpPr>
        <p:spPr>
          <a:xfrm>
            <a:off x="1495425" y="236538"/>
            <a:ext cx="8912225" cy="1281112"/>
          </a:xfrm>
        </p:spPr>
        <p:txBody>
          <a:bodyPr/>
          <a:lstStyle/>
          <a:p>
            <a:pPr algn="ctr"/>
            <a:r>
              <a:rPr lang="fr-FR" altLang="fr-FR" sz="2800" b="1"/>
              <a:t>Dans l’étude télégraft, le choix des patients pour un suivi par téléconsultation</a:t>
            </a:r>
          </a:p>
        </p:txBody>
      </p:sp>
      <p:pic>
        <p:nvPicPr>
          <p:cNvPr id="59395"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1509713"/>
            <a:ext cx="10487025"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cteur droit avec flèche 6"/>
          <p:cNvCxnSpPr/>
          <p:nvPr/>
        </p:nvCxnSpPr>
        <p:spPr>
          <a:xfrm>
            <a:off x="5976938" y="2360613"/>
            <a:ext cx="0" cy="11064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976938" y="2360613"/>
            <a:ext cx="1789112" cy="269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7793038" y="2360613"/>
            <a:ext cx="12700" cy="19573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9399" name="ZoneTexte 11"/>
          <p:cNvSpPr txBox="1">
            <a:spLocks noChangeArrowheads="1"/>
          </p:cNvSpPr>
          <p:nvPr/>
        </p:nvSpPr>
        <p:spPr bwMode="auto">
          <a:xfrm>
            <a:off x="6380163" y="1992313"/>
            <a:ext cx="982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a:solidFill>
                  <a:srgbClr val="C00000"/>
                </a:solidFill>
              </a:rPr>
              <a:t>&lt; .001</a:t>
            </a:r>
          </a:p>
        </p:txBody>
      </p:sp>
      <p:sp>
        <p:nvSpPr>
          <p:cNvPr id="2" name="Espace réservé du pied de page 1"/>
          <p:cNvSpPr>
            <a:spLocks noGrp="1"/>
          </p:cNvSpPr>
          <p:nvPr>
            <p:ph type="ftr" sz="quarter" idx="11"/>
          </p:nvPr>
        </p:nvSpPr>
        <p:spPr/>
        <p:txBody>
          <a:bodyPr/>
          <a:lstStyle/>
          <a:p>
            <a:pPr>
              <a:defRPr/>
            </a:pPr>
            <a:r>
              <a:rPr lang="fr-FR"/>
              <a:t>ANFH La Réunion 21 avril 2016</a:t>
            </a:r>
            <a:endParaRPr lang="en-US" dirty="0"/>
          </a:p>
        </p:txBody>
      </p:sp>
      <p:sp>
        <p:nvSpPr>
          <p:cNvPr id="59401"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38644CBC-5499-4562-9414-571A4A717E92}" type="slidenum">
              <a:rPr lang="en-US" altLang="fr-FR" smtClean="0">
                <a:solidFill>
                  <a:srgbClr val="FEFFFF"/>
                </a:solidFill>
              </a:rPr>
              <a:pPr fontAlgn="base">
                <a:spcBef>
                  <a:spcPct val="0"/>
                </a:spcBef>
                <a:spcAft>
                  <a:spcPct val="0"/>
                </a:spcAft>
                <a:buClrTx/>
                <a:buFontTx/>
                <a:buNone/>
              </a:pPr>
              <a:t>29</a:t>
            </a:fld>
            <a:endParaRPr lang="en-US" altLang="fr-FR">
              <a:solidFill>
                <a:srgbClr val="FEFFFF"/>
              </a:solidFill>
            </a:endParaRPr>
          </a:p>
        </p:txBody>
      </p:sp>
      <p:pic>
        <p:nvPicPr>
          <p:cNvPr id="59402"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07650" y="46038"/>
            <a:ext cx="17843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4"/>
          <p:cNvSpPr txBox="1">
            <a:spLocks noGrp="1"/>
          </p:cNvSpPr>
          <p:nvPr/>
        </p:nvSpPr>
        <p:spPr bwMode="auto">
          <a:xfrm>
            <a:off x="96012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eaLnBrk="1" hangingPunct="1">
              <a:spcBef>
                <a:spcPct val="0"/>
              </a:spcBef>
              <a:buClrTx/>
              <a:buFontTx/>
              <a:buNone/>
            </a:pPr>
            <a:fld id="{66C24C14-D4A4-41D4-8983-31EF0D32BB55}" type="slidenum">
              <a:rPr lang="fr-FR" altLang="fr-FR" sz="1200">
                <a:solidFill>
                  <a:schemeClr val="tx1"/>
                </a:solidFill>
                <a:latin typeface="Calibri" panose="020F0502020204030204" pitchFamily="34" charset="0"/>
              </a:rPr>
              <a:pPr algn="r" eaLnBrk="1" hangingPunct="1">
                <a:spcBef>
                  <a:spcPct val="0"/>
                </a:spcBef>
                <a:buClrTx/>
                <a:buFontTx/>
                <a:buNone/>
              </a:pPr>
              <a:t>3</a:t>
            </a:fld>
            <a:endParaRPr lang="fr-FR" altLang="fr-FR" sz="1200">
              <a:solidFill>
                <a:schemeClr val="tx1"/>
              </a:solidFill>
              <a:latin typeface="Calibri" panose="020F0502020204030204" pitchFamily="34" charset="0"/>
            </a:endParaRPr>
          </a:p>
        </p:txBody>
      </p:sp>
      <p:sp>
        <p:nvSpPr>
          <p:cNvPr id="20483" name="Rectangle 10"/>
          <p:cNvSpPr>
            <a:spLocks noGrp="1" noChangeArrowheads="1"/>
          </p:cNvSpPr>
          <p:nvPr>
            <p:ph type="title" idx="4294967295"/>
          </p:nvPr>
        </p:nvSpPr>
        <p:spPr>
          <a:xfrm>
            <a:off x="2589213" y="557213"/>
            <a:ext cx="8912225" cy="1279525"/>
          </a:xfrm>
        </p:spPr>
        <p:txBody>
          <a:bodyPr rtlCol="0">
            <a:normAutofit fontScale="90000"/>
          </a:bodyPr>
          <a:lstStyle/>
          <a:p>
            <a:pPr algn="ctr" fontAlgn="auto">
              <a:spcAft>
                <a:spcPts val="0"/>
              </a:spcAft>
              <a:defRPr/>
            </a:pPr>
            <a:r>
              <a:rPr lang="fr-FR" altLang="fr-FR" dirty="0">
                <a:solidFill>
                  <a:schemeClr val="tx1">
                    <a:lumMod val="85000"/>
                    <a:lumOff val="15000"/>
                  </a:schemeClr>
                </a:solidFill>
              </a:rPr>
              <a:t>La définition française de la télémédecine clinique : </a:t>
            </a:r>
            <a:br>
              <a:rPr lang="fr-FR" altLang="fr-FR" dirty="0">
                <a:solidFill>
                  <a:schemeClr val="tx1">
                    <a:lumMod val="85000"/>
                    <a:lumOff val="15000"/>
                  </a:schemeClr>
                </a:solidFill>
              </a:rPr>
            </a:br>
            <a:r>
              <a:rPr lang="fr-FR" altLang="fr-FR" sz="2400" i="1" dirty="0">
                <a:solidFill>
                  <a:schemeClr val="tx1">
                    <a:lumMod val="85000"/>
                    <a:lumOff val="15000"/>
                  </a:schemeClr>
                </a:solidFill>
              </a:rPr>
              <a:t>Article L.6316-1 du Code de la santé publique</a:t>
            </a:r>
            <a:endParaRPr lang="fr-FR" altLang="fr-FR" sz="2400" dirty="0">
              <a:solidFill>
                <a:schemeClr val="tx1">
                  <a:lumMod val="85000"/>
                  <a:lumOff val="15000"/>
                </a:schemeClr>
              </a:solidFill>
            </a:endParaRPr>
          </a:p>
        </p:txBody>
      </p:sp>
      <p:sp>
        <p:nvSpPr>
          <p:cNvPr id="20484" name="Rectangle 11"/>
          <p:cNvSpPr>
            <a:spLocks noGrp="1" noChangeArrowheads="1"/>
          </p:cNvSpPr>
          <p:nvPr>
            <p:ph type="body" idx="4294967295"/>
          </p:nvPr>
        </p:nvSpPr>
        <p:spPr/>
        <p:txBody>
          <a:bodyPr rtlCol="0">
            <a:normAutofit lnSpcReduction="10000"/>
          </a:bodyPr>
          <a:lstStyle/>
          <a:p>
            <a:pPr algn="just" fontAlgn="auto">
              <a:spcAft>
                <a:spcPts val="0"/>
              </a:spcAft>
              <a:buFont typeface="Wingdings 3" charset="2"/>
              <a:buChar char=""/>
              <a:defRPr/>
            </a:pPr>
            <a:r>
              <a:rPr lang="fr-FR" altLang="fr-FR" b="1" dirty="0">
                <a:solidFill>
                  <a:srgbClr val="C00000"/>
                </a:solidFill>
              </a:rPr>
              <a:t>La télémédecine est une forme de pratique médicale à distance utilisant les technologies de l’information et de la communication. Elle met en rapport, entre eux ou avec un patient, un ou plusieurs professionnels de santé, parmi lesquels figure nécessairement </a:t>
            </a:r>
            <a:r>
              <a:rPr lang="fr-FR" altLang="fr-FR" b="1" u="sng" dirty="0">
                <a:solidFill>
                  <a:srgbClr val="C00000"/>
                </a:solidFill>
              </a:rPr>
              <a:t>un professionnel médical </a:t>
            </a:r>
            <a:r>
              <a:rPr lang="fr-FR" altLang="fr-FR" b="1" dirty="0">
                <a:solidFill>
                  <a:srgbClr val="C00000"/>
                </a:solidFill>
              </a:rPr>
              <a:t>et, le cas échéant, d’autres professionnels apportant leurs soins au patient</a:t>
            </a:r>
            <a:r>
              <a:rPr lang="fr-FR" altLang="fr-FR" dirty="0">
                <a:solidFill>
                  <a:schemeClr val="tx1">
                    <a:lumMod val="75000"/>
                    <a:lumOff val="25000"/>
                  </a:schemeClr>
                </a:solidFill>
              </a:rPr>
              <a:t>. </a:t>
            </a:r>
          </a:p>
          <a:p>
            <a:pPr algn="just" fontAlgn="auto">
              <a:spcAft>
                <a:spcPts val="0"/>
              </a:spcAft>
              <a:buFont typeface="Wingdings 3" charset="2"/>
              <a:buChar char=""/>
              <a:defRPr/>
            </a:pPr>
            <a:r>
              <a:rPr lang="fr-FR" altLang="fr-FR" dirty="0">
                <a:solidFill>
                  <a:schemeClr val="tx1">
                    <a:lumMod val="75000"/>
                    <a:lumOff val="25000"/>
                  </a:schemeClr>
                </a:solidFill>
              </a:rPr>
              <a:t>Elle permet d’établir un diagnostic, d’assurer, pour un patient à risque, un suivi à visée préventive ou un suivi post-thérapeutique, de requérir un avis spécialisé, de préparer une décision thérapeutique, de prescrire des produits, de prescrire ou de réaliser des prestations ou des actes ou d’effectuer une surveillance de l’état des patients. </a:t>
            </a:r>
          </a:p>
          <a:p>
            <a:pPr algn="just" fontAlgn="auto">
              <a:spcAft>
                <a:spcPts val="0"/>
              </a:spcAft>
              <a:buFont typeface="Wingdings 3" charset="2"/>
              <a:buChar char=""/>
              <a:defRPr/>
            </a:pPr>
            <a:r>
              <a:rPr lang="fr-FR" altLang="fr-FR" b="1" dirty="0">
                <a:solidFill>
                  <a:schemeClr val="tx1">
                    <a:lumMod val="75000"/>
                    <a:lumOff val="25000"/>
                  </a:schemeClr>
                </a:solidFill>
              </a:rPr>
              <a:t>La définition des actes de télémédecine ainsi que leurs conditions de mise en œuvre et de prise en charge financière sont fixées par décret,</a:t>
            </a:r>
            <a:r>
              <a:rPr lang="fr-FR" altLang="fr-FR" dirty="0">
                <a:solidFill>
                  <a:schemeClr val="tx1">
                    <a:lumMod val="75000"/>
                    <a:lumOff val="25000"/>
                  </a:schemeClr>
                </a:solidFill>
              </a:rPr>
              <a:t> en tenant compte des déficiences de l’offre de soins dues à l’insularité et l’enclavement géographique.</a:t>
            </a:r>
          </a:p>
        </p:txBody>
      </p:sp>
      <p:sp>
        <p:nvSpPr>
          <p:cNvPr id="24581" name="Rectangle 2"/>
          <p:cNvSpPr>
            <a:spLocks noChangeArrowheads="1"/>
          </p:cNvSpPr>
          <p:nvPr/>
        </p:nvSpPr>
        <p:spPr bwMode="auto">
          <a:xfrm>
            <a:off x="1981200" y="42863"/>
            <a:ext cx="82296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fr-FR" altLang="fr-FR" sz="2800">
              <a:solidFill>
                <a:schemeClr val="tx2"/>
              </a:solidFill>
              <a:latin typeface="Calibri" panose="020F0502020204030204" pitchFamily="34" charset="0"/>
            </a:endParaRPr>
          </a:p>
        </p:txBody>
      </p:sp>
      <p:pic>
        <p:nvPicPr>
          <p:cNvPr id="24582"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25100" y="69850"/>
            <a:ext cx="17843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0B25C9B2-F37D-41AA-9046-6A4E1579AA85}" type="slidenum">
              <a:rPr lang="en-US" altLang="fr-FR" smtClean="0">
                <a:solidFill>
                  <a:srgbClr val="FEFFFF"/>
                </a:solidFill>
              </a:rPr>
              <a:pPr fontAlgn="base">
                <a:spcBef>
                  <a:spcPct val="0"/>
                </a:spcBef>
                <a:spcAft>
                  <a:spcPct val="0"/>
                </a:spcAft>
                <a:buClrTx/>
                <a:buFontTx/>
                <a:buNone/>
              </a:pPr>
              <a:t>3</a:t>
            </a:fld>
            <a:endParaRPr lang="en-US" altLang="fr-FR">
              <a:solidFill>
                <a:srgbClr val="FEFFFF"/>
              </a:solidFill>
            </a:endParaRPr>
          </a:p>
        </p:txBody>
      </p:sp>
      <p:sp>
        <p:nvSpPr>
          <p:cNvPr id="2" name="Espace réservé du pied de page 1"/>
          <p:cNvSpPr>
            <a:spLocks noGrp="1"/>
          </p:cNvSpPr>
          <p:nvPr>
            <p:ph type="ftr" sz="quarter" idx="11"/>
          </p:nvPr>
        </p:nvSpPr>
        <p:spPr/>
        <p:txBody>
          <a:bodyPr/>
          <a:lstStyle/>
          <a:p>
            <a:pPr>
              <a:defRPr/>
            </a:pPr>
            <a:r>
              <a:rPr lang="fr-FR"/>
              <a:t>ANFH La Réunion 21 avril 2016</a:t>
            </a:r>
            <a:endParaRPr lang="en-US" dirty="0"/>
          </a:p>
        </p:txBody>
      </p:sp>
    </p:spTree>
    <p:extLst>
      <p:ext uri="{BB962C8B-B14F-4D97-AF65-F5344CB8AC3E}">
        <p14:creationId xmlns:p14="http://schemas.microsoft.com/office/powerpoint/2010/main" val="37751378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fr-FR"/>
              <a:t>ANFH La Réunion 21 avril 2016</a:t>
            </a:r>
            <a:endParaRPr lang="en-US" dirty="0"/>
          </a:p>
        </p:txBody>
      </p:sp>
      <p:sp>
        <p:nvSpPr>
          <p:cNvPr id="60419"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4418CA2D-7DA4-41DA-90ED-C3C179C5675A}" type="slidenum">
              <a:rPr lang="en-US" altLang="fr-FR" smtClean="0">
                <a:solidFill>
                  <a:srgbClr val="FEFFFF"/>
                </a:solidFill>
              </a:rPr>
              <a:pPr fontAlgn="base">
                <a:spcBef>
                  <a:spcPct val="0"/>
                </a:spcBef>
                <a:spcAft>
                  <a:spcPct val="0"/>
                </a:spcAft>
                <a:buClrTx/>
                <a:buFontTx/>
                <a:buNone/>
              </a:pPr>
              <a:t>30</a:t>
            </a:fld>
            <a:endParaRPr lang="en-US" altLang="fr-FR">
              <a:solidFill>
                <a:srgbClr val="FEFFFF"/>
              </a:solidFill>
            </a:endParaRPr>
          </a:p>
        </p:txBody>
      </p:sp>
      <p:pic>
        <p:nvPicPr>
          <p:cNvPr id="60420"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8363" y="317500"/>
            <a:ext cx="8994775"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18738" y="214313"/>
            <a:ext cx="17843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re 3"/>
          <p:cNvSpPr>
            <a:spLocks noGrp="1"/>
          </p:cNvSpPr>
          <p:nvPr>
            <p:ph type="title"/>
          </p:nvPr>
        </p:nvSpPr>
        <p:spPr>
          <a:xfrm>
            <a:off x="2516188" y="2054225"/>
            <a:ext cx="8910637" cy="1281113"/>
          </a:xfrm>
        </p:spPr>
        <p:style>
          <a:lnRef idx="2">
            <a:schemeClr val="accent1"/>
          </a:lnRef>
          <a:fillRef idx="1">
            <a:schemeClr val="lt1"/>
          </a:fillRef>
          <a:effectRef idx="0">
            <a:schemeClr val="accent1"/>
          </a:effectRef>
          <a:fontRef idx="minor">
            <a:schemeClr val="dk1"/>
          </a:fontRef>
        </p:style>
        <p:txBody>
          <a:bodyPr rtlCol="0">
            <a:normAutofit/>
          </a:bodyPr>
          <a:lstStyle/>
          <a:p>
            <a:pPr algn="ctr" fontAlgn="auto">
              <a:spcAft>
                <a:spcPts val="0"/>
              </a:spcAft>
              <a:defRPr/>
            </a:pPr>
            <a:r>
              <a:rPr lang="fr-FR" altLang="fr-FR" sz="3200" dirty="0">
                <a:solidFill>
                  <a:schemeClr val="tx1">
                    <a:lumMod val="85000"/>
                    <a:lumOff val="15000"/>
                  </a:schemeClr>
                </a:solidFill>
              </a:rPr>
              <a:t>Télé-cardiologie (troubles du rythme) : améliorer la sécurité des DM implantés</a:t>
            </a:r>
          </a:p>
        </p:txBody>
      </p:sp>
      <p:sp>
        <p:nvSpPr>
          <p:cNvPr id="2" name="Espace réservé du pied de page 1"/>
          <p:cNvSpPr>
            <a:spLocks noGrp="1"/>
          </p:cNvSpPr>
          <p:nvPr>
            <p:ph type="ftr" sz="quarter" idx="11"/>
          </p:nvPr>
        </p:nvSpPr>
        <p:spPr/>
        <p:txBody>
          <a:bodyPr/>
          <a:lstStyle/>
          <a:p>
            <a:pPr algn="r">
              <a:defRPr/>
            </a:pPr>
            <a:r>
              <a:rPr lang="fr-FR" dirty="0"/>
              <a:t>ANFH La Réunion 21 avril 2016</a:t>
            </a:r>
            <a:endParaRPr lang="en-US" dirty="0"/>
          </a:p>
        </p:txBody>
      </p:sp>
      <p:sp>
        <p:nvSpPr>
          <p:cNvPr id="61444"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385E2916-94EC-43BA-BB6E-C41D5D07D3E3}" type="slidenum">
              <a:rPr lang="en-US" altLang="fr-FR" smtClean="0">
                <a:solidFill>
                  <a:srgbClr val="FEFFFF"/>
                </a:solidFill>
              </a:rPr>
              <a:pPr fontAlgn="base">
                <a:spcBef>
                  <a:spcPct val="0"/>
                </a:spcBef>
                <a:spcAft>
                  <a:spcPct val="0"/>
                </a:spcAft>
                <a:buClrTx/>
                <a:buFontTx/>
                <a:buNone/>
              </a:pPr>
              <a:t>31</a:t>
            </a:fld>
            <a:endParaRPr lang="en-US" altLang="fr-FR">
              <a:solidFill>
                <a:srgbClr val="FEFFFF"/>
              </a:solidFill>
            </a:endParaRPr>
          </a:p>
        </p:txBody>
      </p:sp>
      <p:pic>
        <p:nvPicPr>
          <p:cNvPr id="61445"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8738" y="214313"/>
            <a:ext cx="17843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2279769" y="3763705"/>
            <a:ext cx="9147056" cy="255454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3200" dirty="0"/>
              <a:t>Télé-cardiologie (insuffisance cardiaque) : </a:t>
            </a:r>
          </a:p>
          <a:p>
            <a:r>
              <a:rPr lang="fr-FR" sz="3200" dirty="0"/>
              <a:t>prévenir les hospitalisations évitables pour </a:t>
            </a:r>
          </a:p>
          <a:p>
            <a:r>
              <a:rPr lang="fr-FR" sz="3200" dirty="0"/>
              <a:t>décompensation cardiaque afin d’améliorer</a:t>
            </a:r>
          </a:p>
          <a:p>
            <a:r>
              <a:rPr lang="fr-FR" sz="3200" dirty="0"/>
              <a:t>la </a:t>
            </a:r>
            <a:r>
              <a:rPr lang="fr-FR" sz="3200" dirty="0" err="1"/>
              <a:t>morbimortalité</a:t>
            </a:r>
            <a:r>
              <a:rPr lang="fr-FR" sz="3200" dirty="0"/>
              <a:t>. </a:t>
            </a:r>
          </a:p>
          <a:p>
            <a:endParaRPr lang="fr-FR"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2166938" y="4560888"/>
            <a:ext cx="18430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sz="2000" b="1">
                <a:solidFill>
                  <a:srgbClr val="FF9933"/>
                </a:solidFill>
                <a:latin typeface="Arial" panose="020B0604020202020204" pitchFamily="34" charset="0"/>
                <a:cs typeface="Arial" panose="020B0604020202020204" pitchFamily="34" charset="0"/>
              </a:rPr>
              <a:t>Dispositif implantable actif</a:t>
            </a:r>
            <a:endParaRPr lang="fr-FR" altLang="fr-FR" sz="2400" b="1">
              <a:solidFill>
                <a:schemeClr val="accent2"/>
              </a:solidFill>
              <a:latin typeface="Arial" panose="020B0604020202020204" pitchFamily="34" charset="0"/>
              <a:cs typeface="Arial" panose="020B0604020202020204" pitchFamily="34" charset="0"/>
            </a:endParaRPr>
          </a:p>
        </p:txBody>
      </p:sp>
      <p:sp>
        <p:nvSpPr>
          <p:cNvPr id="62467" name="Rectangle 3"/>
          <p:cNvSpPr>
            <a:spLocks noChangeArrowheads="1"/>
          </p:cNvSpPr>
          <p:nvPr/>
        </p:nvSpPr>
        <p:spPr bwMode="auto">
          <a:xfrm>
            <a:off x="3154363" y="1778000"/>
            <a:ext cx="1604962"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sz="2000" b="1">
                <a:solidFill>
                  <a:srgbClr val="FF9933"/>
                </a:solidFill>
                <a:latin typeface="Arial" panose="020B0604020202020204" pitchFamily="34" charset="0"/>
                <a:cs typeface="Arial" panose="020B0604020202020204" pitchFamily="34" charset="0"/>
              </a:rPr>
              <a:t>Réseau de téléphonie mobile</a:t>
            </a:r>
            <a:endParaRPr lang="fr-FR" altLang="fr-FR" sz="2400" b="1">
              <a:solidFill>
                <a:schemeClr val="accent2"/>
              </a:solidFill>
              <a:latin typeface="Arial" panose="020B0604020202020204" pitchFamily="34" charset="0"/>
              <a:cs typeface="Arial" panose="020B0604020202020204" pitchFamily="34" charset="0"/>
            </a:endParaRPr>
          </a:p>
        </p:txBody>
      </p:sp>
      <p:sp>
        <p:nvSpPr>
          <p:cNvPr id="62468" name="Rectangle 4"/>
          <p:cNvSpPr>
            <a:spLocks noChangeArrowheads="1"/>
          </p:cNvSpPr>
          <p:nvPr/>
        </p:nvSpPr>
        <p:spPr bwMode="auto">
          <a:xfrm>
            <a:off x="8510588" y="2933700"/>
            <a:ext cx="13096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50000"/>
              </a:lnSpc>
              <a:spcBef>
                <a:spcPct val="0"/>
              </a:spcBef>
              <a:buClrTx/>
              <a:buFontTx/>
              <a:buNone/>
            </a:pPr>
            <a:r>
              <a:rPr lang="fr-FR" altLang="fr-FR" sz="2000" b="1">
                <a:solidFill>
                  <a:srgbClr val="FF9933"/>
                </a:solidFill>
                <a:latin typeface="Arial" panose="020B0604020202020204" pitchFamily="34" charset="0"/>
                <a:cs typeface="Arial" panose="020B0604020202020204" pitchFamily="34" charset="0"/>
              </a:rPr>
              <a:t>Internet</a:t>
            </a:r>
            <a:endParaRPr lang="fr-FR" altLang="fr-FR" sz="2400" b="1">
              <a:solidFill>
                <a:schemeClr val="accent2"/>
              </a:solidFill>
              <a:latin typeface="Arial" panose="020B0604020202020204" pitchFamily="34" charset="0"/>
              <a:cs typeface="Arial" panose="020B0604020202020204" pitchFamily="34" charset="0"/>
            </a:endParaRPr>
          </a:p>
        </p:txBody>
      </p:sp>
      <p:sp>
        <p:nvSpPr>
          <p:cNvPr id="62469" name="Rectangle 5"/>
          <p:cNvSpPr>
            <a:spLocks noChangeArrowheads="1"/>
          </p:cNvSpPr>
          <p:nvPr/>
        </p:nvSpPr>
        <p:spPr bwMode="auto">
          <a:xfrm>
            <a:off x="1774825" y="263525"/>
            <a:ext cx="855821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lnSpc>
                <a:spcPct val="130000"/>
              </a:lnSpc>
              <a:spcBef>
                <a:spcPct val="0"/>
              </a:spcBef>
              <a:buClrTx/>
              <a:buFontTx/>
              <a:buNone/>
            </a:pPr>
            <a:r>
              <a:rPr lang="fr-FR" altLang="fr-FR" sz="2400" b="1">
                <a:solidFill>
                  <a:schemeClr val="tx1"/>
                </a:solidFill>
                <a:latin typeface="Arial" panose="020B0604020202020204" pitchFamily="34" charset="0"/>
                <a:cs typeface="Arial" panose="020B0604020202020204" pitchFamily="34" charset="0"/>
              </a:rPr>
              <a:t>La Téléc@rdiologie:  organisation de la télésurveillance</a:t>
            </a:r>
          </a:p>
        </p:txBody>
      </p:sp>
      <p:sp>
        <p:nvSpPr>
          <p:cNvPr id="62470" name="Rectangle 6"/>
          <p:cNvSpPr>
            <a:spLocks noChangeArrowheads="1"/>
          </p:cNvSpPr>
          <p:nvPr/>
        </p:nvSpPr>
        <p:spPr bwMode="auto">
          <a:xfrm>
            <a:off x="4889500" y="1336675"/>
            <a:ext cx="2689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lnSpc>
                <a:spcPct val="150000"/>
              </a:lnSpc>
              <a:spcBef>
                <a:spcPct val="0"/>
              </a:spcBef>
              <a:buClrTx/>
              <a:buFontTx/>
              <a:buNone/>
            </a:pPr>
            <a:r>
              <a:rPr lang="fr-FR" altLang="fr-FR" b="1">
                <a:solidFill>
                  <a:schemeClr val="tx1"/>
                </a:solidFill>
                <a:latin typeface="Arial" panose="020B0604020202020204" pitchFamily="34" charset="0"/>
                <a:cs typeface="Arial" panose="020B0604020202020204" pitchFamily="34" charset="0"/>
              </a:rPr>
              <a:t>Centre de Services</a:t>
            </a:r>
            <a:endParaRPr lang="fr-FR" altLang="fr-FR" sz="2400" b="1">
              <a:solidFill>
                <a:schemeClr val="tx1"/>
              </a:solidFill>
              <a:latin typeface="Arial" panose="020B0604020202020204" pitchFamily="34" charset="0"/>
              <a:cs typeface="Arial" panose="020B0604020202020204" pitchFamily="34" charset="0"/>
            </a:endParaRPr>
          </a:p>
        </p:txBody>
      </p:sp>
      <p:sp>
        <p:nvSpPr>
          <p:cNvPr id="62471" name="Rectangle 7"/>
          <p:cNvSpPr>
            <a:spLocks noChangeArrowheads="1"/>
          </p:cNvSpPr>
          <p:nvPr/>
        </p:nvSpPr>
        <p:spPr bwMode="auto">
          <a:xfrm>
            <a:off x="3060700" y="5578475"/>
            <a:ext cx="107473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50000"/>
              </a:lnSpc>
              <a:spcBef>
                <a:spcPct val="0"/>
              </a:spcBef>
              <a:buClrTx/>
              <a:buFontTx/>
              <a:buNone/>
            </a:pPr>
            <a:r>
              <a:rPr lang="fr-FR" altLang="fr-FR" b="1">
                <a:solidFill>
                  <a:schemeClr val="tx1"/>
                </a:solidFill>
                <a:latin typeface="Arial" panose="020B0604020202020204" pitchFamily="34" charset="0"/>
                <a:cs typeface="Arial" panose="020B0604020202020204" pitchFamily="34" charset="0"/>
              </a:rPr>
              <a:t>Patient</a:t>
            </a:r>
            <a:endParaRPr lang="fr-FR" altLang="fr-FR" sz="2400" b="1">
              <a:solidFill>
                <a:schemeClr val="tx1"/>
              </a:solidFill>
              <a:latin typeface="Arial" panose="020B0604020202020204" pitchFamily="34" charset="0"/>
              <a:cs typeface="Arial" panose="020B0604020202020204" pitchFamily="34" charset="0"/>
            </a:endParaRPr>
          </a:p>
        </p:txBody>
      </p:sp>
      <p:sp>
        <p:nvSpPr>
          <p:cNvPr id="62472" name="Rectangle 8"/>
          <p:cNvSpPr>
            <a:spLocks noChangeArrowheads="1"/>
          </p:cNvSpPr>
          <p:nvPr/>
        </p:nvSpPr>
        <p:spPr bwMode="auto">
          <a:xfrm>
            <a:off x="9083675" y="4391025"/>
            <a:ext cx="140335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50000"/>
              </a:lnSpc>
              <a:spcBef>
                <a:spcPct val="0"/>
              </a:spcBef>
              <a:buClrTx/>
              <a:buFontTx/>
              <a:buNone/>
            </a:pPr>
            <a:r>
              <a:rPr lang="fr-FR" altLang="fr-FR" b="1">
                <a:solidFill>
                  <a:schemeClr val="tx1"/>
                </a:solidFill>
                <a:latin typeface="Arial" panose="020B0604020202020204" pitchFamily="34" charset="0"/>
                <a:cs typeface="Arial" panose="020B0604020202020204" pitchFamily="34" charset="0"/>
              </a:rPr>
              <a:t>Médecin</a:t>
            </a:r>
            <a:br>
              <a:rPr lang="fr-FR" altLang="fr-FR" b="1">
                <a:solidFill>
                  <a:schemeClr val="tx1"/>
                </a:solidFill>
                <a:latin typeface="Arial" panose="020B0604020202020204" pitchFamily="34" charset="0"/>
                <a:cs typeface="Arial" panose="020B0604020202020204" pitchFamily="34" charset="0"/>
              </a:rPr>
            </a:br>
            <a:r>
              <a:rPr lang="fr-FR" altLang="fr-FR" b="1">
                <a:solidFill>
                  <a:schemeClr val="tx1"/>
                </a:solidFill>
                <a:latin typeface="Arial" panose="020B0604020202020204" pitchFamily="34" charset="0"/>
                <a:cs typeface="Arial" panose="020B0604020202020204" pitchFamily="34" charset="0"/>
              </a:rPr>
              <a:t>IDE</a:t>
            </a:r>
            <a:br>
              <a:rPr lang="fr-FR" altLang="fr-FR" b="1">
                <a:solidFill>
                  <a:schemeClr val="tx1"/>
                </a:solidFill>
                <a:latin typeface="Arial" panose="020B0604020202020204" pitchFamily="34" charset="0"/>
                <a:cs typeface="Arial" panose="020B0604020202020204" pitchFamily="34" charset="0"/>
              </a:rPr>
            </a:br>
            <a:r>
              <a:rPr lang="fr-FR" altLang="fr-FR" b="1">
                <a:solidFill>
                  <a:schemeClr val="tx1"/>
                </a:solidFill>
                <a:latin typeface="Arial" panose="020B0604020202020204" pitchFamily="34" charset="0"/>
                <a:cs typeface="Arial" panose="020B0604020202020204" pitchFamily="34" charset="0"/>
              </a:rPr>
              <a:t>ARC</a:t>
            </a:r>
            <a:endParaRPr lang="fr-FR" altLang="fr-FR" sz="2400" b="1">
              <a:solidFill>
                <a:schemeClr val="tx1"/>
              </a:solidFill>
              <a:latin typeface="Arial" panose="020B0604020202020204" pitchFamily="34" charset="0"/>
              <a:cs typeface="Arial" panose="020B0604020202020204" pitchFamily="34" charset="0"/>
            </a:endParaRPr>
          </a:p>
        </p:txBody>
      </p:sp>
      <p:pic>
        <p:nvPicPr>
          <p:cNvPr id="62473" name="Picture 9" descr="kreislau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5225" y="1895475"/>
            <a:ext cx="48577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computr1"/>
          <p:cNvSpPr>
            <a:spLocks noEditPoints="1" noChangeArrowheads="1"/>
          </p:cNvSpPr>
          <p:nvPr/>
        </p:nvSpPr>
        <p:spPr bwMode="auto">
          <a:xfrm>
            <a:off x="5133975" y="1804988"/>
            <a:ext cx="962025" cy="1082675"/>
          </a:xfrm>
          <a:custGeom>
            <a:avLst/>
            <a:gdLst>
              <a:gd name="T0" fmla="*/ 2147483646 w 21600"/>
              <a:gd name="T1" fmla="*/ 0 h 21600"/>
              <a:gd name="T2" fmla="*/ 2147483646 w 21600"/>
              <a:gd name="T3" fmla="*/ 0 h 21600"/>
              <a:gd name="T4" fmla="*/ 2147483646 w 21600"/>
              <a:gd name="T5" fmla="*/ 0 h 21600"/>
              <a:gd name="T6" fmla="*/ 0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0 w 21600"/>
              <a:gd name="T25" fmla="*/ 2147483646 h 21600"/>
              <a:gd name="T26" fmla="*/ 2147483646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23 w 21600"/>
              <a:gd name="T43" fmla="*/ 2541 h 21600"/>
              <a:gd name="T44" fmla="*/ 16756 w 21600"/>
              <a:gd name="T45" fmla="*/ 1115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p:spPr>
        <p:txBody>
          <a:bodyPr/>
          <a:lstStyle/>
          <a:p>
            <a:endParaRPr lang="fr-FR"/>
          </a:p>
        </p:txBody>
      </p:sp>
      <p:sp>
        <p:nvSpPr>
          <p:cNvPr id="62475" name="computr1"/>
          <p:cNvSpPr>
            <a:spLocks noEditPoints="1" noChangeArrowheads="1"/>
          </p:cNvSpPr>
          <p:nvPr/>
        </p:nvSpPr>
        <p:spPr bwMode="auto">
          <a:xfrm>
            <a:off x="5854700" y="1804988"/>
            <a:ext cx="962025" cy="1082675"/>
          </a:xfrm>
          <a:custGeom>
            <a:avLst/>
            <a:gdLst>
              <a:gd name="T0" fmla="*/ 2147483646 w 21600"/>
              <a:gd name="T1" fmla="*/ 0 h 21600"/>
              <a:gd name="T2" fmla="*/ 2147483646 w 21600"/>
              <a:gd name="T3" fmla="*/ 0 h 21600"/>
              <a:gd name="T4" fmla="*/ 2147483646 w 21600"/>
              <a:gd name="T5" fmla="*/ 0 h 21600"/>
              <a:gd name="T6" fmla="*/ 0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0 w 21600"/>
              <a:gd name="T25" fmla="*/ 2147483646 h 21600"/>
              <a:gd name="T26" fmla="*/ 2147483646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23 w 21600"/>
              <a:gd name="T43" fmla="*/ 2541 h 21600"/>
              <a:gd name="T44" fmla="*/ 16756 w 21600"/>
              <a:gd name="T45" fmla="*/ 1115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p:spPr>
        <p:txBody>
          <a:bodyPr/>
          <a:lstStyle/>
          <a:p>
            <a:endParaRPr lang="fr-FR"/>
          </a:p>
        </p:txBody>
      </p:sp>
      <p:sp>
        <p:nvSpPr>
          <p:cNvPr id="62476" name="computr1"/>
          <p:cNvSpPr>
            <a:spLocks noEditPoints="1" noChangeArrowheads="1"/>
          </p:cNvSpPr>
          <p:nvPr/>
        </p:nvSpPr>
        <p:spPr bwMode="auto">
          <a:xfrm>
            <a:off x="6577013" y="1804988"/>
            <a:ext cx="962025" cy="1082675"/>
          </a:xfrm>
          <a:custGeom>
            <a:avLst/>
            <a:gdLst>
              <a:gd name="T0" fmla="*/ 2147483646 w 21600"/>
              <a:gd name="T1" fmla="*/ 0 h 21600"/>
              <a:gd name="T2" fmla="*/ 2147483646 w 21600"/>
              <a:gd name="T3" fmla="*/ 0 h 21600"/>
              <a:gd name="T4" fmla="*/ 2147483646 w 21600"/>
              <a:gd name="T5" fmla="*/ 0 h 21600"/>
              <a:gd name="T6" fmla="*/ 0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0 w 21600"/>
              <a:gd name="T25" fmla="*/ 2147483646 h 21600"/>
              <a:gd name="T26" fmla="*/ 2147483646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23 w 21600"/>
              <a:gd name="T43" fmla="*/ 2541 h 21600"/>
              <a:gd name="T44" fmla="*/ 16756 w 21600"/>
              <a:gd name="T45" fmla="*/ 1115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p:spPr>
        <p:txBody>
          <a:bodyPr/>
          <a:lstStyle/>
          <a:p>
            <a:endParaRPr lang="fr-FR"/>
          </a:p>
        </p:txBody>
      </p:sp>
      <p:pic>
        <p:nvPicPr>
          <p:cNvPr id="62477" name="Picture 16" descr="MPj0401001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032250"/>
            <a:ext cx="14255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8" name="Picture 17" descr="MPj0410116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238" y="4618038"/>
            <a:ext cx="1211262"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527" name="Freeform 23"/>
          <p:cNvSpPr>
            <a:spLocks/>
          </p:cNvSpPr>
          <p:nvPr/>
        </p:nvSpPr>
        <p:spPr bwMode="auto">
          <a:xfrm rot="1909953">
            <a:off x="3503613" y="4278313"/>
            <a:ext cx="838200" cy="533400"/>
          </a:xfrm>
          <a:custGeom>
            <a:avLst/>
            <a:gdLst>
              <a:gd name="T0" fmla="*/ 0 w 3624"/>
              <a:gd name="T1" fmla="*/ 2147483646 h 3615"/>
              <a:gd name="T2" fmla="*/ 2147483646 w 3624"/>
              <a:gd name="T3" fmla="*/ 2147483646 h 3615"/>
              <a:gd name="T4" fmla="*/ 2147483646 w 3624"/>
              <a:gd name="T5" fmla="*/ 2147483646 h 3615"/>
              <a:gd name="T6" fmla="*/ 2147483646 w 3624"/>
              <a:gd name="T7" fmla="*/ 2147483646 h 3615"/>
              <a:gd name="T8" fmla="*/ 2147483646 w 3624"/>
              <a:gd name="T9" fmla="*/ 2147483646 h 3615"/>
              <a:gd name="T10" fmla="*/ 2147483646 w 3624"/>
              <a:gd name="T11" fmla="*/ 2147483646 h 3615"/>
              <a:gd name="T12" fmla="*/ 2147483646 w 3624"/>
              <a:gd name="T13" fmla="*/ 2147483646 h 3615"/>
              <a:gd name="T14" fmla="*/ 2147483646 w 3624"/>
              <a:gd name="T15" fmla="*/ 2147483646 h 3615"/>
              <a:gd name="T16" fmla="*/ 2147483646 w 3624"/>
              <a:gd name="T17" fmla="*/ 2147483646 h 3615"/>
              <a:gd name="T18" fmla="*/ 2147483646 w 3624"/>
              <a:gd name="T19" fmla="*/ 2147483646 h 3615"/>
              <a:gd name="T20" fmla="*/ 2147483646 w 3624"/>
              <a:gd name="T21" fmla="*/ 2147483646 h 3615"/>
              <a:gd name="T22" fmla="*/ 2147483646 w 3624"/>
              <a:gd name="T23" fmla="*/ 2147483646 h 3615"/>
              <a:gd name="T24" fmla="*/ 2147483646 w 3624"/>
              <a:gd name="T25" fmla="*/ 2147483646 h 3615"/>
              <a:gd name="T26" fmla="*/ 2147483646 w 3624"/>
              <a:gd name="T27" fmla="*/ 2147483646 h 3615"/>
              <a:gd name="T28" fmla="*/ 2147483646 w 3624"/>
              <a:gd name="T29" fmla="*/ 2147483646 h 3615"/>
              <a:gd name="T30" fmla="*/ 2147483646 w 3624"/>
              <a:gd name="T31" fmla="*/ 2147483646 h 3615"/>
              <a:gd name="T32" fmla="*/ 2147483646 w 3624"/>
              <a:gd name="T33" fmla="*/ 2147483646 h 3615"/>
              <a:gd name="T34" fmla="*/ 2147483646 w 3624"/>
              <a:gd name="T35" fmla="*/ 2147483646 h 3615"/>
              <a:gd name="T36" fmla="*/ 2147483646 w 3624"/>
              <a:gd name="T37" fmla="*/ 2147483646 h 3615"/>
              <a:gd name="T38" fmla="*/ 2147483646 w 3624"/>
              <a:gd name="T39" fmla="*/ 2147483646 h 3615"/>
              <a:gd name="T40" fmla="*/ 2147483646 w 3624"/>
              <a:gd name="T41" fmla="*/ 2147483646 h 3615"/>
              <a:gd name="T42" fmla="*/ 2147483646 w 3624"/>
              <a:gd name="T43" fmla="*/ 2147483646 h 3615"/>
              <a:gd name="T44" fmla="*/ 2147483646 w 3624"/>
              <a:gd name="T45" fmla="*/ 2147483646 h 3615"/>
              <a:gd name="T46" fmla="*/ 2147483646 w 3624"/>
              <a:gd name="T47" fmla="*/ 2147483646 h 3615"/>
              <a:gd name="T48" fmla="*/ 2147483646 w 3624"/>
              <a:gd name="T49" fmla="*/ 2147483646 h 3615"/>
              <a:gd name="T50" fmla="*/ 2147483646 w 3624"/>
              <a:gd name="T51" fmla="*/ 2147483646 h 3615"/>
              <a:gd name="T52" fmla="*/ 2147483646 w 3624"/>
              <a:gd name="T53" fmla="*/ 2147483646 h 3615"/>
              <a:gd name="T54" fmla="*/ 2147483646 w 3624"/>
              <a:gd name="T55" fmla="*/ 2147483646 h 3615"/>
              <a:gd name="T56" fmla="*/ 2147483646 w 3624"/>
              <a:gd name="T57" fmla="*/ 2147483646 h 3615"/>
              <a:gd name="T58" fmla="*/ 2147483646 w 3624"/>
              <a:gd name="T59" fmla="*/ 2147483646 h 3615"/>
              <a:gd name="T60" fmla="*/ 2147483646 w 3624"/>
              <a:gd name="T61" fmla="*/ 2147483646 h 3615"/>
              <a:gd name="T62" fmla="*/ 2147483646 w 3624"/>
              <a:gd name="T63" fmla="*/ 2147483646 h 3615"/>
              <a:gd name="T64" fmla="*/ 2147483646 w 3624"/>
              <a:gd name="T65" fmla="*/ 2147483646 h 3615"/>
              <a:gd name="T66" fmla="*/ 2147483646 w 3624"/>
              <a:gd name="T67" fmla="*/ 2147483646 h 3615"/>
              <a:gd name="T68" fmla="*/ 2147483646 w 3624"/>
              <a:gd name="T69" fmla="*/ 2147483646 h 3615"/>
              <a:gd name="T70" fmla="*/ 2147483646 w 3624"/>
              <a:gd name="T71" fmla="*/ 2147483646 h 3615"/>
              <a:gd name="T72" fmla="*/ 2147483646 w 3624"/>
              <a:gd name="T73" fmla="*/ 2147483646 h 3615"/>
              <a:gd name="T74" fmla="*/ 2147483646 w 3624"/>
              <a:gd name="T75" fmla="*/ 2147483646 h 3615"/>
              <a:gd name="T76" fmla="*/ 2147483646 w 3624"/>
              <a:gd name="T77" fmla="*/ 2147483646 h 3615"/>
              <a:gd name="T78" fmla="*/ 2147483646 w 3624"/>
              <a:gd name="T79" fmla="*/ 2147483646 h 3615"/>
              <a:gd name="T80" fmla="*/ 2147483646 w 3624"/>
              <a:gd name="T81" fmla="*/ 2147483646 h 3615"/>
              <a:gd name="T82" fmla="*/ 2147483646 w 3624"/>
              <a:gd name="T83" fmla="*/ 2147483646 h 3615"/>
              <a:gd name="T84" fmla="*/ 2147483646 w 3624"/>
              <a:gd name="T85" fmla="*/ 2147483646 h 3615"/>
              <a:gd name="T86" fmla="*/ 2147483646 w 3624"/>
              <a:gd name="T87" fmla="*/ 2147483646 h 3615"/>
              <a:gd name="T88" fmla="*/ 2147483646 w 3624"/>
              <a:gd name="T89" fmla="*/ 2147483646 h 3615"/>
              <a:gd name="T90" fmla="*/ 2147483646 w 3624"/>
              <a:gd name="T91" fmla="*/ 2147483646 h 3615"/>
              <a:gd name="T92" fmla="*/ 2147483646 w 3624"/>
              <a:gd name="T93" fmla="*/ 2147483646 h 3615"/>
              <a:gd name="T94" fmla="*/ 2147483646 w 3624"/>
              <a:gd name="T95" fmla="*/ 2147483646 h 3615"/>
              <a:gd name="T96" fmla="*/ 2147483646 w 3624"/>
              <a:gd name="T97" fmla="*/ 2147483646 h 3615"/>
              <a:gd name="T98" fmla="*/ 2147483646 w 3624"/>
              <a:gd name="T99" fmla="*/ 2147483646 h 36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24"/>
              <a:gd name="T151" fmla="*/ 0 h 3615"/>
              <a:gd name="T152" fmla="*/ 3624 w 3624"/>
              <a:gd name="T153" fmla="*/ 3615 h 36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24" h="3615">
                <a:moveTo>
                  <a:pt x="0" y="1829"/>
                </a:moveTo>
                <a:cubicBezTo>
                  <a:pt x="28" y="1791"/>
                  <a:pt x="56" y="1753"/>
                  <a:pt x="84" y="1733"/>
                </a:cubicBezTo>
                <a:cubicBezTo>
                  <a:pt x="112" y="1713"/>
                  <a:pt x="142" y="1661"/>
                  <a:pt x="168" y="1709"/>
                </a:cubicBezTo>
                <a:cubicBezTo>
                  <a:pt x="194" y="1757"/>
                  <a:pt x="220" y="1937"/>
                  <a:pt x="240" y="2021"/>
                </a:cubicBezTo>
                <a:cubicBezTo>
                  <a:pt x="260" y="2105"/>
                  <a:pt x="264" y="2245"/>
                  <a:pt x="288" y="2213"/>
                </a:cubicBezTo>
                <a:cubicBezTo>
                  <a:pt x="312" y="2181"/>
                  <a:pt x="357" y="1985"/>
                  <a:pt x="384" y="1829"/>
                </a:cubicBezTo>
                <a:cubicBezTo>
                  <a:pt x="411" y="1673"/>
                  <a:pt x="427" y="1342"/>
                  <a:pt x="450" y="1277"/>
                </a:cubicBezTo>
                <a:cubicBezTo>
                  <a:pt x="473" y="1212"/>
                  <a:pt x="499" y="1273"/>
                  <a:pt x="522" y="1439"/>
                </a:cubicBezTo>
                <a:cubicBezTo>
                  <a:pt x="545" y="1605"/>
                  <a:pt x="564" y="2074"/>
                  <a:pt x="588" y="2273"/>
                </a:cubicBezTo>
                <a:cubicBezTo>
                  <a:pt x="612" y="2472"/>
                  <a:pt x="640" y="2709"/>
                  <a:pt x="666" y="2633"/>
                </a:cubicBezTo>
                <a:cubicBezTo>
                  <a:pt x="692" y="2557"/>
                  <a:pt x="719" y="2109"/>
                  <a:pt x="744" y="1817"/>
                </a:cubicBezTo>
                <a:cubicBezTo>
                  <a:pt x="769" y="1525"/>
                  <a:pt x="791" y="982"/>
                  <a:pt x="816" y="881"/>
                </a:cubicBezTo>
                <a:cubicBezTo>
                  <a:pt x="841" y="780"/>
                  <a:pt x="871" y="941"/>
                  <a:pt x="894" y="1211"/>
                </a:cubicBezTo>
                <a:cubicBezTo>
                  <a:pt x="917" y="1481"/>
                  <a:pt x="931" y="2207"/>
                  <a:pt x="954" y="2501"/>
                </a:cubicBezTo>
                <a:cubicBezTo>
                  <a:pt x="977" y="2795"/>
                  <a:pt x="1007" y="3091"/>
                  <a:pt x="1032" y="2975"/>
                </a:cubicBezTo>
                <a:cubicBezTo>
                  <a:pt x="1057" y="2859"/>
                  <a:pt x="1081" y="2207"/>
                  <a:pt x="1104" y="1805"/>
                </a:cubicBezTo>
                <a:cubicBezTo>
                  <a:pt x="1127" y="1403"/>
                  <a:pt x="1145" y="693"/>
                  <a:pt x="1170" y="563"/>
                </a:cubicBezTo>
                <a:cubicBezTo>
                  <a:pt x="1195" y="433"/>
                  <a:pt x="1229" y="673"/>
                  <a:pt x="1254" y="1025"/>
                </a:cubicBezTo>
                <a:cubicBezTo>
                  <a:pt x="1279" y="1377"/>
                  <a:pt x="1298" y="2307"/>
                  <a:pt x="1320" y="2675"/>
                </a:cubicBezTo>
                <a:cubicBezTo>
                  <a:pt x="1342" y="3043"/>
                  <a:pt x="1351" y="3615"/>
                  <a:pt x="1386" y="3233"/>
                </a:cubicBezTo>
                <a:cubicBezTo>
                  <a:pt x="1421" y="2851"/>
                  <a:pt x="1495" y="766"/>
                  <a:pt x="1530" y="383"/>
                </a:cubicBezTo>
                <a:cubicBezTo>
                  <a:pt x="1565" y="0"/>
                  <a:pt x="1574" y="540"/>
                  <a:pt x="1596" y="935"/>
                </a:cubicBezTo>
                <a:cubicBezTo>
                  <a:pt x="1618" y="1330"/>
                  <a:pt x="1637" y="2353"/>
                  <a:pt x="1662" y="2753"/>
                </a:cubicBezTo>
                <a:cubicBezTo>
                  <a:pt x="1687" y="3153"/>
                  <a:pt x="1719" y="3493"/>
                  <a:pt x="1746" y="3335"/>
                </a:cubicBezTo>
                <a:cubicBezTo>
                  <a:pt x="1773" y="3177"/>
                  <a:pt x="1800" y="2306"/>
                  <a:pt x="1824" y="1805"/>
                </a:cubicBezTo>
                <a:cubicBezTo>
                  <a:pt x="1848" y="1304"/>
                  <a:pt x="1868" y="474"/>
                  <a:pt x="1890" y="329"/>
                </a:cubicBezTo>
                <a:cubicBezTo>
                  <a:pt x="1912" y="184"/>
                  <a:pt x="1932" y="532"/>
                  <a:pt x="1956" y="935"/>
                </a:cubicBezTo>
                <a:cubicBezTo>
                  <a:pt x="1980" y="1338"/>
                  <a:pt x="2008" y="2357"/>
                  <a:pt x="2034" y="2747"/>
                </a:cubicBezTo>
                <a:cubicBezTo>
                  <a:pt x="2060" y="3137"/>
                  <a:pt x="2088" y="3432"/>
                  <a:pt x="2112" y="3275"/>
                </a:cubicBezTo>
                <a:cubicBezTo>
                  <a:pt x="2136" y="3118"/>
                  <a:pt x="2155" y="2280"/>
                  <a:pt x="2178" y="1805"/>
                </a:cubicBezTo>
                <a:cubicBezTo>
                  <a:pt x="2201" y="1330"/>
                  <a:pt x="2227" y="557"/>
                  <a:pt x="2250" y="425"/>
                </a:cubicBezTo>
                <a:cubicBezTo>
                  <a:pt x="2273" y="293"/>
                  <a:pt x="2294" y="645"/>
                  <a:pt x="2316" y="1013"/>
                </a:cubicBezTo>
                <a:cubicBezTo>
                  <a:pt x="2338" y="1381"/>
                  <a:pt x="2356" y="2285"/>
                  <a:pt x="2382" y="2633"/>
                </a:cubicBezTo>
                <a:cubicBezTo>
                  <a:pt x="2408" y="2981"/>
                  <a:pt x="2447" y="3236"/>
                  <a:pt x="2472" y="3101"/>
                </a:cubicBezTo>
                <a:cubicBezTo>
                  <a:pt x="2497" y="2966"/>
                  <a:pt x="2511" y="2225"/>
                  <a:pt x="2532" y="1823"/>
                </a:cubicBezTo>
                <a:cubicBezTo>
                  <a:pt x="2553" y="1421"/>
                  <a:pt x="2574" y="799"/>
                  <a:pt x="2598" y="689"/>
                </a:cubicBezTo>
                <a:cubicBezTo>
                  <a:pt x="2622" y="579"/>
                  <a:pt x="2650" y="865"/>
                  <a:pt x="2676" y="1163"/>
                </a:cubicBezTo>
                <a:cubicBezTo>
                  <a:pt x="2702" y="1461"/>
                  <a:pt x="2728" y="2210"/>
                  <a:pt x="2754" y="2477"/>
                </a:cubicBezTo>
                <a:cubicBezTo>
                  <a:pt x="2780" y="2744"/>
                  <a:pt x="2809" y="2873"/>
                  <a:pt x="2832" y="2765"/>
                </a:cubicBezTo>
                <a:cubicBezTo>
                  <a:pt x="2855" y="2657"/>
                  <a:pt x="2870" y="2121"/>
                  <a:pt x="2892" y="1829"/>
                </a:cubicBezTo>
                <a:cubicBezTo>
                  <a:pt x="2914" y="1537"/>
                  <a:pt x="2938" y="1087"/>
                  <a:pt x="2964" y="1013"/>
                </a:cubicBezTo>
                <a:cubicBezTo>
                  <a:pt x="2990" y="939"/>
                  <a:pt x="3023" y="1182"/>
                  <a:pt x="3048" y="1385"/>
                </a:cubicBezTo>
                <a:cubicBezTo>
                  <a:pt x="3073" y="1588"/>
                  <a:pt x="3090" y="2065"/>
                  <a:pt x="3114" y="2231"/>
                </a:cubicBezTo>
                <a:cubicBezTo>
                  <a:pt x="3138" y="2397"/>
                  <a:pt x="3169" y="2448"/>
                  <a:pt x="3192" y="2381"/>
                </a:cubicBezTo>
                <a:cubicBezTo>
                  <a:pt x="3215" y="2314"/>
                  <a:pt x="3229" y="1985"/>
                  <a:pt x="3252" y="1829"/>
                </a:cubicBezTo>
                <a:cubicBezTo>
                  <a:pt x="3275" y="1673"/>
                  <a:pt x="3305" y="1472"/>
                  <a:pt x="3330" y="1445"/>
                </a:cubicBezTo>
                <a:cubicBezTo>
                  <a:pt x="3355" y="1418"/>
                  <a:pt x="3378" y="1583"/>
                  <a:pt x="3402" y="1667"/>
                </a:cubicBezTo>
                <a:cubicBezTo>
                  <a:pt x="3426" y="1751"/>
                  <a:pt x="3449" y="1906"/>
                  <a:pt x="3474" y="1949"/>
                </a:cubicBezTo>
                <a:cubicBezTo>
                  <a:pt x="3499" y="1992"/>
                  <a:pt x="3527" y="1945"/>
                  <a:pt x="3552" y="1925"/>
                </a:cubicBezTo>
                <a:cubicBezTo>
                  <a:pt x="3577" y="1905"/>
                  <a:pt x="3600" y="1867"/>
                  <a:pt x="3624" y="1829"/>
                </a:cubicBezTo>
              </a:path>
            </a:pathLst>
          </a:custGeom>
          <a:noFill/>
          <a:ln w="28575" cap="flat"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fr-FR"/>
          </a:p>
        </p:txBody>
      </p:sp>
      <p:sp>
        <p:nvSpPr>
          <p:cNvPr id="533528" name="Freeform 24"/>
          <p:cNvSpPr>
            <a:spLocks/>
          </p:cNvSpPr>
          <p:nvPr/>
        </p:nvSpPr>
        <p:spPr bwMode="auto">
          <a:xfrm rot="-1576214">
            <a:off x="3833813" y="2894013"/>
            <a:ext cx="838200" cy="533400"/>
          </a:xfrm>
          <a:custGeom>
            <a:avLst/>
            <a:gdLst>
              <a:gd name="T0" fmla="*/ 0 w 3624"/>
              <a:gd name="T1" fmla="*/ 2147483646 h 3615"/>
              <a:gd name="T2" fmla="*/ 2147483646 w 3624"/>
              <a:gd name="T3" fmla="*/ 2147483646 h 3615"/>
              <a:gd name="T4" fmla="*/ 2147483646 w 3624"/>
              <a:gd name="T5" fmla="*/ 2147483646 h 3615"/>
              <a:gd name="T6" fmla="*/ 2147483646 w 3624"/>
              <a:gd name="T7" fmla="*/ 2147483646 h 3615"/>
              <a:gd name="T8" fmla="*/ 2147483646 w 3624"/>
              <a:gd name="T9" fmla="*/ 2147483646 h 3615"/>
              <a:gd name="T10" fmla="*/ 2147483646 w 3624"/>
              <a:gd name="T11" fmla="*/ 2147483646 h 3615"/>
              <a:gd name="T12" fmla="*/ 2147483646 w 3624"/>
              <a:gd name="T13" fmla="*/ 2147483646 h 3615"/>
              <a:gd name="T14" fmla="*/ 2147483646 w 3624"/>
              <a:gd name="T15" fmla="*/ 2147483646 h 3615"/>
              <a:gd name="T16" fmla="*/ 2147483646 w 3624"/>
              <a:gd name="T17" fmla="*/ 2147483646 h 3615"/>
              <a:gd name="T18" fmla="*/ 2147483646 w 3624"/>
              <a:gd name="T19" fmla="*/ 2147483646 h 3615"/>
              <a:gd name="T20" fmla="*/ 2147483646 w 3624"/>
              <a:gd name="T21" fmla="*/ 2147483646 h 3615"/>
              <a:gd name="T22" fmla="*/ 2147483646 w 3624"/>
              <a:gd name="T23" fmla="*/ 2147483646 h 3615"/>
              <a:gd name="T24" fmla="*/ 2147483646 w 3624"/>
              <a:gd name="T25" fmla="*/ 2147483646 h 3615"/>
              <a:gd name="T26" fmla="*/ 2147483646 w 3624"/>
              <a:gd name="T27" fmla="*/ 2147483646 h 3615"/>
              <a:gd name="T28" fmla="*/ 2147483646 w 3624"/>
              <a:gd name="T29" fmla="*/ 2147483646 h 3615"/>
              <a:gd name="T30" fmla="*/ 2147483646 w 3624"/>
              <a:gd name="T31" fmla="*/ 2147483646 h 3615"/>
              <a:gd name="T32" fmla="*/ 2147483646 w 3624"/>
              <a:gd name="T33" fmla="*/ 2147483646 h 3615"/>
              <a:gd name="T34" fmla="*/ 2147483646 w 3624"/>
              <a:gd name="T35" fmla="*/ 2147483646 h 3615"/>
              <a:gd name="T36" fmla="*/ 2147483646 w 3624"/>
              <a:gd name="T37" fmla="*/ 2147483646 h 3615"/>
              <a:gd name="T38" fmla="*/ 2147483646 w 3624"/>
              <a:gd name="T39" fmla="*/ 2147483646 h 3615"/>
              <a:gd name="T40" fmla="*/ 2147483646 w 3624"/>
              <a:gd name="T41" fmla="*/ 2147483646 h 3615"/>
              <a:gd name="T42" fmla="*/ 2147483646 w 3624"/>
              <a:gd name="T43" fmla="*/ 2147483646 h 3615"/>
              <a:gd name="T44" fmla="*/ 2147483646 w 3624"/>
              <a:gd name="T45" fmla="*/ 2147483646 h 3615"/>
              <a:gd name="T46" fmla="*/ 2147483646 w 3624"/>
              <a:gd name="T47" fmla="*/ 2147483646 h 3615"/>
              <a:gd name="T48" fmla="*/ 2147483646 w 3624"/>
              <a:gd name="T49" fmla="*/ 2147483646 h 3615"/>
              <a:gd name="T50" fmla="*/ 2147483646 w 3624"/>
              <a:gd name="T51" fmla="*/ 2147483646 h 3615"/>
              <a:gd name="T52" fmla="*/ 2147483646 w 3624"/>
              <a:gd name="T53" fmla="*/ 2147483646 h 3615"/>
              <a:gd name="T54" fmla="*/ 2147483646 w 3624"/>
              <a:gd name="T55" fmla="*/ 2147483646 h 3615"/>
              <a:gd name="T56" fmla="*/ 2147483646 w 3624"/>
              <a:gd name="T57" fmla="*/ 2147483646 h 3615"/>
              <a:gd name="T58" fmla="*/ 2147483646 w 3624"/>
              <a:gd name="T59" fmla="*/ 2147483646 h 3615"/>
              <a:gd name="T60" fmla="*/ 2147483646 w 3624"/>
              <a:gd name="T61" fmla="*/ 2147483646 h 3615"/>
              <a:gd name="T62" fmla="*/ 2147483646 w 3624"/>
              <a:gd name="T63" fmla="*/ 2147483646 h 3615"/>
              <a:gd name="T64" fmla="*/ 2147483646 w 3624"/>
              <a:gd name="T65" fmla="*/ 2147483646 h 3615"/>
              <a:gd name="T66" fmla="*/ 2147483646 w 3624"/>
              <a:gd name="T67" fmla="*/ 2147483646 h 3615"/>
              <a:gd name="T68" fmla="*/ 2147483646 w 3624"/>
              <a:gd name="T69" fmla="*/ 2147483646 h 3615"/>
              <a:gd name="T70" fmla="*/ 2147483646 w 3624"/>
              <a:gd name="T71" fmla="*/ 2147483646 h 3615"/>
              <a:gd name="T72" fmla="*/ 2147483646 w 3624"/>
              <a:gd name="T73" fmla="*/ 2147483646 h 3615"/>
              <a:gd name="T74" fmla="*/ 2147483646 w 3624"/>
              <a:gd name="T75" fmla="*/ 2147483646 h 3615"/>
              <a:gd name="T76" fmla="*/ 2147483646 w 3624"/>
              <a:gd name="T77" fmla="*/ 2147483646 h 3615"/>
              <a:gd name="T78" fmla="*/ 2147483646 w 3624"/>
              <a:gd name="T79" fmla="*/ 2147483646 h 3615"/>
              <a:gd name="T80" fmla="*/ 2147483646 w 3624"/>
              <a:gd name="T81" fmla="*/ 2147483646 h 3615"/>
              <a:gd name="T82" fmla="*/ 2147483646 w 3624"/>
              <a:gd name="T83" fmla="*/ 2147483646 h 3615"/>
              <a:gd name="T84" fmla="*/ 2147483646 w 3624"/>
              <a:gd name="T85" fmla="*/ 2147483646 h 3615"/>
              <a:gd name="T86" fmla="*/ 2147483646 w 3624"/>
              <a:gd name="T87" fmla="*/ 2147483646 h 3615"/>
              <a:gd name="T88" fmla="*/ 2147483646 w 3624"/>
              <a:gd name="T89" fmla="*/ 2147483646 h 3615"/>
              <a:gd name="T90" fmla="*/ 2147483646 w 3624"/>
              <a:gd name="T91" fmla="*/ 2147483646 h 3615"/>
              <a:gd name="T92" fmla="*/ 2147483646 w 3624"/>
              <a:gd name="T93" fmla="*/ 2147483646 h 3615"/>
              <a:gd name="T94" fmla="*/ 2147483646 w 3624"/>
              <a:gd name="T95" fmla="*/ 2147483646 h 3615"/>
              <a:gd name="T96" fmla="*/ 2147483646 w 3624"/>
              <a:gd name="T97" fmla="*/ 2147483646 h 3615"/>
              <a:gd name="T98" fmla="*/ 2147483646 w 3624"/>
              <a:gd name="T99" fmla="*/ 2147483646 h 36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24"/>
              <a:gd name="T151" fmla="*/ 0 h 3615"/>
              <a:gd name="T152" fmla="*/ 3624 w 3624"/>
              <a:gd name="T153" fmla="*/ 3615 h 36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24" h="3615">
                <a:moveTo>
                  <a:pt x="0" y="1829"/>
                </a:moveTo>
                <a:cubicBezTo>
                  <a:pt x="28" y="1791"/>
                  <a:pt x="56" y="1753"/>
                  <a:pt x="84" y="1733"/>
                </a:cubicBezTo>
                <a:cubicBezTo>
                  <a:pt x="112" y="1713"/>
                  <a:pt x="142" y="1661"/>
                  <a:pt x="168" y="1709"/>
                </a:cubicBezTo>
                <a:cubicBezTo>
                  <a:pt x="194" y="1757"/>
                  <a:pt x="220" y="1937"/>
                  <a:pt x="240" y="2021"/>
                </a:cubicBezTo>
                <a:cubicBezTo>
                  <a:pt x="260" y="2105"/>
                  <a:pt x="264" y="2245"/>
                  <a:pt x="288" y="2213"/>
                </a:cubicBezTo>
                <a:cubicBezTo>
                  <a:pt x="312" y="2181"/>
                  <a:pt x="357" y="1985"/>
                  <a:pt x="384" y="1829"/>
                </a:cubicBezTo>
                <a:cubicBezTo>
                  <a:pt x="411" y="1673"/>
                  <a:pt x="427" y="1342"/>
                  <a:pt x="450" y="1277"/>
                </a:cubicBezTo>
                <a:cubicBezTo>
                  <a:pt x="473" y="1212"/>
                  <a:pt x="499" y="1273"/>
                  <a:pt x="522" y="1439"/>
                </a:cubicBezTo>
                <a:cubicBezTo>
                  <a:pt x="545" y="1605"/>
                  <a:pt x="564" y="2074"/>
                  <a:pt x="588" y="2273"/>
                </a:cubicBezTo>
                <a:cubicBezTo>
                  <a:pt x="612" y="2472"/>
                  <a:pt x="640" y="2709"/>
                  <a:pt x="666" y="2633"/>
                </a:cubicBezTo>
                <a:cubicBezTo>
                  <a:pt x="692" y="2557"/>
                  <a:pt x="719" y="2109"/>
                  <a:pt x="744" y="1817"/>
                </a:cubicBezTo>
                <a:cubicBezTo>
                  <a:pt x="769" y="1525"/>
                  <a:pt x="791" y="982"/>
                  <a:pt x="816" y="881"/>
                </a:cubicBezTo>
                <a:cubicBezTo>
                  <a:pt x="841" y="780"/>
                  <a:pt x="871" y="941"/>
                  <a:pt x="894" y="1211"/>
                </a:cubicBezTo>
                <a:cubicBezTo>
                  <a:pt x="917" y="1481"/>
                  <a:pt x="931" y="2207"/>
                  <a:pt x="954" y="2501"/>
                </a:cubicBezTo>
                <a:cubicBezTo>
                  <a:pt x="977" y="2795"/>
                  <a:pt x="1007" y="3091"/>
                  <a:pt x="1032" y="2975"/>
                </a:cubicBezTo>
                <a:cubicBezTo>
                  <a:pt x="1057" y="2859"/>
                  <a:pt x="1081" y="2207"/>
                  <a:pt x="1104" y="1805"/>
                </a:cubicBezTo>
                <a:cubicBezTo>
                  <a:pt x="1127" y="1403"/>
                  <a:pt x="1145" y="693"/>
                  <a:pt x="1170" y="563"/>
                </a:cubicBezTo>
                <a:cubicBezTo>
                  <a:pt x="1195" y="433"/>
                  <a:pt x="1229" y="673"/>
                  <a:pt x="1254" y="1025"/>
                </a:cubicBezTo>
                <a:cubicBezTo>
                  <a:pt x="1279" y="1377"/>
                  <a:pt x="1298" y="2307"/>
                  <a:pt x="1320" y="2675"/>
                </a:cubicBezTo>
                <a:cubicBezTo>
                  <a:pt x="1342" y="3043"/>
                  <a:pt x="1351" y="3615"/>
                  <a:pt x="1386" y="3233"/>
                </a:cubicBezTo>
                <a:cubicBezTo>
                  <a:pt x="1421" y="2851"/>
                  <a:pt x="1495" y="766"/>
                  <a:pt x="1530" y="383"/>
                </a:cubicBezTo>
                <a:cubicBezTo>
                  <a:pt x="1565" y="0"/>
                  <a:pt x="1574" y="540"/>
                  <a:pt x="1596" y="935"/>
                </a:cubicBezTo>
                <a:cubicBezTo>
                  <a:pt x="1618" y="1330"/>
                  <a:pt x="1637" y="2353"/>
                  <a:pt x="1662" y="2753"/>
                </a:cubicBezTo>
                <a:cubicBezTo>
                  <a:pt x="1687" y="3153"/>
                  <a:pt x="1719" y="3493"/>
                  <a:pt x="1746" y="3335"/>
                </a:cubicBezTo>
                <a:cubicBezTo>
                  <a:pt x="1773" y="3177"/>
                  <a:pt x="1800" y="2306"/>
                  <a:pt x="1824" y="1805"/>
                </a:cubicBezTo>
                <a:cubicBezTo>
                  <a:pt x="1848" y="1304"/>
                  <a:pt x="1868" y="474"/>
                  <a:pt x="1890" y="329"/>
                </a:cubicBezTo>
                <a:cubicBezTo>
                  <a:pt x="1912" y="184"/>
                  <a:pt x="1932" y="532"/>
                  <a:pt x="1956" y="935"/>
                </a:cubicBezTo>
                <a:cubicBezTo>
                  <a:pt x="1980" y="1338"/>
                  <a:pt x="2008" y="2357"/>
                  <a:pt x="2034" y="2747"/>
                </a:cubicBezTo>
                <a:cubicBezTo>
                  <a:pt x="2060" y="3137"/>
                  <a:pt x="2088" y="3432"/>
                  <a:pt x="2112" y="3275"/>
                </a:cubicBezTo>
                <a:cubicBezTo>
                  <a:pt x="2136" y="3118"/>
                  <a:pt x="2155" y="2280"/>
                  <a:pt x="2178" y="1805"/>
                </a:cubicBezTo>
                <a:cubicBezTo>
                  <a:pt x="2201" y="1330"/>
                  <a:pt x="2227" y="557"/>
                  <a:pt x="2250" y="425"/>
                </a:cubicBezTo>
                <a:cubicBezTo>
                  <a:pt x="2273" y="293"/>
                  <a:pt x="2294" y="645"/>
                  <a:pt x="2316" y="1013"/>
                </a:cubicBezTo>
                <a:cubicBezTo>
                  <a:pt x="2338" y="1381"/>
                  <a:pt x="2356" y="2285"/>
                  <a:pt x="2382" y="2633"/>
                </a:cubicBezTo>
                <a:cubicBezTo>
                  <a:pt x="2408" y="2981"/>
                  <a:pt x="2447" y="3236"/>
                  <a:pt x="2472" y="3101"/>
                </a:cubicBezTo>
                <a:cubicBezTo>
                  <a:pt x="2497" y="2966"/>
                  <a:pt x="2511" y="2225"/>
                  <a:pt x="2532" y="1823"/>
                </a:cubicBezTo>
                <a:cubicBezTo>
                  <a:pt x="2553" y="1421"/>
                  <a:pt x="2574" y="799"/>
                  <a:pt x="2598" y="689"/>
                </a:cubicBezTo>
                <a:cubicBezTo>
                  <a:pt x="2622" y="579"/>
                  <a:pt x="2650" y="865"/>
                  <a:pt x="2676" y="1163"/>
                </a:cubicBezTo>
                <a:cubicBezTo>
                  <a:pt x="2702" y="1461"/>
                  <a:pt x="2728" y="2210"/>
                  <a:pt x="2754" y="2477"/>
                </a:cubicBezTo>
                <a:cubicBezTo>
                  <a:pt x="2780" y="2744"/>
                  <a:pt x="2809" y="2873"/>
                  <a:pt x="2832" y="2765"/>
                </a:cubicBezTo>
                <a:cubicBezTo>
                  <a:pt x="2855" y="2657"/>
                  <a:pt x="2870" y="2121"/>
                  <a:pt x="2892" y="1829"/>
                </a:cubicBezTo>
                <a:cubicBezTo>
                  <a:pt x="2914" y="1537"/>
                  <a:pt x="2938" y="1087"/>
                  <a:pt x="2964" y="1013"/>
                </a:cubicBezTo>
                <a:cubicBezTo>
                  <a:pt x="2990" y="939"/>
                  <a:pt x="3023" y="1182"/>
                  <a:pt x="3048" y="1385"/>
                </a:cubicBezTo>
                <a:cubicBezTo>
                  <a:pt x="3073" y="1588"/>
                  <a:pt x="3090" y="2065"/>
                  <a:pt x="3114" y="2231"/>
                </a:cubicBezTo>
                <a:cubicBezTo>
                  <a:pt x="3138" y="2397"/>
                  <a:pt x="3169" y="2448"/>
                  <a:pt x="3192" y="2381"/>
                </a:cubicBezTo>
                <a:cubicBezTo>
                  <a:pt x="3215" y="2314"/>
                  <a:pt x="3229" y="1985"/>
                  <a:pt x="3252" y="1829"/>
                </a:cubicBezTo>
                <a:cubicBezTo>
                  <a:pt x="3275" y="1673"/>
                  <a:pt x="3305" y="1472"/>
                  <a:pt x="3330" y="1445"/>
                </a:cubicBezTo>
                <a:cubicBezTo>
                  <a:pt x="3355" y="1418"/>
                  <a:pt x="3378" y="1583"/>
                  <a:pt x="3402" y="1667"/>
                </a:cubicBezTo>
                <a:cubicBezTo>
                  <a:pt x="3426" y="1751"/>
                  <a:pt x="3449" y="1906"/>
                  <a:pt x="3474" y="1949"/>
                </a:cubicBezTo>
                <a:cubicBezTo>
                  <a:pt x="3499" y="1992"/>
                  <a:pt x="3527" y="1945"/>
                  <a:pt x="3552" y="1925"/>
                </a:cubicBezTo>
                <a:cubicBezTo>
                  <a:pt x="3577" y="1905"/>
                  <a:pt x="3600" y="1867"/>
                  <a:pt x="3624" y="1829"/>
                </a:cubicBezTo>
              </a:path>
            </a:pathLst>
          </a:custGeom>
          <a:noFill/>
          <a:ln w="28575" cap="flat"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fr-FR"/>
          </a:p>
        </p:txBody>
      </p:sp>
      <p:pic>
        <p:nvPicPr>
          <p:cNvPr id="62481" name="Picture 25" descr="MCj0433941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0750" y="5073650"/>
            <a:ext cx="1003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530" name="Freeform 26"/>
          <p:cNvSpPr>
            <a:spLocks/>
          </p:cNvSpPr>
          <p:nvPr/>
        </p:nvSpPr>
        <p:spPr bwMode="auto">
          <a:xfrm rot="3189293">
            <a:off x="7470775" y="2882900"/>
            <a:ext cx="1270000" cy="533400"/>
          </a:xfrm>
          <a:custGeom>
            <a:avLst/>
            <a:gdLst>
              <a:gd name="T0" fmla="*/ 0 w 3624"/>
              <a:gd name="T1" fmla="*/ 2147483646 h 3615"/>
              <a:gd name="T2" fmla="*/ 2147483646 w 3624"/>
              <a:gd name="T3" fmla="*/ 2147483646 h 3615"/>
              <a:gd name="T4" fmla="*/ 2147483646 w 3624"/>
              <a:gd name="T5" fmla="*/ 2147483646 h 3615"/>
              <a:gd name="T6" fmla="*/ 2147483646 w 3624"/>
              <a:gd name="T7" fmla="*/ 2147483646 h 3615"/>
              <a:gd name="T8" fmla="*/ 2147483646 w 3624"/>
              <a:gd name="T9" fmla="*/ 2147483646 h 3615"/>
              <a:gd name="T10" fmla="*/ 2147483646 w 3624"/>
              <a:gd name="T11" fmla="*/ 2147483646 h 3615"/>
              <a:gd name="T12" fmla="*/ 2147483646 w 3624"/>
              <a:gd name="T13" fmla="*/ 2147483646 h 3615"/>
              <a:gd name="T14" fmla="*/ 2147483646 w 3624"/>
              <a:gd name="T15" fmla="*/ 2147483646 h 3615"/>
              <a:gd name="T16" fmla="*/ 2147483646 w 3624"/>
              <a:gd name="T17" fmla="*/ 2147483646 h 3615"/>
              <a:gd name="T18" fmla="*/ 2147483646 w 3624"/>
              <a:gd name="T19" fmla="*/ 2147483646 h 3615"/>
              <a:gd name="T20" fmla="*/ 2147483646 w 3624"/>
              <a:gd name="T21" fmla="*/ 2147483646 h 3615"/>
              <a:gd name="T22" fmla="*/ 2147483646 w 3624"/>
              <a:gd name="T23" fmla="*/ 2147483646 h 3615"/>
              <a:gd name="T24" fmla="*/ 2147483646 w 3624"/>
              <a:gd name="T25" fmla="*/ 2147483646 h 3615"/>
              <a:gd name="T26" fmla="*/ 2147483646 w 3624"/>
              <a:gd name="T27" fmla="*/ 2147483646 h 3615"/>
              <a:gd name="T28" fmla="*/ 2147483646 w 3624"/>
              <a:gd name="T29" fmla="*/ 2147483646 h 3615"/>
              <a:gd name="T30" fmla="*/ 2147483646 w 3624"/>
              <a:gd name="T31" fmla="*/ 2147483646 h 3615"/>
              <a:gd name="T32" fmla="*/ 2147483646 w 3624"/>
              <a:gd name="T33" fmla="*/ 2147483646 h 3615"/>
              <a:gd name="T34" fmla="*/ 2147483646 w 3624"/>
              <a:gd name="T35" fmla="*/ 2147483646 h 3615"/>
              <a:gd name="T36" fmla="*/ 2147483646 w 3624"/>
              <a:gd name="T37" fmla="*/ 2147483646 h 3615"/>
              <a:gd name="T38" fmla="*/ 2147483646 w 3624"/>
              <a:gd name="T39" fmla="*/ 2147483646 h 3615"/>
              <a:gd name="T40" fmla="*/ 2147483646 w 3624"/>
              <a:gd name="T41" fmla="*/ 2147483646 h 3615"/>
              <a:gd name="T42" fmla="*/ 2147483646 w 3624"/>
              <a:gd name="T43" fmla="*/ 2147483646 h 3615"/>
              <a:gd name="T44" fmla="*/ 2147483646 w 3624"/>
              <a:gd name="T45" fmla="*/ 2147483646 h 3615"/>
              <a:gd name="T46" fmla="*/ 2147483646 w 3624"/>
              <a:gd name="T47" fmla="*/ 2147483646 h 3615"/>
              <a:gd name="T48" fmla="*/ 2147483646 w 3624"/>
              <a:gd name="T49" fmla="*/ 2147483646 h 3615"/>
              <a:gd name="T50" fmla="*/ 2147483646 w 3624"/>
              <a:gd name="T51" fmla="*/ 2147483646 h 3615"/>
              <a:gd name="T52" fmla="*/ 2147483646 w 3624"/>
              <a:gd name="T53" fmla="*/ 2147483646 h 3615"/>
              <a:gd name="T54" fmla="*/ 2147483646 w 3624"/>
              <a:gd name="T55" fmla="*/ 2147483646 h 3615"/>
              <a:gd name="T56" fmla="*/ 2147483646 w 3624"/>
              <a:gd name="T57" fmla="*/ 2147483646 h 3615"/>
              <a:gd name="T58" fmla="*/ 2147483646 w 3624"/>
              <a:gd name="T59" fmla="*/ 2147483646 h 3615"/>
              <a:gd name="T60" fmla="*/ 2147483646 w 3624"/>
              <a:gd name="T61" fmla="*/ 2147483646 h 3615"/>
              <a:gd name="T62" fmla="*/ 2147483646 w 3624"/>
              <a:gd name="T63" fmla="*/ 2147483646 h 3615"/>
              <a:gd name="T64" fmla="*/ 2147483646 w 3624"/>
              <a:gd name="T65" fmla="*/ 2147483646 h 3615"/>
              <a:gd name="T66" fmla="*/ 2147483646 w 3624"/>
              <a:gd name="T67" fmla="*/ 2147483646 h 3615"/>
              <a:gd name="T68" fmla="*/ 2147483646 w 3624"/>
              <a:gd name="T69" fmla="*/ 2147483646 h 3615"/>
              <a:gd name="T70" fmla="*/ 2147483646 w 3624"/>
              <a:gd name="T71" fmla="*/ 2147483646 h 3615"/>
              <a:gd name="T72" fmla="*/ 2147483646 w 3624"/>
              <a:gd name="T73" fmla="*/ 2147483646 h 3615"/>
              <a:gd name="T74" fmla="*/ 2147483646 w 3624"/>
              <a:gd name="T75" fmla="*/ 2147483646 h 3615"/>
              <a:gd name="T76" fmla="*/ 2147483646 w 3624"/>
              <a:gd name="T77" fmla="*/ 2147483646 h 3615"/>
              <a:gd name="T78" fmla="*/ 2147483646 w 3624"/>
              <a:gd name="T79" fmla="*/ 2147483646 h 3615"/>
              <a:gd name="T80" fmla="*/ 2147483646 w 3624"/>
              <a:gd name="T81" fmla="*/ 2147483646 h 3615"/>
              <a:gd name="T82" fmla="*/ 2147483646 w 3624"/>
              <a:gd name="T83" fmla="*/ 2147483646 h 3615"/>
              <a:gd name="T84" fmla="*/ 2147483646 w 3624"/>
              <a:gd name="T85" fmla="*/ 2147483646 h 3615"/>
              <a:gd name="T86" fmla="*/ 2147483646 w 3624"/>
              <a:gd name="T87" fmla="*/ 2147483646 h 3615"/>
              <a:gd name="T88" fmla="*/ 2147483646 w 3624"/>
              <a:gd name="T89" fmla="*/ 2147483646 h 3615"/>
              <a:gd name="T90" fmla="*/ 2147483646 w 3624"/>
              <a:gd name="T91" fmla="*/ 2147483646 h 3615"/>
              <a:gd name="T92" fmla="*/ 2147483646 w 3624"/>
              <a:gd name="T93" fmla="*/ 2147483646 h 3615"/>
              <a:gd name="T94" fmla="*/ 2147483646 w 3624"/>
              <a:gd name="T95" fmla="*/ 2147483646 h 3615"/>
              <a:gd name="T96" fmla="*/ 2147483646 w 3624"/>
              <a:gd name="T97" fmla="*/ 2147483646 h 3615"/>
              <a:gd name="T98" fmla="*/ 2147483646 w 3624"/>
              <a:gd name="T99" fmla="*/ 2147483646 h 36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24"/>
              <a:gd name="T151" fmla="*/ 0 h 3615"/>
              <a:gd name="T152" fmla="*/ 3624 w 3624"/>
              <a:gd name="T153" fmla="*/ 3615 h 36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24" h="3615">
                <a:moveTo>
                  <a:pt x="0" y="1829"/>
                </a:moveTo>
                <a:cubicBezTo>
                  <a:pt x="28" y="1791"/>
                  <a:pt x="56" y="1753"/>
                  <a:pt x="84" y="1733"/>
                </a:cubicBezTo>
                <a:cubicBezTo>
                  <a:pt x="112" y="1713"/>
                  <a:pt x="142" y="1661"/>
                  <a:pt x="168" y="1709"/>
                </a:cubicBezTo>
                <a:cubicBezTo>
                  <a:pt x="194" y="1757"/>
                  <a:pt x="220" y="1937"/>
                  <a:pt x="240" y="2021"/>
                </a:cubicBezTo>
                <a:cubicBezTo>
                  <a:pt x="260" y="2105"/>
                  <a:pt x="264" y="2245"/>
                  <a:pt x="288" y="2213"/>
                </a:cubicBezTo>
                <a:cubicBezTo>
                  <a:pt x="312" y="2181"/>
                  <a:pt x="357" y="1985"/>
                  <a:pt x="384" y="1829"/>
                </a:cubicBezTo>
                <a:cubicBezTo>
                  <a:pt x="411" y="1673"/>
                  <a:pt x="427" y="1342"/>
                  <a:pt x="450" y="1277"/>
                </a:cubicBezTo>
                <a:cubicBezTo>
                  <a:pt x="473" y="1212"/>
                  <a:pt x="499" y="1273"/>
                  <a:pt x="522" y="1439"/>
                </a:cubicBezTo>
                <a:cubicBezTo>
                  <a:pt x="545" y="1605"/>
                  <a:pt x="564" y="2074"/>
                  <a:pt x="588" y="2273"/>
                </a:cubicBezTo>
                <a:cubicBezTo>
                  <a:pt x="612" y="2472"/>
                  <a:pt x="640" y="2709"/>
                  <a:pt x="666" y="2633"/>
                </a:cubicBezTo>
                <a:cubicBezTo>
                  <a:pt x="692" y="2557"/>
                  <a:pt x="719" y="2109"/>
                  <a:pt x="744" y="1817"/>
                </a:cubicBezTo>
                <a:cubicBezTo>
                  <a:pt x="769" y="1525"/>
                  <a:pt x="791" y="982"/>
                  <a:pt x="816" y="881"/>
                </a:cubicBezTo>
                <a:cubicBezTo>
                  <a:pt x="841" y="780"/>
                  <a:pt x="871" y="941"/>
                  <a:pt x="894" y="1211"/>
                </a:cubicBezTo>
                <a:cubicBezTo>
                  <a:pt x="917" y="1481"/>
                  <a:pt x="931" y="2207"/>
                  <a:pt x="954" y="2501"/>
                </a:cubicBezTo>
                <a:cubicBezTo>
                  <a:pt x="977" y="2795"/>
                  <a:pt x="1007" y="3091"/>
                  <a:pt x="1032" y="2975"/>
                </a:cubicBezTo>
                <a:cubicBezTo>
                  <a:pt x="1057" y="2859"/>
                  <a:pt x="1081" y="2207"/>
                  <a:pt x="1104" y="1805"/>
                </a:cubicBezTo>
                <a:cubicBezTo>
                  <a:pt x="1127" y="1403"/>
                  <a:pt x="1145" y="693"/>
                  <a:pt x="1170" y="563"/>
                </a:cubicBezTo>
                <a:cubicBezTo>
                  <a:pt x="1195" y="433"/>
                  <a:pt x="1229" y="673"/>
                  <a:pt x="1254" y="1025"/>
                </a:cubicBezTo>
                <a:cubicBezTo>
                  <a:pt x="1279" y="1377"/>
                  <a:pt x="1298" y="2307"/>
                  <a:pt x="1320" y="2675"/>
                </a:cubicBezTo>
                <a:cubicBezTo>
                  <a:pt x="1342" y="3043"/>
                  <a:pt x="1351" y="3615"/>
                  <a:pt x="1386" y="3233"/>
                </a:cubicBezTo>
                <a:cubicBezTo>
                  <a:pt x="1421" y="2851"/>
                  <a:pt x="1495" y="766"/>
                  <a:pt x="1530" y="383"/>
                </a:cubicBezTo>
                <a:cubicBezTo>
                  <a:pt x="1565" y="0"/>
                  <a:pt x="1574" y="540"/>
                  <a:pt x="1596" y="935"/>
                </a:cubicBezTo>
                <a:cubicBezTo>
                  <a:pt x="1618" y="1330"/>
                  <a:pt x="1637" y="2353"/>
                  <a:pt x="1662" y="2753"/>
                </a:cubicBezTo>
                <a:cubicBezTo>
                  <a:pt x="1687" y="3153"/>
                  <a:pt x="1719" y="3493"/>
                  <a:pt x="1746" y="3335"/>
                </a:cubicBezTo>
                <a:cubicBezTo>
                  <a:pt x="1773" y="3177"/>
                  <a:pt x="1800" y="2306"/>
                  <a:pt x="1824" y="1805"/>
                </a:cubicBezTo>
                <a:cubicBezTo>
                  <a:pt x="1848" y="1304"/>
                  <a:pt x="1868" y="474"/>
                  <a:pt x="1890" y="329"/>
                </a:cubicBezTo>
                <a:cubicBezTo>
                  <a:pt x="1912" y="184"/>
                  <a:pt x="1932" y="532"/>
                  <a:pt x="1956" y="935"/>
                </a:cubicBezTo>
                <a:cubicBezTo>
                  <a:pt x="1980" y="1338"/>
                  <a:pt x="2008" y="2357"/>
                  <a:pt x="2034" y="2747"/>
                </a:cubicBezTo>
                <a:cubicBezTo>
                  <a:pt x="2060" y="3137"/>
                  <a:pt x="2088" y="3432"/>
                  <a:pt x="2112" y="3275"/>
                </a:cubicBezTo>
                <a:cubicBezTo>
                  <a:pt x="2136" y="3118"/>
                  <a:pt x="2155" y="2280"/>
                  <a:pt x="2178" y="1805"/>
                </a:cubicBezTo>
                <a:cubicBezTo>
                  <a:pt x="2201" y="1330"/>
                  <a:pt x="2227" y="557"/>
                  <a:pt x="2250" y="425"/>
                </a:cubicBezTo>
                <a:cubicBezTo>
                  <a:pt x="2273" y="293"/>
                  <a:pt x="2294" y="645"/>
                  <a:pt x="2316" y="1013"/>
                </a:cubicBezTo>
                <a:cubicBezTo>
                  <a:pt x="2338" y="1381"/>
                  <a:pt x="2356" y="2285"/>
                  <a:pt x="2382" y="2633"/>
                </a:cubicBezTo>
                <a:cubicBezTo>
                  <a:pt x="2408" y="2981"/>
                  <a:pt x="2447" y="3236"/>
                  <a:pt x="2472" y="3101"/>
                </a:cubicBezTo>
                <a:cubicBezTo>
                  <a:pt x="2497" y="2966"/>
                  <a:pt x="2511" y="2225"/>
                  <a:pt x="2532" y="1823"/>
                </a:cubicBezTo>
                <a:cubicBezTo>
                  <a:pt x="2553" y="1421"/>
                  <a:pt x="2574" y="799"/>
                  <a:pt x="2598" y="689"/>
                </a:cubicBezTo>
                <a:cubicBezTo>
                  <a:pt x="2622" y="579"/>
                  <a:pt x="2650" y="865"/>
                  <a:pt x="2676" y="1163"/>
                </a:cubicBezTo>
                <a:cubicBezTo>
                  <a:pt x="2702" y="1461"/>
                  <a:pt x="2728" y="2210"/>
                  <a:pt x="2754" y="2477"/>
                </a:cubicBezTo>
                <a:cubicBezTo>
                  <a:pt x="2780" y="2744"/>
                  <a:pt x="2809" y="2873"/>
                  <a:pt x="2832" y="2765"/>
                </a:cubicBezTo>
                <a:cubicBezTo>
                  <a:pt x="2855" y="2657"/>
                  <a:pt x="2870" y="2121"/>
                  <a:pt x="2892" y="1829"/>
                </a:cubicBezTo>
                <a:cubicBezTo>
                  <a:pt x="2914" y="1537"/>
                  <a:pt x="2938" y="1087"/>
                  <a:pt x="2964" y="1013"/>
                </a:cubicBezTo>
                <a:cubicBezTo>
                  <a:pt x="2990" y="939"/>
                  <a:pt x="3023" y="1182"/>
                  <a:pt x="3048" y="1385"/>
                </a:cubicBezTo>
                <a:cubicBezTo>
                  <a:pt x="3073" y="1588"/>
                  <a:pt x="3090" y="2065"/>
                  <a:pt x="3114" y="2231"/>
                </a:cubicBezTo>
                <a:cubicBezTo>
                  <a:pt x="3138" y="2397"/>
                  <a:pt x="3169" y="2448"/>
                  <a:pt x="3192" y="2381"/>
                </a:cubicBezTo>
                <a:cubicBezTo>
                  <a:pt x="3215" y="2314"/>
                  <a:pt x="3229" y="1985"/>
                  <a:pt x="3252" y="1829"/>
                </a:cubicBezTo>
                <a:cubicBezTo>
                  <a:pt x="3275" y="1673"/>
                  <a:pt x="3305" y="1472"/>
                  <a:pt x="3330" y="1445"/>
                </a:cubicBezTo>
                <a:cubicBezTo>
                  <a:pt x="3355" y="1418"/>
                  <a:pt x="3378" y="1583"/>
                  <a:pt x="3402" y="1667"/>
                </a:cubicBezTo>
                <a:cubicBezTo>
                  <a:pt x="3426" y="1751"/>
                  <a:pt x="3449" y="1906"/>
                  <a:pt x="3474" y="1949"/>
                </a:cubicBezTo>
                <a:cubicBezTo>
                  <a:pt x="3499" y="1992"/>
                  <a:pt x="3527" y="1945"/>
                  <a:pt x="3552" y="1925"/>
                </a:cubicBezTo>
                <a:cubicBezTo>
                  <a:pt x="3577" y="1905"/>
                  <a:pt x="3600" y="1867"/>
                  <a:pt x="3624" y="1829"/>
                </a:cubicBezTo>
              </a:path>
            </a:pathLst>
          </a:custGeom>
          <a:noFill/>
          <a:ln w="28575" cap="flat"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fr-FR"/>
          </a:p>
        </p:txBody>
      </p:sp>
      <p:pic>
        <p:nvPicPr>
          <p:cNvPr id="62483" name="Picture 27" descr="CM II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8388" y="3222625"/>
            <a:ext cx="1411287"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4" name="Picture 28" descr="Lumax 540 HF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4813" y="5487988"/>
            <a:ext cx="10652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a:xfrm>
            <a:off x="4464050" y="6426200"/>
            <a:ext cx="7620000" cy="365125"/>
          </a:xfrm>
        </p:spPr>
        <p:txBody>
          <a:bodyPr/>
          <a:lstStyle/>
          <a:p>
            <a:pPr algn="r">
              <a:defRPr/>
            </a:pPr>
            <a:r>
              <a:rPr lang="fr-FR"/>
              <a:t>ANFH La Réunion 21 avril 2016</a:t>
            </a:r>
            <a:endParaRPr lang="en-US" dirty="0"/>
          </a:p>
        </p:txBody>
      </p:sp>
      <p:sp>
        <p:nvSpPr>
          <p:cNvPr id="62486"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917F596-DA8B-4BAE-A3D2-A531709FF2C7}" type="slidenum">
              <a:rPr lang="en-US" altLang="fr-FR" smtClean="0">
                <a:solidFill>
                  <a:srgbClr val="FEFFFF"/>
                </a:solidFill>
              </a:rPr>
              <a:pPr fontAlgn="base">
                <a:spcBef>
                  <a:spcPct val="0"/>
                </a:spcBef>
                <a:spcAft>
                  <a:spcPct val="0"/>
                </a:spcAft>
              </a:pPr>
              <a:t>32</a:t>
            </a:fld>
            <a:endParaRPr lang="en-US" altLang="fr-FR">
              <a:solidFill>
                <a:srgbClr val="FEFFFF"/>
              </a:solidFill>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re 3"/>
          <p:cNvSpPr>
            <a:spLocks noGrp="1"/>
          </p:cNvSpPr>
          <p:nvPr>
            <p:ph type="title"/>
          </p:nvPr>
        </p:nvSpPr>
        <p:spPr>
          <a:xfrm>
            <a:off x="2214563" y="2054225"/>
            <a:ext cx="9212262" cy="1474788"/>
          </a:xfrm>
        </p:spPr>
        <p:style>
          <a:lnRef idx="2">
            <a:schemeClr val="accent1"/>
          </a:lnRef>
          <a:fillRef idx="1">
            <a:schemeClr val="lt1"/>
          </a:fillRef>
          <a:effectRef idx="0">
            <a:schemeClr val="accent1"/>
          </a:effectRef>
          <a:fontRef idx="minor">
            <a:schemeClr val="dk1"/>
          </a:fontRef>
        </p:style>
        <p:txBody>
          <a:bodyPr rtlCol="0">
            <a:normAutofit fontScale="90000"/>
          </a:bodyPr>
          <a:lstStyle/>
          <a:p>
            <a:pPr algn="ctr" fontAlgn="auto">
              <a:spcAft>
                <a:spcPts val="0"/>
              </a:spcAft>
              <a:defRPr/>
            </a:pPr>
            <a:r>
              <a:rPr lang="fr-FR" altLang="fr-FR" dirty="0">
                <a:solidFill>
                  <a:schemeClr val="tx1">
                    <a:lumMod val="85000"/>
                    <a:lumOff val="15000"/>
                  </a:schemeClr>
                </a:solidFill>
              </a:rPr>
              <a:t>Télé suivi des diabètes complexes insulinodépendants pour prévenir les complications dégénératives à 10 ans</a:t>
            </a:r>
          </a:p>
        </p:txBody>
      </p:sp>
      <p:sp>
        <p:nvSpPr>
          <p:cNvPr id="2" name="Espace réservé du pied de page 1"/>
          <p:cNvSpPr>
            <a:spLocks noGrp="1"/>
          </p:cNvSpPr>
          <p:nvPr>
            <p:ph type="ftr" sz="quarter" idx="11"/>
          </p:nvPr>
        </p:nvSpPr>
        <p:spPr/>
        <p:txBody>
          <a:bodyPr/>
          <a:lstStyle/>
          <a:p>
            <a:pPr algn="r">
              <a:defRPr/>
            </a:pPr>
            <a:r>
              <a:rPr lang="fr-FR" dirty="0"/>
              <a:t>ANFH La Réunion 21 avril 2016</a:t>
            </a:r>
            <a:endParaRPr lang="en-US" dirty="0"/>
          </a:p>
        </p:txBody>
      </p:sp>
      <p:sp>
        <p:nvSpPr>
          <p:cNvPr id="64516"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6C77BE80-2C91-4629-9336-577846E56F25}" type="slidenum">
              <a:rPr lang="en-US" altLang="fr-FR" smtClean="0">
                <a:solidFill>
                  <a:srgbClr val="FEFFFF"/>
                </a:solidFill>
              </a:rPr>
              <a:pPr fontAlgn="base">
                <a:spcBef>
                  <a:spcPct val="0"/>
                </a:spcBef>
                <a:spcAft>
                  <a:spcPct val="0"/>
                </a:spcAft>
                <a:buClrTx/>
                <a:buFontTx/>
                <a:buNone/>
              </a:pPr>
              <a:t>33</a:t>
            </a:fld>
            <a:endParaRPr lang="en-US" altLang="fr-FR">
              <a:solidFill>
                <a:srgbClr val="FEFFFF"/>
              </a:solidFill>
            </a:endParaRPr>
          </a:p>
        </p:txBody>
      </p:sp>
      <p:pic>
        <p:nvPicPr>
          <p:cNvPr id="64517"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8738" y="214313"/>
            <a:ext cx="17843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63750" y="3713163"/>
            <a:ext cx="1143000" cy="461962"/>
          </a:xfrm>
          <a:prstGeom prst="rect">
            <a:avLst/>
          </a:prstGeom>
          <a:solidFill>
            <a:schemeClr val="accent6">
              <a:lumMod val="50000"/>
            </a:schemeClr>
          </a:solidFill>
        </p:spPr>
        <p:txBody>
          <a:bodyPr wrap="none">
            <a:spAutoFit/>
          </a:bodyPr>
          <a:lstStyle/>
          <a:p>
            <a:pPr eaLnBrk="1" fontAlgn="auto" hangingPunct="1">
              <a:spcBef>
                <a:spcPts val="0"/>
              </a:spcBef>
              <a:spcAft>
                <a:spcPts val="0"/>
              </a:spcAft>
              <a:defRPr/>
            </a:pPr>
            <a:r>
              <a:rPr lang="fr-FR" sz="2400" dirty="0">
                <a:solidFill>
                  <a:schemeClr val="bg1"/>
                </a:solidFill>
                <a:latin typeface="Arial" charset="0"/>
                <a:cs typeface="Arial" charset="0"/>
              </a:rPr>
              <a:t>Patient</a:t>
            </a:r>
          </a:p>
        </p:txBody>
      </p:sp>
      <p:sp>
        <p:nvSpPr>
          <p:cNvPr id="7" name="ZoneTexte 6"/>
          <p:cNvSpPr txBox="1"/>
          <p:nvPr/>
        </p:nvSpPr>
        <p:spPr>
          <a:xfrm>
            <a:off x="9102725" y="3646488"/>
            <a:ext cx="1457325" cy="400050"/>
          </a:xfrm>
          <a:prstGeom prst="rect">
            <a:avLst/>
          </a:prstGeom>
          <a:solidFill>
            <a:schemeClr val="accent2">
              <a:lumMod val="75000"/>
            </a:schemeClr>
          </a:solidFill>
        </p:spPr>
        <p:txBody>
          <a:bodyPr>
            <a:spAutoFit/>
          </a:bodyPr>
          <a:lstStyle/>
          <a:p>
            <a:pPr eaLnBrk="1" fontAlgn="auto" hangingPunct="1">
              <a:spcBef>
                <a:spcPts val="0"/>
              </a:spcBef>
              <a:spcAft>
                <a:spcPts val="0"/>
              </a:spcAft>
              <a:defRPr/>
            </a:pPr>
            <a:r>
              <a:rPr lang="fr-FR" sz="2000" dirty="0">
                <a:solidFill>
                  <a:schemeClr val="bg1"/>
                </a:solidFill>
                <a:latin typeface="Arial" charset="0"/>
                <a:cs typeface="Arial" charset="0"/>
              </a:rPr>
              <a:t> Soignant </a:t>
            </a:r>
          </a:p>
        </p:txBody>
      </p:sp>
      <p:sp>
        <p:nvSpPr>
          <p:cNvPr id="8" name="ZoneTexte 7"/>
          <p:cNvSpPr txBox="1"/>
          <p:nvPr/>
        </p:nvSpPr>
        <p:spPr>
          <a:xfrm>
            <a:off x="2481263" y="1196975"/>
            <a:ext cx="7791450" cy="677863"/>
          </a:xfrm>
          <a:prstGeom prst="rect">
            <a:avLst/>
          </a:prstGeom>
          <a:solidFill>
            <a:schemeClr val="accent6">
              <a:lumMod val="40000"/>
              <a:lumOff val="60000"/>
            </a:schemeClr>
          </a:solidFill>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892175" indent="-358775"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fontAlgn="auto" hangingPunct="1">
              <a:spcBef>
                <a:spcPts val="0"/>
              </a:spcBef>
              <a:spcAft>
                <a:spcPts val="0"/>
              </a:spcAft>
              <a:defRPr/>
            </a:pPr>
            <a:r>
              <a:rPr lang="fr-FR" sz="1400" b="1">
                <a:solidFill>
                  <a:srgbClr val="000000"/>
                </a:solidFill>
              </a:rPr>
              <a:t>Permet l’analyse automatique des données avec deux niveaux de retour vers le patient</a:t>
            </a:r>
          </a:p>
          <a:p>
            <a:pPr lvl="2" algn="ctr" fontAlgn="auto">
              <a:spcBef>
                <a:spcPts val="0"/>
              </a:spcBef>
              <a:spcAft>
                <a:spcPts val="0"/>
              </a:spcAft>
              <a:buFont typeface="Arial" charset="0"/>
              <a:buChar char="•"/>
              <a:defRPr/>
            </a:pPr>
            <a:r>
              <a:rPr lang="fr-FR" sz="1200"/>
              <a:t>Proposition de dose d’insuline en temps réel (calcul automatique selon algorithmes)</a:t>
            </a:r>
          </a:p>
          <a:p>
            <a:pPr lvl="2" algn="ctr" fontAlgn="auto">
              <a:spcBef>
                <a:spcPts val="0"/>
              </a:spcBef>
              <a:spcAft>
                <a:spcPts val="0"/>
              </a:spcAft>
              <a:buFont typeface="Arial" charset="0"/>
              <a:buChar char="•"/>
              <a:defRPr/>
            </a:pPr>
            <a:r>
              <a:rPr lang="fr-FR" sz="1200"/>
              <a:t>Du soignant vers le patient avec d’autres objectifs (éducation, soutien motivationnel)</a:t>
            </a:r>
          </a:p>
        </p:txBody>
      </p:sp>
      <p:sp>
        <p:nvSpPr>
          <p:cNvPr id="65541" name="Flèche courbée vers la gauche 12"/>
          <p:cNvSpPr>
            <a:spLocks noChangeArrowheads="1"/>
          </p:cNvSpPr>
          <p:nvPr/>
        </p:nvSpPr>
        <p:spPr bwMode="auto">
          <a:xfrm rot="-5400000">
            <a:off x="4441032" y="1269206"/>
            <a:ext cx="646112" cy="3527425"/>
          </a:xfrm>
          <a:prstGeom prst="curvedLeftArrow">
            <a:avLst>
              <a:gd name="adj1" fmla="val 25023"/>
              <a:gd name="adj2" fmla="val 50045"/>
              <a:gd name="adj3" fmla="val 25000"/>
            </a:avLst>
          </a:prstGeom>
          <a:solidFill>
            <a:schemeClr val="accent1"/>
          </a:solidFill>
          <a:ln w="9525">
            <a:solidFill>
              <a:schemeClr val="tx1"/>
            </a:solidFill>
            <a:round/>
            <a:headEnd/>
            <a:tailEnd/>
          </a:ln>
        </p:spPr>
        <p:txBody>
          <a:bodyPr wrap="none"/>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latin typeface="Calibri" panose="020F0502020204030204" pitchFamily="34" charset="0"/>
            </a:endParaRPr>
          </a:p>
        </p:txBody>
      </p:sp>
      <p:sp>
        <p:nvSpPr>
          <p:cNvPr id="65542" name="Flèche courbée vers la gauche 13"/>
          <p:cNvSpPr>
            <a:spLocks noChangeArrowheads="1"/>
          </p:cNvSpPr>
          <p:nvPr/>
        </p:nvSpPr>
        <p:spPr bwMode="auto">
          <a:xfrm rot="5400000">
            <a:off x="4442619" y="2856706"/>
            <a:ext cx="714375" cy="3744913"/>
          </a:xfrm>
          <a:prstGeom prst="curvedLeftArrow">
            <a:avLst>
              <a:gd name="adj1" fmla="val 25022"/>
              <a:gd name="adj2" fmla="val 50020"/>
              <a:gd name="adj3" fmla="val 25000"/>
            </a:avLst>
          </a:prstGeom>
          <a:solidFill>
            <a:schemeClr val="accent1"/>
          </a:solidFill>
          <a:ln w="9525">
            <a:solidFill>
              <a:schemeClr val="tx1"/>
            </a:solidFill>
            <a:round/>
            <a:headEnd/>
            <a:tailEnd/>
          </a:ln>
        </p:spPr>
        <p:txBody>
          <a:bodyPr wrap="none"/>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latin typeface="Calibri" panose="020F0502020204030204" pitchFamily="34" charset="0"/>
            </a:endParaRPr>
          </a:p>
        </p:txBody>
      </p:sp>
      <p:sp>
        <p:nvSpPr>
          <p:cNvPr id="65543" name="ZoneTexte 14"/>
          <p:cNvSpPr txBox="1">
            <a:spLocks noChangeArrowheads="1"/>
          </p:cNvSpPr>
          <p:nvPr/>
        </p:nvSpPr>
        <p:spPr bwMode="auto">
          <a:xfrm>
            <a:off x="3216275" y="2133600"/>
            <a:ext cx="4240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a:solidFill>
                  <a:schemeClr val="tx1"/>
                </a:solidFill>
                <a:latin typeface="Arial" panose="020B0604020202020204" pitchFamily="34" charset="0"/>
                <a:cs typeface="Arial" panose="020B0604020202020204" pitchFamily="34" charset="0"/>
              </a:rPr>
              <a:t>1 – Saisie/téléchargement des données</a:t>
            </a:r>
          </a:p>
        </p:txBody>
      </p:sp>
      <p:sp>
        <p:nvSpPr>
          <p:cNvPr id="65544" name="ZoneTexte 15"/>
          <p:cNvSpPr txBox="1">
            <a:spLocks noChangeArrowheads="1"/>
          </p:cNvSpPr>
          <p:nvPr/>
        </p:nvSpPr>
        <p:spPr bwMode="auto">
          <a:xfrm>
            <a:off x="2230438" y="5486400"/>
            <a:ext cx="610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2000">
                <a:solidFill>
                  <a:srgbClr val="FF0000"/>
                </a:solidFill>
                <a:latin typeface="Arial" panose="020B0604020202020204" pitchFamily="34" charset="0"/>
                <a:cs typeface="Arial" panose="020B0604020202020204" pitchFamily="34" charset="0"/>
              </a:rPr>
              <a:t>3 - Retour vers le patient synchrone </a:t>
            </a:r>
            <a:r>
              <a:rPr lang="fr-FR" altLang="fr-FR" sz="2000" b="1">
                <a:solidFill>
                  <a:srgbClr val="FF0000"/>
                </a:solidFill>
                <a:latin typeface="Arial" panose="020B0604020202020204" pitchFamily="34" charset="0"/>
                <a:cs typeface="Arial" panose="020B0604020202020204" pitchFamily="34" charset="0"/>
              </a:rPr>
              <a:t>ET</a:t>
            </a:r>
            <a:r>
              <a:rPr lang="fr-FR" altLang="fr-FR" sz="2000">
                <a:solidFill>
                  <a:srgbClr val="FF0000"/>
                </a:solidFill>
                <a:latin typeface="Arial" panose="020B0604020202020204" pitchFamily="34" charset="0"/>
                <a:cs typeface="Arial" panose="020B0604020202020204" pitchFamily="34" charset="0"/>
              </a:rPr>
              <a:t> asynchrone</a:t>
            </a:r>
          </a:p>
        </p:txBody>
      </p:sp>
      <p:sp>
        <p:nvSpPr>
          <p:cNvPr id="65545" name="ZoneTexte 24"/>
          <p:cNvSpPr txBox="1">
            <a:spLocks noChangeArrowheads="1"/>
          </p:cNvSpPr>
          <p:nvPr/>
        </p:nvSpPr>
        <p:spPr bwMode="auto">
          <a:xfrm>
            <a:off x="7231063" y="3502025"/>
            <a:ext cx="1457325" cy="7381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sz="2000">
                <a:solidFill>
                  <a:schemeClr val="tx1"/>
                </a:solidFill>
                <a:latin typeface="Arial" panose="020B0604020202020204" pitchFamily="34" charset="0"/>
                <a:cs typeface="Arial" panose="020B0604020202020204" pitchFamily="34" charset="0"/>
              </a:rPr>
              <a:t> Serveur</a:t>
            </a:r>
          </a:p>
          <a:p>
            <a:pPr algn="ctr" eaLnBrk="1" hangingPunct="1">
              <a:spcBef>
                <a:spcPct val="0"/>
              </a:spcBef>
              <a:buClrTx/>
              <a:buFontTx/>
              <a:buNone/>
            </a:pPr>
            <a:r>
              <a:rPr lang="fr-FR" altLang="fr-FR" sz="1100">
                <a:solidFill>
                  <a:schemeClr val="tx1"/>
                </a:solidFill>
                <a:latin typeface="Arial" panose="020B0604020202020204" pitchFamily="34" charset="0"/>
                <a:cs typeface="Arial" panose="020B0604020202020204" pitchFamily="34" charset="0"/>
              </a:rPr>
              <a:t>Dossier médical electronique </a:t>
            </a:r>
          </a:p>
        </p:txBody>
      </p:sp>
      <p:sp>
        <p:nvSpPr>
          <p:cNvPr id="65546" name="ZoneTexte 15"/>
          <p:cNvSpPr txBox="1">
            <a:spLocks noChangeArrowheads="1"/>
          </p:cNvSpPr>
          <p:nvPr/>
        </p:nvSpPr>
        <p:spPr bwMode="auto">
          <a:xfrm>
            <a:off x="5519738" y="3429000"/>
            <a:ext cx="1584325" cy="8318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1600" b="1">
                <a:solidFill>
                  <a:schemeClr val="tx1"/>
                </a:solidFill>
                <a:latin typeface="Arial" panose="020B0604020202020204" pitchFamily="34" charset="0"/>
                <a:cs typeface="Arial" panose="020B0604020202020204" pitchFamily="34" charset="0"/>
              </a:rPr>
              <a:t>Logiciel  de décision automatique</a:t>
            </a:r>
          </a:p>
        </p:txBody>
      </p:sp>
      <p:sp>
        <p:nvSpPr>
          <p:cNvPr id="65547" name="ZoneTexte 15"/>
          <p:cNvSpPr txBox="1">
            <a:spLocks noChangeArrowheads="1"/>
          </p:cNvSpPr>
          <p:nvPr/>
        </p:nvSpPr>
        <p:spPr bwMode="auto">
          <a:xfrm>
            <a:off x="6405563" y="2781300"/>
            <a:ext cx="272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a:solidFill>
                  <a:schemeClr val="tx1"/>
                </a:solidFill>
                <a:latin typeface="Arial" panose="020B0604020202020204" pitchFamily="34" charset="0"/>
                <a:cs typeface="Arial" panose="020B0604020202020204" pitchFamily="34" charset="0"/>
              </a:rPr>
              <a:t>2 -  Analyse automatique</a:t>
            </a:r>
          </a:p>
        </p:txBody>
      </p:sp>
      <p:cxnSp>
        <p:nvCxnSpPr>
          <p:cNvPr id="18" name="Connecteur droit avec flèche 17"/>
          <p:cNvCxnSpPr/>
          <p:nvPr/>
        </p:nvCxnSpPr>
        <p:spPr>
          <a:xfrm>
            <a:off x="8742363" y="3862388"/>
            <a:ext cx="369887" cy="7937"/>
          </a:xfrm>
          <a:prstGeom prst="straightConnector1">
            <a:avLst/>
          </a:prstGeom>
          <a:ln w="2222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5549" name="Flèche courbée vers la gauche 13"/>
          <p:cNvSpPr>
            <a:spLocks noChangeArrowheads="1"/>
          </p:cNvSpPr>
          <p:nvPr/>
        </p:nvSpPr>
        <p:spPr bwMode="auto">
          <a:xfrm rot="5400000">
            <a:off x="5595144" y="1986756"/>
            <a:ext cx="714375" cy="5903913"/>
          </a:xfrm>
          <a:prstGeom prst="curvedLeftArrow">
            <a:avLst>
              <a:gd name="adj1" fmla="val 24985"/>
              <a:gd name="adj2" fmla="val 50008"/>
              <a:gd name="adj3" fmla="val 25000"/>
            </a:avLst>
          </a:prstGeom>
          <a:solidFill>
            <a:schemeClr val="accent1"/>
          </a:solidFill>
          <a:ln w="9525">
            <a:solidFill>
              <a:schemeClr val="tx1"/>
            </a:solidFill>
            <a:round/>
            <a:headEnd/>
            <a:tailEnd/>
          </a:ln>
        </p:spPr>
        <p:txBody>
          <a:bodyPr wrap="none"/>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latin typeface="Calibri" panose="020F0502020204030204" pitchFamily="34" charset="0"/>
            </a:endParaRPr>
          </a:p>
        </p:txBody>
      </p:sp>
      <p:sp>
        <p:nvSpPr>
          <p:cNvPr id="21" name="Ellipse 20"/>
          <p:cNvSpPr/>
          <p:nvPr/>
        </p:nvSpPr>
        <p:spPr>
          <a:xfrm>
            <a:off x="6267450" y="2709863"/>
            <a:ext cx="2952750" cy="5032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5551" name="ZoneTexte 21"/>
          <p:cNvSpPr txBox="1">
            <a:spLocks noChangeArrowheads="1"/>
          </p:cNvSpPr>
          <p:nvPr/>
        </p:nvSpPr>
        <p:spPr bwMode="auto">
          <a:xfrm>
            <a:off x="3962400" y="4221163"/>
            <a:ext cx="1719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2000">
                <a:solidFill>
                  <a:srgbClr val="FF0000"/>
                </a:solidFill>
                <a:latin typeface="Arial" panose="020B0604020202020204" pitchFamily="34" charset="0"/>
                <a:cs typeface="Arial" panose="020B0604020202020204" pitchFamily="34" charset="0"/>
              </a:rPr>
              <a:t>Retour en  </a:t>
            </a:r>
          </a:p>
          <a:p>
            <a:pPr algn="ctr" eaLnBrk="1" hangingPunct="1">
              <a:spcBef>
                <a:spcPct val="0"/>
              </a:spcBef>
              <a:buClrTx/>
              <a:buFontTx/>
              <a:buNone/>
            </a:pPr>
            <a:r>
              <a:rPr lang="fr-FR" altLang="fr-FR" sz="2000">
                <a:solidFill>
                  <a:srgbClr val="FF0000"/>
                </a:solidFill>
                <a:latin typeface="Arial" panose="020B0604020202020204" pitchFamily="34" charset="0"/>
                <a:cs typeface="Arial" panose="020B0604020202020204" pitchFamily="34" charset="0"/>
              </a:rPr>
              <a:t>temps réel !</a:t>
            </a:r>
          </a:p>
        </p:txBody>
      </p:sp>
      <p:cxnSp>
        <p:nvCxnSpPr>
          <p:cNvPr id="24" name="Connecteur droit avec flèche 23"/>
          <p:cNvCxnSpPr/>
          <p:nvPr/>
        </p:nvCxnSpPr>
        <p:spPr>
          <a:xfrm>
            <a:off x="6959600" y="3860800"/>
            <a:ext cx="368300" cy="7938"/>
          </a:xfrm>
          <a:prstGeom prst="straightConnector1">
            <a:avLst/>
          </a:prstGeom>
          <a:ln w="2222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Ellipse 25"/>
          <p:cNvSpPr/>
          <p:nvPr/>
        </p:nvSpPr>
        <p:spPr>
          <a:xfrm>
            <a:off x="8688388" y="4005263"/>
            <a:ext cx="1474787" cy="86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5554" name="ZoneTexte 15"/>
          <p:cNvSpPr txBox="1">
            <a:spLocks noChangeArrowheads="1"/>
          </p:cNvSpPr>
          <p:nvPr/>
        </p:nvSpPr>
        <p:spPr bwMode="auto">
          <a:xfrm>
            <a:off x="8604250" y="4078288"/>
            <a:ext cx="1655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a:solidFill>
                  <a:schemeClr val="tx1"/>
                </a:solidFill>
                <a:latin typeface="Arial" panose="020B0604020202020204" pitchFamily="34" charset="0"/>
                <a:cs typeface="Arial" panose="020B0604020202020204" pitchFamily="34" charset="0"/>
              </a:rPr>
              <a:t>2 - Analyse</a:t>
            </a:r>
          </a:p>
          <a:p>
            <a:pPr algn="ctr" eaLnBrk="1" hangingPunct="1">
              <a:spcBef>
                <a:spcPct val="0"/>
              </a:spcBef>
              <a:buClrTx/>
              <a:buFontTx/>
              <a:buNone/>
            </a:pPr>
            <a:r>
              <a:rPr lang="fr-FR" altLang="fr-FR">
                <a:solidFill>
                  <a:schemeClr val="tx1"/>
                </a:solidFill>
                <a:latin typeface="Arial" panose="020B0604020202020204" pitchFamily="34" charset="0"/>
                <a:cs typeface="Arial" panose="020B0604020202020204" pitchFamily="34" charset="0"/>
              </a:rPr>
              <a:t>régulière</a:t>
            </a:r>
          </a:p>
        </p:txBody>
      </p:sp>
      <p:sp>
        <p:nvSpPr>
          <p:cNvPr id="65555" name="ZoneTexte 28"/>
          <p:cNvSpPr txBox="1">
            <a:spLocks noChangeArrowheads="1"/>
          </p:cNvSpPr>
          <p:nvPr/>
        </p:nvSpPr>
        <p:spPr bwMode="auto">
          <a:xfrm>
            <a:off x="6019800" y="4716463"/>
            <a:ext cx="2305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2000">
                <a:solidFill>
                  <a:srgbClr val="FF0000"/>
                </a:solidFill>
                <a:latin typeface="Arial" panose="020B0604020202020204" pitchFamily="34" charset="0"/>
                <a:cs typeface="Arial" panose="020B0604020202020204" pitchFamily="34" charset="0"/>
              </a:rPr>
              <a:t>Retour en différé</a:t>
            </a:r>
          </a:p>
        </p:txBody>
      </p:sp>
      <p:sp>
        <p:nvSpPr>
          <p:cNvPr id="31" name="Titre 1"/>
          <p:cNvSpPr txBox="1">
            <a:spLocks/>
          </p:cNvSpPr>
          <p:nvPr/>
        </p:nvSpPr>
        <p:spPr bwMode="auto">
          <a:xfrm>
            <a:off x="1790700" y="117475"/>
            <a:ext cx="8610600" cy="914400"/>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20000" dir="5400000" rotWithShape="0">
              <a:srgbClr val="808080">
                <a:alpha val="37999"/>
              </a:srgbClr>
            </a:outerShdw>
          </a:effectLst>
        </p:spPr>
        <p:txBody>
          <a:bodyPr anchor="ctr"/>
          <a:lstStyle/>
          <a:p>
            <a:pPr algn="ctr" eaLnBrk="1" fontAlgn="auto" hangingPunct="1">
              <a:spcBef>
                <a:spcPts val="0"/>
              </a:spcBef>
              <a:spcAft>
                <a:spcPts val="0"/>
              </a:spcAft>
              <a:defRPr/>
            </a:pPr>
            <a:endParaRPr lang="fr-FR" sz="2800" b="1" dirty="0">
              <a:solidFill>
                <a:srgbClr val="000000"/>
              </a:solidFill>
              <a:effectLst>
                <a:outerShdw blurRad="38100" dist="38100" dir="2700000" algn="tl">
                  <a:srgbClr val="FFFFFF"/>
                </a:outerShdw>
              </a:effectLst>
              <a:latin typeface="Arial" charset="0"/>
              <a:ea typeface="Arial" charset="0"/>
              <a:cs typeface="Arial" charset="0"/>
            </a:endParaRPr>
          </a:p>
        </p:txBody>
      </p:sp>
      <p:sp>
        <p:nvSpPr>
          <p:cNvPr id="48149" name="Titre 33"/>
          <p:cNvSpPr>
            <a:spLocks noGrp="1"/>
          </p:cNvSpPr>
          <p:nvPr>
            <p:ph type="title"/>
          </p:nvPr>
        </p:nvSpPr>
        <p:spPr>
          <a:xfrm>
            <a:off x="1981200" y="-76200"/>
            <a:ext cx="8229600" cy="1143000"/>
          </a:xfrm>
        </p:spPr>
        <p:txBody>
          <a:bodyPr rtlCol="0">
            <a:normAutofit fontScale="90000"/>
          </a:bodyPr>
          <a:lstStyle/>
          <a:p>
            <a:pPr lvl="2" algn="ctr" defTabSz="914400" fontAlgn="auto">
              <a:spcBef>
                <a:spcPts val="0"/>
              </a:spcBef>
              <a:spcAft>
                <a:spcPts val="0"/>
              </a:spcAft>
              <a:defRPr/>
            </a:pPr>
            <a:br>
              <a:rPr lang="fr-FR" sz="2400" dirty="0">
                <a:solidFill>
                  <a:srgbClr val="000000"/>
                </a:solidFill>
              </a:rPr>
            </a:br>
            <a:r>
              <a:rPr lang="fr-FR" sz="2400" dirty="0">
                <a:solidFill>
                  <a:srgbClr val="000000"/>
                </a:solidFill>
              </a:rPr>
              <a:t>«</a:t>
            </a:r>
            <a:r>
              <a:rPr lang="fr-FR" sz="2400" dirty="0">
                <a:solidFill>
                  <a:srgbClr val="FF0000"/>
                </a:solidFill>
              </a:rPr>
              <a:t> </a:t>
            </a:r>
            <a:r>
              <a:rPr lang="fr-FR" sz="2400" b="1" dirty="0">
                <a:solidFill>
                  <a:schemeClr val="tx1"/>
                </a:solidFill>
                <a:ea typeface="ＭＳ Ｐゴシック" charset="-128"/>
              </a:rPr>
              <a:t>Le chaînon manquant </a:t>
            </a:r>
            <a:r>
              <a:rPr lang="fr-FR" sz="2400" dirty="0">
                <a:solidFill>
                  <a:srgbClr val="000000"/>
                </a:solidFill>
              </a:rPr>
              <a:t>»</a:t>
            </a:r>
            <a:r>
              <a:rPr lang="fr-FR" sz="2400" b="1" dirty="0">
                <a:solidFill>
                  <a:schemeClr val="tx1"/>
                </a:solidFill>
                <a:ea typeface="ＭＳ Ｐゴシック" charset="-128"/>
              </a:rPr>
              <a:t> :</a:t>
            </a:r>
            <a:br>
              <a:rPr lang="fr-FR" sz="2400" b="1" dirty="0">
                <a:solidFill>
                  <a:schemeClr val="tx1"/>
                </a:solidFill>
                <a:ea typeface="ＭＳ Ｐゴシック" charset="-128"/>
              </a:rPr>
            </a:br>
            <a:r>
              <a:rPr lang="fr-FR" sz="2400" b="1" dirty="0">
                <a:solidFill>
                  <a:schemeClr val="tx1"/>
                </a:solidFill>
                <a:ea typeface="ＭＳ Ｐゴシック" charset="-128"/>
              </a:rPr>
              <a:t>le logiciel de décision de dose : l’action </a:t>
            </a:r>
            <a:r>
              <a:rPr lang="fr-FR" sz="2200" b="1" i="1" dirty="0">
                <a:solidFill>
                  <a:srgbClr val="FF0000"/>
                </a:solidFill>
              </a:rPr>
              <a:t>synchrone</a:t>
            </a:r>
            <a:br>
              <a:rPr lang="fr-FR" sz="2200" i="1" dirty="0">
                <a:solidFill>
                  <a:schemeClr val="tx2"/>
                </a:solidFill>
              </a:rPr>
            </a:br>
            <a:endParaRPr lang="fr-FR" sz="2200" dirty="0">
              <a:solidFill>
                <a:schemeClr val="tx2"/>
              </a:solidFill>
            </a:endParaRPr>
          </a:p>
        </p:txBody>
      </p:sp>
      <p:sp>
        <p:nvSpPr>
          <p:cNvPr id="65558" name="Espace réservé du numéro de diapositive 22"/>
          <p:cNvSpPr>
            <a:spLocks noGrp="1"/>
          </p:cNvSpPr>
          <p:nvPr>
            <p:ph type="sldNum" sz="quarter" idx="12"/>
          </p:nvPr>
        </p:nvSpPr>
        <p:spPr bwMode="auto">
          <a:xfrm>
            <a:off x="8077200" y="6477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37802E72-07CD-4E37-91C3-8C5DDB95B5FE}" type="slidenum">
              <a:rPr lang="fr-FR" altLang="fr-FR" smtClean="0">
                <a:solidFill>
                  <a:srgbClr val="898989"/>
                </a:solidFill>
                <a:latin typeface="Arial" panose="020B0604020202020204" pitchFamily="34" charset="0"/>
                <a:cs typeface="Arial" panose="020B0604020202020204" pitchFamily="34" charset="0"/>
              </a:rPr>
              <a:pPr fontAlgn="base">
                <a:spcBef>
                  <a:spcPct val="0"/>
                </a:spcBef>
                <a:spcAft>
                  <a:spcPct val="0"/>
                </a:spcAft>
                <a:buClrTx/>
                <a:buFontTx/>
                <a:buNone/>
              </a:pPr>
              <a:t>34</a:t>
            </a:fld>
            <a:endParaRPr lang="fr-FR" altLang="fr-FR">
              <a:solidFill>
                <a:srgbClr val="898989"/>
              </a:solidFill>
              <a:latin typeface="Arial" panose="020B0604020202020204" pitchFamily="34" charset="0"/>
              <a:cs typeface="Arial" panose="020B0604020202020204" pitchFamily="34" charset="0"/>
            </a:endParaRPr>
          </a:p>
        </p:txBody>
      </p:sp>
      <p:sp>
        <p:nvSpPr>
          <p:cNvPr id="65559" name="ZoneTexte 36"/>
          <p:cNvSpPr txBox="1">
            <a:spLocks noChangeArrowheads="1"/>
          </p:cNvSpPr>
          <p:nvPr/>
        </p:nvSpPr>
        <p:spPr bwMode="auto">
          <a:xfrm>
            <a:off x="6324600" y="6324600"/>
            <a:ext cx="4038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sz="1200" i="1">
                <a:solidFill>
                  <a:schemeClr val="tx1"/>
                </a:solidFill>
                <a:latin typeface="Arial" panose="020B0604020202020204" pitchFamily="34" charset="0"/>
                <a:cs typeface="Arial" panose="020B0604020202020204" pitchFamily="34" charset="0"/>
              </a:rPr>
              <a:t>Klonoff DC et al. J Diabetes Sci Technol 2009 ; 3 : 996.</a:t>
            </a:r>
          </a:p>
        </p:txBody>
      </p:sp>
      <p:pic>
        <p:nvPicPr>
          <p:cNvPr id="65560" name="Image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76200"/>
            <a:ext cx="17843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pPr>
              <a:defRPr/>
            </a:pPr>
            <a:r>
              <a:rPr lang="fr-FR"/>
              <a:t>ANFH La Réunion 21 avril 2016</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3"/>
          <p:cNvSpPr>
            <a:spLocks noGrp="1"/>
          </p:cNvSpPr>
          <p:nvPr>
            <p:ph type="sldNum" sz="quarter" idx="12"/>
          </p:nvPr>
        </p:nvSpPr>
        <p:spPr>
          <a:xfrm>
            <a:off x="2589213" y="6135688"/>
            <a:ext cx="7620000" cy="365125"/>
          </a:xfrm>
        </p:spPr>
        <p:txBody>
          <a:bodyPr/>
          <a:lstStyle/>
          <a:p>
            <a:pPr algn="l">
              <a:defRPr/>
            </a:pPr>
            <a:fld id="{31E167FF-C1DF-4755-892F-FBB6BFADE7C9}" type="slidenum">
              <a:rPr lang="en-US" sz="900">
                <a:solidFill>
                  <a:schemeClr val="tx1">
                    <a:tint val="75000"/>
                  </a:schemeClr>
                </a:solidFill>
              </a:rPr>
              <a:pPr algn="l">
                <a:defRPr/>
              </a:pPr>
              <a:t>35</a:t>
            </a:fld>
            <a:r>
              <a:rPr lang="en-US" sz="900">
                <a:solidFill>
                  <a:schemeClr val="tx1">
                    <a:tint val="75000"/>
                  </a:schemeClr>
                </a:solidFill>
              </a:rPr>
              <a:t>/23</a:t>
            </a:r>
          </a:p>
        </p:txBody>
      </p:sp>
      <p:sp>
        <p:nvSpPr>
          <p:cNvPr id="66563" name="Rectangle 1026"/>
          <p:cNvSpPr>
            <a:spLocks noChangeArrowheads="1"/>
          </p:cNvSpPr>
          <p:nvPr/>
        </p:nvSpPr>
        <p:spPr bwMode="auto">
          <a:xfrm>
            <a:off x="5373688" y="3770313"/>
            <a:ext cx="6156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endParaRPr>
          </a:p>
        </p:txBody>
      </p:sp>
      <p:sp>
        <p:nvSpPr>
          <p:cNvPr id="647174" name="Rectangle 1030"/>
          <p:cNvSpPr>
            <a:spLocks noGrp="1" noChangeArrowheads="1"/>
          </p:cNvSpPr>
          <p:nvPr>
            <p:ph type="title"/>
          </p:nvPr>
        </p:nvSpPr>
        <p:spPr>
          <a:xfrm>
            <a:off x="2874963" y="228600"/>
            <a:ext cx="7793037" cy="762000"/>
          </a:xfrm>
        </p:spPr>
        <p:txBody>
          <a:bodyPr rtlCol="0">
            <a:normAutofit/>
          </a:bodyPr>
          <a:lstStyle/>
          <a:p>
            <a:pPr algn="ctr" fontAlgn="auto">
              <a:spcAft>
                <a:spcPts val="0"/>
              </a:spcAft>
              <a:defRPr/>
            </a:pPr>
            <a:r>
              <a:rPr lang="fr-FR" b="1" dirty="0">
                <a:solidFill>
                  <a:schemeClr val="tx1">
                    <a:lumMod val="85000"/>
                    <a:lumOff val="15000"/>
                  </a:schemeClr>
                </a:solidFill>
                <a:effectLst>
                  <a:outerShdw blurRad="38100" dist="38100" dir="2700000" algn="tl">
                    <a:srgbClr val="C0C0C0"/>
                  </a:outerShdw>
                </a:effectLst>
              </a:rPr>
              <a:t>Le système </a:t>
            </a:r>
            <a:r>
              <a:rPr lang="fr-FR" b="1" dirty="0" err="1">
                <a:solidFill>
                  <a:schemeClr val="tx1">
                    <a:lumMod val="85000"/>
                    <a:lumOff val="15000"/>
                  </a:schemeClr>
                </a:solidFill>
                <a:effectLst>
                  <a:outerShdw blurRad="38100" dist="38100" dir="2700000" algn="tl">
                    <a:srgbClr val="C0C0C0"/>
                  </a:outerShdw>
                </a:effectLst>
              </a:rPr>
              <a:t>Diabeo</a:t>
            </a:r>
            <a:r>
              <a:rPr lang="fr-FR" b="1" dirty="0">
                <a:solidFill>
                  <a:schemeClr val="tx1">
                    <a:lumMod val="85000"/>
                    <a:lumOff val="15000"/>
                  </a:schemeClr>
                </a:solidFill>
                <a:effectLst>
                  <a:outerShdw blurRad="38100" dist="38100" dir="2700000" algn="tl">
                    <a:srgbClr val="C0C0C0"/>
                  </a:outerShdw>
                </a:effectLst>
              </a:rPr>
              <a:t>®</a:t>
            </a:r>
          </a:p>
        </p:txBody>
      </p:sp>
      <p:pic>
        <p:nvPicPr>
          <p:cNvPr id="647177" name="Picture 1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1341438"/>
            <a:ext cx="3527425"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7178" name="Picture 10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1557338"/>
            <a:ext cx="2030413"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7179" name="Picture 1035" descr="MCj0435981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3563" y="4437063"/>
            <a:ext cx="19113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7180" name="Picture 1036" descr="MCj0396674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4288" y="4437063"/>
            <a:ext cx="143827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7181" name="Text Box 1037"/>
          <p:cNvSpPr txBox="1">
            <a:spLocks noChangeArrowheads="1"/>
          </p:cNvSpPr>
          <p:nvPr/>
        </p:nvSpPr>
        <p:spPr bwMode="auto">
          <a:xfrm>
            <a:off x="1774825" y="5373688"/>
            <a:ext cx="143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fr-FR">
                <a:solidFill>
                  <a:schemeClr val="tx1"/>
                </a:solidFill>
              </a:rPr>
              <a:t>Carnet électronique</a:t>
            </a:r>
          </a:p>
        </p:txBody>
      </p:sp>
      <p:sp>
        <p:nvSpPr>
          <p:cNvPr id="647182" name="Text Box 1038"/>
          <p:cNvSpPr txBox="1">
            <a:spLocks noChangeArrowheads="1"/>
          </p:cNvSpPr>
          <p:nvPr/>
        </p:nvSpPr>
        <p:spPr bwMode="auto">
          <a:xfrm>
            <a:off x="2927350" y="5876925"/>
            <a:ext cx="1655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fr-FR">
                <a:solidFill>
                  <a:schemeClr val="tx1"/>
                </a:solidFill>
              </a:rPr>
              <a:t>Assistant bolus</a:t>
            </a:r>
          </a:p>
        </p:txBody>
      </p:sp>
      <p:sp>
        <p:nvSpPr>
          <p:cNvPr id="647183" name="Text Box 1039"/>
          <p:cNvSpPr txBox="1">
            <a:spLocks noChangeArrowheads="1"/>
          </p:cNvSpPr>
          <p:nvPr/>
        </p:nvSpPr>
        <p:spPr bwMode="auto">
          <a:xfrm>
            <a:off x="4224338" y="6021388"/>
            <a:ext cx="1655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fr-FR">
                <a:solidFill>
                  <a:schemeClr val="tx1"/>
                </a:solidFill>
              </a:rPr>
              <a:t>Adaptation des doses</a:t>
            </a:r>
          </a:p>
        </p:txBody>
      </p:sp>
      <p:pic>
        <p:nvPicPr>
          <p:cNvPr id="647184" name="Picture 10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7350" y="1989138"/>
            <a:ext cx="202882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7185" name="Picture 10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9875" y="2420938"/>
            <a:ext cx="1974850"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7186" name="Text Box 1042"/>
          <p:cNvSpPr txBox="1">
            <a:spLocks noChangeArrowheads="1"/>
          </p:cNvSpPr>
          <p:nvPr/>
        </p:nvSpPr>
        <p:spPr bwMode="auto">
          <a:xfrm>
            <a:off x="6600825" y="3716338"/>
            <a:ext cx="3527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fr-FR">
                <a:solidFill>
                  <a:schemeClr val="tx1"/>
                </a:solidFill>
              </a:rPr>
              <a:t>Accès à distance au carnet électronique via Internet</a:t>
            </a:r>
          </a:p>
        </p:txBody>
      </p:sp>
      <p:sp>
        <p:nvSpPr>
          <p:cNvPr id="647187" name="Text Box 1043"/>
          <p:cNvSpPr txBox="1">
            <a:spLocks noChangeArrowheads="1"/>
          </p:cNvSpPr>
          <p:nvPr/>
        </p:nvSpPr>
        <p:spPr bwMode="auto">
          <a:xfrm>
            <a:off x="8256588" y="6092825"/>
            <a:ext cx="1944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fr-FR">
                <a:solidFill>
                  <a:schemeClr val="tx1"/>
                </a:solidFill>
              </a:rPr>
              <a:t>Médecin</a:t>
            </a:r>
          </a:p>
        </p:txBody>
      </p:sp>
      <p:sp>
        <p:nvSpPr>
          <p:cNvPr id="647188" name="Text Box 1044"/>
          <p:cNvSpPr txBox="1">
            <a:spLocks noChangeArrowheads="1"/>
          </p:cNvSpPr>
          <p:nvPr/>
        </p:nvSpPr>
        <p:spPr bwMode="auto">
          <a:xfrm>
            <a:off x="6096000" y="6237288"/>
            <a:ext cx="1944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fr-FR">
                <a:solidFill>
                  <a:schemeClr val="tx1"/>
                </a:solidFill>
              </a:rPr>
              <a:t>Patient</a:t>
            </a:r>
          </a:p>
        </p:txBody>
      </p:sp>
      <p:sp>
        <p:nvSpPr>
          <p:cNvPr id="647189" name="Text Box 1045"/>
          <p:cNvSpPr txBox="1">
            <a:spLocks noChangeArrowheads="1"/>
          </p:cNvSpPr>
          <p:nvPr/>
        </p:nvSpPr>
        <p:spPr bwMode="auto">
          <a:xfrm>
            <a:off x="5591175" y="1916113"/>
            <a:ext cx="86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fr-FR" b="1">
                <a:solidFill>
                  <a:schemeClr val="folHlink"/>
                </a:solidFill>
              </a:rPr>
              <a:t>))))))</a:t>
            </a:r>
          </a:p>
        </p:txBody>
      </p:sp>
      <p:sp>
        <p:nvSpPr>
          <p:cNvPr id="647190" name="Text Box 1046"/>
          <p:cNvSpPr txBox="1">
            <a:spLocks noChangeArrowheads="1"/>
          </p:cNvSpPr>
          <p:nvPr/>
        </p:nvSpPr>
        <p:spPr bwMode="auto">
          <a:xfrm rot="10800000">
            <a:off x="7608888" y="4552950"/>
            <a:ext cx="86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fr-FR" b="1">
                <a:solidFill>
                  <a:schemeClr val="folHlink"/>
                </a:solidFill>
              </a:rPr>
              <a:t>))))))</a:t>
            </a:r>
          </a:p>
        </p:txBody>
      </p:sp>
      <p:pic>
        <p:nvPicPr>
          <p:cNvPr id="66579" name="Image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363200" y="76200"/>
            <a:ext cx="17843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a:xfrm>
            <a:off x="4446588" y="6434139"/>
            <a:ext cx="7620000" cy="365125"/>
          </a:xfrm>
        </p:spPr>
        <p:txBody>
          <a:bodyPr/>
          <a:lstStyle/>
          <a:p>
            <a:pPr algn="r">
              <a:defRPr/>
            </a:pPr>
            <a:r>
              <a:rPr lang="fr-FR" dirty="0"/>
              <a:t>ANFH La Réunion 21 avril 2016</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a:xfrm>
            <a:off x="1703388" y="341313"/>
            <a:ext cx="8785225" cy="1143000"/>
          </a:xfrm>
        </p:spPr>
        <p:txBody>
          <a:bodyPr/>
          <a:lstStyle/>
          <a:p>
            <a:pPr algn="ctr"/>
            <a:r>
              <a:rPr lang="fr-FR" altLang="fr-FR" sz="2800" b="1">
                <a:solidFill>
                  <a:schemeClr val="tx1"/>
                </a:solidFill>
              </a:rPr>
              <a:t>Plus de patients à l’objectif à 6 mois dans le groupe DIABEO + Suivi téléphonique</a:t>
            </a:r>
          </a:p>
        </p:txBody>
      </p:sp>
      <p:graphicFrame>
        <p:nvGraphicFramePr>
          <p:cNvPr id="68611" name="Object 5"/>
          <p:cNvGraphicFramePr>
            <a:graphicFrameLocks noGrp="1" noChangeAspect="1"/>
          </p:cNvGraphicFramePr>
          <p:nvPr>
            <p:ph type="chart" idx="1"/>
          </p:nvPr>
        </p:nvGraphicFramePr>
        <p:xfrm>
          <a:off x="2209800" y="2338388"/>
          <a:ext cx="7772400" cy="4114800"/>
        </p:xfrm>
        <a:graphic>
          <a:graphicData uri="http://schemas.openxmlformats.org/presentationml/2006/ole">
            <mc:AlternateContent xmlns:mc="http://schemas.openxmlformats.org/markup-compatibility/2006">
              <mc:Choice xmlns:v="urn:schemas-microsoft-com:vml" Requires="v">
                <p:oleObj spid="_x0000_s68638" name="Graphique" r:id="rId4" imgW="7772583" imgH="4115010" progId="MSGraph.Chart.8">
                  <p:embed followColorScheme="full"/>
                </p:oleObj>
              </mc:Choice>
              <mc:Fallback>
                <p:oleObj name="Graphique" r:id="rId4" imgW="7772583" imgH="4115010" progId="MSGraph.Chart.8">
                  <p:embed followColorScheme="full"/>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3383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2" name="Text Box 6"/>
          <p:cNvSpPr txBox="1">
            <a:spLocks noChangeArrowheads="1"/>
          </p:cNvSpPr>
          <p:nvPr/>
        </p:nvSpPr>
        <p:spPr bwMode="auto">
          <a:xfrm rot="-5400000">
            <a:off x="627063" y="3786188"/>
            <a:ext cx="39608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fr-FR" altLang="fr-FR" b="1">
                <a:solidFill>
                  <a:schemeClr val="folHlink"/>
                </a:solidFill>
              </a:rPr>
              <a:t>% de patients avec HbA1c &lt; 7,5%</a:t>
            </a:r>
          </a:p>
        </p:txBody>
      </p:sp>
      <p:sp>
        <p:nvSpPr>
          <p:cNvPr id="68613" name="Line 7"/>
          <p:cNvSpPr>
            <a:spLocks noChangeShapeType="1"/>
          </p:cNvSpPr>
          <p:nvPr/>
        </p:nvSpPr>
        <p:spPr bwMode="auto">
          <a:xfrm flipV="1">
            <a:off x="6240463" y="2781300"/>
            <a:ext cx="0" cy="1511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68614" name="Line 8"/>
          <p:cNvSpPr>
            <a:spLocks noChangeShapeType="1"/>
          </p:cNvSpPr>
          <p:nvPr/>
        </p:nvSpPr>
        <p:spPr bwMode="auto">
          <a:xfrm flipH="1">
            <a:off x="6240463" y="2781300"/>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68615" name="Text Box 9"/>
          <p:cNvSpPr txBox="1">
            <a:spLocks noChangeArrowheads="1"/>
          </p:cNvSpPr>
          <p:nvPr/>
        </p:nvSpPr>
        <p:spPr bwMode="auto">
          <a:xfrm>
            <a:off x="6516688" y="2511425"/>
            <a:ext cx="11223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GB" altLang="zh-CN">
                <a:solidFill>
                  <a:schemeClr val="tx1"/>
                </a:solidFill>
                <a:ea typeface="SimSun" panose="02010600030101010101" pitchFamily="2" charset="-122"/>
              </a:rPr>
              <a:t>p=0.099</a:t>
            </a:r>
            <a:r>
              <a:rPr lang="fr-FR" altLang="zh-CN">
                <a:solidFill>
                  <a:schemeClr val="tx1"/>
                </a:solidFill>
                <a:ea typeface="SimSun" panose="02010600030101010101" pitchFamily="2" charset="-122"/>
              </a:rPr>
              <a:t> </a:t>
            </a:r>
            <a:endParaRPr lang="fr-FR" altLang="fr-FR">
              <a:solidFill>
                <a:schemeClr val="tx1"/>
              </a:solidFill>
            </a:endParaRPr>
          </a:p>
        </p:txBody>
      </p:sp>
      <p:sp>
        <p:nvSpPr>
          <p:cNvPr id="68616" name="Line 10"/>
          <p:cNvSpPr>
            <a:spLocks noChangeShapeType="1"/>
          </p:cNvSpPr>
          <p:nvPr/>
        </p:nvSpPr>
        <p:spPr bwMode="auto">
          <a:xfrm>
            <a:off x="7535863" y="27813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68617" name="Line 11"/>
          <p:cNvSpPr>
            <a:spLocks noChangeShapeType="1"/>
          </p:cNvSpPr>
          <p:nvPr/>
        </p:nvSpPr>
        <p:spPr bwMode="auto">
          <a:xfrm flipV="1">
            <a:off x="4367213" y="2276475"/>
            <a:ext cx="0" cy="2736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68618" name="Line 12"/>
          <p:cNvSpPr>
            <a:spLocks noChangeShapeType="1"/>
          </p:cNvSpPr>
          <p:nvPr/>
        </p:nvSpPr>
        <p:spPr bwMode="auto">
          <a:xfrm>
            <a:off x="4367213" y="2276475"/>
            <a:ext cx="19446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68619" name="Text Box 13"/>
          <p:cNvSpPr txBox="1">
            <a:spLocks noChangeArrowheads="1"/>
          </p:cNvSpPr>
          <p:nvPr/>
        </p:nvSpPr>
        <p:spPr bwMode="auto">
          <a:xfrm>
            <a:off x="6310313" y="1989138"/>
            <a:ext cx="11874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GB" altLang="zh-CN">
                <a:solidFill>
                  <a:schemeClr val="tx1"/>
                </a:solidFill>
                <a:ea typeface="SimSun" panose="02010600030101010101" pitchFamily="2" charset="-122"/>
              </a:rPr>
              <a:t>p=0.007</a:t>
            </a:r>
            <a:r>
              <a:rPr lang="fr-FR" altLang="zh-CN">
                <a:solidFill>
                  <a:schemeClr val="tx1"/>
                </a:solidFill>
                <a:ea typeface="SimSun" panose="02010600030101010101" pitchFamily="2" charset="-122"/>
              </a:rPr>
              <a:t>  </a:t>
            </a:r>
            <a:endParaRPr lang="fr-FR" altLang="fr-FR">
              <a:solidFill>
                <a:schemeClr val="tx1"/>
              </a:solidFill>
            </a:endParaRPr>
          </a:p>
        </p:txBody>
      </p:sp>
      <p:sp>
        <p:nvSpPr>
          <p:cNvPr id="68620" name="Line 15"/>
          <p:cNvSpPr>
            <a:spLocks noChangeShapeType="1"/>
          </p:cNvSpPr>
          <p:nvPr/>
        </p:nvSpPr>
        <p:spPr bwMode="auto">
          <a:xfrm>
            <a:off x="7319963" y="2276475"/>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68621" name="Line 16"/>
          <p:cNvSpPr>
            <a:spLocks noChangeShapeType="1"/>
          </p:cNvSpPr>
          <p:nvPr/>
        </p:nvSpPr>
        <p:spPr bwMode="auto">
          <a:xfrm>
            <a:off x="8183563" y="227647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68622" name="Line 17"/>
          <p:cNvSpPr>
            <a:spLocks noChangeShapeType="1"/>
          </p:cNvSpPr>
          <p:nvPr/>
        </p:nvSpPr>
        <p:spPr bwMode="auto">
          <a:xfrm>
            <a:off x="4367213" y="4221163"/>
            <a:ext cx="576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68623" name="Text Box 18"/>
          <p:cNvSpPr txBox="1">
            <a:spLocks noChangeArrowheads="1"/>
          </p:cNvSpPr>
          <p:nvPr/>
        </p:nvSpPr>
        <p:spPr bwMode="auto">
          <a:xfrm>
            <a:off x="4827588" y="3933825"/>
            <a:ext cx="11874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GB" altLang="zh-CN">
                <a:solidFill>
                  <a:schemeClr val="tx1"/>
                </a:solidFill>
                <a:ea typeface="SimSun" panose="02010600030101010101" pitchFamily="2" charset="-122"/>
              </a:rPr>
              <a:t>p=0.272</a:t>
            </a:r>
            <a:r>
              <a:rPr lang="fr-FR" altLang="zh-CN">
                <a:solidFill>
                  <a:schemeClr val="tx1"/>
                </a:solidFill>
                <a:ea typeface="SimSun" panose="02010600030101010101" pitchFamily="2" charset="-122"/>
              </a:rPr>
              <a:t>  </a:t>
            </a:r>
            <a:endParaRPr lang="fr-FR" altLang="fr-FR">
              <a:solidFill>
                <a:schemeClr val="tx1"/>
              </a:solidFill>
            </a:endParaRPr>
          </a:p>
        </p:txBody>
      </p:sp>
      <p:sp>
        <p:nvSpPr>
          <p:cNvPr id="68624" name="Line 19"/>
          <p:cNvSpPr>
            <a:spLocks noChangeShapeType="1"/>
          </p:cNvSpPr>
          <p:nvPr/>
        </p:nvSpPr>
        <p:spPr bwMode="auto">
          <a:xfrm>
            <a:off x="5808663" y="4221163"/>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68625" name="ZoneTexte 1"/>
          <p:cNvSpPr txBox="1">
            <a:spLocks noChangeArrowheads="1"/>
          </p:cNvSpPr>
          <p:nvPr/>
        </p:nvSpPr>
        <p:spPr bwMode="auto">
          <a:xfrm>
            <a:off x="6838950" y="6453188"/>
            <a:ext cx="4816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lvl="1" eaLnBrk="1" hangingPunct="1">
              <a:spcBef>
                <a:spcPct val="0"/>
              </a:spcBef>
              <a:buClrTx/>
              <a:buFontTx/>
              <a:buNone/>
            </a:pPr>
            <a:r>
              <a:rPr lang="fr-FR" altLang="fr-FR" sz="1400" b="1" i="1">
                <a:solidFill>
                  <a:schemeClr val="tx1"/>
                </a:solidFill>
              </a:rPr>
              <a:t>Charpentier G</a:t>
            </a:r>
            <a:r>
              <a:rPr lang="fr-FR" altLang="fr-FR" sz="1400" i="1">
                <a:solidFill>
                  <a:schemeClr val="tx1"/>
                </a:solidFill>
              </a:rPr>
              <a:t> et al, Diabetes Care, 2011;34:533-39)</a:t>
            </a:r>
            <a:endParaRPr lang="fr-FR" altLang="fr-FR" sz="1400" b="1">
              <a:solidFill>
                <a:schemeClr val="tx1"/>
              </a:solidFill>
            </a:endParaRPr>
          </a:p>
          <a:p>
            <a:pPr eaLnBrk="1" hangingPunct="1">
              <a:spcBef>
                <a:spcPct val="0"/>
              </a:spcBef>
              <a:buClrTx/>
              <a:buFontTx/>
              <a:buNone/>
            </a:pPr>
            <a:endParaRPr lang="fr-FR" altLang="fr-FR" sz="1400" i="1">
              <a:solidFill>
                <a:schemeClr val="tx1"/>
              </a:solidFill>
            </a:endParaRPr>
          </a:p>
        </p:txBody>
      </p:sp>
      <p:pic>
        <p:nvPicPr>
          <p:cNvPr id="68626" name="Imag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218738" y="214313"/>
            <a:ext cx="17843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pied de page 2"/>
          <p:cNvSpPr>
            <a:spLocks noGrp="1"/>
          </p:cNvSpPr>
          <p:nvPr>
            <p:ph type="ftr" sz="quarter" idx="11"/>
          </p:nvPr>
        </p:nvSpPr>
        <p:spPr/>
        <p:txBody>
          <a:bodyPr/>
          <a:lstStyle/>
          <a:p>
            <a:pPr>
              <a:defRPr/>
            </a:pPr>
            <a:r>
              <a:rPr lang="fr-FR" altLang="fr-FR"/>
              <a:t>ANFH La Réunion 21 avril 2016</a:t>
            </a:r>
          </a:p>
        </p:txBody>
      </p:sp>
      <p:sp>
        <p:nvSpPr>
          <p:cNvPr id="68628"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C02AB6EF-E631-45FF-8F99-71CFBE0AFA4A}" type="slidenum">
              <a:rPr lang="fr-FR" altLang="fr-FR" smtClean="0">
                <a:solidFill>
                  <a:srgbClr val="FEFFFF"/>
                </a:solidFill>
              </a:rPr>
              <a:pPr fontAlgn="base">
                <a:spcBef>
                  <a:spcPct val="0"/>
                </a:spcBef>
                <a:spcAft>
                  <a:spcPct val="0"/>
                </a:spcAft>
                <a:buClrTx/>
                <a:buFontTx/>
                <a:buNone/>
              </a:pPr>
              <a:t>36</a:t>
            </a:fld>
            <a:endParaRPr lang="fr-FR" altLang="fr-FR">
              <a:solidFill>
                <a:srgbClr val="FEFF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re 3"/>
          <p:cNvSpPr>
            <a:spLocks noGrp="1"/>
          </p:cNvSpPr>
          <p:nvPr>
            <p:ph type="title"/>
          </p:nvPr>
        </p:nvSpPr>
        <p:spPr>
          <a:xfrm>
            <a:off x="1638300" y="231775"/>
            <a:ext cx="8734425" cy="906463"/>
          </a:xfrm>
        </p:spPr>
        <p:txBody>
          <a:bodyPr/>
          <a:lstStyle/>
          <a:p>
            <a:pPr algn="ctr"/>
            <a:r>
              <a:rPr lang="fr-FR" altLang="fr-FR" sz="2000" b="1"/>
              <a:t>Niveau de preuves pour la télésurveillance médicale </a:t>
            </a:r>
            <a:br>
              <a:rPr lang="fr-FR" altLang="fr-FR" sz="2000" b="1"/>
            </a:br>
            <a:r>
              <a:rPr lang="fr-FR" altLang="fr-FR" sz="2000" b="1"/>
              <a:t>(</a:t>
            </a:r>
            <a:r>
              <a:rPr lang="fr-FR" altLang="fr-FR" sz="2000" b="1" i="1"/>
              <a:t>Home Tele Monitoring ou HTM)</a:t>
            </a:r>
            <a:r>
              <a:rPr lang="fr-FR" altLang="fr-FR" sz="2000" b="1"/>
              <a:t> dans la littérature scientifique en 2013</a:t>
            </a:r>
          </a:p>
        </p:txBody>
      </p:sp>
      <p:graphicFrame>
        <p:nvGraphicFramePr>
          <p:cNvPr id="6" name="Espace réservé du contenu 5"/>
          <p:cNvGraphicFramePr>
            <a:graphicFrameLocks noGrp="1"/>
          </p:cNvGraphicFramePr>
          <p:nvPr>
            <p:ph idx="1"/>
          </p:nvPr>
        </p:nvGraphicFramePr>
        <p:xfrm>
          <a:off x="2328863" y="1376363"/>
          <a:ext cx="7083425" cy="4714875"/>
        </p:xfrm>
        <a:graphic>
          <a:graphicData uri="http://schemas.openxmlformats.org/drawingml/2006/table">
            <a:tbl>
              <a:tblPr firstRow="1" bandRow="1">
                <a:tableStyleId>{5C22544A-7EE6-4342-B048-85BDC9FD1C3A}</a:tableStyleId>
              </a:tblPr>
              <a:tblGrid>
                <a:gridCol w="1416685">
                  <a:extLst>
                    <a:ext uri="{9D8B030D-6E8A-4147-A177-3AD203B41FA5}">
                      <a16:colId xmlns:a16="http://schemas.microsoft.com/office/drawing/2014/main" val="20000"/>
                    </a:ext>
                  </a:extLst>
                </a:gridCol>
                <a:gridCol w="1416685">
                  <a:extLst>
                    <a:ext uri="{9D8B030D-6E8A-4147-A177-3AD203B41FA5}">
                      <a16:colId xmlns:a16="http://schemas.microsoft.com/office/drawing/2014/main" val="20001"/>
                    </a:ext>
                  </a:extLst>
                </a:gridCol>
                <a:gridCol w="1416685">
                  <a:extLst>
                    <a:ext uri="{9D8B030D-6E8A-4147-A177-3AD203B41FA5}">
                      <a16:colId xmlns:a16="http://schemas.microsoft.com/office/drawing/2014/main" val="20002"/>
                    </a:ext>
                  </a:extLst>
                </a:gridCol>
                <a:gridCol w="1416685">
                  <a:extLst>
                    <a:ext uri="{9D8B030D-6E8A-4147-A177-3AD203B41FA5}">
                      <a16:colId xmlns:a16="http://schemas.microsoft.com/office/drawing/2014/main" val="20003"/>
                    </a:ext>
                  </a:extLst>
                </a:gridCol>
                <a:gridCol w="1416685">
                  <a:extLst>
                    <a:ext uri="{9D8B030D-6E8A-4147-A177-3AD203B41FA5}">
                      <a16:colId xmlns:a16="http://schemas.microsoft.com/office/drawing/2014/main" val="20004"/>
                    </a:ext>
                  </a:extLst>
                </a:gridCol>
              </a:tblGrid>
              <a:tr h="1082363">
                <a:tc>
                  <a:txBody>
                    <a:bodyPr/>
                    <a:lstStyle/>
                    <a:p>
                      <a:endParaRPr lang="fr-FR" sz="1400" dirty="0">
                        <a:solidFill>
                          <a:schemeClr val="tx1"/>
                        </a:solidFill>
                      </a:endParaRPr>
                    </a:p>
                    <a:p>
                      <a:pPr algn="ctr"/>
                      <a:r>
                        <a:rPr lang="fr-FR" sz="1400" dirty="0">
                          <a:solidFill>
                            <a:schemeClr val="tx1"/>
                          </a:solidFill>
                        </a:rPr>
                        <a:t>HTM</a:t>
                      </a:r>
                    </a:p>
                  </a:txBody>
                  <a:tcPr marL="68582" marR="68582" marT="34301" marB="34301">
                    <a:solidFill>
                      <a:schemeClr val="bg1"/>
                    </a:solidFill>
                  </a:tcPr>
                </a:tc>
                <a:tc>
                  <a:txBody>
                    <a:bodyPr/>
                    <a:lstStyle/>
                    <a:p>
                      <a:pPr algn="ctr"/>
                      <a:r>
                        <a:rPr lang="fr-FR" sz="1400" dirty="0">
                          <a:solidFill>
                            <a:schemeClr val="tx1"/>
                          </a:solidFill>
                        </a:rPr>
                        <a:t>Service</a:t>
                      </a:r>
                      <a:r>
                        <a:rPr lang="fr-FR" sz="1400" baseline="0" dirty="0">
                          <a:solidFill>
                            <a:schemeClr val="tx1"/>
                          </a:solidFill>
                        </a:rPr>
                        <a:t> médical rendu</a:t>
                      </a:r>
                      <a:endParaRPr lang="fr-FR" sz="1400" dirty="0">
                        <a:solidFill>
                          <a:schemeClr val="tx1"/>
                        </a:solidFill>
                      </a:endParaRPr>
                    </a:p>
                  </a:txBody>
                  <a:tcPr marL="68582" marR="68582" marT="34301" marB="34301">
                    <a:solidFill>
                      <a:schemeClr val="bg1"/>
                    </a:solidFill>
                  </a:tcPr>
                </a:tc>
                <a:tc>
                  <a:txBody>
                    <a:bodyPr/>
                    <a:lstStyle/>
                    <a:p>
                      <a:pPr algn="ctr"/>
                      <a:r>
                        <a:rPr lang="fr-FR" sz="1500" dirty="0">
                          <a:solidFill>
                            <a:srgbClr val="C00000"/>
                          </a:solidFill>
                        </a:rPr>
                        <a:t>Qualité de vie améliorée</a:t>
                      </a:r>
                    </a:p>
                  </a:txBody>
                  <a:tcPr marL="68582" marR="68582" marT="34301" marB="34301">
                    <a:solidFill>
                      <a:schemeClr val="bg1"/>
                    </a:solidFill>
                  </a:tcPr>
                </a:tc>
                <a:tc>
                  <a:txBody>
                    <a:bodyPr/>
                    <a:lstStyle/>
                    <a:p>
                      <a:pPr algn="ctr"/>
                      <a:r>
                        <a:rPr lang="fr-FR" sz="1350" dirty="0">
                          <a:solidFill>
                            <a:schemeClr val="tx1"/>
                          </a:solidFill>
                        </a:rPr>
                        <a:t>Consommation de services en santé</a:t>
                      </a:r>
                    </a:p>
                  </a:txBody>
                  <a:tcPr marL="68582" marR="68582" marT="34301" marB="34301">
                    <a:solidFill>
                      <a:schemeClr val="bg1"/>
                    </a:solidFill>
                  </a:tcPr>
                </a:tc>
                <a:tc>
                  <a:txBody>
                    <a:bodyPr/>
                    <a:lstStyle/>
                    <a:p>
                      <a:pPr algn="ctr"/>
                      <a:r>
                        <a:rPr lang="fr-FR" sz="1400" dirty="0">
                          <a:solidFill>
                            <a:schemeClr val="tx1"/>
                          </a:solidFill>
                        </a:rPr>
                        <a:t>Viabilité économique</a:t>
                      </a:r>
                    </a:p>
                  </a:txBody>
                  <a:tcPr marL="68582" marR="68582" marT="34301" marB="34301">
                    <a:solidFill>
                      <a:schemeClr val="bg1"/>
                    </a:solidFill>
                  </a:tcPr>
                </a:tc>
                <a:extLst>
                  <a:ext uri="{0D108BD9-81ED-4DB2-BD59-A6C34878D82A}">
                    <a16:rowId xmlns:a16="http://schemas.microsoft.com/office/drawing/2014/main" val="10000"/>
                  </a:ext>
                </a:extLst>
              </a:tr>
              <a:tr h="330985">
                <a:tc>
                  <a:txBody>
                    <a:bodyPr/>
                    <a:lstStyle/>
                    <a:p>
                      <a:pPr algn="ctr"/>
                      <a:r>
                        <a:rPr lang="fr-FR" sz="1200" dirty="0"/>
                        <a:t>Diabète  1 et 2</a:t>
                      </a:r>
                    </a:p>
                  </a:txBody>
                  <a:tcPr marL="68582" marR="68582" marT="34301" marB="34301"/>
                </a:tc>
                <a:tc>
                  <a:txBody>
                    <a:bodyPr/>
                    <a:lstStyle/>
                    <a:p>
                      <a:endParaRPr lang="fr-FR" sz="1400" dirty="0"/>
                    </a:p>
                  </a:txBody>
                  <a:tcPr marL="68582" marR="68582" marT="34301" marB="34301"/>
                </a:tc>
                <a:tc>
                  <a:txBody>
                    <a:bodyPr/>
                    <a:lstStyle/>
                    <a:p>
                      <a:endParaRPr lang="fr-FR" sz="1400"/>
                    </a:p>
                  </a:txBody>
                  <a:tcPr marL="68582" marR="68582" marT="34301" marB="34301"/>
                </a:tc>
                <a:tc>
                  <a:txBody>
                    <a:bodyPr/>
                    <a:lstStyle/>
                    <a:p>
                      <a:endParaRPr lang="fr-FR" sz="1400"/>
                    </a:p>
                  </a:txBody>
                  <a:tcPr marL="68582" marR="68582" marT="34301" marB="34301"/>
                </a:tc>
                <a:tc>
                  <a:txBody>
                    <a:bodyPr/>
                    <a:lstStyle/>
                    <a:p>
                      <a:endParaRPr lang="fr-FR" sz="1400"/>
                    </a:p>
                  </a:txBody>
                  <a:tcPr marL="68582" marR="68582" marT="34301" marB="34301"/>
                </a:tc>
                <a:extLst>
                  <a:ext uri="{0D108BD9-81ED-4DB2-BD59-A6C34878D82A}">
                    <a16:rowId xmlns:a16="http://schemas.microsoft.com/office/drawing/2014/main" val="10001"/>
                  </a:ext>
                </a:extLst>
              </a:tr>
              <a:tr h="563675">
                <a:tc>
                  <a:txBody>
                    <a:bodyPr/>
                    <a:lstStyle/>
                    <a:p>
                      <a:pPr algn="ctr"/>
                      <a:r>
                        <a:rPr lang="fr-FR" sz="1200" dirty="0"/>
                        <a:t>Insuffisance cardiaque</a:t>
                      </a:r>
                    </a:p>
                  </a:txBody>
                  <a:tcPr marL="68582" marR="68582" marT="34301" marB="34301"/>
                </a:tc>
                <a:tc>
                  <a:txBody>
                    <a:bodyPr/>
                    <a:lstStyle/>
                    <a:p>
                      <a:endParaRPr lang="fr-FR" sz="1400" dirty="0"/>
                    </a:p>
                  </a:txBody>
                  <a:tcPr marL="68582" marR="68582" marT="34301" marB="34301"/>
                </a:tc>
                <a:tc>
                  <a:txBody>
                    <a:bodyPr/>
                    <a:lstStyle/>
                    <a:p>
                      <a:endParaRPr lang="fr-FR" sz="1400" dirty="0"/>
                    </a:p>
                  </a:txBody>
                  <a:tcPr marL="68582" marR="68582" marT="34301" marB="34301"/>
                </a:tc>
                <a:tc>
                  <a:txBody>
                    <a:bodyPr/>
                    <a:lstStyle/>
                    <a:p>
                      <a:endParaRPr lang="fr-FR" sz="1400" dirty="0"/>
                    </a:p>
                  </a:txBody>
                  <a:tcPr marL="68582" marR="68582" marT="34301" marB="34301"/>
                </a:tc>
                <a:tc>
                  <a:txBody>
                    <a:bodyPr/>
                    <a:lstStyle/>
                    <a:p>
                      <a:endParaRPr lang="fr-FR" sz="1400" dirty="0"/>
                    </a:p>
                  </a:txBody>
                  <a:tcPr marL="68582" marR="68582" marT="34301" marB="34301"/>
                </a:tc>
                <a:extLst>
                  <a:ext uri="{0D108BD9-81ED-4DB2-BD59-A6C34878D82A}">
                    <a16:rowId xmlns:a16="http://schemas.microsoft.com/office/drawing/2014/main" val="10002"/>
                  </a:ext>
                </a:extLst>
              </a:tr>
              <a:tr h="805251">
                <a:tc>
                  <a:txBody>
                    <a:bodyPr/>
                    <a:lstStyle/>
                    <a:p>
                      <a:pPr algn="ctr"/>
                      <a:r>
                        <a:rPr lang="fr-FR" sz="1200" dirty="0"/>
                        <a:t>Troubles du rythme cardiaque</a:t>
                      </a:r>
                    </a:p>
                  </a:txBody>
                  <a:tcPr marL="68582" marR="68582" marT="34301" marB="34301"/>
                </a:tc>
                <a:tc>
                  <a:txBody>
                    <a:bodyPr/>
                    <a:lstStyle/>
                    <a:p>
                      <a:endParaRPr lang="fr-FR" sz="1400" dirty="0"/>
                    </a:p>
                  </a:txBody>
                  <a:tcPr marL="68582" marR="68582" marT="34301" marB="34301"/>
                </a:tc>
                <a:tc>
                  <a:txBody>
                    <a:bodyPr/>
                    <a:lstStyle/>
                    <a:p>
                      <a:endParaRPr lang="fr-FR" sz="1400" dirty="0"/>
                    </a:p>
                  </a:txBody>
                  <a:tcPr marL="68582" marR="68582" marT="34301" marB="34301"/>
                </a:tc>
                <a:tc>
                  <a:txBody>
                    <a:bodyPr/>
                    <a:lstStyle/>
                    <a:p>
                      <a:endParaRPr lang="fr-FR" sz="1400" dirty="0"/>
                    </a:p>
                  </a:txBody>
                  <a:tcPr marL="68582" marR="68582" marT="34301" marB="34301"/>
                </a:tc>
                <a:tc>
                  <a:txBody>
                    <a:bodyPr/>
                    <a:lstStyle/>
                    <a:p>
                      <a:endParaRPr lang="fr-FR" sz="1400" dirty="0"/>
                    </a:p>
                  </a:txBody>
                  <a:tcPr marL="68582" marR="68582" marT="34301" marB="34301"/>
                </a:tc>
                <a:extLst>
                  <a:ext uri="{0D108BD9-81ED-4DB2-BD59-A6C34878D82A}">
                    <a16:rowId xmlns:a16="http://schemas.microsoft.com/office/drawing/2014/main" val="10003"/>
                  </a:ext>
                </a:extLst>
              </a:tr>
              <a:tr h="805251">
                <a:tc>
                  <a:txBody>
                    <a:bodyPr/>
                    <a:lstStyle/>
                    <a:p>
                      <a:pPr algn="ctr"/>
                      <a:r>
                        <a:rPr lang="fr-FR" sz="1200" dirty="0"/>
                        <a:t>Asthme,</a:t>
                      </a:r>
                    </a:p>
                    <a:p>
                      <a:pPr algn="ctr"/>
                      <a:r>
                        <a:rPr lang="fr-FR" sz="1200" dirty="0"/>
                        <a:t>BPCO, Apnée du sommeil</a:t>
                      </a:r>
                    </a:p>
                  </a:txBody>
                  <a:tcPr marL="68582" marR="68582" marT="34301" marB="34301"/>
                </a:tc>
                <a:tc>
                  <a:txBody>
                    <a:bodyPr/>
                    <a:lstStyle/>
                    <a:p>
                      <a:endParaRPr lang="fr-FR" sz="1400"/>
                    </a:p>
                  </a:txBody>
                  <a:tcPr marL="68582" marR="68582" marT="34301" marB="34301"/>
                </a:tc>
                <a:tc>
                  <a:txBody>
                    <a:bodyPr/>
                    <a:lstStyle/>
                    <a:p>
                      <a:endParaRPr lang="fr-FR" sz="1400"/>
                    </a:p>
                  </a:txBody>
                  <a:tcPr marL="68582" marR="68582" marT="34301" marB="34301"/>
                </a:tc>
                <a:tc>
                  <a:txBody>
                    <a:bodyPr/>
                    <a:lstStyle/>
                    <a:p>
                      <a:endParaRPr lang="fr-FR" sz="1400"/>
                    </a:p>
                  </a:txBody>
                  <a:tcPr marL="68582" marR="68582" marT="34301" marB="34301"/>
                </a:tc>
                <a:tc>
                  <a:txBody>
                    <a:bodyPr/>
                    <a:lstStyle/>
                    <a:p>
                      <a:endParaRPr lang="fr-FR" sz="1400"/>
                    </a:p>
                  </a:txBody>
                  <a:tcPr marL="68582" marR="68582" marT="34301" marB="34301"/>
                </a:tc>
                <a:extLst>
                  <a:ext uri="{0D108BD9-81ED-4DB2-BD59-A6C34878D82A}">
                    <a16:rowId xmlns:a16="http://schemas.microsoft.com/office/drawing/2014/main" val="10004"/>
                  </a:ext>
                </a:extLst>
              </a:tr>
              <a:tr h="563675">
                <a:tc>
                  <a:txBody>
                    <a:bodyPr/>
                    <a:lstStyle/>
                    <a:p>
                      <a:pPr algn="ctr"/>
                      <a:r>
                        <a:rPr lang="fr-FR" sz="1200" dirty="0"/>
                        <a:t>Hypertension artérielle</a:t>
                      </a:r>
                    </a:p>
                  </a:txBody>
                  <a:tcPr marL="68582" marR="68582" marT="34301" marB="34301"/>
                </a:tc>
                <a:tc>
                  <a:txBody>
                    <a:bodyPr/>
                    <a:lstStyle/>
                    <a:p>
                      <a:endParaRPr lang="fr-FR" sz="1400"/>
                    </a:p>
                  </a:txBody>
                  <a:tcPr marL="68582" marR="68582" marT="34301" marB="34301"/>
                </a:tc>
                <a:tc>
                  <a:txBody>
                    <a:bodyPr/>
                    <a:lstStyle/>
                    <a:p>
                      <a:endParaRPr lang="fr-FR" sz="1400"/>
                    </a:p>
                  </a:txBody>
                  <a:tcPr marL="68582" marR="68582" marT="34301" marB="34301"/>
                </a:tc>
                <a:tc>
                  <a:txBody>
                    <a:bodyPr/>
                    <a:lstStyle/>
                    <a:p>
                      <a:endParaRPr lang="fr-FR" sz="1400"/>
                    </a:p>
                  </a:txBody>
                  <a:tcPr marL="68582" marR="68582" marT="34301" marB="34301"/>
                </a:tc>
                <a:tc>
                  <a:txBody>
                    <a:bodyPr/>
                    <a:lstStyle/>
                    <a:p>
                      <a:endParaRPr lang="fr-FR" sz="1400"/>
                    </a:p>
                  </a:txBody>
                  <a:tcPr marL="68582" marR="68582" marT="34301" marB="34301"/>
                </a:tc>
                <a:extLst>
                  <a:ext uri="{0D108BD9-81ED-4DB2-BD59-A6C34878D82A}">
                    <a16:rowId xmlns:a16="http://schemas.microsoft.com/office/drawing/2014/main" val="10005"/>
                  </a:ext>
                </a:extLst>
              </a:tr>
              <a:tr h="563675">
                <a:tc>
                  <a:txBody>
                    <a:bodyPr/>
                    <a:lstStyle/>
                    <a:p>
                      <a:pPr algn="ctr"/>
                      <a:r>
                        <a:rPr lang="fr-FR" sz="1200" dirty="0"/>
                        <a:t>Insuffisance rénale</a:t>
                      </a:r>
                    </a:p>
                  </a:txBody>
                  <a:tcPr marL="68582" marR="68582" marT="34301" marB="34301"/>
                </a:tc>
                <a:tc>
                  <a:txBody>
                    <a:bodyPr/>
                    <a:lstStyle/>
                    <a:p>
                      <a:endParaRPr lang="fr-FR" sz="1400" dirty="0"/>
                    </a:p>
                  </a:txBody>
                  <a:tcPr marL="68582" marR="68582" marT="34301" marB="34301"/>
                </a:tc>
                <a:tc>
                  <a:txBody>
                    <a:bodyPr/>
                    <a:lstStyle/>
                    <a:p>
                      <a:endParaRPr lang="fr-FR" sz="1400" dirty="0"/>
                    </a:p>
                  </a:txBody>
                  <a:tcPr marL="68582" marR="68582" marT="34301" marB="34301"/>
                </a:tc>
                <a:tc>
                  <a:txBody>
                    <a:bodyPr/>
                    <a:lstStyle/>
                    <a:p>
                      <a:endParaRPr lang="fr-FR" sz="1400"/>
                    </a:p>
                  </a:txBody>
                  <a:tcPr marL="68582" marR="68582" marT="34301" marB="34301"/>
                </a:tc>
                <a:tc>
                  <a:txBody>
                    <a:bodyPr/>
                    <a:lstStyle/>
                    <a:p>
                      <a:endParaRPr lang="fr-FR" sz="1400" dirty="0"/>
                    </a:p>
                  </a:txBody>
                  <a:tcPr marL="68582" marR="68582" marT="34301" marB="34301"/>
                </a:tc>
                <a:extLst>
                  <a:ext uri="{0D108BD9-81ED-4DB2-BD59-A6C34878D82A}">
                    <a16:rowId xmlns:a16="http://schemas.microsoft.com/office/drawing/2014/main" val="10006"/>
                  </a:ext>
                </a:extLst>
              </a:tr>
            </a:tbl>
          </a:graphicData>
        </a:graphic>
      </p:graphicFrame>
      <p:sp>
        <p:nvSpPr>
          <p:cNvPr id="5" name="Rectangle 4"/>
          <p:cNvSpPr/>
          <p:nvPr/>
        </p:nvSpPr>
        <p:spPr>
          <a:xfrm>
            <a:off x="3830638" y="2522538"/>
            <a:ext cx="1360487" cy="2587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 name="Rectangle 6"/>
          <p:cNvSpPr/>
          <p:nvPr/>
        </p:nvSpPr>
        <p:spPr>
          <a:xfrm>
            <a:off x="3830638" y="2838450"/>
            <a:ext cx="1360487" cy="5905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 name="Rectangle 7"/>
          <p:cNvSpPr/>
          <p:nvPr/>
        </p:nvSpPr>
        <p:spPr>
          <a:xfrm>
            <a:off x="3830638" y="5059363"/>
            <a:ext cx="1360487" cy="4333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 name="Rectangle 8"/>
          <p:cNvSpPr/>
          <p:nvPr/>
        </p:nvSpPr>
        <p:spPr>
          <a:xfrm>
            <a:off x="3830638" y="4319588"/>
            <a:ext cx="1360487" cy="7032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 name="Rectangle 9"/>
          <p:cNvSpPr/>
          <p:nvPr/>
        </p:nvSpPr>
        <p:spPr>
          <a:xfrm>
            <a:off x="3830638" y="3468688"/>
            <a:ext cx="1360487" cy="6873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 name="Rectangle 10"/>
          <p:cNvSpPr/>
          <p:nvPr/>
        </p:nvSpPr>
        <p:spPr>
          <a:xfrm>
            <a:off x="3830638" y="5543550"/>
            <a:ext cx="1347787" cy="4857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 name="Rectangle 11"/>
          <p:cNvSpPr/>
          <p:nvPr/>
        </p:nvSpPr>
        <p:spPr>
          <a:xfrm>
            <a:off x="5259388" y="2503488"/>
            <a:ext cx="1320800" cy="3714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 name="Rectangle 12"/>
          <p:cNvSpPr/>
          <p:nvPr/>
        </p:nvSpPr>
        <p:spPr>
          <a:xfrm>
            <a:off x="5260975" y="2876550"/>
            <a:ext cx="1319213"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Rectangle 13"/>
          <p:cNvSpPr/>
          <p:nvPr/>
        </p:nvSpPr>
        <p:spPr>
          <a:xfrm>
            <a:off x="5275263" y="3492500"/>
            <a:ext cx="1304925" cy="69056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 name="Rectangle 14"/>
          <p:cNvSpPr/>
          <p:nvPr/>
        </p:nvSpPr>
        <p:spPr>
          <a:xfrm>
            <a:off x="5259388" y="4240213"/>
            <a:ext cx="1320800" cy="7762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 name="Rectangle 15"/>
          <p:cNvSpPr/>
          <p:nvPr/>
        </p:nvSpPr>
        <p:spPr>
          <a:xfrm>
            <a:off x="5275263" y="5056188"/>
            <a:ext cx="1304925" cy="4857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 name="Rectangle 16"/>
          <p:cNvSpPr/>
          <p:nvPr/>
        </p:nvSpPr>
        <p:spPr>
          <a:xfrm>
            <a:off x="5275263" y="5565775"/>
            <a:ext cx="1304925" cy="4699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 name="Rectangle 17"/>
          <p:cNvSpPr/>
          <p:nvPr/>
        </p:nvSpPr>
        <p:spPr>
          <a:xfrm>
            <a:off x="6654800" y="2522538"/>
            <a:ext cx="1387475" cy="3429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9" name="Rectangle 18"/>
          <p:cNvSpPr/>
          <p:nvPr/>
        </p:nvSpPr>
        <p:spPr>
          <a:xfrm>
            <a:off x="6654800" y="2874963"/>
            <a:ext cx="1387475" cy="4857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 name="Rectangle 19"/>
          <p:cNvSpPr/>
          <p:nvPr/>
        </p:nvSpPr>
        <p:spPr>
          <a:xfrm>
            <a:off x="6654800" y="3429000"/>
            <a:ext cx="1387475" cy="70326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1" name="Rectangle 20"/>
          <p:cNvSpPr/>
          <p:nvPr/>
        </p:nvSpPr>
        <p:spPr>
          <a:xfrm>
            <a:off x="6654800" y="4457700"/>
            <a:ext cx="1387475" cy="54451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Rectangle 21"/>
          <p:cNvSpPr/>
          <p:nvPr/>
        </p:nvSpPr>
        <p:spPr>
          <a:xfrm>
            <a:off x="6654800" y="5048250"/>
            <a:ext cx="1387475" cy="431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 name="Rectangle 22"/>
          <p:cNvSpPr/>
          <p:nvPr/>
        </p:nvSpPr>
        <p:spPr>
          <a:xfrm>
            <a:off x="6654800" y="5489575"/>
            <a:ext cx="1387475" cy="5381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6" name="Rectangle 25"/>
          <p:cNvSpPr/>
          <p:nvPr/>
        </p:nvSpPr>
        <p:spPr>
          <a:xfrm>
            <a:off x="8116888" y="2532063"/>
            <a:ext cx="1243012" cy="27146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8" name="Rectangle 27"/>
          <p:cNvSpPr/>
          <p:nvPr/>
        </p:nvSpPr>
        <p:spPr>
          <a:xfrm>
            <a:off x="8116888" y="2843213"/>
            <a:ext cx="1243012" cy="5381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9" name="Rectangle 28"/>
          <p:cNvSpPr/>
          <p:nvPr/>
        </p:nvSpPr>
        <p:spPr>
          <a:xfrm>
            <a:off x="8116888" y="3409950"/>
            <a:ext cx="1223962" cy="80168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0" name="Rectangle 29"/>
          <p:cNvSpPr/>
          <p:nvPr/>
        </p:nvSpPr>
        <p:spPr>
          <a:xfrm>
            <a:off x="8116888" y="4275138"/>
            <a:ext cx="1243012" cy="6477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1" name="Rectangle 30"/>
          <p:cNvSpPr/>
          <p:nvPr/>
        </p:nvSpPr>
        <p:spPr>
          <a:xfrm>
            <a:off x="8099425" y="4999038"/>
            <a:ext cx="1241425" cy="431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2" name="Rectangle 31"/>
          <p:cNvSpPr/>
          <p:nvPr/>
        </p:nvSpPr>
        <p:spPr>
          <a:xfrm>
            <a:off x="8099425" y="5507038"/>
            <a:ext cx="1241425" cy="5127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0733" name="ZoneTexte 32"/>
          <p:cNvSpPr txBox="1">
            <a:spLocks noChangeArrowheads="1"/>
          </p:cNvSpPr>
          <p:nvPr/>
        </p:nvSpPr>
        <p:spPr bwMode="auto">
          <a:xfrm>
            <a:off x="2343150" y="6019800"/>
            <a:ext cx="7054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sz="1400">
                <a:solidFill>
                  <a:schemeClr val="tx1"/>
                </a:solidFill>
                <a:latin typeface="Calibri" panose="020F0502020204030204" pitchFamily="34" charset="0"/>
              </a:rPr>
              <a:t>Niveau des preuves suffisant              Insuffisamment démontré</a:t>
            </a:r>
            <a:r>
              <a:rPr lang="fr-FR" altLang="fr-FR" sz="800">
                <a:solidFill>
                  <a:schemeClr val="tx1"/>
                </a:solidFill>
                <a:latin typeface="Calibri" panose="020F0502020204030204" pitchFamily="34" charset="0"/>
              </a:rPr>
              <a:t>                            </a:t>
            </a:r>
            <a:r>
              <a:rPr lang="fr-FR" altLang="fr-FR" sz="1400">
                <a:solidFill>
                  <a:schemeClr val="tx1"/>
                </a:solidFill>
                <a:latin typeface="Calibri" panose="020F0502020204030204" pitchFamily="34" charset="0"/>
              </a:rPr>
              <a:t>à  démontrer </a:t>
            </a:r>
          </a:p>
        </p:txBody>
      </p:sp>
      <p:sp>
        <p:nvSpPr>
          <p:cNvPr id="37" name="Rectangle 36"/>
          <p:cNvSpPr/>
          <p:nvPr/>
        </p:nvSpPr>
        <p:spPr>
          <a:xfrm>
            <a:off x="8794750" y="6134100"/>
            <a:ext cx="215900" cy="23971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5" name="Rectangle 34"/>
          <p:cNvSpPr/>
          <p:nvPr/>
        </p:nvSpPr>
        <p:spPr>
          <a:xfrm>
            <a:off x="3830638" y="4208463"/>
            <a:ext cx="1347787" cy="2492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8" name="Rectangle 37"/>
          <p:cNvSpPr/>
          <p:nvPr/>
        </p:nvSpPr>
        <p:spPr>
          <a:xfrm>
            <a:off x="6654800" y="4183063"/>
            <a:ext cx="1387475" cy="3444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9" name="Rectangle 38"/>
          <p:cNvSpPr/>
          <p:nvPr/>
        </p:nvSpPr>
        <p:spPr>
          <a:xfrm>
            <a:off x="3830638" y="2801938"/>
            <a:ext cx="1360487" cy="3063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0" name="Rectangle 39"/>
          <p:cNvSpPr/>
          <p:nvPr/>
        </p:nvSpPr>
        <p:spPr>
          <a:xfrm>
            <a:off x="3830638" y="3468688"/>
            <a:ext cx="1360487" cy="3603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42" name="Connecteur droit avec flèche 41"/>
          <p:cNvCxnSpPr/>
          <p:nvPr/>
        </p:nvCxnSpPr>
        <p:spPr>
          <a:xfrm>
            <a:off x="7392988" y="1863725"/>
            <a:ext cx="107950" cy="1063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0740" name="Rectangle 1"/>
          <p:cNvSpPr>
            <a:spLocks noChangeArrowheads="1"/>
          </p:cNvSpPr>
          <p:nvPr/>
        </p:nvSpPr>
        <p:spPr bwMode="auto">
          <a:xfrm>
            <a:off x="5195888" y="6538913"/>
            <a:ext cx="381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sz="900" b="1" i="1">
                <a:solidFill>
                  <a:schemeClr val="tx1"/>
                </a:solidFill>
                <a:latin typeface="Arial" panose="020B0604020202020204" pitchFamily="34" charset="0"/>
              </a:rPr>
              <a:t>D’après Kitsiou S, Paré G, Jaana M</a:t>
            </a:r>
            <a:r>
              <a:rPr lang="fr-FR" altLang="fr-FR" sz="900" i="1">
                <a:solidFill>
                  <a:schemeClr val="tx1"/>
                </a:solidFill>
                <a:latin typeface="Arial" panose="020B0604020202020204" pitchFamily="34" charset="0"/>
              </a:rPr>
              <a:t>. </a:t>
            </a:r>
            <a:r>
              <a:rPr lang="fr-FR" altLang="fr-FR" sz="900" b="1" i="1">
                <a:solidFill>
                  <a:schemeClr val="tx1"/>
                </a:solidFill>
                <a:latin typeface="Arial" panose="020B0604020202020204" pitchFamily="34" charset="0"/>
              </a:rPr>
              <a:t>J Med Internet Res. 2013, Jul 23;15(7</a:t>
            </a:r>
            <a:r>
              <a:rPr lang="fr-FR" altLang="fr-FR" sz="900" i="1">
                <a:solidFill>
                  <a:schemeClr val="tx1"/>
                </a:solidFill>
                <a:latin typeface="Arial" panose="020B0604020202020204" pitchFamily="34" charset="0"/>
              </a:rPr>
              <a:t>)</a:t>
            </a:r>
            <a:endParaRPr lang="fr-FR" altLang="fr-FR" sz="900">
              <a:solidFill>
                <a:schemeClr val="tx1"/>
              </a:solidFill>
              <a:latin typeface="Arial" panose="020B0604020202020204" pitchFamily="34" charset="0"/>
            </a:endParaRPr>
          </a:p>
        </p:txBody>
      </p:sp>
      <p:sp>
        <p:nvSpPr>
          <p:cNvPr id="41" name="Rectangle 40"/>
          <p:cNvSpPr/>
          <p:nvPr/>
        </p:nvSpPr>
        <p:spPr>
          <a:xfrm>
            <a:off x="6994525" y="6124575"/>
            <a:ext cx="217488" cy="2397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3" name="Rectangle 42"/>
          <p:cNvSpPr/>
          <p:nvPr/>
        </p:nvSpPr>
        <p:spPr>
          <a:xfrm>
            <a:off x="4770438" y="6134100"/>
            <a:ext cx="215900" cy="2397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70743" name="Image 4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47350" y="-11113"/>
            <a:ext cx="164465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cteur droit avec flèche 2"/>
          <p:cNvCxnSpPr/>
          <p:nvPr/>
        </p:nvCxnSpPr>
        <p:spPr>
          <a:xfrm>
            <a:off x="5834063" y="1970088"/>
            <a:ext cx="12700" cy="3603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pied de page 1"/>
          <p:cNvSpPr>
            <a:spLocks noGrp="1"/>
          </p:cNvSpPr>
          <p:nvPr>
            <p:ph type="ftr" sz="quarter" idx="11"/>
          </p:nvPr>
        </p:nvSpPr>
        <p:spPr>
          <a:xfrm>
            <a:off x="4510088" y="6484938"/>
            <a:ext cx="7620000" cy="365125"/>
          </a:xfrm>
        </p:spPr>
        <p:txBody>
          <a:bodyPr/>
          <a:lstStyle/>
          <a:p>
            <a:pPr algn="r">
              <a:defRPr/>
            </a:pPr>
            <a:r>
              <a:rPr lang="fr-FR"/>
              <a:t>ANFH La Réunion 21 avril 2016</a:t>
            </a:r>
            <a:endParaRPr lang="en-US" dirty="0"/>
          </a:p>
        </p:txBody>
      </p:sp>
      <p:sp>
        <p:nvSpPr>
          <p:cNvPr id="70746"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EF0A2957-81A7-4A84-945A-C1E3C641EB11}" type="slidenum">
              <a:rPr lang="en-US" altLang="fr-FR" smtClean="0">
                <a:solidFill>
                  <a:srgbClr val="FEFFFF"/>
                </a:solidFill>
              </a:rPr>
              <a:pPr fontAlgn="base">
                <a:spcBef>
                  <a:spcPct val="0"/>
                </a:spcBef>
                <a:spcAft>
                  <a:spcPct val="0"/>
                </a:spcAft>
                <a:buClrTx/>
                <a:buFontTx/>
                <a:buNone/>
              </a:pPr>
              <a:t>37</a:t>
            </a:fld>
            <a:endParaRPr lang="en-US" altLang="fr-FR">
              <a:solidFill>
                <a:srgbClr val="FEFF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re 1"/>
          <p:cNvSpPr>
            <a:spLocks noGrp="1"/>
          </p:cNvSpPr>
          <p:nvPr>
            <p:ph type="title"/>
          </p:nvPr>
        </p:nvSpPr>
        <p:spPr>
          <a:xfrm>
            <a:off x="2592388" y="623888"/>
            <a:ext cx="8912225" cy="1281112"/>
          </a:xfrm>
        </p:spPr>
        <p:txBody>
          <a:bodyPr/>
          <a:lstStyle/>
          <a:p>
            <a:pPr algn="ctr"/>
            <a:r>
              <a:rPr lang="fr-FR" altLang="fr-FR"/>
              <a:t>Plan de l’exposé</a:t>
            </a:r>
          </a:p>
        </p:txBody>
      </p:sp>
      <p:sp>
        <p:nvSpPr>
          <p:cNvPr id="71683" name="Espace réservé du contenu 2"/>
          <p:cNvSpPr>
            <a:spLocks noGrp="1"/>
          </p:cNvSpPr>
          <p:nvPr>
            <p:ph idx="1"/>
          </p:nvPr>
        </p:nvSpPr>
        <p:spPr>
          <a:xfrm>
            <a:off x="2589213" y="2133600"/>
            <a:ext cx="8915400" cy="3778250"/>
          </a:xfrm>
        </p:spPr>
        <p:txBody>
          <a:bodyPr/>
          <a:lstStyle/>
          <a:p>
            <a:r>
              <a:rPr lang="fr-FR" altLang="fr-FR" sz="3200"/>
              <a:t>Définition et réglementation</a:t>
            </a:r>
          </a:p>
          <a:p>
            <a:r>
              <a:rPr lang="fr-FR" altLang="fr-FR" sz="3200"/>
              <a:t>Bénéfice pour les patients</a:t>
            </a:r>
          </a:p>
          <a:p>
            <a:r>
              <a:rPr lang="fr-FR" altLang="fr-FR" sz="3200" b="1"/>
              <a:t>Bénéfice pour les professionnels de santé</a:t>
            </a:r>
          </a:p>
          <a:p>
            <a:r>
              <a:rPr lang="fr-FR" altLang="fr-FR" sz="3200"/>
              <a:t>Bénéfice pour le Système de santé</a:t>
            </a:r>
          </a:p>
        </p:txBody>
      </p:sp>
      <p:sp>
        <p:nvSpPr>
          <p:cNvPr id="4" name="Espace réservé du pied de page 3"/>
          <p:cNvSpPr>
            <a:spLocks noGrp="1"/>
          </p:cNvSpPr>
          <p:nvPr>
            <p:ph type="ftr" sz="quarter" idx="11"/>
          </p:nvPr>
        </p:nvSpPr>
        <p:spPr/>
        <p:txBody>
          <a:bodyPr/>
          <a:lstStyle/>
          <a:p>
            <a:pPr>
              <a:defRPr/>
            </a:pPr>
            <a:r>
              <a:rPr lang="fr-FR"/>
              <a:t>ANFH La Réunion 21 avril 2016</a:t>
            </a:r>
            <a:endParaRPr lang="en-US" dirty="0"/>
          </a:p>
        </p:txBody>
      </p:sp>
      <p:sp>
        <p:nvSpPr>
          <p:cNvPr id="71685" name="Espace réservé du numéro de diapositive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1C90783-9473-4D68-961C-C8687AB4AFE1}" type="slidenum">
              <a:rPr lang="en-US" altLang="fr-FR" smtClean="0">
                <a:solidFill>
                  <a:srgbClr val="FEFFFF"/>
                </a:solidFill>
              </a:rPr>
              <a:pPr fontAlgn="base">
                <a:spcBef>
                  <a:spcPct val="0"/>
                </a:spcBef>
                <a:spcAft>
                  <a:spcPct val="0"/>
                </a:spcAft>
              </a:pPr>
              <a:t>38</a:t>
            </a:fld>
            <a:endParaRPr lang="en-US" altLang="fr-FR">
              <a:solidFill>
                <a:srgbClr val="FE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1" name="Tableau 260"/>
          <p:cNvGraphicFramePr>
            <a:graphicFrameLocks noGrp="1"/>
          </p:cNvGraphicFramePr>
          <p:nvPr/>
        </p:nvGraphicFramePr>
        <p:xfrm>
          <a:off x="2284413" y="990600"/>
          <a:ext cx="7088187" cy="5449888"/>
        </p:xfrm>
        <a:graphic>
          <a:graphicData uri="http://schemas.openxmlformats.org/drawingml/2006/table">
            <a:tbl>
              <a:tblPr/>
              <a:tblGrid>
                <a:gridCol w="1722373">
                  <a:extLst>
                    <a:ext uri="{9D8B030D-6E8A-4147-A177-3AD203B41FA5}">
                      <a16:colId xmlns:a16="http://schemas.microsoft.com/office/drawing/2014/main" val="20000"/>
                    </a:ext>
                  </a:extLst>
                </a:gridCol>
                <a:gridCol w="2530539">
                  <a:extLst>
                    <a:ext uri="{9D8B030D-6E8A-4147-A177-3AD203B41FA5}">
                      <a16:colId xmlns:a16="http://schemas.microsoft.com/office/drawing/2014/main" val="20001"/>
                    </a:ext>
                  </a:extLst>
                </a:gridCol>
                <a:gridCol w="2835275">
                  <a:extLst>
                    <a:ext uri="{9D8B030D-6E8A-4147-A177-3AD203B41FA5}">
                      <a16:colId xmlns:a16="http://schemas.microsoft.com/office/drawing/2014/main" val="20002"/>
                    </a:ext>
                  </a:extLst>
                </a:gridCol>
              </a:tblGrid>
              <a:tr h="40505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1"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a:txBody>
                  <a:tcPr marL="64296" marR="64296" marT="32137" marB="3213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700" b="1" i="0" u="none" strike="noStrike" cap="none" normalizeH="0" baseline="0" dirty="0">
                          <a:ln>
                            <a:noFill/>
                          </a:ln>
                          <a:solidFill>
                            <a:srgbClr val="FFFFFF"/>
                          </a:solidFill>
                          <a:effectLst/>
                          <a:latin typeface="Arial" pitchFamily="-1" charset="0"/>
                          <a:ea typeface="ＭＳ Ｐゴシック" pitchFamily="-1" charset="-128"/>
                          <a:cs typeface="ＭＳ Ｐゴシック" pitchFamily="-1" charset="-128"/>
                        </a:rPr>
                        <a:t>Etape 1</a:t>
                      </a:r>
                    </a:p>
                  </a:txBody>
                  <a:tcPr marL="64296" marR="64296" marT="32137" marB="3213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700" b="1" i="0" u="none" strike="noStrike" cap="none" normalizeH="0" baseline="0" dirty="0">
                          <a:ln>
                            <a:noFill/>
                          </a:ln>
                          <a:solidFill>
                            <a:schemeClr val="bg1"/>
                          </a:solidFill>
                          <a:effectLst/>
                          <a:latin typeface="Arial" pitchFamily="-1" charset="0"/>
                          <a:ea typeface="ＭＳ Ｐゴシック" pitchFamily="-1" charset="-128"/>
                          <a:cs typeface="ＭＳ Ｐゴシック" pitchFamily="-1" charset="-128"/>
                        </a:rPr>
                        <a:t>Etape 2</a:t>
                      </a:r>
                    </a:p>
                  </a:txBody>
                  <a:tcPr marL="64296" marR="64296" marT="32137" marB="3213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37403">
                <a:tc>
                  <a:txBody>
                    <a:bodyPr/>
                    <a:lstStyle/>
                    <a:p>
                      <a:pPr marL="487363" marR="0" lvl="0" indent="-487363" algn="just" defTabSz="1300163" rtl="0" eaLnBrk="0" fontAlgn="base" latinLnBrk="0" hangingPunct="0">
                        <a:lnSpc>
                          <a:spcPct val="100000"/>
                        </a:lnSpc>
                        <a:spcBef>
                          <a:spcPct val="20000"/>
                        </a:spcBef>
                        <a:spcAft>
                          <a:spcPct val="0"/>
                        </a:spcAft>
                        <a:buClrTx/>
                        <a:buSzTx/>
                        <a:buFont typeface="Wingdings" pitchFamily="-1" charset="2"/>
                        <a:buNone/>
                        <a:tabLst/>
                      </a:pPr>
                      <a:r>
                        <a:rPr kumimoji="0" lang="fr-FR" sz="1700" b="1" i="0" u="none" strike="noStrike" cap="none" normalizeH="0" baseline="0" dirty="0" err="1">
                          <a:ln>
                            <a:noFill/>
                          </a:ln>
                          <a:solidFill>
                            <a:srgbClr val="000000"/>
                          </a:solidFill>
                          <a:effectLst/>
                          <a:latin typeface="Arial" pitchFamily="-1" charset="0"/>
                          <a:ea typeface="ＭＳ Ｐゴシック" pitchFamily="-1" charset="-128"/>
                          <a:cs typeface="ＭＳ Ｐゴシック" pitchFamily="-1" charset="-128"/>
                          <a:sym typeface="Wingdings" pitchFamily="-1" charset="2"/>
                        </a:rPr>
                        <a:t>Nord-</a:t>
                      </a:r>
                      <a:endParaRPr kumimoji="0" lang="fr-FR" sz="1700" b="1" i="0" u="none" strike="noStrike" cap="none" normalizeH="0" baseline="0" dirty="0">
                        <a:ln>
                          <a:noFill/>
                        </a:ln>
                        <a:solidFill>
                          <a:srgbClr val="000000"/>
                        </a:solidFill>
                        <a:effectLst/>
                        <a:latin typeface="Arial" pitchFamily="-1" charset="0"/>
                        <a:ea typeface="ＭＳ Ｐゴシック" pitchFamily="-1" charset="-128"/>
                        <a:cs typeface="ＭＳ Ｐゴシック" pitchFamily="-1" charset="-128"/>
                        <a:sym typeface="Wingdings" pitchFamily="-1" charset="2"/>
                      </a:endParaRPr>
                    </a:p>
                    <a:p>
                      <a:pPr marL="487363" marR="0" lvl="0" indent="-487363" algn="just" defTabSz="1300163" rtl="0" eaLnBrk="0" fontAlgn="base" latinLnBrk="0" hangingPunct="0">
                        <a:lnSpc>
                          <a:spcPct val="100000"/>
                        </a:lnSpc>
                        <a:spcBef>
                          <a:spcPct val="20000"/>
                        </a:spcBef>
                        <a:spcAft>
                          <a:spcPct val="0"/>
                        </a:spcAft>
                        <a:buClrTx/>
                        <a:buSzTx/>
                        <a:buFont typeface="Wingdings" pitchFamily="-1" charset="2"/>
                        <a:buNone/>
                        <a:tabLst/>
                      </a:pPr>
                      <a:r>
                        <a:rPr kumimoji="0" lang="fr-FR" sz="1700" b="1" i="0" u="none" strike="noStrike" cap="none" normalizeH="0" baseline="0" dirty="0">
                          <a:ln>
                            <a:noFill/>
                          </a:ln>
                          <a:solidFill>
                            <a:srgbClr val="000000"/>
                          </a:solidFill>
                          <a:effectLst/>
                          <a:latin typeface="Arial" pitchFamily="-1" charset="0"/>
                          <a:ea typeface="ＭＳ Ｐゴシック" pitchFamily="-1" charset="-128"/>
                          <a:cs typeface="ＭＳ Ｐゴシック" pitchFamily="-1" charset="-128"/>
                          <a:sym typeface="Wingdings" pitchFamily="-1" charset="2"/>
                        </a:rPr>
                        <a:t>Pas-de-Calais</a:t>
                      </a:r>
                    </a:p>
                  </a:txBody>
                  <a:tcPr marL="64296" marR="64296" marT="32137" marB="32137"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a:txBody>
                  <a:tcPr marL="64296" marR="64296" marT="32137" marB="3213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a:txBody>
                  <a:tcPr marL="64296" marR="64296" marT="32137" marB="3213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extLst>
                  <a:ext uri="{0D108BD9-81ED-4DB2-BD59-A6C34878D82A}">
                    <a16:rowId xmlns:a16="http://schemas.microsoft.com/office/drawing/2014/main" val="10001"/>
                  </a:ext>
                </a:extLst>
              </a:tr>
              <a:tr h="1518693">
                <a:tc>
                  <a:txBody>
                    <a:bodyPr/>
                    <a:lstStyle/>
                    <a:p>
                      <a:pPr marL="487363" marR="0" lvl="0" indent="-487363" algn="just" defTabSz="1300163" rtl="0" eaLnBrk="0" fontAlgn="base" latinLnBrk="0" hangingPunct="0">
                        <a:lnSpc>
                          <a:spcPct val="100000"/>
                        </a:lnSpc>
                        <a:spcBef>
                          <a:spcPct val="20000"/>
                        </a:spcBef>
                        <a:spcAft>
                          <a:spcPct val="0"/>
                        </a:spcAft>
                        <a:buClrTx/>
                        <a:buSzTx/>
                        <a:buFont typeface="Wingdings" pitchFamily="-1" charset="2"/>
                        <a:buNone/>
                        <a:tabLst/>
                      </a:pPr>
                      <a:r>
                        <a:rPr kumimoji="0" lang="fr-FR" sz="1700" b="1" i="0" u="none" strike="noStrike" cap="none" normalizeH="0" baseline="0" dirty="0">
                          <a:ln>
                            <a:noFill/>
                          </a:ln>
                          <a:solidFill>
                            <a:srgbClr val="000000"/>
                          </a:solidFill>
                          <a:effectLst/>
                          <a:latin typeface="Arial" pitchFamily="-1" charset="0"/>
                          <a:ea typeface="ＭＳ Ｐゴシック" pitchFamily="-1" charset="-128"/>
                          <a:cs typeface="ＭＳ Ｐゴシック" pitchFamily="-1" charset="-128"/>
                          <a:sym typeface="Wingdings" pitchFamily="-1" charset="2"/>
                        </a:rPr>
                        <a:t>Bourgogne</a:t>
                      </a:r>
                    </a:p>
                  </a:txBody>
                  <a:tcPr marL="64296" marR="64296" marT="32137" marB="32137"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1"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a:txBody>
                  <a:tcPr marL="64296" marR="64296" marT="32137" marB="3213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a:txBody>
                  <a:tcPr marL="64296" marR="64296" marT="32137" marB="3213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88733">
                <a:tc>
                  <a:txBody>
                    <a:bodyPr/>
                    <a:lstStyle/>
                    <a:p>
                      <a:pPr marL="487363" marR="0" lvl="0" indent="-487363" algn="just" defTabSz="1300163" rtl="0" eaLnBrk="0" fontAlgn="base" latinLnBrk="0" hangingPunct="0">
                        <a:lnSpc>
                          <a:spcPct val="100000"/>
                        </a:lnSpc>
                        <a:spcBef>
                          <a:spcPct val="20000"/>
                        </a:spcBef>
                        <a:spcAft>
                          <a:spcPct val="0"/>
                        </a:spcAft>
                        <a:buClrTx/>
                        <a:buSzTx/>
                        <a:buFont typeface="Wingdings" pitchFamily="-1" charset="2"/>
                        <a:buNone/>
                        <a:tabLst/>
                      </a:pPr>
                      <a:r>
                        <a:rPr kumimoji="0" lang="fr-FR" sz="1700" b="1" i="0" u="none" strike="noStrike" cap="none" normalizeH="0" baseline="0" dirty="0">
                          <a:ln>
                            <a:noFill/>
                          </a:ln>
                          <a:solidFill>
                            <a:srgbClr val="000000"/>
                          </a:solidFill>
                          <a:effectLst/>
                          <a:latin typeface="Arial" pitchFamily="-1" charset="0"/>
                          <a:ea typeface="ＭＳ Ｐゴシック" pitchFamily="-1" charset="-128"/>
                          <a:cs typeface="ＭＳ Ｐゴシック" pitchFamily="-1" charset="-128"/>
                          <a:sym typeface="Wingdings" pitchFamily="-1" charset="2"/>
                        </a:rPr>
                        <a:t>Franche Comté</a:t>
                      </a:r>
                    </a:p>
                    <a:p>
                      <a:pPr marL="487363" marR="0" lvl="0" indent="-487363" algn="l" defTabSz="1300163"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a:txBody>
                  <a:tcPr marL="64296" marR="64296" marT="32137" marB="32137"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a:txBody>
                  <a:tcPr marL="64296" marR="64296" marT="32137" marB="3213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a:txBody>
                  <a:tcPr marL="64296" marR="64296" marT="32137" marB="3213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extLst>
                  <a:ext uri="{0D108BD9-81ED-4DB2-BD59-A6C34878D82A}">
                    <a16:rowId xmlns:a16="http://schemas.microsoft.com/office/drawing/2014/main" val="10003"/>
                  </a:ext>
                </a:extLst>
              </a:tr>
            </a:tbl>
          </a:graphicData>
        </a:graphic>
      </p:graphicFrame>
      <p:grpSp>
        <p:nvGrpSpPr>
          <p:cNvPr id="79896" name="Groupe 295"/>
          <p:cNvGrpSpPr>
            <a:grpSpLocks/>
          </p:cNvGrpSpPr>
          <p:nvPr/>
        </p:nvGrpSpPr>
        <p:grpSpPr bwMode="auto">
          <a:xfrm>
            <a:off x="4360863" y="1531938"/>
            <a:ext cx="1822450" cy="1519237"/>
            <a:chOff x="3621286" y="1638035"/>
            <a:chExt cx="2592280" cy="2160232"/>
          </a:xfrm>
        </p:grpSpPr>
        <p:sp>
          <p:nvSpPr>
            <p:cNvPr id="4" name="Ellipse 3"/>
            <p:cNvSpPr>
              <a:spLocks noChangeArrowheads="1"/>
            </p:cNvSpPr>
            <p:nvPr/>
          </p:nvSpPr>
          <p:spPr bwMode="auto">
            <a:xfrm>
              <a:off x="4773763" y="1638035"/>
              <a:ext cx="360347" cy="360304"/>
            </a:xfrm>
            <a:prstGeom prst="ellipse">
              <a:avLst/>
            </a:prstGeom>
            <a:gradFill flip="none" rotWithShape="1">
              <a:gsLst>
                <a:gs pos="0">
                  <a:srgbClr val="008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5" name="Ellipse 4"/>
            <p:cNvSpPr>
              <a:spLocks noChangeArrowheads="1"/>
            </p:cNvSpPr>
            <p:nvPr/>
          </p:nvSpPr>
          <p:spPr bwMode="auto">
            <a:xfrm>
              <a:off x="5529382" y="2574506"/>
              <a:ext cx="179380" cy="179358"/>
            </a:xfrm>
            <a:prstGeom prst="ellipse">
              <a:avLst/>
            </a:prstGeom>
            <a:gradFill flip="none" rotWithShape="1">
              <a:gsLst>
                <a:gs pos="39000">
                  <a:srgbClr val="008000"/>
                </a:gs>
                <a:gs pos="100000">
                  <a:srgbClr val="FFFFFF"/>
                </a:gs>
                <a:gs pos="88000">
                  <a:srgbClr val="FF0000"/>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6" name="Ellipse 5"/>
            <p:cNvSpPr>
              <a:spLocks noChangeArrowheads="1"/>
            </p:cNvSpPr>
            <p:nvPr/>
          </p:nvSpPr>
          <p:spPr bwMode="auto">
            <a:xfrm>
              <a:off x="4881709" y="3222099"/>
              <a:ext cx="179380" cy="179358"/>
            </a:xfrm>
            <a:prstGeom prst="ellipse">
              <a:avLst/>
            </a:prstGeom>
            <a:gradFill flip="none" rotWithShape="1">
              <a:gsLst>
                <a:gs pos="39000">
                  <a:srgbClr val="008000"/>
                </a:gs>
                <a:gs pos="100000">
                  <a:srgbClr val="FFFFFF"/>
                </a:gs>
                <a:gs pos="88000">
                  <a:srgbClr val="FF0000"/>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7" name="Ellipse 6"/>
            <p:cNvSpPr>
              <a:spLocks noChangeArrowheads="1"/>
            </p:cNvSpPr>
            <p:nvPr/>
          </p:nvSpPr>
          <p:spPr bwMode="auto">
            <a:xfrm>
              <a:off x="4197524" y="2574506"/>
              <a:ext cx="179381" cy="179358"/>
            </a:xfrm>
            <a:prstGeom prst="ellipse">
              <a:avLst/>
            </a:prstGeom>
            <a:gradFill flip="none" rotWithShape="1">
              <a:gsLst>
                <a:gs pos="39000">
                  <a:srgbClr val="008000"/>
                </a:gs>
                <a:gs pos="100000">
                  <a:srgbClr val="FFFFFF"/>
                </a:gs>
                <a:gs pos="88000">
                  <a:srgbClr val="FF0000"/>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cxnSp>
          <p:nvCxnSpPr>
            <p:cNvPr id="80160" name="Connecteur droit 8"/>
            <p:cNvCxnSpPr>
              <a:cxnSpLocks noChangeShapeType="1"/>
              <a:stCxn id="0" idx="6"/>
              <a:endCxn id="0" idx="2"/>
            </p:cNvCxnSpPr>
            <p:nvPr/>
          </p:nvCxnSpPr>
          <p:spPr bwMode="auto">
            <a:xfrm>
              <a:off x="4377350" y="2664139"/>
              <a:ext cx="11521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161" name="Connecteur droit 11"/>
            <p:cNvCxnSpPr>
              <a:cxnSpLocks noChangeShapeType="1"/>
              <a:stCxn id="0" idx="5"/>
              <a:endCxn id="0" idx="1"/>
            </p:cNvCxnSpPr>
            <p:nvPr/>
          </p:nvCxnSpPr>
          <p:spPr bwMode="auto">
            <a:xfrm>
              <a:off x="4350990" y="2727779"/>
              <a:ext cx="556816" cy="5207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162" name="Connecteur droit 13"/>
            <p:cNvCxnSpPr>
              <a:cxnSpLocks noChangeShapeType="1"/>
              <a:stCxn id="0" idx="7"/>
              <a:endCxn id="0" idx="3"/>
            </p:cNvCxnSpPr>
            <p:nvPr/>
          </p:nvCxnSpPr>
          <p:spPr bwMode="auto">
            <a:xfrm flipV="1">
              <a:off x="5035086" y="2727779"/>
              <a:ext cx="520792" cy="5207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 name="Ellipse 14"/>
            <p:cNvSpPr>
              <a:spLocks noChangeArrowheads="1"/>
            </p:cNvSpPr>
            <p:nvPr/>
          </p:nvSpPr>
          <p:spPr bwMode="auto">
            <a:xfrm>
              <a:off x="3982579" y="2213645"/>
              <a:ext cx="70000" cy="72233"/>
            </a:xfrm>
            <a:prstGeom prst="ellipse">
              <a:avLst/>
            </a:prstGeom>
            <a:gradFill rotWithShape="1">
              <a:gsLst>
                <a:gs pos="0">
                  <a:srgbClr val="ACACE1"/>
                </a:gs>
                <a:gs pos="35001">
                  <a:srgbClr val="C5C5E9"/>
                </a:gs>
                <a:gs pos="100000">
                  <a:srgbClr val="E9E9F7"/>
                </a:gs>
              </a:gsLst>
              <a:lin ang="16200000" scaled="1"/>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27" name="Ellipse 26"/>
            <p:cNvSpPr>
              <a:spLocks noChangeArrowheads="1"/>
            </p:cNvSpPr>
            <p:nvPr/>
          </p:nvSpPr>
          <p:spPr bwMode="auto">
            <a:xfrm>
              <a:off x="4127097" y="3078190"/>
              <a:ext cx="70000" cy="72233"/>
            </a:xfrm>
            <a:prstGeom prst="ellipse">
              <a:avLst/>
            </a:prstGeom>
            <a:gradFill rotWithShape="1">
              <a:gsLst>
                <a:gs pos="0">
                  <a:srgbClr val="ACACE1"/>
                </a:gs>
                <a:gs pos="35001">
                  <a:srgbClr val="C5C5E9"/>
                </a:gs>
                <a:gs pos="100000">
                  <a:srgbClr val="E9E9F7"/>
                </a:gs>
              </a:gsLst>
              <a:lin ang="16200000" scaled="1"/>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28" name="Ellipse 27"/>
            <p:cNvSpPr>
              <a:spLocks noChangeArrowheads="1"/>
            </p:cNvSpPr>
            <p:nvPr/>
          </p:nvSpPr>
          <p:spPr bwMode="auto">
            <a:xfrm>
              <a:off x="4483874" y="3437100"/>
              <a:ext cx="74516" cy="74491"/>
            </a:xfrm>
            <a:prstGeom prst="ellipse">
              <a:avLst/>
            </a:prstGeom>
            <a:gradFill rotWithShape="1">
              <a:gsLst>
                <a:gs pos="0">
                  <a:srgbClr val="ACACE1"/>
                </a:gs>
                <a:gs pos="35001">
                  <a:srgbClr val="C5C5E9"/>
                </a:gs>
                <a:gs pos="100000">
                  <a:srgbClr val="E9E9F7"/>
                </a:gs>
              </a:gsLst>
              <a:lin ang="16200000" scaled="1"/>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29" name="Ellipse 28"/>
            <p:cNvSpPr>
              <a:spLocks noChangeArrowheads="1"/>
            </p:cNvSpPr>
            <p:nvPr/>
          </p:nvSpPr>
          <p:spPr bwMode="auto">
            <a:xfrm>
              <a:off x="4917426" y="3726034"/>
              <a:ext cx="72259" cy="72233"/>
            </a:xfrm>
            <a:prstGeom prst="ellipse">
              <a:avLst/>
            </a:prstGeom>
            <a:gradFill rotWithShape="1">
              <a:gsLst>
                <a:gs pos="0">
                  <a:srgbClr val="ACACE1"/>
                </a:gs>
                <a:gs pos="35001">
                  <a:srgbClr val="C5C5E9"/>
                </a:gs>
                <a:gs pos="100000">
                  <a:srgbClr val="E9E9F7"/>
                </a:gs>
              </a:gsLst>
              <a:lin ang="16200000" scaled="1"/>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30" name="Ellipse 29"/>
            <p:cNvSpPr>
              <a:spLocks noChangeArrowheads="1"/>
            </p:cNvSpPr>
            <p:nvPr/>
          </p:nvSpPr>
          <p:spPr bwMode="auto">
            <a:xfrm>
              <a:off x="5420978" y="3511591"/>
              <a:ext cx="72259" cy="69975"/>
            </a:xfrm>
            <a:prstGeom prst="ellipse">
              <a:avLst/>
            </a:prstGeom>
            <a:gradFill rotWithShape="1">
              <a:gsLst>
                <a:gs pos="0">
                  <a:srgbClr val="ACACE1"/>
                </a:gs>
                <a:gs pos="35001">
                  <a:srgbClr val="C5C5E9"/>
                </a:gs>
                <a:gs pos="100000">
                  <a:srgbClr val="E9E9F7"/>
                </a:gs>
              </a:gsLst>
              <a:lin ang="16200000" scaled="1"/>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31" name="Ellipse 30"/>
            <p:cNvSpPr>
              <a:spLocks noChangeArrowheads="1"/>
            </p:cNvSpPr>
            <p:nvPr/>
          </p:nvSpPr>
          <p:spPr bwMode="auto">
            <a:xfrm>
              <a:off x="5852273" y="3078190"/>
              <a:ext cx="74516" cy="72233"/>
            </a:xfrm>
            <a:prstGeom prst="ellipse">
              <a:avLst/>
            </a:prstGeom>
            <a:gradFill rotWithShape="1">
              <a:gsLst>
                <a:gs pos="0">
                  <a:srgbClr val="ACACE1"/>
                </a:gs>
                <a:gs pos="35001">
                  <a:srgbClr val="C5C5E9"/>
                </a:gs>
                <a:gs pos="100000">
                  <a:srgbClr val="E9E9F7"/>
                </a:gs>
              </a:gsLst>
              <a:lin ang="16200000" scaled="1"/>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32" name="Ellipse 31"/>
            <p:cNvSpPr>
              <a:spLocks noChangeArrowheads="1"/>
            </p:cNvSpPr>
            <p:nvPr/>
          </p:nvSpPr>
          <p:spPr bwMode="auto">
            <a:xfrm>
              <a:off x="6141307" y="2789256"/>
              <a:ext cx="72259" cy="72233"/>
            </a:xfrm>
            <a:prstGeom prst="ellipse">
              <a:avLst/>
            </a:prstGeom>
            <a:gradFill rotWithShape="1">
              <a:gsLst>
                <a:gs pos="0">
                  <a:srgbClr val="ACACE1"/>
                </a:gs>
                <a:gs pos="35001">
                  <a:srgbClr val="C5C5E9"/>
                </a:gs>
                <a:gs pos="100000">
                  <a:srgbClr val="E9E9F7"/>
                </a:gs>
              </a:gsLst>
              <a:lin ang="16200000" scaled="1"/>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33" name="Ellipse 32"/>
            <p:cNvSpPr>
              <a:spLocks noChangeArrowheads="1"/>
            </p:cNvSpPr>
            <p:nvPr/>
          </p:nvSpPr>
          <p:spPr bwMode="auto">
            <a:xfrm>
              <a:off x="5996790" y="2358112"/>
              <a:ext cx="72259" cy="72233"/>
            </a:xfrm>
            <a:prstGeom prst="ellipse">
              <a:avLst/>
            </a:prstGeom>
            <a:gradFill rotWithShape="1">
              <a:gsLst>
                <a:gs pos="0">
                  <a:srgbClr val="ACACE1"/>
                </a:gs>
                <a:gs pos="35001">
                  <a:srgbClr val="C5C5E9"/>
                </a:gs>
                <a:gs pos="100000">
                  <a:srgbClr val="E9E9F7"/>
                </a:gs>
              </a:gsLst>
              <a:lin ang="16200000" scaled="1"/>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34" name="Ellipse 33"/>
            <p:cNvSpPr>
              <a:spLocks noChangeArrowheads="1"/>
            </p:cNvSpPr>
            <p:nvPr/>
          </p:nvSpPr>
          <p:spPr bwMode="auto">
            <a:xfrm>
              <a:off x="3621286" y="2647046"/>
              <a:ext cx="72259" cy="69977"/>
            </a:xfrm>
            <a:prstGeom prst="ellipse">
              <a:avLst/>
            </a:prstGeom>
            <a:gradFill rotWithShape="1">
              <a:gsLst>
                <a:gs pos="0">
                  <a:srgbClr val="ACACE1"/>
                </a:gs>
                <a:gs pos="35001">
                  <a:srgbClr val="C5C5E9"/>
                </a:gs>
                <a:gs pos="100000">
                  <a:srgbClr val="E9E9F7"/>
                </a:gs>
              </a:gsLst>
              <a:lin ang="16200000" scaled="1"/>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grpSp>
      <p:grpSp>
        <p:nvGrpSpPr>
          <p:cNvPr id="79897" name="Groupe 294"/>
          <p:cNvGrpSpPr>
            <a:grpSpLocks/>
          </p:cNvGrpSpPr>
          <p:nvPr/>
        </p:nvGrpSpPr>
        <p:grpSpPr bwMode="auto">
          <a:xfrm>
            <a:off x="7094538" y="1531938"/>
            <a:ext cx="1822450" cy="1519237"/>
            <a:chOff x="7509718" y="1998075"/>
            <a:chExt cx="2592283" cy="2160232"/>
          </a:xfrm>
        </p:grpSpPr>
        <p:cxnSp>
          <p:nvCxnSpPr>
            <p:cNvPr id="80093" name="Connecteur droit 61"/>
            <p:cNvCxnSpPr>
              <a:cxnSpLocks noChangeShapeType="1"/>
              <a:stCxn id="0" idx="5"/>
              <a:endCxn id="60" idx="2"/>
            </p:cNvCxnSpPr>
            <p:nvPr/>
          </p:nvCxnSpPr>
          <p:spPr bwMode="auto">
            <a:xfrm>
              <a:off x="7571174" y="3067643"/>
              <a:ext cx="304391" cy="226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094" name="Connecteur droit 63"/>
            <p:cNvCxnSpPr>
              <a:cxnSpLocks noChangeShapeType="1"/>
              <a:stCxn id="0" idx="7"/>
            </p:cNvCxnSpPr>
            <p:nvPr/>
          </p:nvCxnSpPr>
          <p:spPr bwMode="auto">
            <a:xfrm rot="5400000" flipH="1" flipV="1">
              <a:off x="7859049" y="3509956"/>
              <a:ext cx="226439" cy="3710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095" name="Connecteur droit 65"/>
            <p:cNvCxnSpPr>
              <a:cxnSpLocks noChangeShapeType="1"/>
              <a:stCxn id="0" idx="7"/>
            </p:cNvCxnSpPr>
            <p:nvPr/>
          </p:nvCxnSpPr>
          <p:spPr bwMode="auto">
            <a:xfrm rot="5400000" flipH="1" flipV="1">
              <a:off x="8344010" y="3746589"/>
              <a:ext cx="194120" cy="95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096" name="Connecteur droit 67"/>
            <p:cNvCxnSpPr>
              <a:cxnSpLocks noChangeShapeType="1"/>
              <a:stCxn id="0" idx="5"/>
            </p:cNvCxnSpPr>
            <p:nvPr/>
          </p:nvCxnSpPr>
          <p:spPr bwMode="auto">
            <a:xfrm flipV="1">
              <a:off x="8867318" y="3726267"/>
              <a:ext cx="226576" cy="4214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097" name="Connecteur droit 69"/>
            <p:cNvCxnSpPr>
              <a:cxnSpLocks noChangeShapeType="1"/>
              <a:stCxn id="0" idx="3"/>
            </p:cNvCxnSpPr>
            <p:nvPr/>
          </p:nvCxnSpPr>
          <p:spPr bwMode="auto">
            <a:xfrm rot="5400000" flipH="1" flipV="1">
              <a:off x="9077206" y="3736762"/>
              <a:ext cx="531231" cy="782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098" name="Connecteur droit 71"/>
            <p:cNvCxnSpPr>
              <a:cxnSpLocks noChangeShapeType="1"/>
              <a:stCxn id="0" idx="1"/>
            </p:cNvCxnSpPr>
            <p:nvPr/>
          </p:nvCxnSpPr>
          <p:spPr bwMode="auto">
            <a:xfrm rot="5400000" flipH="1">
              <a:off x="9573260" y="3246904"/>
              <a:ext cx="61002" cy="2996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099" name="Connecteur droit 73"/>
            <p:cNvCxnSpPr>
              <a:cxnSpLocks noChangeShapeType="1"/>
              <a:stCxn id="0" idx="1"/>
              <a:endCxn id="60" idx="0"/>
            </p:cNvCxnSpPr>
            <p:nvPr/>
          </p:nvCxnSpPr>
          <p:spPr bwMode="auto">
            <a:xfrm flipH="1">
              <a:off x="9740406" y="3160747"/>
              <a:ext cx="300136" cy="1334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100" name="Connecteur droit 75"/>
            <p:cNvCxnSpPr>
              <a:cxnSpLocks noChangeShapeType="1"/>
              <a:stCxn id="0" idx="7"/>
            </p:cNvCxnSpPr>
            <p:nvPr/>
          </p:nvCxnSpPr>
          <p:spPr bwMode="auto">
            <a:xfrm flipH="1">
              <a:off x="9453934" y="2728699"/>
              <a:ext cx="493504" cy="614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101" name="Connecteur droit 77"/>
            <p:cNvCxnSpPr>
              <a:cxnSpLocks noChangeShapeType="1"/>
              <a:stCxn id="0" idx="5"/>
            </p:cNvCxnSpPr>
            <p:nvPr/>
          </p:nvCxnSpPr>
          <p:spPr bwMode="auto">
            <a:xfrm rot="16200000" flipH="1">
              <a:off x="7910515" y="2542890"/>
              <a:ext cx="160410" cy="334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0" name="Nuage 59"/>
            <p:cNvSpPr>
              <a:spLocks/>
            </p:cNvSpPr>
            <p:nvPr/>
          </p:nvSpPr>
          <p:spPr bwMode="auto">
            <a:xfrm>
              <a:off x="7871012" y="2718152"/>
              <a:ext cx="1869695" cy="1153479"/>
            </a:xfrm>
            <a:custGeom>
              <a:avLst/>
              <a:gdLst>
                <a:gd name="T0" fmla="*/ 1869584 w 43200"/>
                <a:gd name="T1" fmla="*/ 576168 h 43200"/>
                <a:gd name="T2" fmla="*/ 935572 w 43200"/>
                <a:gd name="T3" fmla="*/ 1151108 h 43200"/>
                <a:gd name="T4" fmla="*/ 5804 w 43200"/>
                <a:gd name="T5" fmla="*/ 576168 h 43200"/>
                <a:gd name="T6" fmla="*/ 935572 w 43200"/>
                <a:gd name="T7" fmla="*/ 6588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1"/>
                    <a:pt x="12969" y="4376"/>
                    <a:pt x="14005" y="5201"/>
                  </a:cubicBezTo>
                  <a:lnTo>
                    <a:pt x="14005" y="5202"/>
                  </a:lnTo>
                  <a:cubicBezTo>
                    <a:pt x="14930" y="2828"/>
                    <a:pt x="16742" y="1343"/>
                    <a:pt x="18715" y="1343"/>
                  </a:cubicBezTo>
                  <a:cubicBezTo>
                    <a:pt x="20114" y="1343"/>
                    <a:pt x="21458" y="2093"/>
                    <a:pt x="22456" y="3431"/>
                  </a:cubicBezTo>
                  <a:lnTo>
                    <a:pt x="22456" y="3432"/>
                  </a:lnTo>
                  <a:cubicBezTo>
                    <a:pt x="23194" y="1415"/>
                    <a:pt x="24707" y="140"/>
                    <a:pt x="26362" y="140"/>
                  </a:cubicBezTo>
                  <a:cubicBezTo>
                    <a:pt x="27723" y="140"/>
                    <a:pt x="29007" y="1006"/>
                    <a:pt x="29832" y="2481"/>
                  </a:cubicBezTo>
                  <a:lnTo>
                    <a:pt x="29832" y="2480"/>
                  </a:lnTo>
                  <a:cubicBezTo>
                    <a:pt x="30755" y="1002"/>
                    <a:pt x="32110" y="149"/>
                    <a:pt x="33538" y="149"/>
                  </a:cubicBezTo>
                  <a:cubicBezTo>
                    <a:pt x="35888" y="149"/>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6"/>
                  </a:cubicBezTo>
                  <a:cubicBezTo>
                    <a:pt x="30535" y="38006"/>
                    <a:pt x="29474" y="37593"/>
                    <a:pt x="28555" y="36813"/>
                  </a:cubicBezTo>
                  <a:lnTo>
                    <a:pt x="28556" y="36813"/>
                  </a:lnTo>
                  <a:cubicBezTo>
                    <a:pt x="27694" y="40699"/>
                    <a:pt x="25069" y="43357"/>
                    <a:pt x="22094" y="43357"/>
                  </a:cubicBezTo>
                  <a:cubicBezTo>
                    <a:pt x="19839" y="43357"/>
                    <a:pt x="17733" y="41821"/>
                    <a:pt x="16480" y="39263"/>
                  </a:cubicBezTo>
                  <a:lnTo>
                    <a:pt x="16480" y="39264"/>
                  </a:lnTo>
                  <a:cubicBezTo>
                    <a:pt x="15279" y="40250"/>
                    <a:pt x="13904" y="40770"/>
                    <a:pt x="12503" y="40770"/>
                  </a:cubicBezTo>
                  <a:cubicBezTo>
                    <a:pt x="9735" y="40770"/>
                    <a:pt x="7180" y="38748"/>
                    <a:pt x="5804" y="35469"/>
                  </a:cubicBezTo>
                  <a:lnTo>
                    <a:pt x="5803" y="35469"/>
                  </a:lnTo>
                  <a:cubicBezTo>
                    <a:pt x="5635" y="35496"/>
                    <a:pt x="5465" y="35509"/>
                    <a:pt x="5296" y="35509"/>
                  </a:cubicBezTo>
                  <a:cubicBezTo>
                    <a:pt x="2888" y="35510"/>
                    <a:pt x="936" y="32860"/>
                    <a:pt x="936" y="29592"/>
                  </a:cubicBezTo>
                  <a:cubicBezTo>
                    <a:pt x="936" y="28090"/>
                    <a:pt x="1356" y="26644"/>
                    <a:pt x="2112" y="25547"/>
                  </a:cubicBezTo>
                  <a:lnTo>
                    <a:pt x="2113" y="25547"/>
                  </a:lnTo>
                  <a:cubicBezTo>
                    <a:pt x="781" y="24481"/>
                    <a:pt x="-36" y="22528"/>
                    <a:pt x="-36" y="20418"/>
                  </a:cubicBezTo>
                  <a:cubicBezTo>
                    <a:pt x="-36" y="17370"/>
                    <a:pt x="1647" y="14817"/>
                    <a:pt x="3863" y="14504"/>
                  </a:cubicBezTo>
                  <a:close/>
                </a:path>
                <a:path w="43200" h="43200" fill="none">
                  <a:moveTo>
                    <a:pt x="4693" y="26177"/>
                  </a:moveTo>
                  <a:lnTo>
                    <a:pt x="4693" y="26177"/>
                  </a:lnTo>
                  <a:cubicBezTo>
                    <a:pt x="4580" y="26189"/>
                    <a:pt x="4468" y="26194"/>
                    <a:pt x="4356" y="26194"/>
                  </a:cubicBezTo>
                  <a:cubicBezTo>
                    <a:pt x="3584" y="26194"/>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1">
              <a:gsLst>
                <a:gs pos="0">
                  <a:srgbClr val="E4FEFF"/>
                </a:gs>
                <a:gs pos="35001">
                  <a:srgbClr val="EBFEFF"/>
                </a:gs>
                <a:gs pos="100000">
                  <a:srgbClr val="F6FFFF"/>
                </a:gs>
              </a:gsLst>
              <a:lin ang="16200000" scaled="1"/>
            </a:gradFill>
            <a:ln w="9525" cap="flat">
              <a:solidFill>
                <a:srgbClr val="D5E8EA"/>
              </a:solidFill>
              <a:prstDash val="solid"/>
              <a:round/>
              <a:headEnd type="none" w="med" len="med"/>
              <a:tailEnd type="none" w="med" len="med"/>
            </a:ln>
            <a:effectLst>
              <a:outerShdw blurRad="63500" dist="20000" dir="5400000" rotWithShape="0">
                <a:srgbClr val="000000">
                  <a:alpha val="37999"/>
                </a:srgbClr>
              </a:outerShdw>
            </a:effectLst>
          </p:spPr>
          <p:txBody>
            <a:bodyPr/>
            <a:lstStyle/>
            <a:p>
              <a:pPr eaLnBrk="1" fontAlgn="auto" hangingPunct="1">
                <a:spcBef>
                  <a:spcPts val="0"/>
                </a:spcBef>
                <a:spcAft>
                  <a:spcPts val="0"/>
                </a:spcAft>
                <a:defRPr/>
              </a:pPr>
              <a:endParaRPr lang="fr-FR">
                <a:latin typeface="+mn-lt"/>
              </a:endParaRPr>
            </a:p>
          </p:txBody>
        </p:sp>
        <p:sp>
          <p:nvSpPr>
            <p:cNvPr id="38" name="Ellipse 37"/>
            <p:cNvSpPr>
              <a:spLocks noChangeArrowheads="1"/>
            </p:cNvSpPr>
            <p:nvPr/>
          </p:nvSpPr>
          <p:spPr bwMode="auto">
            <a:xfrm>
              <a:off x="8661312" y="1998075"/>
              <a:ext cx="360569" cy="360304"/>
            </a:xfrm>
            <a:prstGeom prst="ellipse">
              <a:avLst/>
            </a:prstGeom>
            <a:gradFill flip="none" rotWithShape="1">
              <a:gsLst>
                <a:gs pos="52000">
                  <a:srgbClr val="008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39" name="Ellipse 38"/>
            <p:cNvSpPr>
              <a:spLocks noChangeArrowheads="1"/>
            </p:cNvSpPr>
            <p:nvPr/>
          </p:nvSpPr>
          <p:spPr bwMode="auto">
            <a:xfrm>
              <a:off x="9417394" y="2934546"/>
              <a:ext cx="181078" cy="179358"/>
            </a:xfrm>
            <a:prstGeom prst="ellipse">
              <a:avLst/>
            </a:prstGeom>
            <a:gradFill flip="none" rotWithShape="1">
              <a:gsLst>
                <a:gs pos="38000">
                  <a:srgbClr val="008000"/>
                </a:gs>
                <a:gs pos="100000">
                  <a:srgbClr val="FFFFFF"/>
                </a:gs>
                <a:gs pos="82000">
                  <a:srgbClr val="FF0000"/>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40" name="Ellipse 39"/>
            <p:cNvSpPr>
              <a:spLocks noChangeArrowheads="1"/>
            </p:cNvSpPr>
            <p:nvPr/>
          </p:nvSpPr>
          <p:spPr bwMode="auto">
            <a:xfrm>
              <a:off x="8769324" y="3582139"/>
              <a:ext cx="181078" cy="179358"/>
            </a:xfrm>
            <a:prstGeom prst="ellipse">
              <a:avLst/>
            </a:prstGeom>
            <a:gradFill flip="none" rotWithShape="1">
              <a:gsLst>
                <a:gs pos="38000">
                  <a:srgbClr val="008000"/>
                </a:gs>
                <a:gs pos="100000">
                  <a:srgbClr val="FFFFFF"/>
                </a:gs>
                <a:gs pos="82000">
                  <a:srgbClr val="FF0000"/>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41" name="Ellipse 40"/>
            <p:cNvSpPr>
              <a:spLocks noChangeArrowheads="1"/>
            </p:cNvSpPr>
            <p:nvPr/>
          </p:nvSpPr>
          <p:spPr bwMode="auto">
            <a:xfrm>
              <a:off x="8086309" y="2934546"/>
              <a:ext cx="179490" cy="179358"/>
            </a:xfrm>
            <a:prstGeom prst="ellipse">
              <a:avLst/>
            </a:prstGeom>
            <a:gradFill flip="none" rotWithShape="1">
              <a:gsLst>
                <a:gs pos="38000">
                  <a:srgbClr val="008000"/>
                </a:gs>
                <a:gs pos="100000">
                  <a:srgbClr val="FFFFFF"/>
                </a:gs>
                <a:gs pos="82000">
                  <a:srgbClr val="FF0000"/>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cxnSp>
          <p:nvCxnSpPr>
            <p:cNvPr id="80115" name="Connecteur droit 41"/>
            <p:cNvCxnSpPr>
              <a:cxnSpLocks noChangeShapeType="1"/>
              <a:stCxn id="0" idx="6"/>
              <a:endCxn id="0" idx="2"/>
            </p:cNvCxnSpPr>
            <p:nvPr/>
          </p:nvCxnSpPr>
          <p:spPr bwMode="auto">
            <a:xfrm>
              <a:off x="8265782" y="3024179"/>
              <a:ext cx="11521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116" name="Connecteur droit 42"/>
            <p:cNvCxnSpPr>
              <a:cxnSpLocks noChangeShapeType="1"/>
              <a:stCxn id="0" idx="5"/>
              <a:endCxn id="0" idx="1"/>
            </p:cNvCxnSpPr>
            <p:nvPr/>
          </p:nvCxnSpPr>
          <p:spPr bwMode="auto">
            <a:xfrm>
              <a:off x="8239422" y="3087819"/>
              <a:ext cx="556816" cy="5207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117" name="Connecteur droit 43"/>
            <p:cNvCxnSpPr>
              <a:cxnSpLocks noChangeShapeType="1"/>
              <a:stCxn id="0" idx="7"/>
              <a:endCxn id="0" idx="3"/>
            </p:cNvCxnSpPr>
            <p:nvPr/>
          </p:nvCxnSpPr>
          <p:spPr bwMode="auto">
            <a:xfrm flipV="1">
              <a:off x="8923518" y="3087819"/>
              <a:ext cx="520792" cy="5207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5" name="Ellipse 44"/>
            <p:cNvSpPr>
              <a:spLocks noChangeArrowheads="1"/>
            </p:cNvSpPr>
            <p:nvPr/>
          </p:nvSpPr>
          <p:spPr bwMode="auto">
            <a:xfrm flipH="1">
              <a:off x="7805233" y="2574243"/>
              <a:ext cx="125770" cy="65033"/>
            </a:xfrm>
            <a:prstGeom prst="ellipse">
              <a:avLst/>
            </a:prstGeom>
            <a:gradFill flip="none" rotWithShape="1">
              <a:gsLst>
                <a:gs pos="17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cxnSp>
          <p:nvCxnSpPr>
            <p:cNvPr id="80121" name="Connecteur droit 45"/>
            <p:cNvCxnSpPr>
              <a:cxnSpLocks noChangeShapeType="1"/>
              <a:stCxn id="0" idx="0"/>
              <a:endCxn id="0" idx="4"/>
            </p:cNvCxnSpPr>
            <p:nvPr/>
          </p:nvCxnSpPr>
          <p:spPr bwMode="auto">
            <a:xfrm flipH="1" flipV="1">
              <a:off x="8841846" y="2358075"/>
              <a:ext cx="18032" cy="12241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80122" name="Connecteur droit 46"/>
            <p:cNvCxnSpPr>
              <a:cxnSpLocks noChangeShapeType="1"/>
              <a:stCxn id="0" idx="3"/>
              <a:endCxn id="0" idx="7"/>
            </p:cNvCxnSpPr>
            <p:nvPr/>
          </p:nvCxnSpPr>
          <p:spPr bwMode="auto">
            <a:xfrm flipH="1">
              <a:off x="8239422" y="2305354"/>
              <a:ext cx="475145" cy="65518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80123" name="Connecteur droit 47"/>
            <p:cNvCxnSpPr>
              <a:cxnSpLocks noChangeShapeType="1"/>
              <a:stCxn id="0" idx="5"/>
              <a:endCxn id="0" idx="1"/>
            </p:cNvCxnSpPr>
            <p:nvPr/>
          </p:nvCxnSpPr>
          <p:spPr bwMode="auto">
            <a:xfrm>
              <a:off x="8969125" y="2305354"/>
              <a:ext cx="475185" cy="65518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51" name="Ellipse 50"/>
            <p:cNvSpPr>
              <a:spLocks noChangeArrowheads="1"/>
            </p:cNvSpPr>
            <p:nvPr/>
          </p:nvSpPr>
          <p:spPr bwMode="auto">
            <a:xfrm>
              <a:off x="7725738" y="3798002"/>
              <a:ext cx="71477" cy="73013"/>
            </a:xfrm>
            <a:prstGeom prst="ellipse">
              <a:avLst/>
            </a:prstGeom>
            <a:gradFill flip="none" rotWithShape="1">
              <a:gsLst>
                <a:gs pos="17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52" name="Ellipse 51"/>
            <p:cNvSpPr>
              <a:spLocks noChangeArrowheads="1"/>
            </p:cNvSpPr>
            <p:nvPr/>
          </p:nvSpPr>
          <p:spPr bwMode="auto">
            <a:xfrm>
              <a:off x="8265801" y="3819155"/>
              <a:ext cx="199770" cy="199712"/>
            </a:xfrm>
            <a:prstGeom prst="ellipse">
              <a:avLst/>
            </a:prstGeom>
            <a:gradFill flip="none" rotWithShape="1">
              <a:gsLst>
                <a:gs pos="17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53" name="Ellipse 52"/>
            <p:cNvSpPr>
              <a:spLocks noChangeArrowheads="1"/>
            </p:cNvSpPr>
            <p:nvPr/>
          </p:nvSpPr>
          <p:spPr bwMode="auto">
            <a:xfrm>
              <a:off x="8805858" y="4086881"/>
              <a:ext cx="71478" cy="71426"/>
            </a:xfrm>
            <a:prstGeom prst="ellipse">
              <a:avLst/>
            </a:prstGeom>
            <a:gradFill flip="none" rotWithShape="1">
              <a:gsLst>
                <a:gs pos="17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54" name="Ellipse 53"/>
            <p:cNvSpPr>
              <a:spLocks noChangeArrowheads="1"/>
            </p:cNvSpPr>
            <p:nvPr/>
          </p:nvSpPr>
          <p:spPr bwMode="auto">
            <a:xfrm>
              <a:off x="9274465" y="3871016"/>
              <a:ext cx="199770" cy="199712"/>
            </a:xfrm>
            <a:prstGeom prst="ellipse">
              <a:avLst/>
            </a:prstGeom>
            <a:gradFill flip="none" rotWithShape="1">
              <a:gsLst>
                <a:gs pos="17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55" name="Ellipse 54"/>
            <p:cNvSpPr>
              <a:spLocks noChangeArrowheads="1"/>
            </p:cNvSpPr>
            <p:nvPr/>
          </p:nvSpPr>
          <p:spPr bwMode="auto">
            <a:xfrm flipV="1">
              <a:off x="9741434" y="3366227"/>
              <a:ext cx="83050" cy="71474"/>
            </a:xfrm>
            <a:prstGeom prst="ellipse">
              <a:avLst/>
            </a:prstGeom>
            <a:gradFill flip="none" rotWithShape="1">
              <a:gsLst>
                <a:gs pos="17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56" name="Ellipse 55"/>
            <p:cNvSpPr>
              <a:spLocks noChangeArrowheads="1"/>
            </p:cNvSpPr>
            <p:nvPr/>
          </p:nvSpPr>
          <p:spPr bwMode="auto">
            <a:xfrm>
              <a:off x="10030522" y="3150410"/>
              <a:ext cx="71479" cy="71426"/>
            </a:xfrm>
            <a:prstGeom prst="ellipse">
              <a:avLst/>
            </a:prstGeom>
            <a:gradFill flip="none" rotWithShape="1">
              <a:gsLst>
                <a:gs pos="17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57" name="Ellipse 56"/>
            <p:cNvSpPr>
              <a:spLocks noChangeArrowheads="1"/>
            </p:cNvSpPr>
            <p:nvPr/>
          </p:nvSpPr>
          <p:spPr bwMode="auto">
            <a:xfrm>
              <a:off x="9885975" y="2718681"/>
              <a:ext cx="71478" cy="71426"/>
            </a:xfrm>
            <a:prstGeom prst="ellipse">
              <a:avLst/>
            </a:prstGeom>
            <a:gradFill flip="none" rotWithShape="1">
              <a:gsLst>
                <a:gs pos="17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58" name="Ellipse 57"/>
            <p:cNvSpPr>
              <a:spLocks noChangeArrowheads="1"/>
            </p:cNvSpPr>
            <p:nvPr/>
          </p:nvSpPr>
          <p:spPr bwMode="auto">
            <a:xfrm>
              <a:off x="7509718" y="3005972"/>
              <a:ext cx="71477" cy="71426"/>
            </a:xfrm>
            <a:prstGeom prst="ellipse">
              <a:avLst/>
            </a:prstGeom>
            <a:gradFill flip="none" rotWithShape="1">
              <a:gsLst>
                <a:gs pos="17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grpSp>
      <p:sp>
        <p:nvSpPr>
          <p:cNvPr id="79898" name="Rectangle 2"/>
          <p:cNvSpPr>
            <a:spLocks noChangeArrowheads="1"/>
          </p:cNvSpPr>
          <p:nvPr/>
        </p:nvSpPr>
        <p:spPr bwMode="auto">
          <a:xfrm>
            <a:off x="1265151" y="87313"/>
            <a:ext cx="9126538"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2" tIns="32141" rIns="64282" bIns="3214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fr-FR" altLang="fr-FR" sz="2800" b="1" dirty="0"/>
              <a:t>La mutualisation des ressources médicales par la télémédecine : exemple de l’AVC   </a:t>
            </a:r>
            <a:endParaRPr lang="fr-FR" altLang="fr-FR" sz="2800" dirty="0"/>
          </a:p>
        </p:txBody>
      </p:sp>
      <p:grpSp>
        <p:nvGrpSpPr>
          <p:cNvPr id="79899" name="Groupe 129"/>
          <p:cNvGrpSpPr>
            <a:grpSpLocks/>
          </p:cNvGrpSpPr>
          <p:nvPr/>
        </p:nvGrpSpPr>
        <p:grpSpPr bwMode="auto">
          <a:xfrm>
            <a:off x="4310063" y="3354388"/>
            <a:ext cx="1974850" cy="1114425"/>
            <a:chOff x="4485382" y="4302323"/>
            <a:chExt cx="2808304" cy="1584168"/>
          </a:xfrm>
        </p:grpSpPr>
        <p:sp>
          <p:nvSpPr>
            <p:cNvPr id="92" name="Ellipse 91"/>
            <p:cNvSpPr>
              <a:spLocks noChangeArrowheads="1"/>
            </p:cNvSpPr>
            <p:nvPr/>
          </p:nvSpPr>
          <p:spPr bwMode="auto">
            <a:xfrm>
              <a:off x="6285617" y="4878528"/>
              <a:ext cx="360365" cy="360327"/>
            </a:xfrm>
            <a:prstGeom prst="ellipse">
              <a:avLst/>
            </a:prstGeom>
            <a:gradFill flip="none" rotWithShape="1">
              <a:gsLst>
                <a:gs pos="50000">
                  <a:srgbClr val="008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95" name="Ellipse 94"/>
            <p:cNvSpPr>
              <a:spLocks noChangeArrowheads="1"/>
            </p:cNvSpPr>
            <p:nvPr/>
          </p:nvSpPr>
          <p:spPr bwMode="auto">
            <a:xfrm>
              <a:off x="5061648" y="5381716"/>
              <a:ext cx="179388" cy="180957"/>
            </a:xfrm>
            <a:prstGeom prst="ellipse">
              <a:avLst/>
            </a:prstGeom>
            <a:gradFill flip="none" rotWithShape="1">
              <a:gsLst>
                <a:gs pos="50000">
                  <a:srgbClr val="FF0000"/>
                </a:gs>
                <a:gs pos="100000">
                  <a:srgbClr val="FFFFFF"/>
                </a:gs>
                <a:gs pos="69000">
                  <a:srgbClr val="008000"/>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99" name="Ellipse 98"/>
            <p:cNvSpPr>
              <a:spLocks noChangeArrowheads="1"/>
            </p:cNvSpPr>
            <p:nvPr/>
          </p:nvSpPr>
          <p:spPr bwMode="auto">
            <a:xfrm>
              <a:off x="4916560" y="4877768"/>
              <a:ext cx="74498" cy="72213"/>
            </a:xfrm>
            <a:prstGeom prst="ellipse">
              <a:avLst/>
            </a:prstGeom>
            <a:gradFill rotWithShape="1">
              <a:gsLst>
                <a:gs pos="0">
                  <a:srgbClr val="ACACE1"/>
                </a:gs>
                <a:gs pos="35001">
                  <a:srgbClr val="C5C5E9"/>
                </a:gs>
                <a:gs pos="100000">
                  <a:srgbClr val="E9E9F7"/>
                </a:gs>
              </a:gsLst>
              <a:lin ang="16200000" scaled="1"/>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cxnSp>
          <p:nvCxnSpPr>
            <p:cNvPr id="80082" name="Connecteur droit 100"/>
            <p:cNvCxnSpPr>
              <a:cxnSpLocks noChangeShapeType="1"/>
              <a:stCxn id="0" idx="2"/>
              <a:endCxn id="0" idx="6"/>
            </p:cNvCxnSpPr>
            <p:nvPr/>
          </p:nvCxnSpPr>
          <p:spPr bwMode="auto">
            <a:xfrm flipH="1">
              <a:off x="5241446" y="5058387"/>
              <a:ext cx="1044136" cy="41405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103" name="Ellipse 102"/>
            <p:cNvSpPr>
              <a:spLocks noChangeArrowheads="1"/>
            </p:cNvSpPr>
            <p:nvPr/>
          </p:nvSpPr>
          <p:spPr bwMode="auto">
            <a:xfrm>
              <a:off x="7221447" y="4733342"/>
              <a:ext cx="72239" cy="74470"/>
            </a:xfrm>
            <a:prstGeom prst="ellipse">
              <a:avLst/>
            </a:prstGeom>
            <a:gradFill rotWithShape="1">
              <a:gsLst>
                <a:gs pos="0">
                  <a:srgbClr val="ACACE1"/>
                </a:gs>
                <a:gs pos="35001">
                  <a:srgbClr val="C5C5E9"/>
                </a:gs>
                <a:gs pos="100000">
                  <a:srgbClr val="E9E9F7"/>
                </a:gs>
              </a:gsLst>
              <a:lin ang="16200000" scaled="1"/>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04" name="Ellipse 103"/>
            <p:cNvSpPr>
              <a:spLocks noChangeArrowheads="1"/>
            </p:cNvSpPr>
            <p:nvPr/>
          </p:nvSpPr>
          <p:spPr bwMode="auto">
            <a:xfrm>
              <a:off x="5709352" y="4734079"/>
              <a:ext cx="179657" cy="144448"/>
            </a:xfrm>
            <a:prstGeom prst="ellipse">
              <a:avLst/>
            </a:prstGeom>
            <a:gradFill flip="none" rotWithShape="1">
              <a:gsLst>
                <a:gs pos="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05" name="Ellipse 104"/>
            <p:cNvSpPr>
              <a:spLocks noChangeArrowheads="1"/>
            </p:cNvSpPr>
            <p:nvPr/>
          </p:nvSpPr>
          <p:spPr bwMode="auto">
            <a:xfrm>
              <a:off x="4991057" y="5814278"/>
              <a:ext cx="69981" cy="72213"/>
            </a:xfrm>
            <a:prstGeom prst="ellipse">
              <a:avLst/>
            </a:prstGeom>
            <a:gradFill rotWithShape="1">
              <a:gsLst>
                <a:gs pos="0">
                  <a:srgbClr val="ACACE1"/>
                </a:gs>
                <a:gs pos="35001">
                  <a:srgbClr val="C5C5E9"/>
                </a:gs>
                <a:gs pos="100000">
                  <a:srgbClr val="E9E9F7"/>
                </a:gs>
              </a:gsLst>
              <a:lin ang="16200000" scaled="1"/>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09" name="Ellipse 108"/>
            <p:cNvSpPr>
              <a:spLocks noChangeArrowheads="1"/>
            </p:cNvSpPr>
            <p:nvPr/>
          </p:nvSpPr>
          <p:spPr bwMode="auto">
            <a:xfrm>
              <a:off x="5638953" y="5814278"/>
              <a:ext cx="69983" cy="72213"/>
            </a:xfrm>
            <a:prstGeom prst="ellipse">
              <a:avLst/>
            </a:prstGeom>
            <a:gradFill rotWithShape="1">
              <a:gsLst>
                <a:gs pos="0">
                  <a:srgbClr val="ACACE1"/>
                </a:gs>
                <a:gs pos="35001">
                  <a:srgbClr val="C5C5E9"/>
                </a:gs>
                <a:gs pos="100000">
                  <a:srgbClr val="E9E9F7"/>
                </a:gs>
              </a:gsLst>
              <a:lin ang="16200000" scaled="1"/>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10" name="Ellipse 109"/>
            <p:cNvSpPr>
              <a:spLocks noChangeArrowheads="1"/>
            </p:cNvSpPr>
            <p:nvPr/>
          </p:nvSpPr>
          <p:spPr bwMode="auto">
            <a:xfrm>
              <a:off x="6214611" y="5669853"/>
              <a:ext cx="69981" cy="72213"/>
            </a:xfrm>
            <a:prstGeom prst="ellipse">
              <a:avLst/>
            </a:prstGeom>
            <a:gradFill rotWithShape="1">
              <a:gsLst>
                <a:gs pos="0">
                  <a:srgbClr val="ACACE1"/>
                </a:gs>
                <a:gs pos="35001">
                  <a:srgbClr val="C5C5E9"/>
                </a:gs>
                <a:gs pos="100000">
                  <a:srgbClr val="E9E9F7"/>
                </a:gs>
              </a:gsLst>
              <a:lin ang="16200000" scaled="1"/>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11" name="Ellipse 110"/>
            <p:cNvSpPr>
              <a:spLocks noChangeArrowheads="1"/>
            </p:cNvSpPr>
            <p:nvPr/>
          </p:nvSpPr>
          <p:spPr bwMode="auto">
            <a:xfrm>
              <a:off x="7006985" y="5525427"/>
              <a:ext cx="69983" cy="74469"/>
            </a:xfrm>
            <a:prstGeom prst="ellipse">
              <a:avLst/>
            </a:prstGeom>
            <a:gradFill rotWithShape="1">
              <a:gsLst>
                <a:gs pos="0">
                  <a:srgbClr val="ACACE1"/>
                </a:gs>
                <a:gs pos="35001">
                  <a:srgbClr val="C5C5E9"/>
                </a:gs>
                <a:gs pos="100000">
                  <a:srgbClr val="E9E9F7"/>
                </a:gs>
              </a:gsLst>
              <a:lin ang="16200000" scaled="1"/>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12" name="Ellipse 111"/>
            <p:cNvSpPr>
              <a:spLocks noChangeArrowheads="1"/>
            </p:cNvSpPr>
            <p:nvPr/>
          </p:nvSpPr>
          <p:spPr bwMode="auto">
            <a:xfrm>
              <a:off x="4485382" y="5525427"/>
              <a:ext cx="72239" cy="74469"/>
            </a:xfrm>
            <a:prstGeom prst="ellipse">
              <a:avLst/>
            </a:prstGeom>
            <a:gradFill rotWithShape="1">
              <a:gsLst>
                <a:gs pos="0">
                  <a:srgbClr val="ACACE1"/>
                </a:gs>
                <a:gs pos="35001">
                  <a:srgbClr val="C5C5E9"/>
                </a:gs>
                <a:gs pos="100000">
                  <a:srgbClr val="E9E9F7"/>
                </a:gs>
              </a:gsLst>
              <a:lin ang="16200000" scaled="1"/>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13" name="Ellipse 112"/>
            <p:cNvSpPr>
              <a:spLocks noChangeArrowheads="1"/>
            </p:cNvSpPr>
            <p:nvPr/>
          </p:nvSpPr>
          <p:spPr bwMode="auto">
            <a:xfrm>
              <a:off x="6356831" y="4302323"/>
              <a:ext cx="72239" cy="72213"/>
            </a:xfrm>
            <a:prstGeom prst="ellipse">
              <a:avLst/>
            </a:prstGeom>
            <a:gradFill rotWithShape="1">
              <a:gsLst>
                <a:gs pos="0">
                  <a:srgbClr val="ACACE1"/>
                </a:gs>
                <a:gs pos="35001">
                  <a:srgbClr val="C5C5E9"/>
                </a:gs>
                <a:gs pos="100000">
                  <a:srgbClr val="E9E9F7"/>
                </a:gs>
              </a:gsLst>
              <a:lin ang="16200000" scaled="1"/>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grpSp>
      <p:grpSp>
        <p:nvGrpSpPr>
          <p:cNvPr id="79900" name="Groupe 165"/>
          <p:cNvGrpSpPr>
            <a:grpSpLocks/>
          </p:cNvGrpSpPr>
          <p:nvPr/>
        </p:nvGrpSpPr>
        <p:grpSpPr bwMode="auto">
          <a:xfrm>
            <a:off x="6992938" y="3354388"/>
            <a:ext cx="2065337" cy="1114425"/>
            <a:chOff x="7725742" y="3942283"/>
            <a:chExt cx="2936520" cy="1584168"/>
          </a:xfrm>
        </p:grpSpPr>
        <p:sp>
          <p:nvSpPr>
            <p:cNvPr id="132" name="Ellipse 131"/>
            <p:cNvSpPr>
              <a:spLocks noChangeArrowheads="1"/>
            </p:cNvSpPr>
            <p:nvPr/>
          </p:nvSpPr>
          <p:spPr bwMode="auto">
            <a:xfrm>
              <a:off x="9525977" y="4518488"/>
              <a:ext cx="360365" cy="360327"/>
            </a:xfrm>
            <a:prstGeom prst="ellipse">
              <a:avLst/>
            </a:prstGeom>
            <a:gradFill flip="none" rotWithShape="1">
              <a:gsLst>
                <a:gs pos="50000">
                  <a:srgbClr val="008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33" name="Ellipse 132"/>
            <p:cNvSpPr>
              <a:spLocks noChangeArrowheads="1"/>
            </p:cNvSpPr>
            <p:nvPr/>
          </p:nvSpPr>
          <p:spPr bwMode="auto">
            <a:xfrm>
              <a:off x="8302008" y="5021676"/>
              <a:ext cx="179388" cy="180957"/>
            </a:xfrm>
            <a:prstGeom prst="ellipse">
              <a:avLst/>
            </a:prstGeom>
            <a:gradFill flip="none" rotWithShape="1">
              <a:gsLst>
                <a:gs pos="50000">
                  <a:srgbClr val="008000"/>
                </a:gs>
                <a:gs pos="100000">
                  <a:srgbClr val="FFFFFF"/>
                </a:gs>
                <a:gs pos="75000">
                  <a:srgbClr val="FF0000"/>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34" name="Ellipse 133"/>
            <p:cNvSpPr>
              <a:spLocks noChangeArrowheads="1"/>
            </p:cNvSpPr>
            <p:nvPr/>
          </p:nvSpPr>
          <p:spPr bwMode="auto">
            <a:xfrm>
              <a:off x="8157542" y="4518487"/>
              <a:ext cx="199657" cy="199725"/>
            </a:xfrm>
            <a:prstGeom prst="ellipse">
              <a:avLst/>
            </a:prstGeom>
            <a:gradFill flip="none" rotWithShape="1">
              <a:gsLst>
                <a:gs pos="51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cxnSp>
          <p:nvCxnSpPr>
            <p:cNvPr id="80041" name="Connecteur droit 134"/>
            <p:cNvCxnSpPr>
              <a:cxnSpLocks noChangeShapeType="1"/>
              <a:stCxn id="0" idx="2"/>
              <a:endCxn id="0" idx="6"/>
            </p:cNvCxnSpPr>
            <p:nvPr/>
          </p:nvCxnSpPr>
          <p:spPr bwMode="auto">
            <a:xfrm flipH="1">
              <a:off x="8481806" y="4698347"/>
              <a:ext cx="1044136" cy="414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36" name="Ellipse 135"/>
            <p:cNvSpPr>
              <a:spLocks noChangeArrowheads="1"/>
            </p:cNvSpPr>
            <p:nvPr/>
          </p:nvSpPr>
          <p:spPr bwMode="auto">
            <a:xfrm>
              <a:off x="10462605" y="4374039"/>
              <a:ext cx="199657" cy="199725"/>
            </a:xfrm>
            <a:prstGeom prst="ellipse">
              <a:avLst/>
            </a:prstGeom>
            <a:gradFill flip="none" rotWithShape="1">
              <a:gsLst>
                <a:gs pos="51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37" name="Ellipse 136"/>
            <p:cNvSpPr>
              <a:spLocks noChangeArrowheads="1"/>
            </p:cNvSpPr>
            <p:nvPr/>
          </p:nvSpPr>
          <p:spPr bwMode="auto">
            <a:xfrm flipH="1" flipV="1">
              <a:off x="8884695" y="4309001"/>
              <a:ext cx="125683" cy="138055"/>
            </a:xfrm>
            <a:prstGeom prst="ellipse">
              <a:avLst/>
            </a:prstGeom>
            <a:gradFill flip="none" rotWithShape="1">
              <a:gsLst>
                <a:gs pos="51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38" name="Ellipse 137"/>
            <p:cNvSpPr>
              <a:spLocks noChangeArrowheads="1"/>
            </p:cNvSpPr>
            <p:nvPr/>
          </p:nvSpPr>
          <p:spPr bwMode="auto">
            <a:xfrm>
              <a:off x="8230570" y="5455020"/>
              <a:ext cx="71438" cy="71431"/>
            </a:xfrm>
            <a:prstGeom prst="ellipse">
              <a:avLst/>
            </a:prstGeom>
            <a:gradFill flip="none" rotWithShape="1">
              <a:gsLst>
                <a:gs pos="51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39" name="Ellipse 138"/>
            <p:cNvSpPr>
              <a:spLocks noChangeArrowheads="1"/>
            </p:cNvSpPr>
            <p:nvPr/>
          </p:nvSpPr>
          <p:spPr bwMode="auto">
            <a:xfrm>
              <a:off x="9094175" y="5166124"/>
              <a:ext cx="71438" cy="73018"/>
            </a:xfrm>
            <a:prstGeom prst="ellipse">
              <a:avLst/>
            </a:prstGeom>
            <a:gradFill flip="none" rotWithShape="1">
              <a:gsLst>
                <a:gs pos="51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40" name="Ellipse 139"/>
            <p:cNvSpPr>
              <a:spLocks noChangeArrowheads="1"/>
            </p:cNvSpPr>
            <p:nvPr/>
          </p:nvSpPr>
          <p:spPr bwMode="auto">
            <a:xfrm>
              <a:off x="9454540" y="5310572"/>
              <a:ext cx="71437" cy="71430"/>
            </a:xfrm>
            <a:prstGeom prst="ellipse">
              <a:avLst/>
            </a:prstGeom>
            <a:gradFill flip="none" rotWithShape="1">
              <a:gsLst>
                <a:gs pos="51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41" name="Ellipse 140"/>
            <p:cNvSpPr>
              <a:spLocks noChangeArrowheads="1"/>
            </p:cNvSpPr>
            <p:nvPr/>
          </p:nvSpPr>
          <p:spPr bwMode="auto">
            <a:xfrm>
              <a:off x="10246705" y="5166123"/>
              <a:ext cx="199657" cy="199725"/>
            </a:xfrm>
            <a:prstGeom prst="ellipse">
              <a:avLst/>
            </a:prstGeom>
            <a:gradFill flip="none" rotWithShape="1">
              <a:gsLst>
                <a:gs pos="51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42" name="Ellipse 141"/>
            <p:cNvSpPr>
              <a:spLocks noChangeArrowheads="1"/>
            </p:cNvSpPr>
            <p:nvPr/>
          </p:nvSpPr>
          <p:spPr bwMode="auto">
            <a:xfrm>
              <a:off x="7725742" y="5166124"/>
              <a:ext cx="71438" cy="73018"/>
            </a:xfrm>
            <a:prstGeom prst="ellipse">
              <a:avLst/>
            </a:prstGeom>
            <a:gradFill flip="none" rotWithShape="1">
              <a:gsLst>
                <a:gs pos="51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43" name="Ellipse 142"/>
            <p:cNvSpPr>
              <a:spLocks noChangeArrowheads="1"/>
            </p:cNvSpPr>
            <p:nvPr/>
          </p:nvSpPr>
          <p:spPr bwMode="auto">
            <a:xfrm>
              <a:off x="9597416" y="3942283"/>
              <a:ext cx="73025" cy="71430"/>
            </a:xfrm>
            <a:prstGeom prst="ellipse">
              <a:avLst/>
            </a:prstGeom>
            <a:gradFill flip="none" rotWithShape="1">
              <a:gsLst>
                <a:gs pos="51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cxnSp>
          <p:nvCxnSpPr>
            <p:cNvPr id="80066" name="Connecteur droit 144"/>
            <p:cNvCxnSpPr>
              <a:cxnSpLocks noChangeShapeType="1"/>
              <a:stCxn id="0" idx="4"/>
              <a:endCxn id="0" idx="0"/>
            </p:cNvCxnSpPr>
            <p:nvPr/>
          </p:nvCxnSpPr>
          <p:spPr bwMode="auto">
            <a:xfrm>
              <a:off x="9633950" y="4014283"/>
              <a:ext cx="71992" cy="5040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067" name="Connecteur droit 146"/>
            <p:cNvCxnSpPr>
              <a:cxnSpLocks noChangeShapeType="1"/>
              <a:stCxn id="0" idx="3"/>
              <a:endCxn id="0" idx="6"/>
            </p:cNvCxnSpPr>
            <p:nvPr/>
          </p:nvCxnSpPr>
          <p:spPr bwMode="auto">
            <a:xfrm rot="5400000">
              <a:off x="10112025" y="4318832"/>
              <a:ext cx="154136" cy="6055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068" name="Connecteur droit 149"/>
            <p:cNvCxnSpPr>
              <a:cxnSpLocks noChangeShapeType="1"/>
              <a:stCxn id="0" idx="1"/>
              <a:endCxn id="0" idx="5"/>
            </p:cNvCxnSpPr>
            <p:nvPr/>
          </p:nvCxnSpPr>
          <p:spPr bwMode="auto">
            <a:xfrm rot="16200000" flipV="1">
              <a:off x="9870092" y="4789519"/>
              <a:ext cx="369327" cy="4423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069" name="Connecteur droit 151"/>
            <p:cNvCxnSpPr>
              <a:cxnSpLocks noChangeShapeType="1"/>
              <a:stCxn id="0" idx="7"/>
              <a:endCxn id="0" idx="4"/>
            </p:cNvCxnSpPr>
            <p:nvPr/>
          </p:nvCxnSpPr>
          <p:spPr bwMode="auto">
            <a:xfrm flipV="1">
              <a:off x="9515390" y="4878347"/>
              <a:ext cx="190552" cy="4426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070" name="Connecteur droit 155"/>
            <p:cNvCxnSpPr>
              <a:cxnSpLocks noChangeShapeType="1"/>
              <a:stCxn id="0" idx="7"/>
              <a:endCxn id="0" idx="4"/>
            </p:cNvCxnSpPr>
            <p:nvPr/>
          </p:nvCxnSpPr>
          <p:spPr bwMode="auto">
            <a:xfrm flipV="1">
              <a:off x="8291254" y="5202403"/>
              <a:ext cx="100552" cy="2625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071" name="Connecteur droit 157"/>
            <p:cNvCxnSpPr>
              <a:cxnSpLocks noChangeShapeType="1"/>
              <a:stCxn id="0" idx="5"/>
              <a:endCxn id="0" idx="1"/>
            </p:cNvCxnSpPr>
            <p:nvPr/>
          </p:nvCxnSpPr>
          <p:spPr bwMode="auto">
            <a:xfrm rot="16200000" flipH="1">
              <a:off x="9119906" y="4112411"/>
              <a:ext cx="242039" cy="675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072" name="Connecteur droit 159"/>
            <p:cNvCxnSpPr>
              <a:cxnSpLocks noChangeShapeType="1"/>
              <a:stCxn id="0" idx="7"/>
              <a:endCxn id="0" idx="3"/>
            </p:cNvCxnSpPr>
            <p:nvPr/>
          </p:nvCxnSpPr>
          <p:spPr bwMode="auto">
            <a:xfrm flipV="1">
              <a:off x="9155350" y="4825626"/>
              <a:ext cx="423313" cy="351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073" name="Connecteur droit 162"/>
            <p:cNvCxnSpPr>
              <a:cxnSpLocks noChangeShapeType="1"/>
              <a:stCxn id="0" idx="5"/>
              <a:endCxn id="0" idx="1"/>
            </p:cNvCxnSpPr>
            <p:nvPr/>
          </p:nvCxnSpPr>
          <p:spPr bwMode="auto">
            <a:xfrm rot="16200000" flipH="1">
              <a:off x="8148512" y="4868411"/>
              <a:ext cx="359212" cy="3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074" name="Connecteur droit 164"/>
            <p:cNvCxnSpPr>
              <a:cxnSpLocks noChangeShapeType="1"/>
              <a:stCxn id="0" idx="5"/>
              <a:endCxn id="0" idx="3"/>
            </p:cNvCxnSpPr>
            <p:nvPr/>
          </p:nvCxnSpPr>
          <p:spPr bwMode="auto">
            <a:xfrm flipV="1">
              <a:off x="7787198" y="5176043"/>
              <a:ext cx="540968" cy="518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79901" name="Groupe 259"/>
          <p:cNvGrpSpPr>
            <a:grpSpLocks/>
          </p:cNvGrpSpPr>
          <p:nvPr/>
        </p:nvGrpSpPr>
        <p:grpSpPr bwMode="auto">
          <a:xfrm>
            <a:off x="4360863" y="4772025"/>
            <a:ext cx="1822450" cy="1568450"/>
            <a:chOff x="4197350" y="5958507"/>
            <a:chExt cx="2592280" cy="2232240"/>
          </a:xfrm>
        </p:grpSpPr>
        <p:sp>
          <p:nvSpPr>
            <p:cNvPr id="181" name="Ellipse 180"/>
            <p:cNvSpPr>
              <a:spLocks noChangeArrowheads="1"/>
            </p:cNvSpPr>
            <p:nvPr/>
          </p:nvSpPr>
          <p:spPr bwMode="auto">
            <a:xfrm>
              <a:off x="5349827" y="6390349"/>
              <a:ext cx="360347" cy="360397"/>
            </a:xfrm>
            <a:prstGeom prst="ellipse">
              <a:avLst/>
            </a:prstGeom>
            <a:gradFill flip="none" rotWithShape="1">
              <a:gsLst>
                <a:gs pos="50000">
                  <a:srgbClr val="008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82" name="Ellipse 181"/>
            <p:cNvSpPr>
              <a:spLocks noChangeArrowheads="1"/>
            </p:cNvSpPr>
            <p:nvPr/>
          </p:nvSpPr>
          <p:spPr bwMode="auto">
            <a:xfrm>
              <a:off x="6105446" y="7327064"/>
              <a:ext cx="179380" cy="179404"/>
            </a:xfrm>
            <a:prstGeom prst="ellipse">
              <a:avLst/>
            </a:prstGeom>
            <a:gradFill flip="none" rotWithShape="1">
              <a:gsLst>
                <a:gs pos="31000">
                  <a:srgbClr val="008000"/>
                </a:gs>
                <a:gs pos="100000">
                  <a:srgbClr val="FFFFFF"/>
                </a:gs>
                <a:gs pos="63000">
                  <a:srgbClr val="FF0000"/>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83" name="Ellipse 182"/>
            <p:cNvSpPr>
              <a:spLocks noChangeArrowheads="1"/>
            </p:cNvSpPr>
            <p:nvPr/>
          </p:nvSpPr>
          <p:spPr bwMode="auto">
            <a:xfrm>
              <a:off x="5457773" y="7614428"/>
              <a:ext cx="179380" cy="180992"/>
            </a:xfrm>
            <a:prstGeom prst="ellipse">
              <a:avLst/>
            </a:prstGeom>
            <a:gradFill flip="none" rotWithShape="1">
              <a:gsLst>
                <a:gs pos="50000">
                  <a:srgbClr val="FF0000"/>
                </a:gs>
                <a:gs pos="100000">
                  <a:srgbClr val="FFFFFF"/>
                </a:gs>
                <a:gs pos="61000">
                  <a:srgbClr val="008000"/>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84" name="Ellipse 183"/>
            <p:cNvSpPr>
              <a:spLocks noChangeArrowheads="1"/>
            </p:cNvSpPr>
            <p:nvPr/>
          </p:nvSpPr>
          <p:spPr bwMode="auto">
            <a:xfrm>
              <a:off x="4773588" y="7327064"/>
              <a:ext cx="179381" cy="179404"/>
            </a:xfrm>
            <a:prstGeom prst="ellipse">
              <a:avLst/>
            </a:prstGeom>
            <a:gradFill flip="none" rotWithShape="1">
              <a:gsLst>
                <a:gs pos="50000">
                  <a:srgbClr val="FF0000"/>
                </a:gs>
                <a:gs pos="100000">
                  <a:srgbClr val="FFFFFF"/>
                </a:gs>
                <a:gs pos="61000">
                  <a:srgbClr val="008000"/>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cxnSp>
          <p:nvCxnSpPr>
            <p:cNvPr id="80003" name="Connecteur droit 188"/>
            <p:cNvCxnSpPr>
              <a:cxnSpLocks noChangeShapeType="1"/>
              <a:stCxn id="0" idx="0"/>
              <a:endCxn id="0" idx="4"/>
            </p:cNvCxnSpPr>
            <p:nvPr/>
          </p:nvCxnSpPr>
          <p:spPr bwMode="auto">
            <a:xfrm flipH="1" flipV="1">
              <a:off x="5529478" y="6750555"/>
              <a:ext cx="18032" cy="864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004" name="Connecteur droit 189"/>
            <p:cNvCxnSpPr>
              <a:cxnSpLocks noChangeShapeType="1"/>
              <a:stCxn id="0" idx="3"/>
              <a:endCxn id="0" idx="7"/>
            </p:cNvCxnSpPr>
            <p:nvPr/>
          </p:nvCxnSpPr>
          <p:spPr bwMode="auto">
            <a:xfrm flipH="1">
              <a:off x="4927054" y="6697834"/>
              <a:ext cx="475145" cy="6551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005" name="Connecteur droit 190"/>
            <p:cNvCxnSpPr>
              <a:cxnSpLocks noChangeShapeType="1"/>
              <a:stCxn id="0" idx="5"/>
              <a:endCxn id="0" idx="1"/>
            </p:cNvCxnSpPr>
            <p:nvPr/>
          </p:nvCxnSpPr>
          <p:spPr bwMode="auto">
            <a:xfrm>
              <a:off x="5656757" y="6697834"/>
              <a:ext cx="475185" cy="6551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2" name="Ellipse 191"/>
            <p:cNvSpPr>
              <a:spLocks noChangeArrowheads="1"/>
            </p:cNvSpPr>
            <p:nvPr/>
          </p:nvSpPr>
          <p:spPr bwMode="auto">
            <a:xfrm>
              <a:off x="5421261" y="5958507"/>
              <a:ext cx="71435" cy="71444"/>
            </a:xfrm>
            <a:prstGeom prst="ellipse">
              <a:avLst/>
            </a:prstGeom>
            <a:gradFill flip="none" rotWithShape="1">
              <a:gsLst>
                <a:gs pos="50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93" name="Ellipse 192"/>
            <p:cNvSpPr>
              <a:spLocks noChangeArrowheads="1"/>
            </p:cNvSpPr>
            <p:nvPr/>
          </p:nvSpPr>
          <p:spPr bwMode="auto">
            <a:xfrm>
              <a:off x="4927054" y="6174427"/>
              <a:ext cx="206882" cy="144476"/>
            </a:xfrm>
            <a:prstGeom prst="ellipse">
              <a:avLst/>
            </a:prstGeom>
            <a:gradFill flip="none" rotWithShape="1">
              <a:gsLst>
                <a:gs pos="50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94" name="Ellipse 193"/>
            <p:cNvSpPr>
              <a:spLocks noChangeArrowheads="1"/>
            </p:cNvSpPr>
            <p:nvPr/>
          </p:nvSpPr>
          <p:spPr bwMode="auto">
            <a:xfrm>
              <a:off x="4703161" y="7829251"/>
              <a:ext cx="70000" cy="74559"/>
            </a:xfrm>
            <a:prstGeom prst="ellipse">
              <a:avLst/>
            </a:prstGeom>
            <a:gradFill rotWithShape="1">
              <a:gsLst>
                <a:gs pos="0">
                  <a:srgbClr val="ACACE1"/>
                </a:gs>
                <a:gs pos="35001">
                  <a:srgbClr val="C5C5E9"/>
                </a:gs>
                <a:gs pos="100000">
                  <a:srgbClr val="E9E9F7"/>
                </a:gs>
              </a:gsLst>
              <a:lin ang="16200000" scaled="1"/>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95" name="Ellipse 194"/>
            <p:cNvSpPr>
              <a:spLocks noChangeArrowheads="1"/>
            </p:cNvSpPr>
            <p:nvPr/>
          </p:nvSpPr>
          <p:spPr bwMode="auto">
            <a:xfrm>
              <a:off x="5059938" y="7829251"/>
              <a:ext cx="74516" cy="74559"/>
            </a:xfrm>
            <a:prstGeom prst="ellipse">
              <a:avLst/>
            </a:prstGeom>
            <a:gradFill rotWithShape="1">
              <a:gsLst>
                <a:gs pos="0">
                  <a:srgbClr val="ACACE1"/>
                </a:gs>
                <a:gs pos="35001">
                  <a:srgbClr val="C5C5E9"/>
                </a:gs>
                <a:gs pos="100000">
                  <a:srgbClr val="E9E9F7"/>
                </a:gs>
              </a:gsLst>
              <a:lin ang="16200000" scaled="1"/>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96" name="Ellipse 195"/>
            <p:cNvSpPr>
              <a:spLocks noChangeArrowheads="1"/>
            </p:cNvSpPr>
            <p:nvPr/>
          </p:nvSpPr>
          <p:spPr bwMode="auto">
            <a:xfrm>
              <a:off x="5493490" y="8118448"/>
              <a:ext cx="72259" cy="72299"/>
            </a:xfrm>
            <a:prstGeom prst="ellipse">
              <a:avLst/>
            </a:prstGeom>
            <a:gradFill rotWithShape="1">
              <a:gsLst>
                <a:gs pos="0">
                  <a:srgbClr val="ACACE1"/>
                </a:gs>
                <a:gs pos="35001">
                  <a:srgbClr val="C5C5E9"/>
                </a:gs>
                <a:gs pos="100000">
                  <a:srgbClr val="E9E9F7"/>
                </a:gs>
              </a:gsLst>
              <a:lin ang="16200000" scaled="1"/>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97" name="Ellipse 196"/>
            <p:cNvSpPr>
              <a:spLocks noChangeArrowheads="1"/>
            </p:cNvSpPr>
            <p:nvPr/>
          </p:nvSpPr>
          <p:spPr bwMode="auto">
            <a:xfrm>
              <a:off x="5997501" y="7903381"/>
              <a:ext cx="71434" cy="71445"/>
            </a:xfrm>
            <a:prstGeom prst="ellipse">
              <a:avLst/>
            </a:prstGeom>
            <a:gradFill flip="none" rotWithShape="1">
              <a:gsLst>
                <a:gs pos="50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98" name="Ellipse 197"/>
            <p:cNvSpPr>
              <a:spLocks noChangeArrowheads="1"/>
            </p:cNvSpPr>
            <p:nvPr/>
          </p:nvSpPr>
          <p:spPr bwMode="auto">
            <a:xfrm>
              <a:off x="6428337" y="7829251"/>
              <a:ext cx="74516" cy="74559"/>
            </a:xfrm>
            <a:prstGeom prst="ellipse">
              <a:avLst/>
            </a:prstGeom>
            <a:gradFill rotWithShape="1">
              <a:gsLst>
                <a:gs pos="0">
                  <a:srgbClr val="ACACE1"/>
                </a:gs>
                <a:gs pos="35001">
                  <a:srgbClr val="C5C5E9"/>
                </a:gs>
                <a:gs pos="100000">
                  <a:srgbClr val="E9E9F7"/>
                </a:gs>
              </a:gsLst>
              <a:lin ang="16200000" scaled="1"/>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99" name="Ellipse 198"/>
            <p:cNvSpPr>
              <a:spLocks noChangeArrowheads="1"/>
            </p:cNvSpPr>
            <p:nvPr/>
          </p:nvSpPr>
          <p:spPr bwMode="auto">
            <a:xfrm>
              <a:off x="6717371" y="7542314"/>
              <a:ext cx="72259" cy="72299"/>
            </a:xfrm>
            <a:prstGeom prst="ellipse">
              <a:avLst/>
            </a:prstGeom>
            <a:gradFill rotWithShape="1">
              <a:gsLst>
                <a:gs pos="0">
                  <a:srgbClr val="ACACE1"/>
                </a:gs>
                <a:gs pos="35001">
                  <a:srgbClr val="C5C5E9"/>
                </a:gs>
                <a:gs pos="100000">
                  <a:srgbClr val="E9E9F7"/>
                </a:gs>
              </a:gsLst>
              <a:lin ang="16200000" scaled="1"/>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200" name="Ellipse 199"/>
            <p:cNvSpPr>
              <a:spLocks noChangeArrowheads="1"/>
            </p:cNvSpPr>
            <p:nvPr/>
          </p:nvSpPr>
          <p:spPr bwMode="auto">
            <a:xfrm>
              <a:off x="6573739" y="7111143"/>
              <a:ext cx="71435" cy="71444"/>
            </a:xfrm>
            <a:prstGeom prst="ellipse">
              <a:avLst/>
            </a:prstGeom>
            <a:gradFill flip="none" rotWithShape="1">
              <a:gsLst>
                <a:gs pos="50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201" name="Ellipse 200"/>
            <p:cNvSpPr>
              <a:spLocks noChangeArrowheads="1"/>
            </p:cNvSpPr>
            <p:nvPr/>
          </p:nvSpPr>
          <p:spPr bwMode="auto">
            <a:xfrm>
              <a:off x="4197350" y="7397715"/>
              <a:ext cx="72259" cy="72299"/>
            </a:xfrm>
            <a:prstGeom prst="ellipse">
              <a:avLst/>
            </a:prstGeom>
            <a:gradFill rotWithShape="1">
              <a:gsLst>
                <a:gs pos="0">
                  <a:srgbClr val="ACACE1"/>
                </a:gs>
                <a:gs pos="35001">
                  <a:srgbClr val="C5C5E9"/>
                </a:gs>
                <a:gs pos="100000">
                  <a:srgbClr val="E9E9F7"/>
                </a:gs>
              </a:gsLst>
              <a:lin ang="16200000" scaled="1"/>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202" name="Ellipse 201"/>
            <p:cNvSpPr>
              <a:spLocks noChangeArrowheads="1"/>
            </p:cNvSpPr>
            <p:nvPr/>
          </p:nvSpPr>
          <p:spPr bwMode="auto">
            <a:xfrm>
              <a:off x="6068935" y="6318904"/>
              <a:ext cx="73022" cy="71445"/>
            </a:xfrm>
            <a:prstGeom prst="ellipse">
              <a:avLst/>
            </a:prstGeom>
            <a:gradFill flip="none" rotWithShape="1">
              <a:gsLst>
                <a:gs pos="50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cxnSp>
          <p:nvCxnSpPr>
            <p:cNvPr id="80027" name="Connecteur droit 203"/>
            <p:cNvCxnSpPr>
              <a:cxnSpLocks noChangeShapeType="1"/>
              <a:stCxn id="0" idx="5"/>
              <a:endCxn id="0" idx="1"/>
            </p:cNvCxnSpPr>
            <p:nvPr/>
          </p:nvCxnSpPr>
          <p:spPr bwMode="auto">
            <a:xfrm rot="16200000" flipH="1">
              <a:off x="5180428" y="6220957"/>
              <a:ext cx="145381" cy="2989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028" name="Connecteur droit 205"/>
            <p:cNvCxnSpPr>
              <a:cxnSpLocks noChangeShapeType="1"/>
              <a:stCxn id="0" idx="3"/>
              <a:endCxn id="0" idx="0"/>
            </p:cNvCxnSpPr>
            <p:nvPr/>
          </p:nvCxnSpPr>
          <p:spPr bwMode="auto">
            <a:xfrm>
              <a:off x="5432030" y="6019963"/>
              <a:ext cx="97448" cy="3705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029" name="Connecteur droit 207"/>
            <p:cNvCxnSpPr>
              <a:cxnSpLocks noChangeShapeType="1"/>
              <a:stCxn id="0" idx="3"/>
              <a:endCxn id="0" idx="7"/>
            </p:cNvCxnSpPr>
            <p:nvPr/>
          </p:nvCxnSpPr>
          <p:spPr bwMode="auto">
            <a:xfrm flipH="1">
              <a:off x="5656757" y="6380003"/>
              <a:ext cx="423345" cy="632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030" name="Connecteur droit 210"/>
            <p:cNvCxnSpPr>
              <a:cxnSpLocks noChangeShapeType="1"/>
              <a:stCxn id="0" idx="1"/>
              <a:endCxn id="0" idx="6"/>
            </p:cNvCxnSpPr>
            <p:nvPr/>
          </p:nvCxnSpPr>
          <p:spPr bwMode="auto">
            <a:xfrm flipH="1" flipV="1">
              <a:off x="5709478" y="6570555"/>
              <a:ext cx="874680" cy="550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031" name="Connecteur droit 214"/>
            <p:cNvCxnSpPr>
              <a:cxnSpLocks noChangeShapeType="1"/>
              <a:stCxn id="0" idx="1"/>
              <a:endCxn id="0" idx="5"/>
            </p:cNvCxnSpPr>
            <p:nvPr/>
          </p:nvCxnSpPr>
          <p:spPr bwMode="auto">
            <a:xfrm flipH="1" flipV="1">
              <a:off x="5656757" y="6697834"/>
              <a:ext cx="351337" cy="121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79902" name="Groupe 258"/>
          <p:cNvGrpSpPr>
            <a:grpSpLocks/>
          </p:cNvGrpSpPr>
          <p:nvPr/>
        </p:nvGrpSpPr>
        <p:grpSpPr bwMode="auto">
          <a:xfrm>
            <a:off x="6942138" y="4772025"/>
            <a:ext cx="1822450" cy="1568450"/>
            <a:chOff x="8085782" y="6030515"/>
            <a:chExt cx="2592280" cy="2232240"/>
          </a:xfrm>
        </p:grpSpPr>
        <p:sp>
          <p:nvSpPr>
            <p:cNvPr id="218" name="Ellipse 217"/>
            <p:cNvSpPr>
              <a:spLocks noChangeArrowheads="1"/>
            </p:cNvSpPr>
            <p:nvPr/>
          </p:nvSpPr>
          <p:spPr bwMode="auto">
            <a:xfrm>
              <a:off x="9238259" y="6462357"/>
              <a:ext cx="360348" cy="360397"/>
            </a:xfrm>
            <a:prstGeom prst="ellipse">
              <a:avLst/>
            </a:prstGeom>
            <a:gradFill flip="none" rotWithShape="1">
              <a:gsLst>
                <a:gs pos="53000">
                  <a:srgbClr val="008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219" name="Ellipse 218"/>
            <p:cNvSpPr>
              <a:spLocks noChangeArrowheads="1"/>
            </p:cNvSpPr>
            <p:nvPr/>
          </p:nvSpPr>
          <p:spPr bwMode="auto">
            <a:xfrm>
              <a:off x="9993878" y="7399072"/>
              <a:ext cx="179381" cy="179404"/>
            </a:xfrm>
            <a:prstGeom prst="ellipse">
              <a:avLst/>
            </a:prstGeom>
            <a:gradFill flip="none" rotWithShape="1">
              <a:gsLst>
                <a:gs pos="51000">
                  <a:srgbClr val="008000"/>
                </a:gs>
                <a:gs pos="100000">
                  <a:srgbClr val="FFFFFF"/>
                </a:gs>
                <a:gs pos="71000">
                  <a:srgbClr val="FF0000"/>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220" name="Ellipse 219"/>
            <p:cNvSpPr>
              <a:spLocks noChangeArrowheads="1"/>
            </p:cNvSpPr>
            <p:nvPr/>
          </p:nvSpPr>
          <p:spPr bwMode="auto">
            <a:xfrm>
              <a:off x="9346204" y="7686436"/>
              <a:ext cx="179381" cy="180992"/>
            </a:xfrm>
            <a:prstGeom prst="ellipse">
              <a:avLst/>
            </a:prstGeom>
            <a:gradFill flip="none" rotWithShape="1">
              <a:gsLst>
                <a:gs pos="46000">
                  <a:srgbClr val="008000"/>
                </a:gs>
                <a:gs pos="100000">
                  <a:srgbClr val="FFFFFF"/>
                </a:gs>
                <a:gs pos="76000">
                  <a:srgbClr val="FF0000"/>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221" name="Ellipse 220"/>
            <p:cNvSpPr>
              <a:spLocks noChangeArrowheads="1"/>
            </p:cNvSpPr>
            <p:nvPr/>
          </p:nvSpPr>
          <p:spPr bwMode="auto">
            <a:xfrm>
              <a:off x="8662021" y="7399072"/>
              <a:ext cx="179380" cy="179404"/>
            </a:xfrm>
            <a:prstGeom prst="ellipse">
              <a:avLst/>
            </a:prstGeom>
            <a:gradFill flip="none" rotWithShape="1">
              <a:gsLst>
                <a:gs pos="53000">
                  <a:srgbClr val="008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cxnSp>
          <p:nvCxnSpPr>
            <p:cNvPr id="79944" name="Connecteur droit 222"/>
            <p:cNvCxnSpPr>
              <a:cxnSpLocks noChangeShapeType="1"/>
              <a:stCxn id="0" idx="0"/>
              <a:endCxn id="0" idx="4"/>
            </p:cNvCxnSpPr>
            <p:nvPr/>
          </p:nvCxnSpPr>
          <p:spPr bwMode="auto">
            <a:xfrm flipH="1" flipV="1">
              <a:off x="9417910" y="6822563"/>
              <a:ext cx="18032" cy="864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9945" name="Connecteur droit 223"/>
            <p:cNvCxnSpPr>
              <a:cxnSpLocks noChangeShapeType="1"/>
              <a:stCxn id="0" idx="3"/>
              <a:endCxn id="0" idx="7"/>
            </p:cNvCxnSpPr>
            <p:nvPr/>
          </p:nvCxnSpPr>
          <p:spPr bwMode="auto">
            <a:xfrm flipH="1">
              <a:off x="8815486" y="6769842"/>
              <a:ext cx="475145" cy="6551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9946" name="Connecteur droit 224"/>
            <p:cNvCxnSpPr>
              <a:cxnSpLocks noChangeShapeType="1"/>
              <a:stCxn id="0" idx="5"/>
              <a:endCxn id="0" idx="1"/>
            </p:cNvCxnSpPr>
            <p:nvPr/>
          </p:nvCxnSpPr>
          <p:spPr bwMode="auto">
            <a:xfrm>
              <a:off x="9545189" y="6769842"/>
              <a:ext cx="475185" cy="6551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26" name="Ellipse 225"/>
            <p:cNvSpPr>
              <a:spLocks noChangeArrowheads="1"/>
            </p:cNvSpPr>
            <p:nvPr/>
          </p:nvSpPr>
          <p:spPr bwMode="auto">
            <a:xfrm>
              <a:off x="9309694" y="6030515"/>
              <a:ext cx="71434" cy="71444"/>
            </a:xfrm>
            <a:prstGeom prst="ellipse">
              <a:avLst/>
            </a:prstGeom>
            <a:gradFill flip="none" rotWithShape="1">
              <a:gsLst>
                <a:gs pos="54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227" name="Ellipse 226"/>
            <p:cNvSpPr>
              <a:spLocks noChangeArrowheads="1"/>
            </p:cNvSpPr>
            <p:nvPr/>
          </p:nvSpPr>
          <p:spPr bwMode="auto">
            <a:xfrm>
              <a:off x="8877911" y="6246434"/>
              <a:ext cx="199647" cy="199764"/>
            </a:xfrm>
            <a:prstGeom prst="ellipse">
              <a:avLst/>
            </a:prstGeom>
            <a:gradFill flip="none" rotWithShape="1">
              <a:gsLst>
                <a:gs pos="54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228" name="Ellipse 227"/>
            <p:cNvSpPr>
              <a:spLocks noChangeArrowheads="1"/>
            </p:cNvSpPr>
            <p:nvPr/>
          </p:nvSpPr>
          <p:spPr bwMode="auto">
            <a:xfrm>
              <a:off x="8590585" y="7902356"/>
              <a:ext cx="199647" cy="199764"/>
            </a:xfrm>
            <a:prstGeom prst="ellipse">
              <a:avLst/>
            </a:prstGeom>
            <a:gradFill flip="none" rotWithShape="1">
              <a:gsLst>
                <a:gs pos="54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229" name="Ellipse 228"/>
            <p:cNvSpPr>
              <a:spLocks noChangeArrowheads="1"/>
            </p:cNvSpPr>
            <p:nvPr/>
          </p:nvSpPr>
          <p:spPr bwMode="auto">
            <a:xfrm>
              <a:off x="8949346" y="7902357"/>
              <a:ext cx="73022" cy="73032"/>
            </a:xfrm>
            <a:prstGeom prst="ellipse">
              <a:avLst/>
            </a:prstGeom>
            <a:gradFill flip="none" rotWithShape="1">
              <a:gsLst>
                <a:gs pos="54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230" name="Ellipse 229"/>
            <p:cNvSpPr>
              <a:spLocks noChangeArrowheads="1"/>
            </p:cNvSpPr>
            <p:nvPr/>
          </p:nvSpPr>
          <p:spPr bwMode="auto">
            <a:xfrm>
              <a:off x="9382716" y="8191310"/>
              <a:ext cx="71434" cy="71445"/>
            </a:xfrm>
            <a:prstGeom prst="ellipse">
              <a:avLst/>
            </a:prstGeom>
            <a:gradFill flip="none" rotWithShape="1">
              <a:gsLst>
                <a:gs pos="54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231" name="Ellipse 230"/>
            <p:cNvSpPr>
              <a:spLocks noChangeArrowheads="1"/>
            </p:cNvSpPr>
            <p:nvPr/>
          </p:nvSpPr>
          <p:spPr bwMode="auto">
            <a:xfrm>
              <a:off x="9885932" y="7975389"/>
              <a:ext cx="71435" cy="71445"/>
            </a:xfrm>
            <a:prstGeom prst="ellipse">
              <a:avLst/>
            </a:prstGeom>
            <a:gradFill flip="none" rotWithShape="1">
              <a:gsLst>
                <a:gs pos="54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232" name="Ellipse 231"/>
            <p:cNvSpPr>
              <a:spLocks noChangeArrowheads="1"/>
            </p:cNvSpPr>
            <p:nvPr/>
          </p:nvSpPr>
          <p:spPr bwMode="auto">
            <a:xfrm>
              <a:off x="10317714" y="7902357"/>
              <a:ext cx="73022" cy="73032"/>
            </a:xfrm>
            <a:prstGeom prst="ellipse">
              <a:avLst/>
            </a:prstGeom>
            <a:gradFill flip="none" rotWithShape="1">
              <a:gsLst>
                <a:gs pos="54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233" name="Ellipse 232"/>
            <p:cNvSpPr>
              <a:spLocks noChangeArrowheads="1"/>
            </p:cNvSpPr>
            <p:nvPr/>
          </p:nvSpPr>
          <p:spPr bwMode="auto">
            <a:xfrm>
              <a:off x="10606627" y="7614993"/>
              <a:ext cx="71435" cy="71444"/>
            </a:xfrm>
            <a:prstGeom prst="ellipse">
              <a:avLst/>
            </a:prstGeom>
            <a:gradFill flip="none" rotWithShape="1">
              <a:gsLst>
                <a:gs pos="54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234" name="Ellipse 233"/>
            <p:cNvSpPr>
              <a:spLocks noChangeArrowheads="1"/>
            </p:cNvSpPr>
            <p:nvPr/>
          </p:nvSpPr>
          <p:spPr bwMode="auto">
            <a:xfrm>
              <a:off x="10462171" y="7183151"/>
              <a:ext cx="71434" cy="71444"/>
            </a:xfrm>
            <a:prstGeom prst="ellipse">
              <a:avLst/>
            </a:prstGeom>
            <a:gradFill flip="none" rotWithShape="1">
              <a:gsLst>
                <a:gs pos="54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235" name="Ellipse 234"/>
            <p:cNvSpPr>
              <a:spLocks noChangeArrowheads="1"/>
            </p:cNvSpPr>
            <p:nvPr/>
          </p:nvSpPr>
          <p:spPr bwMode="auto">
            <a:xfrm>
              <a:off x="8085782" y="7470516"/>
              <a:ext cx="199647" cy="199764"/>
            </a:xfrm>
            <a:prstGeom prst="ellipse">
              <a:avLst/>
            </a:prstGeom>
            <a:gradFill flip="none" rotWithShape="1">
              <a:gsLst>
                <a:gs pos="54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236" name="Ellipse 235"/>
            <p:cNvSpPr>
              <a:spLocks noChangeArrowheads="1"/>
            </p:cNvSpPr>
            <p:nvPr/>
          </p:nvSpPr>
          <p:spPr bwMode="auto">
            <a:xfrm>
              <a:off x="9957366" y="6390912"/>
              <a:ext cx="199647" cy="199764"/>
            </a:xfrm>
            <a:prstGeom prst="ellipse">
              <a:avLst/>
            </a:prstGeom>
            <a:gradFill flip="none" rotWithShape="1">
              <a:gsLst>
                <a:gs pos="54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cxnSp>
          <p:nvCxnSpPr>
            <p:cNvPr id="79980" name="Connecteur droit 236"/>
            <p:cNvCxnSpPr>
              <a:cxnSpLocks noChangeShapeType="1"/>
              <a:stCxn id="0" idx="5"/>
              <a:endCxn id="0" idx="1"/>
            </p:cNvCxnSpPr>
            <p:nvPr/>
          </p:nvCxnSpPr>
          <p:spPr bwMode="auto">
            <a:xfrm rot="16200000" flipH="1">
              <a:off x="9120579" y="6344684"/>
              <a:ext cx="98192" cy="2427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9981" name="Connecteur droit 237"/>
            <p:cNvCxnSpPr>
              <a:cxnSpLocks noChangeShapeType="1"/>
              <a:stCxn id="0" idx="3"/>
              <a:endCxn id="0" idx="0"/>
            </p:cNvCxnSpPr>
            <p:nvPr/>
          </p:nvCxnSpPr>
          <p:spPr bwMode="auto">
            <a:xfrm>
              <a:off x="9320462" y="6091971"/>
              <a:ext cx="97448" cy="3705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9982" name="Connecteur droit 238"/>
            <p:cNvCxnSpPr>
              <a:cxnSpLocks noChangeShapeType="1"/>
              <a:stCxn id="0" idx="3"/>
              <a:endCxn id="0" idx="7"/>
            </p:cNvCxnSpPr>
            <p:nvPr/>
          </p:nvCxnSpPr>
          <p:spPr bwMode="auto">
            <a:xfrm rot="5400000" flipH="1">
              <a:off x="9743076" y="6317895"/>
              <a:ext cx="46286" cy="4407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9983" name="Connecteur droit 239"/>
            <p:cNvCxnSpPr>
              <a:cxnSpLocks noChangeShapeType="1"/>
              <a:stCxn id="0" idx="1"/>
              <a:endCxn id="0" idx="7"/>
            </p:cNvCxnSpPr>
            <p:nvPr/>
          </p:nvCxnSpPr>
          <p:spPr bwMode="auto">
            <a:xfrm flipH="1">
              <a:off x="10147654" y="7193187"/>
              <a:ext cx="324936" cy="2318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9984" name="Connecteur droit 241"/>
            <p:cNvCxnSpPr>
              <a:cxnSpLocks noChangeShapeType="1"/>
              <a:stCxn id="0" idx="1"/>
              <a:endCxn id="0" idx="6"/>
            </p:cNvCxnSpPr>
            <p:nvPr/>
          </p:nvCxnSpPr>
          <p:spPr bwMode="auto">
            <a:xfrm flipH="1" flipV="1">
              <a:off x="9525942" y="7776699"/>
              <a:ext cx="370584" cy="208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9985" name="Connecteur droit 246"/>
            <p:cNvCxnSpPr>
              <a:cxnSpLocks noChangeShapeType="1"/>
              <a:stCxn id="0" idx="6"/>
              <a:endCxn id="0" idx="2"/>
            </p:cNvCxnSpPr>
            <p:nvPr/>
          </p:nvCxnSpPr>
          <p:spPr bwMode="auto">
            <a:xfrm flipV="1">
              <a:off x="8285429" y="7488774"/>
              <a:ext cx="376591" cy="81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9986" name="Connecteur droit 248"/>
            <p:cNvCxnSpPr>
              <a:cxnSpLocks noChangeShapeType="1"/>
              <a:stCxn id="0" idx="7"/>
              <a:endCxn id="0" idx="4"/>
            </p:cNvCxnSpPr>
            <p:nvPr/>
          </p:nvCxnSpPr>
          <p:spPr bwMode="auto">
            <a:xfrm rot="16200000" flipV="1">
              <a:off x="8579787" y="7750401"/>
              <a:ext cx="353134" cy="92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9987" name="Connecteur droit 250"/>
            <p:cNvCxnSpPr>
              <a:cxnSpLocks noChangeShapeType="1"/>
              <a:stCxn id="0" idx="7"/>
              <a:endCxn id="0" idx="3"/>
            </p:cNvCxnSpPr>
            <p:nvPr/>
          </p:nvCxnSpPr>
          <p:spPr bwMode="auto">
            <a:xfrm flipV="1">
              <a:off x="9011334" y="7840339"/>
              <a:ext cx="360968" cy="729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9988" name="Connecteur droit 252"/>
            <p:cNvCxnSpPr>
              <a:cxnSpLocks noChangeShapeType="1"/>
              <a:stCxn id="0" idx="7"/>
              <a:endCxn id="0" idx="4"/>
            </p:cNvCxnSpPr>
            <p:nvPr/>
          </p:nvCxnSpPr>
          <p:spPr bwMode="auto">
            <a:xfrm flipH="1" flipV="1">
              <a:off x="9435942" y="7866699"/>
              <a:ext cx="7440" cy="33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9989" name="Connecteur droit 254"/>
            <p:cNvCxnSpPr>
              <a:cxnSpLocks noChangeShapeType="1"/>
              <a:stCxn id="0" idx="1"/>
              <a:endCxn id="0" idx="5"/>
            </p:cNvCxnSpPr>
            <p:nvPr/>
          </p:nvCxnSpPr>
          <p:spPr bwMode="auto">
            <a:xfrm flipH="1" flipV="1">
              <a:off x="10147654" y="7552307"/>
              <a:ext cx="180920" cy="360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9990" name="Connecteur droit 256"/>
            <p:cNvCxnSpPr>
              <a:cxnSpLocks noChangeShapeType="1"/>
              <a:stCxn id="0" idx="1"/>
              <a:endCxn id="0" idx="6"/>
            </p:cNvCxnSpPr>
            <p:nvPr/>
          </p:nvCxnSpPr>
          <p:spPr bwMode="auto">
            <a:xfrm flipH="1" flipV="1">
              <a:off x="10174014" y="7488667"/>
              <a:ext cx="442592" cy="1365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79903" name="Grouper 165"/>
          <p:cNvGrpSpPr>
            <a:grpSpLocks/>
          </p:cNvGrpSpPr>
          <p:nvPr/>
        </p:nvGrpSpPr>
        <p:grpSpPr bwMode="auto">
          <a:xfrm>
            <a:off x="9488488" y="2568575"/>
            <a:ext cx="1179512" cy="3214688"/>
            <a:chOff x="7965142" y="2568681"/>
            <a:chExt cx="1178858" cy="3215254"/>
          </a:xfrm>
        </p:grpSpPr>
        <p:sp>
          <p:nvSpPr>
            <p:cNvPr id="291" name="Rectangle 290"/>
            <p:cNvSpPr>
              <a:spLocks noChangeArrowheads="1"/>
            </p:cNvSpPr>
            <p:nvPr/>
          </p:nvSpPr>
          <p:spPr bwMode="auto">
            <a:xfrm>
              <a:off x="7965142" y="2568681"/>
              <a:ext cx="1104287" cy="3215254"/>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lstStyle/>
            <a:p>
              <a:pPr algn="ctr" fontAlgn="auto">
                <a:spcBef>
                  <a:spcPts val="0"/>
                </a:spcBef>
                <a:spcAft>
                  <a:spcPts val="0"/>
                </a:spcAft>
                <a:defRPr/>
              </a:pPr>
              <a:r>
                <a:rPr lang="fr-FR" sz="1300" dirty="0">
                  <a:latin typeface="+mn-lt"/>
                </a:rPr>
                <a:t>Légende</a:t>
              </a:r>
            </a:p>
          </p:txBody>
        </p:sp>
        <p:grpSp>
          <p:nvGrpSpPr>
            <p:cNvPr id="79924" name="Groupe 289"/>
            <p:cNvGrpSpPr>
              <a:grpSpLocks/>
            </p:cNvGrpSpPr>
            <p:nvPr/>
          </p:nvGrpSpPr>
          <p:grpSpPr bwMode="auto">
            <a:xfrm>
              <a:off x="8085890" y="2957064"/>
              <a:ext cx="1058110" cy="1816937"/>
              <a:chOff x="11830196" y="2929212"/>
              <a:chExt cx="1261990" cy="1661143"/>
            </a:xfrm>
          </p:grpSpPr>
          <p:sp>
            <p:nvSpPr>
              <p:cNvPr id="274" name="Ellipse 273"/>
              <p:cNvSpPr>
                <a:spLocks noChangeArrowheads="1"/>
              </p:cNvSpPr>
              <p:nvPr/>
            </p:nvSpPr>
            <p:spPr bwMode="auto">
              <a:xfrm>
                <a:off x="11921078" y="3798816"/>
                <a:ext cx="171402" cy="143877"/>
              </a:xfrm>
              <a:prstGeom prst="ellipse">
                <a:avLst/>
              </a:prstGeom>
              <a:gradFill flip="none" rotWithShape="1">
                <a:gsLst>
                  <a:gs pos="28000">
                    <a:srgbClr val="FF0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79928" name="ZoneTexte 284"/>
              <p:cNvSpPr txBox="1">
                <a:spLocks noChangeArrowheads="1"/>
              </p:cNvSpPr>
              <p:nvPr/>
            </p:nvSpPr>
            <p:spPr bwMode="auto">
              <a:xfrm>
                <a:off x="12118230" y="2929212"/>
                <a:ext cx="700842" cy="50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fr-FR" altLang="fr-FR" sz="1000" b="1"/>
                  <a:t>UNV recours</a:t>
                </a:r>
              </a:p>
            </p:txBody>
          </p:sp>
          <p:sp>
            <p:nvSpPr>
              <p:cNvPr id="79929" name="ZoneTexte 285"/>
              <p:cNvSpPr txBox="1">
                <a:spLocks noChangeArrowheads="1"/>
              </p:cNvSpPr>
              <p:nvPr/>
            </p:nvSpPr>
            <p:spPr bwMode="auto">
              <a:xfrm>
                <a:off x="12102841" y="3726260"/>
                <a:ext cx="989345" cy="365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fr-FR" altLang="fr-FR" sz="1000" b="1"/>
                  <a:t>ES référence</a:t>
                </a:r>
              </a:p>
            </p:txBody>
          </p:sp>
          <p:cxnSp>
            <p:nvCxnSpPr>
              <p:cNvPr id="79930" name="Connecteur droit 287"/>
              <p:cNvCxnSpPr>
                <a:cxnSpLocks noChangeShapeType="1"/>
              </p:cNvCxnSpPr>
              <p:nvPr/>
            </p:nvCxnSpPr>
            <p:spPr bwMode="auto">
              <a:xfrm>
                <a:off x="11830198" y="4158307"/>
                <a:ext cx="0" cy="4320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79931" name="ZoneTexte 288"/>
              <p:cNvSpPr txBox="1">
                <a:spLocks noChangeArrowheads="1"/>
              </p:cNvSpPr>
              <p:nvPr/>
            </p:nvSpPr>
            <p:spPr bwMode="auto">
              <a:xfrm>
                <a:off x="11830196" y="4230314"/>
                <a:ext cx="1102367" cy="22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fr-FR" altLang="fr-FR" sz="1000" b="1"/>
                  <a:t>Lien TLM</a:t>
                </a:r>
              </a:p>
            </p:txBody>
          </p:sp>
        </p:grpSp>
      </p:grpSp>
      <p:sp>
        <p:nvSpPr>
          <p:cNvPr id="153" name="Ellipse 152"/>
          <p:cNvSpPr>
            <a:spLocks noChangeArrowheads="1"/>
          </p:cNvSpPr>
          <p:nvPr/>
        </p:nvSpPr>
        <p:spPr bwMode="auto">
          <a:xfrm>
            <a:off x="9597978" y="2895600"/>
            <a:ext cx="253411" cy="253298"/>
          </a:xfrm>
          <a:prstGeom prst="ellipse">
            <a:avLst/>
          </a:prstGeom>
          <a:gradFill flip="none" rotWithShape="1">
            <a:gsLst>
              <a:gs pos="52000">
                <a:srgbClr val="008000"/>
              </a:gs>
              <a:gs pos="100000">
                <a:srgbClr val="FFFFFF"/>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154" name="Ellipse 153"/>
          <p:cNvSpPr>
            <a:spLocks noChangeArrowheads="1"/>
          </p:cNvSpPr>
          <p:nvPr/>
        </p:nvSpPr>
        <p:spPr bwMode="auto">
          <a:xfrm>
            <a:off x="9677401" y="3354736"/>
            <a:ext cx="131543" cy="150464"/>
          </a:xfrm>
          <a:prstGeom prst="ellipse">
            <a:avLst/>
          </a:prstGeom>
          <a:gradFill flip="none" rotWithShape="1">
            <a:gsLst>
              <a:gs pos="42000">
                <a:srgbClr val="008000"/>
              </a:gs>
              <a:gs pos="100000">
                <a:srgbClr val="FFFFFF"/>
              </a:gs>
              <a:gs pos="63000">
                <a:srgbClr val="FF0000"/>
              </a:gs>
            </a:gsLst>
            <a:path path="circle">
              <a:fillToRect l="100000" t="100000"/>
            </a:path>
            <a:tileRect r="-100000" b="-100000"/>
          </a:gradFill>
          <a:ln w="9525">
            <a:solidFill>
              <a:srgbClr val="292989"/>
            </a:solidFill>
            <a:round/>
            <a:headEnd/>
            <a:tailEnd/>
          </a:ln>
          <a:effectLst>
            <a:outerShdw blurRad="63500" dist="20000" dir="5400000" rotWithShape="0">
              <a:srgbClr val="000000">
                <a:alpha val="37999"/>
              </a:srgbClr>
            </a:outerShdw>
          </a:effectLst>
        </p:spPr>
        <p:txBody>
          <a:bodyPr/>
          <a:lstStyle/>
          <a:p>
            <a:pPr fontAlgn="auto">
              <a:spcBef>
                <a:spcPts val="0"/>
              </a:spcBef>
              <a:spcAft>
                <a:spcPts val="0"/>
              </a:spcAft>
              <a:defRPr/>
            </a:pPr>
            <a:endParaRPr lang="fr-FR">
              <a:latin typeface="+mn-lt"/>
            </a:endParaRPr>
          </a:p>
        </p:txBody>
      </p:sp>
      <p:sp>
        <p:nvSpPr>
          <p:cNvPr id="79910" name="ZoneTexte 284"/>
          <p:cNvSpPr txBox="1">
            <a:spLocks noChangeArrowheads="1"/>
          </p:cNvSpPr>
          <p:nvPr/>
        </p:nvSpPr>
        <p:spPr bwMode="auto">
          <a:xfrm>
            <a:off x="9852025" y="3259138"/>
            <a:ext cx="5873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fr-FR" altLang="fr-FR" sz="1000" b="1"/>
              <a:t>UNV</a:t>
            </a:r>
          </a:p>
        </p:txBody>
      </p:sp>
      <p:cxnSp>
        <p:nvCxnSpPr>
          <p:cNvPr id="79911" name="Connecteur droit 100"/>
          <p:cNvCxnSpPr>
            <a:cxnSpLocks noChangeShapeType="1"/>
            <a:stCxn id="0" idx="1"/>
            <a:endCxn id="0" idx="5"/>
          </p:cNvCxnSpPr>
          <p:nvPr/>
        </p:nvCxnSpPr>
        <p:spPr bwMode="auto">
          <a:xfrm rot="16200000" flipV="1">
            <a:off x="5419725" y="3603626"/>
            <a:ext cx="52387" cy="334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62" name="Rectangle 161"/>
          <p:cNvSpPr/>
          <p:nvPr/>
        </p:nvSpPr>
        <p:spPr>
          <a:xfrm>
            <a:off x="9686090" y="4923617"/>
            <a:ext cx="296110" cy="151901"/>
          </a:xfrm>
          <a:prstGeom prst="rect">
            <a:avLst/>
          </a:prstGeom>
          <a:gradFill flip="none" rotWithShape="1">
            <a:gsLst>
              <a:gs pos="50000">
                <a:srgbClr val="008000"/>
              </a:gs>
              <a:gs pos="100000">
                <a:srgbClr val="FFFFFF"/>
              </a:gs>
            </a:gsLst>
            <a:path path="circle">
              <a:fillToRect l="100000" t="100000"/>
            </a:path>
            <a:tileRect r="-100000" b="-100000"/>
          </a:gradFill>
          <a:ln>
            <a:gradFill flip="none" rotWithShape="1">
              <a:gsLst>
                <a:gs pos="43000">
                  <a:srgbClr val="008000"/>
                </a:gs>
                <a:gs pos="100000">
                  <a:srgbClr val="FFFFFF"/>
                </a:gs>
              </a:gsLst>
              <a:path path="circle">
                <a:fillToRect l="100000" t="100000"/>
              </a:path>
              <a:tileRect r="-100000" b="-100000"/>
            </a:gra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3" name="Rectangle 162"/>
          <p:cNvSpPr/>
          <p:nvPr/>
        </p:nvSpPr>
        <p:spPr>
          <a:xfrm>
            <a:off x="9677400" y="5258300"/>
            <a:ext cx="296110" cy="151901"/>
          </a:xfrm>
          <a:prstGeom prst="rect">
            <a:avLst/>
          </a:prstGeom>
          <a:gradFill flip="none" rotWithShape="1">
            <a:gsLst>
              <a:gs pos="51000">
                <a:srgbClr val="FF0000"/>
              </a:gs>
              <a:gs pos="100000">
                <a:srgbClr val="FFFFFF"/>
              </a:gs>
            </a:gsLst>
            <a:path path="circle">
              <a:fillToRect l="100000" t="100000"/>
            </a:path>
            <a:tileRect r="-100000" b="-100000"/>
          </a:gradFill>
          <a:ln>
            <a:gradFill flip="none" rotWithShape="1">
              <a:gsLst>
                <a:gs pos="43000">
                  <a:srgbClr val="008000"/>
                </a:gs>
                <a:gs pos="100000">
                  <a:srgbClr val="FFFFFF"/>
                </a:gs>
              </a:gsLst>
              <a:path path="circle">
                <a:fillToRect l="100000" t="100000"/>
              </a:path>
              <a:tileRect r="-100000" b="-100000"/>
            </a:gra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9918" name="ZoneTexte 288"/>
          <p:cNvSpPr txBox="1">
            <a:spLocks noChangeArrowheads="1"/>
          </p:cNvSpPr>
          <p:nvPr/>
        </p:nvSpPr>
        <p:spPr bwMode="auto">
          <a:xfrm>
            <a:off x="9601200" y="5011738"/>
            <a:ext cx="923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fr-FR" altLang="fr-FR" sz="1000" b="1"/>
              <a:t>Neurologie +</a:t>
            </a:r>
          </a:p>
        </p:txBody>
      </p:sp>
      <p:sp>
        <p:nvSpPr>
          <p:cNvPr id="79919" name="ZoneTexte 288"/>
          <p:cNvSpPr txBox="1">
            <a:spLocks noChangeArrowheads="1"/>
          </p:cNvSpPr>
          <p:nvPr/>
        </p:nvSpPr>
        <p:spPr bwMode="auto">
          <a:xfrm>
            <a:off x="9601200" y="5334000"/>
            <a:ext cx="923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fr-FR" altLang="fr-FR" sz="1000" b="1"/>
              <a:t>Neurologie -</a:t>
            </a:r>
          </a:p>
        </p:txBody>
      </p:sp>
      <p:sp>
        <p:nvSpPr>
          <p:cNvPr id="79920" name="Text Box 21"/>
          <p:cNvSpPr txBox="1">
            <a:spLocks noChangeArrowheads="1"/>
          </p:cNvSpPr>
          <p:nvPr/>
        </p:nvSpPr>
        <p:spPr bwMode="auto">
          <a:xfrm>
            <a:off x="7869238" y="6477000"/>
            <a:ext cx="27225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lvl="1" eaLnBrk="1" hangingPunct="1"/>
            <a:r>
              <a:rPr lang="fr-FR" altLang="fr-FR" sz="1000" i="1">
                <a:latin typeface="Calibri" panose="020F0502020204030204" pitchFamily="34" charset="0"/>
                <a:cs typeface="Arial" panose="020B0604020202020204" pitchFamily="34" charset="0"/>
              </a:rPr>
              <a:t>Adapté document ANAP/GT DGOS</a:t>
            </a:r>
          </a:p>
        </p:txBody>
      </p:sp>
      <p:sp>
        <p:nvSpPr>
          <p:cNvPr id="79921" name="Espace réservé du numéro de diapositive 4"/>
          <p:cNvSpPr txBox="1">
            <a:spLocks noGrp="1"/>
          </p:cNvSpPr>
          <p:nvPr/>
        </p:nvSpPr>
        <p:spPr bwMode="auto">
          <a:xfrm>
            <a:off x="96012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fld id="{B7433FE1-D3F9-4CAE-9DF1-B0B126E89642}" type="slidenum">
              <a:rPr lang="fr-FR" altLang="fr-FR" sz="1200">
                <a:solidFill>
                  <a:srgbClr val="355161"/>
                </a:solidFill>
              </a:rPr>
              <a:pPr algn="r" eaLnBrk="1" hangingPunct="1"/>
              <a:t>39</a:t>
            </a:fld>
            <a:endParaRPr lang="fr-FR" altLang="fr-FR" sz="1200">
              <a:solidFill>
                <a:srgbClr val="355161"/>
              </a:solidFill>
            </a:endParaRPr>
          </a:p>
        </p:txBody>
      </p:sp>
      <p:pic>
        <p:nvPicPr>
          <p:cNvPr id="79922" name="Image 16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55325" y="0"/>
            <a:ext cx="133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z="3200" dirty="0"/>
              <a:t>Qui sont les professionnels de santé médicaux (</a:t>
            </a:r>
            <a:r>
              <a:rPr lang="fr-FR" sz="2800" dirty="0"/>
              <a:t>art. L4111-1 à L4163-10 du CSP</a:t>
            </a:r>
            <a:r>
              <a:rPr lang="fr-FR" sz="3200" dirty="0"/>
              <a:t>)?</a:t>
            </a:r>
          </a:p>
        </p:txBody>
      </p:sp>
      <p:sp>
        <p:nvSpPr>
          <p:cNvPr id="5" name="Espace réservé du contenu 4"/>
          <p:cNvSpPr>
            <a:spLocks noGrp="1"/>
          </p:cNvSpPr>
          <p:nvPr>
            <p:ph idx="1"/>
          </p:nvPr>
        </p:nvSpPr>
        <p:spPr/>
        <p:txBody>
          <a:bodyPr/>
          <a:lstStyle/>
          <a:p>
            <a:r>
              <a:rPr lang="fr-FR" sz="2800" dirty="0"/>
              <a:t>Médecins</a:t>
            </a:r>
          </a:p>
          <a:p>
            <a:r>
              <a:rPr lang="fr-FR" sz="2800" dirty="0"/>
              <a:t>Sages-femmes</a:t>
            </a:r>
          </a:p>
          <a:p>
            <a:r>
              <a:rPr lang="fr-FR" sz="2800" dirty="0"/>
              <a:t>Odontologistes</a:t>
            </a:r>
          </a:p>
        </p:txBody>
      </p:sp>
      <p:sp>
        <p:nvSpPr>
          <p:cNvPr id="2" name="Espace réservé du pied de page 1"/>
          <p:cNvSpPr>
            <a:spLocks noGrp="1"/>
          </p:cNvSpPr>
          <p:nvPr>
            <p:ph type="ftr" sz="quarter" idx="11"/>
          </p:nvPr>
        </p:nvSpPr>
        <p:spPr/>
        <p:txBody>
          <a:bodyPr/>
          <a:lstStyle/>
          <a:p>
            <a:pPr>
              <a:defRPr/>
            </a:pPr>
            <a:r>
              <a:rPr lang="fr-FR"/>
              <a:t>ANFH La Réunion 21 avril 2016</a:t>
            </a:r>
            <a:endParaRPr lang="en-US" dirty="0"/>
          </a:p>
        </p:txBody>
      </p:sp>
      <p:sp>
        <p:nvSpPr>
          <p:cNvPr id="3" name="Espace réservé du numéro de diapositive 2"/>
          <p:cNvSpPr>
            <a:spLocks noGrp="1"/>
          </p:cNvSpPr>
          <p:nvPr>
            <p:ph type="sldNum" sz="quarter" idx="12"/>
          </p:nvPr>
        </p:nvSpPr>
        <p:spPr/>
        <p:txBody>
          <a:bodyPr/>
          <a:lstStyle/>
          <a:p>
            <a:pPr>
              <a:defRPr/>
            </a:pPr>
            <a:fld id="{4DB5412D-840D-4CB1-8960-494FEF14A3C6}" type="slidenum">
              <a:rPr lang="en-US" smtClean="0"/>
              <a:pPr>
                <a:defRPr/>
              </a:pPr>
              <a:t>4</a:t>
            </a:fld>
            <a:endParaRPr lang="en-US"/>
          </a:p>
        </p:txBody>
      </p:sp>
    </p:spTree>
    <p:extLst>
      <p:ext uri="{BB962C8B-B14F-4D97-AF65-F5344CB8AC3E}">
        <p14:creationId xmlns:p14="http://schemas.microsoft.com/office/powerpoint/2010/main" val="644238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re 1"/>
          <p:cNvSpPr>
            <a:spLocks noGrp="1"/>
          </p:cNvSpPr>
          <p:nvPr>
            <p:ph type="title"/>
          </p:nvPr>
        </p:nvSpPr>
        <p:spPr>
          <a:xfrm>
            <a:off x="1524000" y="0"/>
            <a:ext cx="8462963" cy="1143000"/>
          </a:xfrm>
        </p:spPr>
        <p:txBody>
          <a:bodyPr/>
          <a:lstStyle/>
          <a:p>
            <a:pPr algn="ctr"/>
            <a:r>
              <a:rPr lang="fr-FR" altLang="fr-FR" sz="2400" b="1" dirty="0"/>
              <a:t>La fonction apprenante de la télé-expertise</a:t>
            </a:r>
          </a:p>
        </p:txBody>
      </p:sp>
      <p:sp>
        <p:nvSpPr>
          <p:cNvPr id="80899" name="Espace réservé du numéro de diapositive 3"/>
          <p:cNvSpPr>
            <a:spLocks noGrp="1"/>
          </p:cNvSpPr>
          <p:nvPr>
            <p:ph type="sldNum" sz="quarter" idx="12"/>
          </p:nvPr>
        </p:nvSpPr>
        <p:spPr>
          <a:xfrm>
            <a:off x="4648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fontAlgn="base">
              <a:spcBef>
                <a:spcPct val="0"/>
              </a:spcBef>
              <a:spcAft>
                <a:spcPct val="0"/>
              </a:spcAft>
              <a:buClrTx/>
              <a:buFontTx/>
              <a:buNone/>
            </a:pPr>
            <a:fld id="{F6116889-1B1F-46F8-8FFD-A03004640CC6}" type="slidenum">
              <a:rPr lang="fr-FR" altLang="fr-FR" smtClean="0">
                <a:solidFill>
                  <a:srgbClr val="898989"/>
                </a:solidFill>
                <a:latin typeface="Arial" panose="020B0604020202020204" pitchFamily="34" charset="0"/>
              </a:rPr>
              <a:pPr algn="ctr" fontAlgn="base">
                <a:spcBef>
                  <a:spcPct val="0"/>
                </a:spcBef>
                <a:spcAft>
                  <a:spcPct val="0"/>
                </a:spcAft>
                <a:buClrTx/>
                <a:buFontTx/>
                <a:buNone/>
              </a:pPr>
              <a:t>40</a:t>
            </a:fld>
            <a:endParaRPr lang="fr-FR" altLang="fr-FR">
              <a:solidFill>
                <a:srgbClr val="898989"/>
              </a:solidFill>
              <a:latin typeface="Arial" panose="020B0604020202020204" pitchFamily="34" charset="0"/>
            </a:endParaRPr>
          </a:p>
        </p:txBody>
      </p:sp>
      <p:sp>
        <p:nvSpPr>
          <p:cNvPr id="5" name="Rectangle 4"/>
          <p:cNvSpPr/>
          <p:nvPr/>
        </p:nvSpPr>
        <p:spPr>
          <a:xfrm>
            <a:off x="1703388" y="3429000"/>
            <a:ext cx="1728787" cy="9366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fr-FR" sz="1600" b="1" dirty="0"/>
              <a:t>Domicile</a:t>
            </a:r>
          </a:p>
          <a:p>
            <a:pPr algn="ctr" eaLnBrk="1" fontAlgn="auto" hangingPunct="1">
              <a:spcBef>
                <a:spcPts val="0"/>
              </a:spcBef>
              <a:spcAft>
                <a:spcPts val="0"/>
              </a:spcAft>
              <a:defRPr/>
            </a:pPr>
            <a:r>
              <a:rPr lang="fr-FR" sz="1600" b="1" dirty="0"/>
              <a:t>EHPAD</a:t>
            </a:r>
          </a:p>
          <a:p>
            <a:pPr algn="ctr" eaLnBrk="1" fontAlgn="auto" hangingPunct="1">
              <a:spcBef>
                <a:spcPts val="0"/>
              </a:spcBef>
              <a:spcAft>
                <a:spcPts val="0"/>
              </a:spcAft>
              <a:defRPr/>
            </a:pPr>
            <a:r>
              <a:rPr lang="fr-FR" sz="1600" b="1" dirty="0"/>
              <a:t>HAD</a:t>
            </a:r>
          </a:p>
        </p:txBody>
      </p:sp>
      <p:cxnSp>
        <p:nvCxnSpPr>
          <p:cNvPr id="7" name="Connecteur droit avec flèche 6"/>
          <p:cNvCxnSpPr/>
          <p:nvPr/>
        </p:nvCxnSpPr>
        <p:spPr>
          <a:xfrm flipV="1">
            <a:off x="3468688" y="4016375"/>
            <a:ext cx="1547812" cy="28575"/>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016500" y="3429000"/>
            <a:ext cx="2016125" cy="93662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spcBef>
                <a:spcPts val="0"/>
              </a:spcBef>
              <a:spcAft>
                <a:spcPts val="0"/>
              </a:spcAft>
              <a:defRPr/>
            </a:pPr>
            <a:r>
              <a:rPr lang="fr-FR" sz="1600" b="1" dirty="0"/>
              <a:t>MSP</a:t>
            </a:r>
          </a:p>
          <a:p>
            <a:pPr algn="ctr" eaLnBrk="1" fontAlgn="auto" hangingPunct="1">
              <a:spcBef>
                <a:spcPts val="0"/>
              </a:spcBef>
              <a:spcAft>
                <a:spcPts val="0"/>
              </a:spcAft>
              <a:defRPr/>
            </a:pPr>
            <a:r>
              <a:rPr lang="fr-FR" sz="1600" b="1" dirty="0"/>
              <a:t>Centre de santé</a:t>
            </a:r>
          </a:p>
          <a:p>
            <a:pPr algn="ctr" eaLnBrk="1" fontAlgn="auto" hangingPunct="1">
              <a:spcBef>
                <a:spcPts val="0"/>
              </a:spcBef>
              <a:spcAft>
                <a:spcPts val="0"/>
              </a:spcAft>
              <a:defRPr/>
            </a:pPr>
            <a:r>
              <a:rPr lang="fr-FR" sz="1600" b="1" dirty="0"/>
              <a:t>Pôles de santé</a:t>
            </a:r>
          </a:p>
        </p:txBody>
      </p:sp>
      <p:cxnSp>
        <p:nvCxnSpPr>
          <p:cNvPr id="10" name="Connecteur droit avec flèche 9"/>
          <p:cNvCxnSpPr/>
          <p:nvPr/>
        </p:nvCxnSpPr>
        <p:spPr>
          <a:xfrm flipV="1">
            <a:off x="7048500" y="4016375"/>
            <a:ext cx="1279525" cy="46038"/>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328025" y="3429000"/>
            <a:ext cx="1512888" cy="9366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fr-FR" sz="1600" b="1" dirty="0"/>
              <a:t>Spécialistes</a:t>
            </a:r>
          </a:p>
        </p:txBody>
      </p:sp>
      <p:sp>
        <p:nvSpPr>
          <p:cNvPr id="20489" name="ZoneTexte 11"/>
          <p:cNvSpPr txBox="1">
            <a:spLocks noChangeArrowheads="1"/>
          </p:cNvSpPr>
          <p:nvPr/>
        </p:nvSpPr>
        <p:spPr bwMode="auto">
          <a:xfrm>
            <a:off x="5232400" y="4508500"/>
            <a:ext cx="1719263" cy="338138"/>
          </a:xfrm>
          <a:prstGeom prst="rect">
            <a:avLst/>
          </a:prstGeom>
          <a:ln>
            <a:headEnd/>
            <a:tailEnd/>
          </a:ln>
        </p:spPr>
        <p:style>
          <a:lnRef idx="1">
            <a:schemeClr val="dk1"/>
          </a:lnRef>
          <a:fillRef idx="3">
            <a:schemeClr val="dk1"/>
          </a:fillRef>
          <a:effectRef idx="2">
            <a:schemeClr val="dk1"/>
          </a:effectRef>
          <a:fontRef idx="minor">
            <a:schemeClr val="lt1"/>
          </a:fontRef>
        </p:style>
        <p:txBody>
          <a:bodyPr wrap="none">
            <a:spAutoFit/>
          </a:bodyPr>
          <a:lstStyle/>
          <a:p>
            <a:pPr eaLnBrk="1" fontAlgn="auto" hangingPunct="1">
              <a:spcBef>
                <a:spcPts val="0"/>
              </a:spcBef>
              <a:spcAft>
                <a:spcPts val="0"/>
              </a:spcAft>
              <a:defRPr/>
            </a:pPr>
            <a:r>
              <a:rPr lang="fr-FR" sz="1600" dirty="0"/>
              <a:t>Premier recours</a:t>
            </a:r>
          </a:p>
        </p:txBody>
      </p:sp>
      <p:sp>
        <p:nvSpPr>
          <p:cNvPr id="20490" name="ZoneTexte 12"/>
          <p:cNvSpPr txBox="1">
            <a:spLocks noChangeArrowheads="1"/>
          </p:cNvSpPr>
          <p:nvPr/>
        </p:nvSpPr>
        <p:spPr bwMode="auto">
          <a:xfrm>
            <a:off x="8040688" y="4508500"/>
            <a:ext cx="1979612" cy="338138"/>
          </a:xfrm>
          <a:prstGeom prst="rect">
            <a:avLst/>
          </a:prstGeom>
          <a:ln>
            <a:headEnd/>
            <a:tailEnd/>
          </a:ln>
        </p:spPr>
        <p:style>
          <a:lnRef idx="1">
            <a:schemeClr val="dk1"/>
          </a:lnRef>
          <a:fillRef idx="3">
            <a:schemeClr val="dk1"/>
          </a:fillRef>
          <a:effectRef idx="2">
            <a:schemeClr val="dk1"/>
          </a:effectRef>
          <a:fontRef idx="minor">
            <a:schemeClr val="lt1"/>
          </a:fontRef>
        </p:style>
        <p:txBody>
          <a:bodyPr wrap="none">
            <a:spAutoFit/>
          </a:bodyPr>
          <a:lstStyle/>
          <a:p>
            <a:pPr eaLnBrk="1" fontAlgn="auto" hangingPunct="1">
              <a:spcBef>
                <a:spcPts val="0"/>
              </a:spcBef>
              <a:spcAft>
                <a:spcPts val="0"/>
              </a:spcAft>
              <a:defRPr/>
            </a:pPr>
            <a:r>
              <a:rPr lang="fr-FR" sz="1600" dirty="0"/>
              <a:t>Deuxième recours</a:t>
            </a:r>
          </a:p>
        </p:txBody>
      </p:sp>
      <p:sp>
        <p:nvSpPr>
          <p:cNvPr id="20491" name="ZoneTexte 13"/>
          <p:cNvSpPr txBox="1">
            <a:spLocks noChangeArrowheads="1"/>
          </p:cNvSpPr>
          <p:nvPr/>
        </p:nvSpPr>
        <p:spPr bwMode="auto">
          <a:xfrm>
            <a:off x="3490913" y="5373688"/>
            <a:ext cx="1798637" cy="83026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spAutoFit/>
          </a:bodyPr>
          <a:lstStyle/>
          <a:p>
            <a:pPr algn="ctr" eaLnBrk="1" fontAlgn="auto" hangingPunct="1">
              <a:spcBef>
                <a:spcPts val="0"/>
              </a:spcBef>
              <a:spcAft>
                <a:spcPts val="0"/>
              </a:spcAft>
              <a:defRPr/>
            </a:pPr>
            <a:r>
              <a:rPr lang="fr-FR" sz="1600" dirty="0"/>
              <a:t>Télésurveillance</a:t>
            </a:r>
          </a:p>
          <a:p>
            <a:pPr algn="ctr" eaLnBrk="1" fontAlgn="auto" hangingPunct="1">
              <a:spcBef>
                <a:spcPts val="0"/>
              </a:spcBef>
              <a:spcAft>
                <a:spcPts val="0"/>
              </a:spcAft>
              <a:defRPr/>
            </a:pPr>
            <a:r>
              <a:rPr lang="fr-FR" sz="1600" dirty="0"/>
              <a:t>Téléconsultation</a:t>
            </a:r>
          </a:p>
          <a:p>
            <a:pPr algn="ctr" eaLnBrk="1" fontAlgn="auto" hangingPunct="1">
              <a:spcBef>
                <a:spcPts val="0"/>
              </a:spcBef>
              <a:spcAft>
                <a:spcPts val="0"/>
              </a:spcAft>
              <a:defRPr/>
            </a:pPr>
            <a:r>
              <a:rPr lang="fr-FR" sz="1600" dirty="0"/>
              <a:t>Téléassistance</a:t>
            </a:r>
          </a:p>
        </p:txBody>
      </p:sp>
      <p:cxnSp>
        <p:nvCxnSpPr>
          <p:cNvPr id="16" name="Connecteur droit avec flèche 15"/>
          <p:cNvCxnSpPr/>
          <p:nvPr/>
        </p:nvCxnSpPr>
        <p:spPr>
          <a:xfrm rot="5400000" flipH="1" flipV="1">
            <a:off x="3792537" y="4579938"/>
            <a:ext cx="1008063"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3" name="ZoneTexte 16"/>
          <p:cNvSpPr txBox="1">
            <a:spLocks noChangeArrowheads="1"/>
          </p:cNvSpPr>
          <p:nvPr/>
        </p:nvSpPr>
        <p:spPr bwMode="auto">
          <a:xfrm>
            <a:off x="5898703" y="5429250"/>
            <a:ext cx="3507691" cy="646331"/>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spAutoFit/>
          </a:bodyPr>
          <a:lstStyle/>
          <a:p>
            <a:pPr algn="ctr" eaLnBrk="1" fontAlgn="auto" hangingPunct="1">
              <a:spcBef>
                <a:spcPts val="0"/>
              </a:spcBef>
              <a:spcAft>
                <a:spcPts val="0"/>
              </a:spcAft>
              <a:defRPr/>
            </a:pPr>
            <a:r>
              <a:rPr lang="fr-FR" b="1" dirty="0">
                <a:solidFill>
                  <a:srgbClr val="C00000"/>
                </a:solidFill>
              </a:rPr>
              <a:t>La fonction apprenante de la</a:t>
            </a:r>
          </a:p>
          <a:p>
            <a:pPr algn="ctr" eaLnBrk="1" fontAlgn="auto" hangingPunct="1">
              <a:spcBef>
                <a:spcPts val="0"/>
              </a:spcBef>
              <a:spcAft>
                <a:spcPts val="0"/>
              </a:spcAft>
              <a:defRPr/>
            </a:pPr>
            <a:r>
              <a:rPr lang="fr-FR" b="1" dirty="0">
                <a:solidFill>
                  <a:srgbClr val="C00000"/>
                </a:solidFill>
              </a:rPr>
              <a:t>Télé expertise </a:t>
            </a:r>
          </a:p>
        </p:txBody>
      </p:sp>
      <p:cxnSp>
        <p:nvCxnSpPr>
          <p:cNvPr id="19" name="Connecteur droit avec flèche 18"/>
          <p:cNvCxnSpPr/>
          <p:nvPr/>
        </p:nvCxnSpPr>
        <p:spPr>
          <a:xfrm rot="5400000" flipH="1" flipV="1">
            <a:off x="7112794" y="4685506"/>
            <a:ext cx="10795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783" name="ZoneTexte 19"/>
          <p:cNvSpPr txBox="1">
            <a:spLocks noChangeArrowheads="1"/>
          </p:cNvSpPr>
          <p:nvPr/>
        </p:nvSpPr>
        <p:spPr bwMode="auto">
          <a:xfrm>
            <a:off x="8075613" y="2420938"/>
            <a:ext cx="1911350" cy="646112"/>
          </a:xfrm>
          <a:prstGeom prst="rect">
            <a:avLst/>
          </a:prstGeom>
          <a:ln/>
          <a:extLst/>
        </p:spPr>
        <p:style>
          <a:lnRef idx="1">
            <a:schemeClr val="accent1"/>
          </a:lnRef>
          <a:fillRef idx="2">
            <a:schemeClr val="accent1"/>
          </a:fillRef>
          <a:effectRef idx="1">
            <a:schemeClr val="accent1"/>
          </a:effectRef>
          <a:fontRef idx="minor">
            <a:schemeClr val="dk1"/>
          </a:fontRef>
        </p:style>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fontAlgn="auto" hangingPunct="1">
              <a:spcBef>
                <a:spcPct val="0"/>
              </a:spcBef>
              <a:spcAft>
                <a:spcPts val="0"/>
              </a:spcAft>
              <a:buClrTx/>
              <a:buFontTx/>
              <a:buNone/>
              <a:defRPr/>
            </a:pPr>
            <a:r>
              <a:rPr lang="fr-FR" altLang="fr-FR" dirty="0">
                <a:solidFill>
                  <a:schemeClr val="tx1"/>
                </a:solidFill>
                <a:latin typeface="Calibri" panose="020F0502020204030204" pitchFamily="34" charset="0"/>
              </a:rPr>
              <a:t>CHU, CH, cliniques</a:t>
            </a:r>
          </a:p>
          <a:p>
            <a:pPr algn="ctr" eaLnBrk="1" fontAlgn="auto" hangingPunct="1">
              <a:spcBef>
                <a:spcPct val="0"/>
              </a:spcBef>
              <a:spcAft>
                <a:spcPts val="0"/>
              </a:spcAft>
              <a:buClrTx/>
              <a:buFontTx/>
              <a:buNone/>
              <a:defRPr/>
            </a:pPr>
            <a:r>
              <a:rPr lang="fr-FR" altLang="fr-FR" dirty="0">
                <a:solidFill>
                  <a:schemeClr val="tx1"/>
                </a:solidFill>
                <a:latin typeface="Calibri" panose="020F0502020204030204" pitchFamily="34" charset="0"/>
              </a:rPr>
              <a:t> Cabinets privés</a:t>
            </a:r>
          </a:p>
        </p:txBody>
      </p:sp>
      <p:sp>
        <p:nvSpPr>
          <p:cNvPr id="26" name="Flèche vers le bas 25"/>
          <p:cNvSpPr/>
          <p:nvPr/>
        </p:nvSpPr>
        <p:spPr>
          <a:xfrm>
            <a:off x="9048750" y="3068638"/>
            <a:ext cx="46038" cy="215900"/>
          </a:xfrm>
          <a:prstGeom prst="downArrow">
            <a:avLst/>
          </a:prstGeom>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7" name="ZoneTexte 26"/>
          <p:cNvSpPr txBox="1"/>
          <p:nvPr/>
        </p:nvSpPr>
        <p:spPr>
          <a:xfrm>
            <a:off x="7294563" y="858838"/>
            <a:ext cx="3600450" cy="1077912"/>
          </a:xfrm>
          <a:prstGeom prst="rect">
            <a:avLst/>
          </a:prstGeom>
          <a:ln w="28575">
            <a:solidFill>
              <a:schemeClr val="tx1"/>
            </a:solidFill>
          </a:ln>
        </p:spPr>
        <p:style>
          <a:lnRef idx="1">
            <a:schemeClr val="accent6"/>
          </a:lnRef>
          <a:fillRef idx="2">
            <a:schemeClr val="accent6"/>
          </a:fillRef>
          <a:effectRef idx="1">
            <a:schemeClr val="accent6"/>
          </a:effectRef>
          <a:fontRef idx="minor">
            <a:schemeClr val="dk1"/>
          </a:fontRef>
        </p:style>
        <p:txBody>
          <a:bodyPr>
            <a:spAutoFit/>
          </a:bodyPr>
          <a:lstStyle/>
          <a:p>
            <a:pPr algn="ctr" eaLnBrk="1" fontAlgn="auto" hangingPunct="1">
              <a:spcBef>
                <a:spcPts val="0"/>
              </a:spcBef>
              <a:spcAft>
                <a:spcPts val="0"/>
              </a:spcAft>
              <a:defRPr/>
            </a:pPr>
            <a:r>
              <a:rPr lang="fr-FR" b="1" dirty="0"/>
              <a:t>Téléconseil médical personnalisé </a:t>
            </a:r>
            <a:endParaRPr lang="fr-FR" sz="1400" b="1" dirty="0"/>
          </a:p>
          <a:p>
            <a:pPr algn="ctr" eaLnBrk="1" fontAlgn="auto" hangingPunct="1">
              <a:spcBef>
                <a:spcPts val="0"/>
              </a:spcBef>
              <a:spcAft>
                <a:spcPts val="0"/>
              </a:spcAft>
              <a:defRPr/>
            </a:pPr>
            <a:r>
              <a:rPr lang="fr-FR" sz="1400" dirty="0"/>
              <a:t>(Centre 15, plateformes complémentaires santé)</a:t>
            </a:r>
            <a:endParaRPr lang="fr-FR" sz="1400" b="1" dirty="0"/>
          </a:p>
        </p:txBody>
      </p:sp>
      <p:sp>
        <p:nvSpPr>
          <p:cNvPr id="80914" name="ZoneTexte 28"/>
          <p:cNvSpPr txBox="1">
            <a:spLocks noChangeArrowheads="1"/>
          </p:cNvSpPr>
          <p:nvPr/>
        </p:nvSpPr>
        <p:spPr bwMode="auto">
          <a:xfrm>
            <a:off x="2644775" y="1666875"/>
            <a:ext cx="330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2000" b="1">
                <a:solidFill>
                  <a:schemeClr val="tx1"/>
                </a:solidFill>
                <a:latin typeface="Calibri" panose="020F0502020204030204" pitchFamily="34" charset="0"/>
              </a:rPr>
              <a:t>Coopérations entre professionnels de santé</a:t>
            </a:r>
          </a:p>
          <a:p>
            <a:pPr algn="ctr" eaLnBrk="1" hangingPunct="1">
              <a:spcBef>
                <a:spcPct val="0"/>
              </a:spcBef>
              <a:buClrTx/>
              <a:buFontTx/>
              <a:buNone/>
            </a:pPr>
            <a:r>
              <a:rPr lang="fr-FR" altLang="fr-FR" sz="2000" b="1">
                <a:solidFill>
                  <a:schemeClr val="tx1"/>
                </a:solidFill>
                <a:latin typeface="Calibri" panose="020F0502020204030204" pitchFamily="34" charset="0"/>
              </a:rPr>
              <a:t>médicaux et non-médicaux</a:t>
            </a:r>
          </a:p>
        </p:txBody>
      </p:sp>
      <p:sp>
        <p:nvSpPr>
          <p:cNvPr id="30" name="Flèche vers le bas 29"/>
          <p:cNvSpPr/>
          <p:nvPr/>
        </p:nvSpPr>
        <p:spPr>
          <a:xfrm>
            <a:off x="5951538" y="3068638"/>
            <a:ext cx="46037" cy="215900"/>
          </a:xfrm>
          <a:prstGeom prst="downArrow">
            <a:avLst/>
          </a:prstGeom>
          <a:ln w="285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 name="ZoneTexte 19"/>
          <p:cNvSpPr txBox="1"/>
          <p:nvPr/>
        </p:nvSpPr>
        <p:spPr>
          <a:xfrm>
            <a:off x="3503613" y="2852738"/>
            <a:ext cx="1439862" cy="5842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fontAlgn="auto" hangingPunct="1">
              <a:spcBef>
                <a:spcPts val="0"/>
              </a:spcBef>
              <a:spcAft>
                <a:spcPts val="0"/>
              </a:spcAft>
              <a:defRPr/>
            </a:pPr>
            <a:r>
              <a:rPr lang="fr-FR" sz="1600" dirty="0"/>
              <a:t>Pharmacien d’Officine</a:t>
            </a:r>
          </a:p>
        </p:txBody>
      </p:sp>
      <p:pic>
        <p:nvPicPr>
          <p:cNvPr id="80917" name="Imag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52088" y="195263"/>
            <a:ext cx="1839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ZoneTexte 21"/>
          <p:cNvSpPr txBox="1"/>
          <p:nvPr/>
        </p:nvSpPr>
        <p:spPr>
          <a:xfrm>
            <a:off x="4081463" y="3698875"/>
            <a:ext cx="428625"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fr-FR" b="1" dirty="0"/>
              <a:t>SI</a:t>
            </a:r>
          </a:p>
        </p:txBody>
      </p:sp>
      <p:sp>
        <p:nvSpPr>
          <p:cNvPr id="24" name="ZoneTexte 23"/>
          <p:cNvSpPr txBox="1"/>
          <p:nvPr/>
        </p:nvSpPr>
        <p:spPr>
          <a:xfrm>
            <a:off x="7454900" y="3752850"/>
            <a:ext cx="428625" cy="369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fr-FR" b="1" dirty="0"/>
              <a:t>SI</a:t>
            </a:r>
          </a:p>
        </p:txBody>
      </p:sp>
      <p:cxnSp>
        <p:nvCxnSpPr>
          <p:cNvPr id="3" name="Connecteur droit avec flèche 2"/>
          <p:cNvCxnSpPr/>
          <p:nvPr/>
        </p:nvCxnSpPr>
        <p:spPr>
          <a:xfrm flipH="1">
            <a:off x="6178550" y="1960563"/>
            <a:ext cx="1116013" cy="1346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7294563" y="1960563"/>
            <a:ext cx="746125" cy="4603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pied de page 1"/>
          <p:cNvSpPr>
            <a:spLocks noGrp="1"/>
          </p:cNvSpPr>
          <p:nvPr>
            <p:ph type="ftr" sz="quarter" idx="11"/>
          </p:nvPr>
        </p:nvSpPr>
        <p:spPr>
          <a:xfrm>
            <a:off x="3644900" y="6372225"/>
            <a:ext cx="7620000" cy="365125"/>
          </a:xfrm>
        </p:spPr>
        <p:txBody>
          <a:bodyPr/>
          <a:lstStyle/>
          <a:p>
            <a:pPr algn="r">
              <a:defRPr/>
            </a:pPr>
            <a:r>
              <a:rPr lang="fr-FR" dirty="0"/>
              <a:t>ANFH La Réunion 21 avril 2016</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re 1"/>
          <p:cNvSpPr>
            <a:spLocks noGrp="1"/>
          </p:cNvSpPr>
          <p:nvPr>
            <p:ph type="title"/>
          </p:nvPr>
        </p:nvSpPr>
        <p:spPr>
          <a:xfrm>
            <a:off x="1311275" y="300038"/>
            <a:ext cx="8907463" cy="1281112"/>
          </a:xfrm>
        </p:spPr>
        <p:txBody>
          <a:bodyPr/>
          <a:lstStyle/>
          <a:p>
            <a:pPr algn="ctr"/>
            <a:r>
              <a:rPr lang="fr-FR" altLang="fr-FR" sz="2800" b="1" dirty="0"/>
              <a:t>La meilleure connaissance de l’évolution d’une maladie chronique entre deux consultations en face à face grâce aux objets connectés de santé</a:t>
            </a:r>
          </a:p>
        </p:txBody>
      </p:sp>
      <p:cxnSp>
        <p:nvCxnSpPr>
          <p:cNvPr id="7" name="Connecteur droit avec flèche 6"/>
          <p:cNvCxnSpPr/>
          <p:nvPr/>
        </p:nvCxnSpPr>
        <p:spPr>
          <a:xfrm>
            <a:off x="5838825" y="2503488"/>
            <a:ext cx="4318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5176838" y="2824163"/>
            <a:ext cx="1631950" cy="369887"/>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eaLnBrk="1" fontAlgn="auto" hangingPunct="1">
              <a:spcBef>
                <a:spcPts val="0"/>
              </a:spcBef>
              <a:spcAft>
                <a:spcPts val="0"/>
              </a:spcAft>
              <a:defRPr/>
            </a:pPr>
            <a:r>
              <a:rPr lang="fr-FR" dirty="0"/>
              <a:t>Consultation</a:t>
            </a:r>
          </a:p>
        </p:txBody>
      </p:sp>
      <p:sp>
        <p:nvSpPr>
          <p:cNvPr id="11" name="ZoneTexte 10"/>
          <p:cNvSpPr txBox="1"/>
          <p:nvPr/>
        </p:nvSpPr>
        <p:spPr>
          <a:xfrm>
            <a:off x="9099550" y="2824163"/>
            <a:ext cx="1631950" cy="369887"/>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eaLnBrk="1" fontAlgn="auto" hangingPunct="1">
              <a:spcBef>
                <a:spcPts val="0"/>
              </a:spcBef>
              <a:spcAft>
                <a:spcPts val="0"/>
              </a:spcAft>
              <a:defRPr/>
            </a:pPr>
            <a:r>
              <a:rPr lang="fr-FR" dirty="0"/>
              <a:t>Consultation</a:t>
            </a:r>
          </a:p>
        </p:txBody>
      </p:sp>
      <p:cxnSp>
        <p:nvCxnSpPr>
          <p:cNvPr id="13" name="Connecteur droit avec flèche 12"/>
          <p:cNvCxnSpPr/>
          <p:nvPr/>
        </p:nvCxnSpPr>
        <p:spPr>
          <a:xfrm>
            <a:off x="5838825" y="2503488"/>
            <a:ext cx="0" cy="320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10156825" y="2503488"/>
            <a:ext cx="0" cy="320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953" name="ZoneTexte 15"/>
          <p:cNvSpPr txBox="1">
            <a:spLocks noChangeArrowheads="1"/>
          </p:cNvSpPr>
          <p:nvPr/>
        </p:nvSpPr>
        <p:spPr bwMode="auto">
          <a:xfrm>
            <a:off x="7610475" y="2082800"/>
            <a:ext cx="1489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a:solidFill>
                  <a:schemeClr val="tx1"/>
                </a:solidFill>
              </a:rPr>
              <a:t>3 à 6 mois</a:t>
            </a:r>
          </a:p>
        </p:txBody>
      </p:sp>
      <p:sp>
        <p:nvSpPr>
          <p:cNvPr id="17" name="ZoneTexte 16"/>
          <p:cNvSpPr txBox="1"/>
          <p:nvPr/>
        </p:nvSpPr>
        <p:spPr>
          <a:xfrm>
            <a:off x="2446338" y="2451100"/>
            <a:ext cx="1754187" cy="36988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fr-FR" dirty="0"/>
              <a:t>Suivi classique</a:t>
            </a:r>
          </a:p>
        </p:txBody>
      </p:sp>
      <p:cxnSp>
        <p:nvCxnSpPr>
          <p:cNvPr id="19" name="Connecteur droit avec flèche 18"/>
          <p:cNvCxnSpPr/>
          <p:nvPr/>
        </p:nvCxnSpPr>
        <p:spPr>
          <a:xfrm flipH="1">
            <a:off x="7007225" y="3008313"/>
            <a:ext cx="6032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956" name="ZoneTexte 19"/>
          <p:cNvSpPr txBox="1">
            <a:spLocks noChangeArrowheads="1"/>
          </p:cNvSpPr>
          <p:nvPr/>
        </p:nvSpPr>
        <p:spPr bwMode="auto">
          <a:xfrm>
            <a:off x="7810500" y="2824163"/>
            <a:ext cx="72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a:solidFill>
                  <a:schemeClr val="tx1"/>
                </a:solidFill>
              </a:rPr>
              <a:t>? ? ?</a:t>
            </a:r>
          </a:p>
        </p:txBody>
      </p:sp>
      <p:cxnSp>
        <p:nvCxnSpPr>
          <p:cNvPr id="22" name="Connecteur droit avec flèche 21"/>
          <p:cNvCxnSpPr/>
          <p:nvPr/>
        </p:nvCxnSpPr>
        <p:spPr>
          <a:xfrm>
            <a:off x="8469313" y="3008313"/>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2446338" y="4586288"/>
            <a:ext cx="1795462"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fr-FR" b="1" dirty="0"/>
              <a:t>Suivi avec TLM</a:t>
            </a:r>
          </a:p>
        </p:txBody>
      </p:sp>
      <p:cxnSp>
        <p:nvCxnSpPr>
          <p:cNvPr id="24" name="Connecteur droit avec flèche 23"/>
          <p:cNvCxnSpPr/>
          <p:nvPr/>
        </p:nvCxnSpPr>
        <p:spPr>
          <a:xfrm>
            <a:off x="5838825" y="4768850"/>
            <a:ext cx="4318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5176838" y="5087938"/>
            <a:ext cx="1631950" cy="368300"/>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eaLnBrk="1" fontAlgn="auto" hangingPunct="1">
              <a:spcBef>
                <a:spcPts val="0"/>
              </a:spcBef>
              <a:spcAft>
                <a:spcPts val="0"/>
              </a:spcAft>
              <a:defRPr/>
            </a:pPr>
            <a:r>
              <a:rPr lang="fr-FR" dirty="0"/>
              <a:t>Consultation</a:t>
            </a:r>
          </a:p>
        </p:txBody>
      </p:sp>
      <p:sp>
        <p:nvSpPr>
          <p:cNvPr id="27" name="ZoneTexte 26"/>
          <p:cNvSpPr txBox="1"/>
          <p:nvPr/>
        </p:nvSpPr>
        <p:spPr>
          <a:xfrm>
            <a:off x="9099550" y="5087938"/>
            <a:ext cx="1631950" cy="368300"/>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eaLnBrk="1" fontAlgn="auto" hangingPunct="1">
              <a:spcBef>
                <a:spcPts val="0"/>
              </a:spcBef>
              <a:spcAft>
                <a:spcPts val="0"/>
              </a:spcAft>
              <a:defRPr/>
            </a:pPr>
            <a:r>
              <a:rPr lang="fr-FR" dirty="0"/>
              <a:t>Consultation</a:t>
            </a:r>
          </a:p>
        </p:txBody>
      </p:sp>
      <p:cxnSp>
        <p:nvCxnSpPr>
          <p:cNvPr id="28" name="Connecteur droit avec flèche 27"/>
          <p:cNvCxnSpPr/>
          <p:nvPr/>
        </p:nvCxnSpPr>
        <p:spPr>
          <a:xfrm flipH="1">
            <a:off x="6972300" y="5226050"/>
            <a:ext cx="601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8469313" y="5226050"/>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7150100" y="5264150"/>
            <a:ext cx="1814513" cy="157003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eaLnBrk="1" fontAlgn="auto" hangingPunct="1">
              <a:spcBef>
                <a:spcPts val="0"/>
              </a:spcBef>
              <a:spcAft>
                <a:spcPts val="0"/>
              </a:spcAft>
              <a:defRPr/>
            </a:pPr>
            <a:r>
              <a:rPr lang="fr-FR" sz="1600" b="1" dirty="0"/>
              <a:t>Objets connectés et applis pour recueillir données médicales</a:t>
            </a:r>
          </a:p>
        </p:txBody>
      </p:sp>
      <p:cxnSp>
        <p:nvCxnSpPr>
          <p:cNvPr id="31" name="Connecteur droit avec flèche 30"/>
          <p:cNvCxnSpPr/>
          <p:nvPr/>
        </p:nvCxnSpPr>
        <p:spPr>
          <a:xfrm>
            <a:off x="5838825" y="4795838"/>
            <a:ext cx="0" cy="319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10156825" y="4768850"/>
            <a:ext cx="0" cy="319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7016750" y="3260725"/>
            <a:ext cx="2082800" cy="64611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eaLnBrk="1" fontAlgn="auto" hangingPunct="1">
              <a:spcBef>
                <a:spcPts val="0"/>
              </a:spcBef>
              <a:spcAft>
                <a:spcPts val="0"/>
              </a:spcAft>
              <a:defRPr/>
            </a:pPr>
            <a:r>
              <a:rPr lang="fr-FR" dirty="0"/>
              <a:t>Fiabilité de l’interrogatoire ?</a:t>
            </a:r>
          </a:p>
        </p:txBody>
      </p:sp>
      <p:pic>
        <p:nvPicPr>
          <p:cNvPr id="82968" name="Image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8738" y="214313"/>
            <a:ext cx="17843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a:spLocks noGrp="1"/>
          </p:cNvSpPr>
          <p:nvPr>
            <p:ph type="ftr" sz="quarter" idx="11"/>
          </p:nvPr>
        </p:nvSpPr>
        <p:spPr>
          <a:xfrm>
            <a:off x="4187825" y="6454775"/>
            <a:ext cx="7620000" cy="365125"/>
          </a:xfrm>
        </p:spPr>
        <p:txBody>
          <a:bodyPr/>
          <a:lstStyle/>
          <a:p>
            <a:pPr algn="r">
              <a:defRPr/>
            </a:pPr>
            <a:r>
              <a:rPr lang="fr-FR"/>
              <a:t>ANFH La Réunion 21 avril 2016</a:t>
            </a:r>
            <a:endParaRPr lang="en-US" dirty="0"/>
          </a:p>
        </p:txBody>
      </p:sp>
      <p:sp>
        <p:nvSpPr>
          <p:cNvPr id="82970" name="Espace réservé du numéro de diapositive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BEA3A763-AA5D-4B2B-A70D-988296D1641B}" type="slidenum">
              <a:rPr lang="en-US" altLang="fr-FR" smtClean="0">
                <a:solidFill>
                  <a:srgbClr val="FEFFFF"/>
                </a:solidFill>
              </a:rPr>
              <a:pPr fontAlgn="base">
                <a:spcBef>
                  <a:spcPct val="0"/>
                </a:spcBef>
                <a:spcAft>
                  <a:spcPct val="0"/>
                </a:spcAft>
                <a:buClrTx/>
                <a:buFontTx/>
                <a:buNone/>
              </a:pPr>
              <a:t>41</a:t>
            </a:fld>
            <a:endParaRPr lang="en-US" altLang="fr-FR">
              <a:solidFill>
                <a:srgbClr val="FE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589213" y="228600"/>
            <a:ext cx="7697787" cy="1141412"/>
          </a:xfrm>
        </p:spPr>
        <p:style>
          <a:lnRef idx="2">
            <a:schemeClr val="accent1"/>
          </a:lnRef>
          <a:fillRef idx="1">
            <a:schemeClr val="lt1"/>
          </a:fillRef>
          <a:effectRef idx="0">
            <a:schemeClr val="accent1"/>
          </a:effectRef>
          <a:fontRef idx="minor">
            <a:schemeClr val="dk1"/>
          </a:fontRef>
        </p:style>
        <p:txBody>
          <a:bodyPr/>
          <a:lstStyle/>
          <a:p>
            <a:pPr algn="ctr"/>
            <a:r>
              <a:rPr lang="en-US" altLang="fr-FR" sz="3200" b="1" dirty="0"/>
              <a:t>La </a:t>
            </a:r>
            <a:r>
              <a:rPr lang="en-US" altLang="fr-FR" sz="3200" b="1" dirty="0" err="1"/>
              <a:t>fonction</a:t>
            </a:r>
            <a:r>
              <a:rPr lang="en-US" altLang="fr-FR" sz="3200" b="1" dirty="0"/>
              <a:t> </a:t>
            </a:r>
            <a:r>
              <a:rPr lang="en-US" altLang="fr-FR" sz="3200" b="1" dirty="0" err="1"/>
              <a:t>éducative</a:t>
            </a:r>
            <a:r>
              <a:rPr lang="en-US" altLang="fr-FR" sz="3200" b="1" dirty="0"/>
              <a:t> pour le patient du </a:t>
            </a:r>
            <a:r>
              <a:rPr lang="en-US" altLang="fr-FR" sz="3200" b="1" i="1" dirty="0"/>
              <a:t>quantified self</a:t>
            </a:r>
            <a:endParaRPr lang="en-US" altLang="fr-FR" sz="3200" i="1" dirty="0"/>
          </a:p>
        </p:txBody>
      </p:sp>
      <p:pic>
        <p:nvPicPr>
          <p:cNvPr id="839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133600"/>
            <a:ext cx="58674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168650"/>
            <a:ext cx="31242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pPr>
              <a:defRPr/>
            </a:pPr>
            <a:r>
              <a:rPr lang="fr-FR"/>
              <a:t>ANFH La Réunion 21 avril 2016</a:t>
            </a:r>
            <a:endParaRPr lang="en-US" dirty="0"/>
          </a:p>
        </p:txBody>
      </p:sp>
      <p:sp>
        <p:nvSpPr>
          <p:cNvPr id="83974"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D3E18643-4464-4A36-89C3-20E2B4BABC8F}" type="slidenum">
              <a:rPr lang="en-US" altLang="fr-FR" smtClean="0">
                <a:solidFill>
                  <a:srgbClr val="FEFFFF"/>
                </a:solidFill>
              </a:rPr>
              <a:pPr fontAlgn="base">
                <a:spcBef>
                  <a:spcPct val="0"/>
                </a:spcBef>
                <a:spcAft>
                  <a:spcPct val="0"/>
                </a:spcAft>
                <a:buClrTx/>
                <a:buFontTx/>
                <a:buNone/>
              </a:pPr>
              <a:t>42</a:t>
            </a:fld>
            <a:endParaRPr lang="en-US" altLang="fr-FR">
              <a:solidFill>
                <a:srgbClr val="FEFF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re 2"/>
          <p:cNvSpPr>
            <a:spLocks noGrp="1"/>
          </p:cNvSpPr>
          <p:nvPr>
            <p:ph type="title"/>
          </p:nvPr>
        </p:nvSpPr>
        <p:spPr>
          <a:xfrm>
            <a:off x="2163763" y="146843"/>
            <a:ext cx="9337675" cy="1281113"/>
          </a:xfrm>
        </p:spPr>
        <p:style>
          <a:lnRef idx="2">
            <a:schemeClr val="accent1"/>
          </a:lnRef>
          <a:fillRef idx="1">
            <a:schemeClr val="lt1"/>
          </a:fillRef>
          <a:effectRef idx="0">
            <a:schemeClr val="accent1"/>
          </a:effectRef>
          <a:fontRef idx="minor">
            <a:schemeClr val="dk1"/>
          </a:fontRef>
        </p:style>
        <p:txBody>
          <a:bodyPr/>
          <a:lstStyle/>
          <a:p>
            <a:pPr algn="ctr"/>
            <a:r>
              <a:rPr lang="fr-FR" altLang="fr-FR" dirty="0"/>
              <a:t>L’automesure de la tension artérielle</a:t>
            </a:r>
          </a:p>
        </p:txBody>
      </p:sp>
      <p:sp>
        <p:nvSpPr>
          <p:cNvPr id="2" name="Espace réservé du pied de page 1"/>
          <p:cNvSpPr>
            <a:spLocks noGrp="1"/>
          </p:cNvSpPr>
          <p:nvPr>
            <p:ph type="ftr" sz="quarter" idx="11"/>
          </p:nvPr>
        </p:nvSpPr>
        <p:spPr>
          <a:xfrm>
            <a:off x="3881438" y="6419850"/>
            <a:ext cx="7620000" cy="365125"/>
          </a:xfrm>
        </p:spPr>
        <p:txBody>
          <a:bodyPr/>
          <a:lstStyle/>
          <a:p>
            <a:pPr algn="r">
              <a:defRPr/>
            </a:pPr>
            <a:r>
              <a:rPr lang="fr-FR"/>
              <a:t>ANFH La Réunion 21 avril 2016</a:t>
            </a:r>
            <a:endParaRPr lang="en-US" dirty="0"/>
          </a:p>
        </p:txBody>
      </p:sp>
      <p:sp>
        <p:nvSpPr>
          <p:cNvPr id="84996"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86E6B835-C694-4489-992C-E7A2227BB6CD}" type="slidenum">
              <a:rPr lang="en-US" altLang="fr-FR" smtClean="0">
                <a:solidFill>
                  <a:srgbClr val="FEFFFF"/>
                </a:solidFill>
              </a:rPr>
              <a:pPr fontAlgn="base">
                <a:spcBef>
                  <a:spcPct val="0"/>
                </a:spcBef>
                <a:spcAft>
                  <a:spcPct val="0"/>
                </a:spcAft>
                <a:buClrTx/>
                <a:buFontTx/>
                <a:buNone/>
              </a:pPr>
              <a:t>43</a:t>
            </a:fld>
            <a:endParaRPr lang="en-US" altLang="fr-FR">
              <a:solidFill>
                <a:srgbClr val="FEFFFF"/>
              </a:solidFill>
            </a:endParaRPr>
          </a:p>
        </p:txBody>
      </p:sp>
      <p:pic>
        <p:nvPicPr>
          <p:cNvPr id="84997"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27363" y="1427956"/>
            <a:ext cx="8035925" cy="53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2"/>
          <p:cNvSpPr>
            <a:spLocks noGrp="1"/>
          </p:cNvSpPr>
          <p:nvPr>
            <p:ph type="title"/>
          </p:nvPr>
        </p:nvSpPr>
        <p:spPr>
          <a:xfrm>
            <a:off x="2589213" y="0"/>
            <a:ext cx="8912225" cy="1281113"/>
          </a:xfrm>
        </p:spPr>
        <p:style>
          <a:lnRef idx="2">
            <a:schemeClr val="accent1"/>
          </a:lnRef>
          <a:fillRef idx="1">
            <a:schemeClr val="lt1"/>
          </a:fillRef>
          <a:effectRef idx="0">
            <a:schemeClr val="accent1"/>
          </a:effectRef>
          <a:fontRef idx="minor">
            <a:schemeClr val="dk1"/>
          </a:fontRef>
        </p:style>
        <p:txBody>
          <a:bodyPr/>
          <a:lstStyle/>
          <a:p>
            <a:pPr algn="ctr"/>
            <a:r>
              <a:rPr lang="fr-FR" altLang="fr-FR" dirty="0"/>
              <a:t>L’</a:t>
            </a:r>
            <a:r>
              <a:rPr lang="fr-FR" altLang="fr-FR" dirty="0" err="1"/>
              <a:t>autosurveillance</a:t>
            </a:r>
            <a:r>
              <a:rPr lang="fr-FR" altLang="fr-FR" dirty="0"/>
              <a:t> par le </a:t>
            </a:r>
            <a:r>
              <a:rPr lang="fr-FR" altLang="fr-FR" i="1" dirty="0" err="1"/>
              <a:t>quantified</a:t>
            </a:r>
            <a:r>
              <a:rPr lang="fr-FR" altLang="fr-FR" i="1" dirty="0"/>
              <a:t> self</a:t>
            </a:r>
          </a:p>
        </p:txBody>
      </p:sp>
      <p:sp>
        <p:nvSpPr>
          <p:cNvPr id="2" name="Espace réservé du pied de page 1"/>
          <p:cNvSpPr>
            <a:spLocks noGrp="1"/>
          </p:cNvSpPr>
          <p:nvPr>
            <p:ph type="ftr" sz="quarter" idx="11"/>
          </p:nvPr>
        </p:nvSpPr>
        <p:spPr>
          <a:xfrm>
            <a:off x="4357688" y="6492875"/>
            <a:ext cx="7620000" cy="365125"/>
          </a:xfrm>
        </p:spPr>
        <p:txBody>
          <a:bodyPr/>
          <a:lstStyle/>
          <a:p>
            <a:pPr algn="r">
              <a:defRPr/>
            </a:pPr>
            <a:r>
              <a:rPr lang="fr-FR"/>
              <a:t>ANFH La Réunion 21 avril 2016</a:t>
            </a:r>
            <a:endParaRPr lang="en-US" dirty="0"/>
          </a:p>
        </p:txBody>
      </p:sp>
      <p:sp>
        <p:nvSpPr>
          <p:cNvPr id="86020"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0243B17B-64A8-40E1-9F57-7647804BBDAA}" type="slidenum">
              <a:rPr lang="en-US" altLang="fr-FR" smtClean="0">
                <a:solidFill>
                  <a:srgbClr val="FEFFFF"/>
                </a:solidFill>
              </a:rPr>
              <a:pPr fontAlgn="base">
                <a:spcBef>
                  <a:spcPct val="0"/>
                </a:spcBef>
                <a:spcAft>
                  <a:spcPct val="0"/>
                </a:spcAft>
                <a:buClrTx/>
                <a:buFontTx/>
                <a:buNone/>
              </a:pPr>
              <a:t>44</a:t>
            </a:fld>
            <a:endParaRPr lang="en-US" altLang="fr-FR">
              <a:solidFill>
                <a:srgbClr val="FEFFFF"/>
              </a:solidFill>
            </a:endParaRPr>
          </a:p>
        </p:txBody>
      </p:sp>
      <p:pic>
        <p:nvPicPr>
          <p:cNvPr id="86021"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3712" y="1511300"/>
            <a:ext cx="8023225"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1"/>
          <p:cNvSpPr>
            <a:spLocks noGrp="1"/>
          </p:cNvSpPr>
          <p:nvPr>
            <p:ph type="title"/>
          </p:nvPr>
        </p:nvSpPr>
        <p:spPr>
          <a:xfrm>
            <a:off x="2097088" y="122238"/>
            <a:ext cx="7481887" cy="1281112"/>
          </a:xfrm>
        </p:spPr>
        <p:style>
          <a:lnRef idx="2">
            <a:schemeClr val="accent1"/>
          </a:lnRef>
          <a:fillRef idx="1">
            <a:schemeClr val="lt1"/>
          </a:fillRef>
          <a:effectRef idx="0">
            <a:schemeClr val="accent1"/>
          </a:effectRef>
          <a:fontRef idx="minor">
            <a:schemeClr val="dk1"/>
          </a:fontRef>
        </p:style>
        <p:txBody>
          <a:bodyPr/>
          <a:lstStyle/>
          <a:p>
            <a:pPr algn="ctr"/>
            <a:r>
              <a:rPr lang="fr-FR" altLang="fr-FR" sz="2800" dirty="0"/>
              <a:t>Un meilleur dépistage des complications des maladies chroniques sévères pour prévenir les hospitalisations évitables </a:t>
            </a:r>
          </a:p>
        </p:txBody>
      </p:sp>
      <p:cxnSp>
        <p:nvCxnSpPr>
          <p:cNvPr id="7" name="Connecteur droit avec flèche 6"/>
          <p:cNvCxnSpPr/>
          <p:nvPr/>
        </p:nvCxnSpPr>
        <p:spPr>
          <a:xfrm>
            <a:off x="5838825" y="2503488"/>
            <a:ext cx="4318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5176838" y="2824163"/>
            <a:ext cx="1631950" cy="369887"/>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eaLnBrk="1" fontAlgn="auto" hangingPunct="1">
              <a:spcBef>
                <a:spcPts val="0"/>
              </a:spcBef>
              <a:spcAft>
                <a:spcPts val="0"/>
              </a:spcAft>
              <a:defRPr/>
            </a:pPr>
            <a:r>
              <a:rPr lang="fr-FR" dirty="0"/>
              <a:t>Consultation</a:t>
            </a:r>
          </a:p>
        </p:txBody>
      </p:sp>
      <p:sp>
        <p:nvSpPr>
          <p:cNvPr id="11" name="ZoneTexte 10"/>
          <p:cNvSpPr txBox="1"/>
          <p:nvPr/>
        </p:nvSpPr>
        <p:spPr>
          <a:xfrm>
            <a:off x="9099550" y="2838450"/>
            <a:ext cx="1631950" cy="369888"/>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eaLnBrk="1" fontAlgn="auto" hangingPunct="1">
              <a:spcBef>
                <a:spcPts val="0"/>
              </a:spcBef>
              <a:spcAft>
                <a:spcPts val="0"/>
              </a:spcAft>
              <a:defRPr/>
            </a:pPr>
            <a:r>
              <a:rPr lang="fr-FR" dirty="0"/>
              <a:t>Consultation</a:t>
            </a:r>
          </a:p>
        </p:txBody>
      </p:sp>
      <p:cxnSp>
        <p:nvCxnSpPr>
          <p:cNvPr id="13" name="Connecteur droit avec flèche 12"/>
          <p:cNvCxnSpPr/>
          <p:nvPr/>
        </p:nvCxnSpPr>
        <p:spPr>
          <a:xfrm>
            <a:off x="5838825" y="2503488"/>
            <a:ext cx="0" cy="320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10156825" y="2503488"/>
            <a:ext cx="0" cy="320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073" name="ZoneTexte 15"/>
          <p:cNvSpPr txBox="1">
            <a:spLocks noChangeArrowheads="1"/>
          </p:cNvSpPr>
          <p:nvPr/>
        </p:nvSpPr>
        <p:spPr bwMode="auto">
          <a:xfrm>
            <a:off x="7610475" y="2082800"/>
            <a:ext cx="1489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a:solidFill>
                  <a:schemeClr val="tx1"/>
                </a:solidFill>
              </a:rPr>
              <a:t>3 à 6 mois</a:t>
            </a:r>
          </a:p>
        </p:txBody>
      </p:sp>
      <p:sp>
        <p:nvSpPr>
          <p:cNvPr id="17" name="ZoneTexte 16"/>
          <p:cNvSpPr txBox="1"/>
          <p:nvPr/>
        </p:nvSpPr>
        <p:spPr>
          <a:xfrm>
            <a:off x="2446338" y="2451100"/>
            <a:ext cx="1754187" cy="36988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fr-FR" dirty="0"/>
              <a:t>Suivi classique</a:t>
            </a:r>
          </a:p>
        </p:txBody>
      </p:sp>
      <p:cxnSp>
        <p:nvCxnSpPr>
          <p:cNvPr id="19" name="Connecteur droit avec flèche 18"/>
          <p:cNvCxnSpPr/>
          <p:nvPr/>
        </p:nvCxnSpPr>
        <p:spPr>
          <a:xfrm flipH="1">
            <a:off x="7007225" y="3008313"/>
            <a:ext cx="6032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8469313" y="3008313"/>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2446338" y="4586288"/>
            <a:ext cx="2287587"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fr-FR" b="1" dirty="0"/>
              <a:t>Télé suivi avec TLM</a:t>
            </a:r>
          </a:p>
        </p:txBody>
      </p:sp>
      <p:cxnSp>
        <p:nvCxnSpPr>
          <p:cNvPr id="24" name="Connecteur droit avec flèche 23"/>
          <p:cNvCxnSpPr/>
          <p:nvPr/>
        </p:nvCxnSpPr>
        <p:spPr>
          <a:xfrm>
            <a:off x="5838825" y="4768850"/>
            <a:ext cx="4318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5176838" y="5087938"/>
            <a:ext cx="1631950" cy="368300"/>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eaLnBrk="1" fontAlgn="auto" hangingPunct="1">
              <a:spcBef>
                <a:spcPts val="0"/>
              </a:spcBef>
              <a:spcAft>
                <a:spcPts val="0"/>
              </a:spcAft>
              <a:defRPr/>
            </a:pPr>
            <a:r>
              <a:rPr lang="fr-FR" dirty="0"/>
              <a:t>Consultation</a:t>
            </a:r>
          </a:p>
        </p:txBody>
      </p:sp>
      <p:sp>
        <p:nvSpPr>
          <p:cNvPr id="27" name="ZoneTexte 26"/>
          <p:cNvSpPr txBox="1"/>
          <p:nvPr/>
        </p:nvSpPr>
        <p:spPr>
          <a:xfrm>
            <a:off x="9067800" y="5060950"/>
            <a:ext cx="2012950" cy="584200"/>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ctr" eaLnBrk="1" fontAlgn="auto" hangingPunct="1">
              <a:spcBef>
                <a:spcPts val="0"/>
              </a:spcBef>
              <a:spcAft>
                <a:spcPts val="0"/>
              </a:spcAft>
              <a:defRPr/>
            </a:pPr>
            <a:r>
              <a:rPr lang="fr-FR" sz="1600" dirty="0"/>
              <a:t>Télésurveillance médicale</a:t>
            </a:r>
          </a:p>
        </p:txBody>
      </p:sp>
      <p:cxnSp>
        <p:nvCxnSpPr>
          <p:cNvPr id="28" name="Connecteur droit avec flèche 27"/>
          <p:cNvCxnSpPr/>
          <p:nvPr/>
        </p:nvCxnSpPr>
        <p:spPr>
          <a:xfrm flipH="1">
            <a:off x="6972300" y="5226050"/>
            <a:ext cx="601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8469313" y="5226050"/>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7151688" y="5272088"/>
            <a:ext cx="1814512" cy="12001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eaLnBrk="1" fontAlgn="auto" hangingPunct="1">
              <a:spcBef>
                <a:spcPts val="0"/>
              </a:spcBef>
              <a:spcAft>
                <a:spcPts val="0"/>
              </a:spcAft>
              <a:defRPr/>
            </a:pPr>
            <a:r>
              <a:rPr lang="fr-FR" b="1" dirty="0"/>
              <a:t>Système de </a:t>
            </a:r>
            <a:r>
              <a:rPr lang="fr-FR" b="1" dirty="0" err="1"/>
              <a:t>télémonitoring</a:t>
            </a:r>
            <a:r>
              <a:rPr lang="fr-FR" b="1" dirty="0"/>
              <a:t> dépistage des aggravations</a:t>
            </a:r>
          </a:p>
        </p:txBody>
      </p:sp>
      <p:cxnSp>
        <p:nvCxnSpPr>
          <p:cNvPr id="31" name="Connecteur droit avec flèche 30"/>
          <p:cNvCxnSpPr/>
          <p:nvPr/>
        </p:nvCxnSpPr>
        <p:spPr>
          <a:xfrm>
            <a:off x="5838825" y="4795838"/>
            <a:ext cx="0" cy="319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10156825" y="4768850"/>
            <a:ext cx="0" cy="319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7016750" y="3260725"/>
            <a:ext cx="2082800" cy="92233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eaLnBrk="1" fontAlgn="auto" hangingPunct="1">
              <a:spcBef>
                <a:spcPts val="0"/>
              </a:spcBef>
              <a:spcAft>
                <a:spcPts val="0"/>
              </a:spcAft>
              <a:defRPr/>
            </a:pPr>
            <a:r>
              <a:rPr lang="fr-FR" dirty="0"/>
              <a:t>Venues aux urgences, hospitalisations</a:t>
            </a:r>
          </a:p>
        </p:txBody>
      </p:sp>
      <p:sp>
        <p:nvSpPr>
          <p:cNvPr id="4" name="Rectangle 3"/>
          <p:cNvSpPr/>
          <p:nvPr/>
        </p:nvSpPr>
        <p:spPr>
          <a:xfrm>
            <a:off x="9067800" y="5664200"/>
            <a:ext cx="2012950" cy="368300"/>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eaLnBrk="1" fontAlgn="auto" hangingPunct="1">
              <a:spcBef>
                <a:spcPts val="0"/>
              </a:spcBef>
              <a:spcAft>
                <a:spcPts val="0"/>
              </a:spcAft>
              <a:defRPr/>
            </a:pPr>
            <a:r>
              <a:rPr lang="fr-FR" dirty="0"/>
              <a:t>Téléconsultation</a:t>
            </a:r>
          </a:p>
        </p:txBody>
      </p:sp>
      <p:sp>
        <p:nvSpPr>
          <p:cNvPr id="5" name="ZoneTexte 4"/>
          <p:cNvSpPr txBox="1"/>
          <p:nvPr/>
        </p:nvSpPr>
        <p:spPr>
          <a:xfrm>
            <a:off x="7069138" y="4856163"/>
            <a:ext cx="1947862" cy="36988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eaLnBrk="1" fontAlgn="auto" hangingPunct="1">
              <a:spcBef>
                <a:spcPts val="0"/>
              </a:spcBef>
              <a:spcAft>
                <a:spcPts val="0"/>
              </a:spcAft>
              <a:defRPr/>
            </a:pPr>
            <a:r>
              <a:rPr lang="fr-FR" dirty="0"/>
              <a:t>Plateforme TLM</a:t>
            </a:r>
          </a:p>
        </p:txBody>
      </p:sp>
      <p:sp>
        <p:nvSpPr>
          <p:cNvPr id="6" name="ZoneTexte 5"/>
          <p:cNvSpPr txBox="1"/>
          <p:nvPr/>
        </p:nvSpPr>
        <p:spPr>
          <a:xfrm>
            <a:off x="9099550" y="6092825"/>
            <a:ext cx="1981200" cy="369888"/>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eaLnBrk="1" fontAlgn="auto" hangingPunct="1">
              <a:spcBef>
                <a:spcPts val="0"/>
              </a:spcBef>
              <a:spcAft>
                <a:spcPts val="0"/>
              </a:spcAft>
              <a:defRPr/>
            </a:pPr>
            <a:r>
              <a:rPr lang="fr-FR" dirty="0"/>
              <a:t>Consultation</a:t>
            </a:r>
          </a:p>
        </p:txBody>
      </p:sp>
      <p:pic>
        <p:nvPicPr>
          <p:cNvPr id="88090" name="Image 3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8738" y="214313"/>
            <a:ext cx="17843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pied de page 7"/>
          <p:cNvSpPr>
            <a:spLocks noGrp="1"/>
          </p:cNvSpPr>
          <p:nvPr>
            <p:ph type="ftr" sz="quarter" idx="11"/>
          </p:nvPr>
        </p:nvSpPr>
        <p:spPr>
          <a:xfrm>
            <a:off x="2598738" y="6438900"/>
            <a:ext cx="9404350" cy="365125"/>
          </a:xfrm>
        </p:spPr>
        <p:txBody>
          <a:bodyPr/>
          <a:lstStyle/>
          <a:p>
            <a:pPr algn="r">
              <a:defRPr/>
            </a:pPr>
            <a:r>
              <a:rPr lang="fr-FR"/>
              <a:t>ANFH La Réunion 21 avril 2016</a:t>
            </a:r>
            <a:endParaRPr lang="en-US" dirty="0"/>
          </a:p>
        </p:txBody>
      </p:sp>
      <p:sp>
        <p:nvSpPr>
          <p:cNvPr id="88092" name="Espace réservé du numéro de diapositive 8"/>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18A15BB2-6B75-4257-A2F1-7B4CB5DACACA}" type="slidenum">
              <a:rPr lang="en-US" altLang="fr-FR" smtClean="0">
                <a:solidFill>
                  <a:srgbClr val="FEFFFF"/>
                </a:solidFill>
              </a:rPr>
              <a:pPr fontAlgn="base">
                <a:spcBef>
                  <a:spcPct val="0"/>
                </a:spcBef>
                <a:spcAft>
                  <a:spcPct val="0"/>
                </a:spcAft>
                <a:buClrTx/>
                <a:buFontTx/>
                <a:buNone/>
              </a:pPr>
              <a:t>45</a:t>
            </a:fld>
            <a:endParaRPr lang="en-US" altLang="fr-FR">
              <a:solidFill>
                <a:srgbClr val="FEFFF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ChangeArrowheads="1"/>
          </p:cNvSpPr>
          <p:nvPr/>
        </p:nvSpPr>
        <p:spPr bwMode="auto">
          <a:xfrm>
            <a:off x="8593138" y="2133600"/>
            <a:ext cx="2262187" cy="3959225"/>
          </a:xfrm>
          <a:prstGeom prst="rect">
            <a:avLst/>
          </a:prstGeom>
          <a:solidFill>
            <a:srgbClr val="FFFFCC"/>
          </a:solidFill>
          <a:ln w="57240">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endParaRPr>
          </a:p>
        </p:txBody>
      </p:sp>
      <p:sp>
        <p:nvSpPr>
          <p:cNvPr id="89091" name="Rectangle 2"/>
          <p:cNvSpPr>
            <a:spLocks noChangeArrowheads="1"/>
          </p:cNvSpPr>
          <p:nvPr/>
        </p:nvSpPr>
        <p:spPr bwMode="auto">
          <a:xfrm>
            <a:off x="3906838" y="2276475"/>
            <a:ext cx="4524375" cy="3600450"/>
          </a:xfrm>
          <a:prstGeom prst="rect">
            <a:avLst/>
          </a:prstGeom>
          <a:noFill/>
          <a:ln w="5724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endParaRPr>
          </a:p>
        </p:txBody>
      </p:sp>
      <p:sp>
        <p:nvSpPr>
          <p:cNvPr id="89092" name="Rectangle 3"/>
          <p:cNvSpPr>
            <a:spLocks noGrp="1" noChangeArrowheads="1"/>
          </p:cNvSpPr>
          <p:nvPr>
            <p:ph type="title" idx="4294967295"/>
          </p:nvPr>
        </p:nvSpPr>
        <p:spPr>
          <a:xfrm>
            <a:off x="2297113" y="1066800"/>
            <a:ext cx="8324850" cy="808038"/>
          </a:xfrm>
        </p:spPr>
        <p:txBody>
          <a:bodyPr/>
          <a:lstStyle/>
          <a:p>
            <a:pPr algn="ctr">
              <a:lnSpc>
                <a:spcPct val="11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fr-FR" sz="3200">
                <a:solidFill>
                  <a:srgbClr val="993300"/>
                </a:solidFill>
              </a:rPr>
              <a:t>HomeCare: Overall Scheme</a:t>
            </a:r>
          </a:p>
        </p:txBody>
      </p:sp>
      <p:pic>
        <p:nvPicPr>
          <p:cNvPr id="890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2349500"/>
            <a:ext cx="1693863" cy="158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094" name="Text Box 5"/>
          <p:cNvSpPr txBox="1">
            <a:spLocks noChangeArrowheads="1"/>
          </p:cNvSpPr>
          <p:nvPr/>
        </p:nvSpPr>
        <p:spPr bwMode="auto">
          <a:xfrm>
            <a:off x="1265238" y="4149725"/>
            <a:ext cx="2206625" cy="83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9pPr>
          </a:lstStyle>
          <a:p>
            <a:pPr eaLnBrk="1" hangingPunct="1">
              <a:spcBef>
                <a:spcPct val="0"/>
              </a:spcBef>
              <a:buClrTx/>
              <a:buFontTx/>
              <a:buNone/>
            </a:pPr>
            <a:r>
              <a:rPr lang="en-GB" altLang="fr-FR" sz="1600" b="1">
                <a:solidFill>
                  <a:srgbClr val="000000"/>
                </a:solidFill>
                <a:latin typeface="Verdana" panose="020B0604030504040204" pitchFamily="34" charset="0"/>
                <a:cs typeface="Lucida Sans Unicode" panose="020B0602030504020204" pitchFamily="34" charset="0"/>
              </a:rPr>
              <a:t>Sensors for </a:t>
            </a:r>
          </a:p>
          <a:p>
            <a:pPr eaLnBrk="1" hangingPunct="1">
              <a:spcBef>
                <a:spcPct val="0"/>
              </a:spcBef>
              <a:buClrTx/>
              <a:buFontTx/>
              <a:buNone/>
            </a:pPr>
            <a:r>
              <a:rPr lang="en-GB" altLang="fr-FR" sz="1600" b="1">
                <a:solidFill>
                  <a:srgbClr val="000000"/>
                </a:solidFill>
                <a:latin typeface="Verdana" panose="020B0604030504040204" pitchFamily="34" charset="0"/>
                <a:cs typeface="Lucida Sans Unicode" panose="020B0602030504020204" pitchFamily="34" charset="0"/>
              </a:rPr>
              <a:t>multi-parametric </a:t>
            </a:r>
          </a:p>
          <a:p>
            <a:pPr eaLnBrk="1" hangingPunct="1">
              <a:spcBef>
                <a:spcPct val="0"/>
              </a:spcBef>
              <a:buClrTx/>
              <a:buFontTx/>
              <a:buNone/>
            </a:pPr>
            <a:r>
              <a:rPr lang="en-GB" altLang="fr-FR" sz="1600" b="1">
                <a:solidFill>
                  <a:srgbClr val="000000"/>
                </a:solidFill>
                <a:latin typeface="Verdana" panose="020B0604030504040204" pitchFamily="34" charset="0"/>
                <a:cs typeface="Lucida Sans Unicode" panose="020B0602030504020204" pitchFamily="34" charset="0"/>
              </a:rPr>
              <a:t>monitoring</a:t>
            </a:r>
          </a:p>
        </p:txBody>
      </p:sp>
      <p:sp>
        <p:nvSpPr>
          <p:cNvPr id="89095" name="Text Box 6"/>
          <p:cNvSpPr txBox="1">
            <a:spLocks noChangeArrowheads="1"/>
          </p:cNvSpPr>
          <p:nvPr/>
        </p:nvSpPr>
        <p:spPr bwMode="auto">
          <a:xfrm>
            <a:off x="8593138" y="4149725"/>
            <a:ext cx="1176337"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lvl1pPr>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9pPr>
          </a:lstStyle>
          <a:p>
            <a:pPr eaLnBrk="1" hangingPunct="1">
              <a:spcBef>
                <a:spcPct val="0"/>
              </a:spcBef>
              <a:buClrTx/>
              <a:buFontTx/>
              <a:buNone/>
            </a:pPr>
            <a:r>
              <a:rPr lang="de-DE" altLang="fr-FR" b="1">
                <a:solidFill>
                  <a:srgbClr val="000000"/>
                </a:solidFill>
                <a:latin typeface="Arial" panose="020B0604020202020204" pitchFamily="34" charset="0"/>
                <a:cs typeface="Lucida Sans Unicode" panose="020B0602030504020204" pitchFamily="34" charset="0"/>
              </a:rPr>
              <a:t>Hospital</a:t>
            </a:r>
          </a:p>
        </p:txBody>
      </p:sp>
      <p:sp>
        <p:nvSpPr>
          <p:cNvPr id="89096" name="Text Box 7"/>
          <p:cNvSpPr txBox="1">
            <a:spLocks noChangeArrowheads="1"/>
          </p:cNvSpPr>
          <p:nvPr/>
        </p:nvSpPr>
        <p:spPr bwMode="auto">
          <a:xfrm>
            <a:off x="9193213" y="2276475"/>
            <a:ext cx="15335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spAutoFit/>
          </a:bodyPr>
          <a:lstStyle>
            <a:lvl1pPr>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9pPr>
          </a:lstStyle>
          <a:p>
            <a:pPr algn="ctr" eaLnBrk="1" hangingPunct="1">
              <a:spcBef>
                <a:spcPct val="0"/>
              </a:spcBef>
              <a:buClrTx/>
              <a:buFontTx/>
              <a:buNone/>
            </a:pPr>
            <a:r>
              <a:rPr lang="de-DE" altLang="fr-FR" b="1">
                <a:solidFill>
                  <a:srgbClr val="000000"/>
                </a:solidFill>
                <a:latin typeface="Arial" panose="020B0604020202020204" pitchFamily="34" charset="0"/>
                <a:cs typeface="Lucida Sans Unicode" panose="020B0602030504020204" pitchFamily="34" charset="0"/>
              </a:rPr>
              <a:t>Health / call </a:t>
            </a:r>
          </a:p>
          <a:p>
            <a:pPr algn="ctr" eaLnBrk="1" hangingPunct="1">
              <a:spcBef>
                <a:spcPct val="0"/>
              </a:spcBef>
              <a:buClrTx/>
              <a:buFontTx/>
              <a:buNone/>
            </a:pPr>
            <a:r>
              <a:rPr lang="de-DE" altLang="fr-FR" b="1">
                <a:solidFill>
                  <a:srgbClr val="000000"/>
                </a:solidFill>
                <a:latin typeface="Arial" panose="020B0604020202020204" pitchFamily="34" charset="0"/>
                <a:cs typeface="Lucida Sans Unicode" panose="020B0602030504020204" pitchFamily="34" charset="0"/>
              </a:rPr>
              <a:t>Centre</a:t>
            </a:r>
          </a:p>
        </p:txBody>
      </p:sp>
      <p:grpSp>
        <p:nvGrpSpPr>
          <p:cNvPr id="89097" name="Group 8"/>
          <p:cNvGrpSpPr>
            <a:grpSpLocks/>
          </p:cNvGrpSpPr>
          <p:nvPr/>
        </p:nvGrpSpPr>
        <p:grpSpPr bwMode="auto">
          <a:xfrm>
            <a:off x="9529763" y="2924175"/>
            <a:ext cx="1031875" cy="876300"/>
            <a:chOff x="5283" y="1842"/>
            <a:chExt cx="651" cy="552"/>
          </a:xfrm>
        </p:grpSpPr>
        <p:sp>
          <p:nvSpPr>
            <p:cNvPr id="89123" name="Freeform 9"/>
            <p:cNvSpPr>
              <a:spLocks noChangeArrowheads="1"/>
            </p:cNvSpPr>
            <p:nvPr/>
          </p:nvSpPr>
          <p:spPr bwMode="auto">
            <a:xfrm>
              <a:off x="5321" y="1842"/>
              <a:ext cx="597" cy="542"/>
            </a:xfrm>
            <a:custGeom>
              <a:avLst/>
              <a:gdLst>
                <a:gd name="T0" fmla="*/ 0 w 4689"/>
                <a:gd name="T1" fmla="*/ 0 h 4533"/>
                <a:gd name="T2" fmla="*/ 0 w 4689"/>
                <a:gd name="T3" fmla="*/ 0 h 4533"/>
                <a:gd name="T4" fmla="*/ 0 w 4689"/>
                <a:gd name="T5" fmla="*/ 0 h 4533"/>
                <a:gd name="T6" fmla="*/ 0 w 4689"/>
                <a:gd name="T7" fmla="*/ 0 h 4533"/>
                <a:gd name="T8" fmla="*/ 0 w 4689"/>
                <a:gd name="T9" fmla="*/ 0 h 4533"/>
                <a:gd name="T10" fmla="*/ 0 w 4689"/>
                <a:gd name="T11" fmla="*/ 0 h 4533"/>
                <a:gd name="T12" fmla="*/ 0 w 4689"/>
                <a:gd name="T13" fmla="*/ 0 h 4533"/>
                <a:gd name="T14" fmla="*/ 0 w 4689"/>
                <a:gd name="T15" fmla="*/ 0 h 4533"/>
                <a:gd name="T16" fmla="*/ 0 w 4689"/>
                <a:gd name="T17" fmla="*/ 0 h 4533"/>
                <a:gd name="T18" fmla="*/ 0 w 4689"/>
                <a:gd name="T19" fmla="*/ 0 h 4533"/>
                <a:gd name="T20" fmla="*/ 0 w 4689"/>
                <a:gd name="T21" fmla="*/ 0 h 4533"/>
                <a:gd name="T22" fmla="*/ 0 w 4689"/>
                <a:gd name="T23" fmla="*/ 0 h 4533"/>
                <a:gd name="T24" fmla="*/ 0 w 4689"/>
                <a:gd name="T25" fmla="*/ 0 h 4533"/>
                <a:gd name="T26" fmla="*/ 0 w 4689"/>
                <a:gd name="T27" fmla="*/ 0 h 4533"/>
                <a:gd name="T28" fmla="*/ 0 w 4689"/>
                <a:gd name="T29" fmla="*/ 0 h 4533"/>
                <a:gd name="T30" fmla="*/ 0 w 4689"/>
                <a:gd name="T31" fmla="*/ 0 h 4533"/>
                <a:gd name="T32" fmla="*/ 0 w 4689"/>
                <a:gd name="T33" fmla="*/ 0 h 4533"/>
                <a:gd name="T34" fmla="*/ 0 w 4689"/>
                <a:gd name="T35" fmla="*/ 0 h 4533"/>
                <a:gd name="T36" fmla="*/ 0 w 4689"/>
                <a:gd name="T37" fmla="*/ 0 h 4533"/>
                <a:gd name="T38" fmla="*/ 0 w 4689"/>
                <a:gd name="T39" fmla="*/ 0 h 4533"/>
                <a:gd name="T40" fmla="*/ 0 w 4689"/>
                <a:gd name="T41" fmla="*/ 0 h 4533"/>
                <a:gd name="T42" fmla="*/ 0 w 4689"/>
                <a:gd name="T43" fmla="*/ 0 h 4533"/>
                <a:gd name="T44" fmla="*/ 0 w 4689"/>
                <a:gd name="T45" fmla="*/ 0 h 4533"/>
                <a:gd name="T46" fmla="*/ 0 w 4689"/>
                <a:gd name="T47" fmla="*/ 0 h 4533"/>
                <a:gd name="T48" fmla="*/ 0 w 4689"/>
                <a:gd name="T49" fmla="*/ 0 h 4533"/>
                <a:gd name="T50" fmla="*/ 0 w 4689"/>
                <a:gd name="T51" fmla="*/ 0 h 4533"/>
                <a:gd name="T52" fmla="*/ 0 w 4689"/>
                <a:gd name="T53" fmla="*/ 0 h 4533"/>
                <a:gd name="T54" fmla="*/ 0 w 4689"/>
                <a:gd name="T55" fmla="*/ 0 h 4533"/>
                <a:gd name="T56" fmla="*/ 0 w 4689"/>
                <a:gd name="T57" fmla="*/ 0 h 4533"/>
                <a:gd name="T58" fmla="*/ 0 w 4689"/>
                <a:gd name="T59" fmla="*/ 0 h 4533"/>
                <a:gd name="T60" fmla="*/ 0 w 4689"/>
                <a:gd name="T61" fmla="*/ 0 h 4533"/>
                <a:gd name="T62" fmla="*/ 0 w 4689"/>
                <a:gd name="T63" fmla="*/ 0 h 4533"/>
                <a:gd name="T64" fmla="*/ 0 w 4689"/>
                <a:gd name="T65" fmla="*/ 0 h 4533"/>
                <a:gd name="T66" fmla="*/ 0 w 4689"/>
                <a:gd name="T67" fmla="*/ 0 h 4533"/>
                <a:gd name="T68" fmla="*/ 0 w 4689"/>
                <a:gd name="T69" fmla="*/ 0 h 4533"/>
                <a:gd name="T70" fmla="*/ 0 w 4689"/>
                <a:gd name="T71" fmla="*/ 0 h 4533"/>
                <a:gd name="T72" fmla="*/ 0 w 4689"/>
                <a:gd name="T73" fmla="*/ 0 h 4533"/>
                <a:gd name="T74" fmla="*/ 0 w 4689"/>
                <a:gd name="T75" fmla="*/ 0 h 4533"/>
                <a:gd name="T76" fmla="*/ 0 w 4689"/>
                <a:gd name="T77" fmla="*/ 0 h 4533"/>
                <a:gd name="T78" fmla="*/ 0 w 4689"/>
                <a:gd name="T79" fmla="*/ 0 h 4533"/>
                <a:gd name="T80" fmla="*/ 0 w 4689"/>
                <a:gd name="T81" fmla="*/ 0 h 4533"/>
                <a:gd name="T82" fmla="*/ 0 w 4689"/>
                <a:gd name="T83" fmla="*/ 0 h 4533"/>
                <a:gd name="T84" fmla="*/ 0 w 4689"/>
                <a:gd name="T85" fmla="*/ 0 h 4533"/>
                <a:gd name="T86" fmla="*/ 0 w 4689"/>
                <a:gd name="T87" fmla="*/ 0 h 4533"/>
                <a:gd name="T88" fmla="*/ 0 w 4689"/>
                <a:gd name="T89" fmla="*/ 0 h 4533"/>
                <a:gd name="T90" fmla="*/ 0 w 4689"/>
                <a:gd name="T91" fmla="*/ 0 h 4533"/>
                <a:gd name="T92" fmla="*/ 0 w 4689"/>
                <a:gd name="T93" fmla="*/ 0 h 4533"/>
                <a:gd name="T94" fmla="*/ 0 w 4689"/>
                <a:gd name="T95" fmla="*/ 0 h 4533"/>
                <a:gd name="T96" fmla="*/ 0 w 4689"/>
                <a:gd name="T97" fmla="*/ 0 h 4533"/>
                <a:gd name="T98" fmla="*/ 0 w 4689"/>
                <a:gd name="T99" fmla="*/ 0 h 4533"/>
                <a:gd name="T100" fmla="*/ 0 w 4689"/>
                <a:gd name="T101" fmla="*/ 0 h 4533"/>
                <a:gd name="T102" fmla="*/ 0 w 4689"/>
                <a:gd name="T103" fmla="*/ 0 h 4533"/>
                <a:gd name="T104" fmla="*/ 0 w 4689"/>
                <a:gd name="T105" fmla="*/ 0 h 4533"/>
                <a:gd name="T106" fmla="*/ 0 w 4689"/>
                <a:gd name="T107" fmla="*/ 0 h 4533"/>
                <a:gd name="T108" fmla="*/ 0 w 4689"/>
                <a:gd name="T109" fmla="*/ 0 h 4533"/>
                <a:gd name="T110" fmla="*/ 0 w 4689"/>
                <a:gd name="T111" fmla="*/ 0 h 4533"/>
                <a:gd name="T112" fmla="*/ 0 w 4689"/>
                <a:gd name="T113" fmla="*/ 0 h 4533"/>
                <a:gd name="T114" fmla="*/ 0 w 4689"/>
                <a:gd name="T115" fmla="*/ 0 h 45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689" h="4533">
                  <a:moveTo>
                    <a:pt x="3094" y="4042"/>
                  </a:moveTo>
                  <a:lnTo>
                    <a:pt x="3067" y="4085"/>
                  </a:lnTo>
                  <a:lnTo>
                    <a:pt x="3036" y="4126"/>
                  </a:lnTo>
                  <a:lnTo>
                    <a:pt x="3003" y="4167"/>
                  </a:lnTo>
                  <a:lnTo>
                    <a:pt x="2970" y="4209"/>
                  </a:lnTo>
                  <a:lnTo>
                    <a:pt x="2934" y="4248"/>
                  </a:lnTo>
                  <a:lnTo>
                    <a:pt x="2896" y="4286"/>
                  </a:lnTo>
                  <a:lnTo>
                    <a:pt x="2857" y="4323"/>
                  </a:lnTo>
                  <a:lnTo>
                    <a:pt x="2817" y="4359"/>
                  </a:lnTo>
                  <a:lnTo>
                    <a:pt x="2775" y="4391"/>
                  </a:lnTo>
                  <a:lnTo>
                    <a:pt x="2731" y="4421"/>
                  </a:lnTo>
                  <a:lnTo>
                    <a:pt x="2688" y="4449"/>
                  </a:lnTo>
                  <a:lnTo>
                    <a:pt x="2643" y="4472"/>
                  </a:lnTo>
                  <a:lnTo>
                    <a:pt x="2597" y="4492"/>
                  </a:lnTo>
                  <a:lnTo>
                    <a:pt x="2549" y="4510"/>
                  </a:lnTo>
                  <a:lnTo>
                    <a:pt x="2502" y="4522"/>
                  </a:lnTo>
                  <a:lnTo>
                    <a:pt x="2455" y="4530"/>
                  </a:lnTo>
                  <a:lnTo>
                    <a:pt x="2425" y="4533"/>
                  </a:lnTo>
                  <a:lnTo>
                    <a:pt x="2395" y="4532"/>
                  </a:lnTo>
                  <a:lnTo>
                    <a:pt x="2365" y="4529"/>
                  </a:lnTo>
                  <a:lnTo>
                    <a:pt x="2335" y="4525"/>
                  </a:lnTo>
                  <a:lnTo>
                    <a:pt x="2305" y="4518"/>
                  </a:lnTo>
                  <a:lnTo>
                    <a:pt x="2276" y="4510"/>
                  </a:lnTo>
                  <a:lnTo>
                    <a:pt x="2246" y="4499"/>
                  </a:lnTo>
                  <a:lnTo>
                    <a:pt x="2218" y="4488"/>
                  </a:lnTo>
                  <a:lnTo>
                    <a:pt x="2189" y="4475"/>
                  </a:lnTo>
                  <a:lnTo>
                    <a:pt x="2159" y="4461"/>
                  </a:lnTo>
                  <a:lnTo>
                    <a:pt x="2131" y="4446"/>
                  </a:lnTo>
                  <a:lnTo>
                    <a:pt x="2102" y="4431"/>
                  </a:lnTo>
                  <a:lnTo>
                    <a:pt x="2075" y="4414"/>
                  </a:lnTo>
                  <a:lnTo>
                    <a:pt x="2046" y="4398"/>
                  </a:lnTo>
                  <a:lnTo>
                    <a:pt x="2020" y="4379"/>
                  </a:lnTo>
                  <a:lnTo>
                    <a:pt x="1992" y="4362"/>
                  </a:lnTo>
                  <a:lnTo>
                    <a:pt x="1969" y="4350"/>
                  </a:lnTo>
                  <a:lnTo>
                    <a:pt x="1946" y="4335"/>
                  </a:lnTo>
                  <a:lnTo>
                    <a:pt x="1924" y="4317"/>
                  </a:lnTo>
                  <a:lnTo>
                    <a:pt x="1903" y="4300"/>
                  </a:lnTo>
                  <a:lnTo>
                    <a:pt x="1882" y="4280"/>
                  </a:lnTo>
                  <a:lnTo>
                    <a:pt x="1862" y="4260"/>
                  </a:lnTo>
                  <a:lnTo>
                    <a:pt x="1842" y="4240"/>
                  </a:lnTo>
                  <a:lnTo>
                    <a:pt x="1821" y="4218"/>
                  </a:lnTo>
                  <a:lnTo>
                    <a:pt x="1802" y="4197"/>
                  </a:lnTo>
                  <a:lnTo>
                    <a:pt x="1780" y="4177"/>
                  </a:lnTo>
                  <a:lnTo>
                    <a:pt x="1759" y="4157"/>
                  </a:lnTo>
                  <a:lnTo>
                    <a:pt x="1737" y="4138"/>
                  </a:lnTo>
                  <a:lnTo>
                    <a:pt x="1714" y="4119"/>
                  </a:lnTo>
                  <a:lnTo>
                    <a:pt x="1690" y="4103"/>
                  </a:lnTo>
                  <a:lnTo>
                    <a:pt x="1666" y="4087"/>
                  </a:lnTo>
                  <a:lnTo>
                    <a:pt x="1639" y="4074"/>
                  </a:lnTo>
                  <a:lnTo>
                    <a:pt x="1616" y="4063"/>
                  </a:lnTo>
                  <a:lnTo>
                    <a:pt x="1594" y="4053"/>
                  </a:lnTo>
                  <a:lnTo>
                    <a:pt x="1571" y="4044"/>
                  </a:lnTo>
                  <a:lnTo>
                    <a:pt x="1548" y="4036"/>
                  </a:lnTo>
                  <a:lnTo>
                    <a:pt x="1525" y="4030"/>
                  </a:lnTo>
                  <a:lnTo>
                    <a:pt x="1501" y="4025"/>
                  </a:lnTo>
                  <a:lnTo>
                    <a:pt x="1478" y="4021"/>
                  </a:lnTo>
                  <a:lnTo>
                    <a:pt x="1454" y="4018"/>
                  </a:lnTo>
                  <a:lnTo>
                    <a:pt x="1431" y="4014"/>
                  </a:lnTo>
                  <a:lnTo>
                    <a:pt x="1407" y="4013"/>
                  </a:lnTo>
                  <a:lnTo>
                    <a:pt x="1382" y="4012"/>
                  </a:lnTo>
                  <a:lnTo>
                    <a:pt x="1358" y="4011"/>
                  </a:lnTo>
                  <a:lnTo>
                    <a:pt x="1334" y="4011"/>
                  </a:lnTo>
                  <a:lnTo>
                    <a:pt x="1310" y="4012"/>
                  </a:lnTo>
                  <a:lnTo>
                    <a:pt x="1286" y="4013"/>
                  </a:lnTo>
                  <a:lnTo>
                    <a:pt x="1262" y="4014"/>
                  </a:lnTo>
                  <a:lnTo>
                    <a:pt x="1237" y="4015"/>
                  </a:lnTo>
                  <a:lnTo>
                    <a:pt x="1213" y="4018"/>
                  </a:lnTo>
                  <a:lnTo>
                    <a:pt x="1189" y="4020"/>
                  </a:lnTo>
                  <a:lnTo>
                    <a:pt x="1164" y="4021"/>
                  </a:lnTo>
                  <a:lnTo>
                    <a:pt x="1139" y="4023"/>
                  </a:lnTo>
                  <a:lnTo>
                    <a:pt x="1115" y="4026"/>
                  </a:lnTo>
                  <a:lnTo>
                    <a:pt x="1091" y="4027"/>
                  </a:lnTo>
                  <a:lnTo>
                    <a:pt x="1066" y="4029"/>
                  </a:lnTo>
                  <a:lnTo>
                    <a:pt x="1041" y="4030"/>
                  </a:lnTo>
                  <a:lnTo>
                    <a:pt x="1017" y="4032"/>
                  </a:lnTo>
                  <a:lnTo>
                    <a:pt x="993" y="4032"/>
                  </a:lnTo>
                  <a:lnTo>
                    <a:pt x="969" y="4032"/>
                  </a:lnTo>
                  <a:lnTo>
                    <a:pt x="945" y="4032"/>
                  </a:lnTo>
                  <a:lnTo>
                    <a:pt x="921" y="4030"/>
                  </a:lnTo>
                  <a:lnTo>
                    <a:pt x="896" y="4028"/>
                  </a:lnTo>
                  <a:lnTo>
                    <a:pt x="872" y="4026"/>
                  </a:lnTo>
                  <a:lnTo>
                    <a:pt x="832" y="4018"/>
                  </a:lnTo>
                  <a:lnTo>
                    <a:pt x="798" y="4005"/>
                  </a:lnTo>
                  <a:lnTo>
                    <a:pt x="774" y="3988"/>
                  </a:lnTo>
                  <a:lnTo>
                    <a:pt x="756" y="3968"/>
                  </a:lnTo>
                  <a:lnTo>
                    <a:pt x="743" y="3944"/>
                  </a:lnTo>
                  <a:lnTo>
                    <a:pt x="736" y="3917"/>
                  </a:lnTo>
                  <a:lnTo>
                    <a:pt x="733" y="3889"/>
                  </a:lnTo>
                  <a:lnTo>
                    <a:pt x="734" y="3858"/>
                  </a:lnTo>
                  <a:lnTo>
                    <a:pt x="737" y="3826"/>
                  </a:lnTo>
                  <a:lnTo>
                    <a:pt x="742" y="3793"/>
                  </a:lnTo>
                  <a:lnTo>
                    <a:pt x="749" y="3758"/>
                  </a:lnTo>
                  <a:lnTo>
                    <a:pt x="757" y="3724"/>
                  </a:lnTo>
                  <a:lnTo>
                    <a:pt x="764" y="3690"/>
                  </a:lnTo>
                  <a:lnTo>
                    <a:pt x="770" y="3657"/>
                  </a:lnTo>
                  <a:lnTo>
                    <a:pt x="774" y="3625"/>
                  </a:lnTo>
                  <a:lnTo>
                    <a:pt x="775" y="3594"/>
                  </a:lnTo>
                  <a:lnTo>
                    <a:pt x="772" y="3579"/>
                  </a:lnTo>
                  <a:lnTo>
                    <a:pt x="763" y="3568"/>
                  </a:lnTo>
                  <a:lnTo>
                    <a:pt x="749" y="3563"/>
                  </a:lnTo>
                  <a:lnTo>
                    <a:pt x="732" y="3560"/>
                  </a:lnTo>
                  <a:lnTo>
                    <a:pt x="713" y="3560"/>
                  </a:lnTo>
                  <a:lnTo>
                    <a:pt x="695" y="3560"/>
                  </a:lnTo>
                  <a:lnTo>
                    <a:pt x="677" y="3561"/>
                  </a:lnTo>
                  <a:lnTo>
                    <a:pt x="664" y="3563"/>
                  </a:lnTo>
                  <a:lnTo>
                    <a:pt x="615" y="3567"/>
                  </a:lnTo>
                  <a:lnTo>
                    <a:pt x="566" y="3568"/>
                  </a:lnTo>
                  <a:lnTo>
                    <a:pt x="515" y="3566"/>
                  </a:lnTo>
                  <a:lnTo>
                    <a:pt x="464" y="3561"/>
                  </a:lnTo>
                  <a:lnTo>
                    <a:pt x="415" y="3555"/>
                  </a:lnTo>
                  <a:lnTo>
                    <a:pt x="365" y="3543"/>
                  </a:lnTo>
                  <a:lnTo>
                    <a:pt x="318" y="3529"/>
                  </a:lnTo>
                  <a:lnTo>
                    <a:pt x="272" y="3512"/>
                  </a:lnTo>
                  <a:lnTo>
                    <a:pt x="228" y="3491"/>
                  </a:lnTo>
                  <a:lnTo>
                    <a:pt x="187" y="3468"/>
                  </a:lnTo>
                  <a:lnTo>
                    <a:pt x="149" y="3442"/>
                  </a:lnTo>
                  <a:lnTo>
                    <a:pt x="114" y="3412"/>
                  </a:lnTo>
                  <a:lnTo>
                    <a:pt x="84" y="3378"/>
                  </a:lnTo>
                  <a:lnTo>
                    <a:pt x="59" y="3341"/>
                  </a:lnTo>
                  <a:lnTo>
                    <a:pt x="38" y="3302"/>
                  </a:lnTo>
                  <a:lnTo>
                    <a:pt x="23" y="3258"/>
                  </a:lnTo>
                  <a:lnTo>
                    <a:pt x="15" y="3228"/>
                  </a:lnTo>
                  <a:lnTo>
                    <a:pt x="9" y="3198"/>
                  </a:lnTo>
                  <a:lnTo>
                    <a:pt x="5" y="3169"/>
                  </a:lnTo>
                  <a:lnTo>
                    <a:pt x="1" y="3139"/>
                  </a:lnTo>
                  <a:lnTo>
                    <a:pt x="0" y="3109"/>
                  </a:lnTo>
                  <a:lnTo>
                    <a:pt x="0" y="3079"/>
                  </a:lnTo>
                  <a:lnTo>
                    <a:pt x="1" y="3049"/>
                  </a:lnTo>
                  <a:lnTo>
                    <a:pt x="4" y="3018"/>
                  </a:lnTo>
                  <a:lnTo>
                    <a:pt x="7" y="2988"/>
                  </a:lnTo>
                  <a:lnTo>
                    <a:pt x="12" y="2958"/>
                  </a:lnTo>
                  <a:lnTo>
                    <a:pt x="17" y="2928"/>
                  </a:lnTo>
                  <a:lnTo>
                    <a:pt x="24" y="2898"/>
                  </a:lnTo>
                  <a:lnTo>
                    <a:pt x="31" y="2868"/>
                  </a:lnTo>
                  <a:lnTo>
                    <a:pt x="38" y="2838"/>
                  </a:lnTo>
                  <a:lnTo>
                    <a:pt x="46" y="2808"/>
                  </a:lnTo>
                  <a:lnTo>
                    <a:pt x="55" y="2778"/>
                  </a:lnTo>
                  <a:lnTo>
                    <a:pt x="67" y="2748"/>
                  </a:lnTo>
                  <a:lnTo>
                    <a:pt x="78" y="2719"/>
                  </a:lnTo>
                  <a:lnTo>
                    <a:pt x="90" y="2690"/>
                  </a:lnTo>
                  <a:lnTo>
                    <a:pt x="100" y="2662"/>
                  </a:lnTo>
                  <a:lnTo>
                    <a:pt x="111" y="2633"/>
                  </a:lnTo>
                  <a:lnTo>
                    <a:pt x="120" y="2605"/>
                  </a:lnTo>
                  <a:lnTo>
                    <a:pt x="130" y="2576"/>
                  </a:lnTo>
                  <a:lnTo>
                    <a:pt x="139" y="2549"/>
                  </a:lnTo>
                  <a:lnTo>
                    <a:pt x="149" y="2521"/>
                  </a:lnTo>
                  <a:lnTo>
                    <a:pt x="157" y="2492"/>
                  </a:lnTo>
                  <a:lnTo>
                    <a:pt x="166" y="2465"/>
                  </a:lnTo>
                  <a:lnTo>
                    <a:pt x="175" y="2436"/>
                  </a:lnTo>
                  <a:lnTo>
                    <a:pt x="183" y="2407"/>
                  </a:lnTo>
                  <a:lnTo>
                    <a:pt x="192" y="2378"/>
                  </a:lnTo>
                  <a:lnTo>
                    <a:pt x="201" y="2349"/>
                  </a:lnTo>
                  <a:lnTo>
                    <a:pt x="210" y="2319"/>
                  </a:lnTo>
                  <a:lnTo>
                    <a:pt x="214" y="2304"/>
                  </a:lnTo>
                  <a:lnTo>
                    <a:pt x="215" y="2282"/>
                  </a:lnTo>
                  <a:lnTo>
                    <a:pt x="213" y="2256"/>
                  </a:lnTo>
                  <a:lnTo>
                    <a:pt x="209" y="2225"/>
                  </a:lnTo>
                  <a:lnTo>
                    <a:pt x="203" y="2189"/>
                  </a:lnTo>
                  <a:lnTo>
                    <a:pt x="195" y="2151"/>
                  </a:lnTo>
                  <a:lnTo>
                    <a:pt x="186" y="2111"/>
                  </a:lnTo>
                  <a:lnTo>
                    <a:pt x="175" y="2069"/>
                  </a:lnTo>
                  <a:lnTo>
                    <a:pt x="164" y="2027"/>
                  </a:lnTo>
                  <a:lnTo>
                    <a:pt x="153" y="1984"/>
                  </a:lnTo>
                  <a:lnTo>
                    <a:pt x="142" y="1941"/>
                  </a:lnTo>
                  <a:lnTo>
                    <a:pt x="131" y="1901"/>
                  </a:lnTo>
                  <a:lnTo>
                    <a:pt x="122" y="1863"/>
                  </a:lnTo>
                  <a:lnTo>
                    <a:pt x="114" y="1829"/>
                  </a:lnTo>
                  <a:lnTo>
                    <a:pt x="108" y="1797"/>
                  </a:lnTo>
                  <a:lnTo>
                    <a:pt x="104" y="1771"/>
                  </a:lnTo>
                  <a:lnTo>
                    <a:pt x="98" y="1738"/>
                  </a:lnTo>
                  <a:lnTo>
                    <a:pt x="92" y="1705"/>
                  </a:lnTo>
                  <a:lnTo>
                    <a:pt x="88" y="1672"/>
                  </a:lnTo>
                  <a:lnTo>
                    <a:pt x="83" y="1638"/>
                  </a:lnTo>
                  <a:lnTo>
                    <a:pt x="80" y="1606"/>
                  </a:lnTo>
                  <a:lnTo>
                    <a:pt x="77" y="1573"/>
                  </a:lnTo>
                  <a:lnTo>
                    <a:pt x="75" y="1540"/>
                  </a:lnTo>
                  <a:lnTo>
                    <a:pt x="74" y="1507"/>
                  </a:lnTo>
                  <a:lnTo>
                    <a:pt x="74" y="1474"/>
                  </a:lnTo>
                  <a:lnTo>
                    <a:pt x="74" y="1441"/>
                  </a:lnTo>
                  <a:lnTo>
                    <a:pt x="76" y="1408"/>
                  </a:lnTo>
                  <a:lnTo>
                    <a:pt x="78" y="1376"/>
                  </a:lnTo>
                  <a:lnTo>
                    <a:pt x="83" y="1342"/>
                  </a:lnTo>
                  <a:lnTo>
                    <a:pt x="89" y="1309"/>
                  </a:lnTo>
                  <a:lnTo>
                    <a:pt x="96" y="1277"/>
                  </a:lnTo>
                  <a:lnTo>
                    <a:pt x="104" y="1243"/>
                  </a:lnTo>
                  <a:lnTo>
                    <a:pt x="110" y="1217"/>
                  </a:lnTo>
                  <a:lnTo>
                    <a:pt x="116" y="1190"/>
                  </a:lnTo>
                  <a:lnTo>
                    <a:pt x="123" y="1164"/>
                  </a:lnTo>
                  <a:lnTo>
                    <a:pt x="131" y="1138"/>
                  </a:lnTo>
                  <a:lnTo>
                    <a:pt x="139" y="1112"/>
                  </a:lnTo>
                  <a:lnTo>
                    <a:pt x="148" y="1088"/>
                  </a:lnTo>
                  <a:lnTo>
                    <a:pt x="157" y="1062"/>
                  </a:lnTo>
                  <a:lnTo>
                    <a:pt x="166" y="1037"/>
                  </a:lnTo>
                  <a:lnTo>
                    <a:pt x="175" y="1013"/>
                  </a:lnTo>
                  <a:lnTo>
                    <a:pt x="187" y="989"/>
                  </a:lnTo>
                  <a:lnTo>
                    <a:pt x="197" y="963"/>
                  </a:lnTo>
                  <a:lnTo>
                    <a:pt x="210" y="939"/>
                  </a:lnTo>
                  <a:lnTo>
                    <a:pt x="222" y="916"/>
                  </a:lnTo>
                  <a:lnTo>
                    <a:pt x="235" y="892"/>
                  </a:lnTo>
                  <a:lnTo>
                    <a:pt x="249" y="868"/>
                  </a:lnTo>
                  <a:lnTo>
                    <a:pt x="264" y="843"/>
                  </a:lnTo>
                  <a:lnTo>
                    <a:pt x="286" y="812"/>
                  </a:lnTo>
                  <a:lnTo>
                    <a:pt x="308" y="782"/>
                  </a:lnTo>
                  <a:lnTo>
                    <a:pt x="331" y="754"/>
                  </a:lnTo>
                  <a:lnTo>
                    <a:pt x="354" y="726"/>
                  </a:lnTo>
                  <a:lnTo>
                    <a:pt x="379" y="699"/>
                  </a:lnTo>
                  <a:lnTo>
                    <a:pt x="404" y="674"/>
                  </a:lnTo>
                  <a:lnTo>
                    <a:pt x="430" y="650"/>
                  </a:lnTo>
                  <a:lnTo>
                    <a:pt x="456" y="626"/>
                  </a:lnTo>
                  <a:lnTo>
                    <a:pt x="484" y="604"/>
                  </a:lnTo>
                  <a:lnTo>
                    <a:pt x="512" y="582"/>
                  </a:lnTo>
                  <a:lnTo>
                    <a:pt x="540" y="561"/>
                  </a:lnTo>
                  <a:lnTo>
                    <a:pt x="569" y="542"/>
                  </a:lnTo>
                  <a:lnTo>
                    <a:pt x="599" y="523"/>
                  </a:lnTo>
                  <a:lnTo>
                    <a:pt x="630" y="506"/>
                  </a:lnTo>
                  <a:lnTo>
                    <a:pt x="660" y="489"/>
                  </a:lnTo>
                  <a:lnTo>
                    <a:pt x="691" y="472"/>
                  </a:lnTo>
                  <a:lnTo>
                    <a:pt x="724" y="459"/>
                  </a:lnTo>
                  <a:lnTo>
                    <a:pt x="756" y="444"/>
                  </a:lnTo>
                  <a:lnTo>
                    <a:pt x="788" y="431"/>
                  </a:lnTo>
                  <a:lnTo>
                    <a:pt x="821" y="418"/>
                  </a:lnTo>
                  <a:lnTo>
                    <a:pt x="855" y="407"/>
                  </a:lnTo>
                  <a:lnTo>
                    <a:pt x="888" y="396"/>
                  </a:lnTo>
                  <a:lnTo>
                    <a:pt x="923" y="386"/>
                  </a:lnTo>
                  <a:lnTo>
                    <a:pt x="956" y="377"/>
                  </a:lnTo>
                  <a:lnTo>
                    <a:pt x="992" y="369"/>
                  </a:lnTo>
                  <a:lnTo>
                    <a:pt x="1027" y="361"/>
                  </a:lnTo>
                  <a:lnTo>
                    <a:pt x="1061" y="354"/>
                  </a:lnTo>
                  <a:lnTo>
                    <a:pt x="1097" y="348"/>
                  </a:lnTo>
                  <a:lnTo>
                    <a:pt x="1132" y="342"/>
                  </a:lnTo>
                  <a:lnTo>
                    <a:pt x="1168" y="338"/>
                  </a:lnTo>
                  <a:lnTo>
                    <a:pt x="1204" y="334"/>
                  </a:lnTo>
                  <a:lnTo>
                    <a:pt x="1240" y="331"/>
                  </a:lnTo>
                  <a:lnTo>
                    <a:pt x="1247" y="330"/>
                  </a:lnTo>
                  <a:lnTo>
                    <a:pt x="1253" y="325"/>
                  </a:lnTo>
                  <a:lnTo>
                    <a:pt x="1263" y="317"/>
                  </a:lnTo>
                  <a:lnTo>
                    <a:pt x="1271" y="308"/>
                  </a:lnTo>
                  <a:lnTo>
                    <a:pt x="1280" y="296"/>
                  </a:lnTo>
                  <a:lnTo>
                    <a:pt x="1289" y="283"/>
                  </a:lnTo>
                  <a:lnTo>
                    <a:pt x="1298" y="270"/>
                  </a:lnTo>
                  <a:lnTo>
                    <a:pt x="1308" y="253"/>
                  </a:lnTo>
                  <a:lnTo>
                    <a:pt x="1316" y="239"/>
                  </a:lnTo>
                  <a:lnTo>
                    <a:pt x="1323" y="222"/>
                  </a:lnTo>
                  <a:lnTo>
                    <a:pt x="1329" y="206"/>
                  </a:lnTo>
                  <a:lnTo>
                    <a:pt x="1334" y="191"/>
                  </a:lnTo>
                  <a:lnTo>
                    <a:pt x="1339" y="176"/>
                  </a:lnTo>
                  <a:lnTo>
                    <a:pt x="1340" y="164"/>
                  </a:lnTo>
                  <a:lnTo>
                    <a:pt x="1341" y="152"/>
                  </a:lnTo>
                  <a:lnTo>
                    <a:pt x="1339" y="142"/>
                  </a:lnTo>
                  <a:lnTo>
                    <a:pt x="1382" y="134"/>
                  </a:lnTo>
                  <a:lnTo>
                    <a:pt x="1427" y="124"/>
                  </a:lnTo>
                  <a:lnTo>
                    <a:pt x="1472" y="116"/>
                  </a:lnTo>
                  <a:lnTo>
                    <a:pt x="1517" y="108"/>
                  </a:lnTo>
                  <a:lnTo>
                    <a:pt x="1562" y="101"/>
                  </a:lnTo>
                  <a:lnTo>
                    <a:pt x="1607" y="94"/>
                  </a:lnTo>
                  <a:lnTo>
                    <a:pt x="1652" y="86"/>
                  </a:lnTo>
                  <a:lnTo>
                    <a:pt x="1698" y="81"/>
                  </a:lnTo>
                  <a:lnTo>
                    <a:pt x="1743" y="74"/>
                  </a:lnTo>
                  <a:lnTo>
                    <a:pt x="1789" y="68"/>
                  </a:lnTo>
                  <a:lnTo>
                    <a:pt x="1835" y="61"/>
                  </a:lnTo>
                  <a:lnTo>
                    <a:pt x="1880" y="55"/>
                  </a:lnTo>
                  <a:lnTo>
                    <a:pt x="1926" y="51"/>
                  </a:lnTo>
                  <a:lnTo>
                    <a:pt x="1972" y="45"/>
                  </a:lnTo>
                  <a:lnTo>
                    <a:pt x="2017" y="40"/>
                  </a:lnTo>
                  <a:lnTo>
                    <a:pt x="2063" y="36"/>
                  </a:lnTo>
                  <a:lnTo>
                    <a:pt x="2109" y="31"/>
                  </a:lnTo>
                  <a:lnTo>
                    <a:pt x="2155" y="28"/>
                  </a:lnTo>
                  <a:lnTo>
                    <a:pt x="2200" y="24"/>
                  </a:lnTo>
                  <a:lnTo>
                    <a:pt x="2246" y="21"/>
                  </a:lnTo>
                  <a:lnTo>
                    <a:pt x="2291" y="17"/>
                  </a:lnTo>
                  <a:lnTo>
                    <a:pt x="2337" y="14"/>
                  </a:lnTo>
                  <a:lnTo>
                    <a:pt x="2382" y="12"/>
                  </a:lnTo>
                  <a:lnTo>
                    <a:pt x="2427" y="9"/>
                  </a:lnTo>
                  <a:lnTo>
                    <a:pt x="2472" y="7"/>
                  </a:lnTo>
                  <a:lnTo>
                    <a:pt x="2517" y="5"/>
                  </a:lnTo>
                  <a:lnTo>
                    <a:pt x="2562" y="3"/>
                  </a:lnTo>
                  <a:lnTo>
                    <a:pt x="2607" y="2"/>
                  </a:lnTo>
                  <a:lnTo>
                    <a:pt x="2651" y="1"/>
                  </a:lnTo>
                  <a:lnTo>
                    <a:pt x="2695" y="0"/>
                  </a:lnTo>
                  <a:lnTo>
                    <a:pt x="2738" y="0"/>
                  </a:lnTo>
                  <a:lnTo>
                    <a:pt x="2782" y="0"/>
                  </a:lnTo>
                  <a:lnTo>
                    <a:pt x="2793" y="18"/>
                  </a:lnTo>
                  <a:lnTo>
                    <a:pt x="2802" y="38"/>
                  </a:lnTo>
                  <a:lnTo>
                    <a:pt x="2809" y="58"/>
                  </a:lnTo>
                  <a:lnTo>
                    <a:pt x="2814" y="78"/>
                  </a:lnTo>
                  <a:lnTo>
                    <a:pt x="2818" y="100"/>
                  </a:lnTo>
                  <a:lnTo>
                    <a:pt x="2821" y="121"/>
                  </a:lnTo>
                  <a:lnTo>
                    <a:pt x="2824" y="143"/>
                  </a:lnTo>
                  <a:lnTo>
                    <a:pt x="2827" y="165"/>
                  </a:lnTo>
                  <a:lnTo>
                    <a:pt x="2829" y="188"/>
                  </a:lnTo>
                  <a:lnTo>
                    <a:pt x="2832" y="210"/>
                  </a:lnTo>
                  <a:lnTo>
                    <a:pt x="2835" y="230"/>
                  </a:lnTo>
                  <a:lnTo>
                    <a:pt x="2839" y="252"/>
                  </a:lnTo>
                  <a:lnTo>
                    <a:pt x="2844" y="273"/>
                  </a:lnTo>
                  <a:lnTo>
                    <a:pt x="2851" y="293"/>
                  </a:lnTo>
                  <a:lnTo>
                    <a:pt x="2860" y="312"/>
                  </a:lnTo>
                  <a:lnTo>
                    <a:pt x="2871" y="331"/>
                  </a:lnTo>
                  <a:lnTo>
                    <a:pt x="2872" y="331"/>
                  </a:lnTo>
                  <a:lnTo>
                    <a:pt x="2877" y="328"/>
                  </a:lnTo>
                  <a:lnTo>
                    <a:pt x="2885" y="326"/>
                  </a:lnTo>
                  <a:lnTo>
                    <a:pt x="2895" y="324"/>
                  </a:lnTo>
                  <a:lnTo>
                    <a:pt x="2909" y="320"/>
                  </a:lnTo>
                  <a:lnTo>
                    <a:pt x="2924" y="316"/>
                  </a:lnTo>
                  <a:lnTo>
                    <a:pt x="2940" y="312"/>
                  </a:lnTo>
                  <a:lnTo>
                    <a:pt x="2957" y="309"/>
                  </a:lnTo>
                  <a:lnTo>
                    <a:pt x="2975" y="305"/>
                  </a:lnTo>
                  <a:lnTo>
                    <a:pt x="2992" y="302"/>
                  </a:lnTo>
                  <a:lnTo>
                    <a:pt x="3009" y="298"/>
                  </a:lnTo>
                  <a:lnTo>
                    <a:pt x="3024" y="296"/>
                  </a:lnTo>
                  <a:lnTo>
                    <a:pt x="3038" y="295"/>
                  </a:lnTo>
                  <a:lnTo>
                    <a:pt x="3049" y="295"/>
                  </a:lnTo>
                  <a:lnTo>
                    <a:pt x="3057" y="296"/>
                  </a:lnTo>
                  <a:lnTo>
                    <a:pt x="3062" y="298"/>
                  </a:lnTo>
                  <a:lnTo>
                    <a:pt x="3083" y="325"/>
                  </a:lnTo>
                  <a:lnTo>
                    <a:pt x="3104" y="351"/>
                  </a:lnTo>
                  <a:lnTo>
                    <a:pt x="3123" y="377"/>
                  </a:lnTo>
                  <a:lnTo>
                    <a:pt x="3143" y="401"/>
                  </a:lnTo>
                  <a:lnTo>
                    <a:pt x="3162" y="426"/>
                  </a:lnTo>
                  <a:lnTo>
                    <a:pt x="3182" y="451"/>
                  </a:lnTo>
                  <a:lnTo>
                    <a:pt x="3201" y="474"/>
                  </a:lnTo>
                  <a:lnTo>
                    <a:pt x="3220" y="498"/>
                  </a:lnTo>
                  <a:lnTo>
                    <a:pt x="3239" y="521"/>
                  </a:lnTo>
                  <a:lnTo>
                    <a:pt x="3259" y="544"/>
                  </a:lnTo>
                  <a:lnTo>
                    <a:pt x="3279" y="567"/>
                  </a:lnTo>
                  <a:lnTo>
                    <a:pt x="3298" y="590"/>
                  </a:lnTo>
                  <a:lnTo>
                    <a:pt x="3318" y="613"/>
                  </a:lnTo>
                  <a:lnTo>
                    <a:pt x="3340" y="636"/>
                  </a:lnTo>
                  <a:lnTo>
                    <a:pt x="3360" y="659"/>
                  </a:lnTo>
                  <a:lnTo>
                    <a:pt x="3382" y="683"/>
                  </a:lnTo>
                  <a:lnTo>
                    <a:pt x="3400" y="709"/>
                  </a:lnTo>
                  <a:lnTo>
                    <a:pt x="3407" y="734"/>
                  </a:lnTo>
                  <a:lnTo>
                    <a:pt x="3405" y="759"/>
                  </a:lnTo>
                  <a:lnTo>
                    <a:pt x="3398" y="782"/>
                  </a:lnTo>
                  <a:lnTo>
                    <a:pt x="3390" y="804"/>
                  </a:lnTo>
                  <a:lnTo>
                    <a:pt x="3381" y="824"/>
                  </a:lnTo>
                  <a:lnTo>
                    <a:pt x="3377" y="841"/>
                  </a:lnTo>
                  <a:lnTo>
                    <a:pt x="3379" y="855"/>
                  </a:lnTo>
                  <a:lnTo>
                    <a:pt x="3388" y="870"/>
                  </a:lnTo>
                  <a:lnTo>
                    <a:pt x="3398" y="883"/>
                  </a:lnTo>
                  <a:lnTo>
                    <a:pt x="3410" y="895"/>
                  </a:lnTo>
                  <a:lnTo>
                    <a:pt x="3423" y="908"/>
                  </a:lnTo>
                  <a:lnTo>
                    <a:pt x="3435" y="919"/>
                  </a:lnTo>
                  <a:lnTo>
                    <a:pt x="3448" y="931"/>
                  </a:lnTo>
                  <a:lnTo>
                    <a:pt x="3461" y="942"/>
                  </a:lnTo>
                  <a:lnTo>
                    <a:pt x="3475" y="953"/>
                  </a:lnTo>
                  <a:lnTo>
                    <a:pt x="3487" y="963"/>
                  </a:lnTo>
                  <a:lnTo>
                    <a:pt x="3500" y="975"/>
                  </a:lnTo>
                  <a:lnTo>
                    <a:pt x="3513" y="986"/>
                  </a:lnTo>
                  <a:lnTo>
                    <a:pt x="3524" y="998"/>
                  </a:lnTo>
                  <a:lnTo>
                    <a:pt x="3534" y="1010"/>
                  </a:lnTo>
                  <a:lnTo>
                    <a:pt x="3544" y="1023"/>
                  </a:lnTo>
                  <a:lnTo>
                    <a:pt x="3552" y="1036"/>
                  </a:lnTo>
                  <a:lnTo>
                    <a:pt x="3559" y="1051"/>
                  </a:lnTo>
                  <a:lnTo>
                    <a:pt x="3571" y="1083"/>
                  </a:lnTo>
                  <a:lnTo>
                    <a:pt x="3585" y="1115"/>
                  </a:lnTo>
                  <a:lnTo>
                    <a:pt x="3599" y="1146"/>
                  </a:lnTo>
                  <a:lnTo>
                    <a:pt x="3615" y="1176"/>
                  </a:lnTo>
                  <a:lnTo>
                    <a:pt x="3631" y="1205"/>
                  </a:lnTo>
                  <a:lnTo>
                    <a:pt x="3648" y="1234"/>
                  </a:lnTo>
                  <a:lnTo>
                    <a:pt x="3666" y="1262"/>
                  </a:lnTo>
                  <a:lnTo>
                    <a:pt x="3685" y="1289"/>
                  </a:lnTo>
                  <a:lnTo>
                    <a:pt x="3705" y="1316"/>
                  </a:lnTo>
                  <a:lnTo>
                    <a:pt x="3726" y="1341"/>
                  </a:lnTo>
                  <a:lnTo>
                    <a:pt x="3748" y="1367"/>
                  </a:lnTo>
                  <a:lnTo>
                    <a:pt x="3769" y="1391"/>
                  </a:lnTo>
                  <a:lnTo>
                    <a:pt x="3792" y="1414"/>
                  </a:lnTo>
                  <a:lnTo>
                    <a:pt x="3816" y="1437"/>
                  </a:lnTo>
                  <a:lnTo>
                    <a:pt x="3840" y="1460"/>
                  </a:lnTo>
                  <a:lnTo>
                    <a:pt x="3865" y="1481"/>
                  </a:lnTo>
                  <a:lnTo>
                    <a:pt x="3890" y="1502"/>
                  </a:lnTo>
                  <a:lnTo>
                    <a:pt x="3916" y="1522"/>
                  </a:lnTo>
                  <a:lnTo>
                    <a:pt x="3942" y="1543"/>
                  </a:lnTo>
                  <a:lnTo>
                    <a:pt x="3970" y="1561"/>
                  </a:lnTo>
                  <a:lnTo>
                    <a:pt x="3998" y="1581"/>
                  </a:lnTo>
                  <a:lnTo>
                    <a:pt x="4025" y="1599"/>
                  </a:lnTo>
                  <a:lnTo>
                    <a:pt x="4054" y="1617"/>
                  </a:lnTo>
                  <a:lnTo>
                    <a:pt x="4083" y="1634"/>
                  </a:lnTo>
                  <a:lnTo>
                    <a:pt x="4113" y="1650"/>
                  </a:lnTo>
                  <a:lnTo>
                    <a:pt x="4143" y="1666"/>
                  </a:lnTo>
                  <a:lnTo>
                    <a:pt x="4173" y="1682"/>
                  </a:lnTo>
                  <a:lnTo>
                    <a:pt x="4203" y="1697"/>
                  </a:lnTo>
                  <a:lnTo>
                    <a:pt x="4234" y="1712"/>
                  </a:lnTo>
                  <a:lnTo>
                    <a:pt x="4265" y="1727"/>
                  </a:lnTo>
                  <a:lnTo>
                    <a:pt x="4296" y="1741"/>
                  </a:lnTo>
                  <a:lnTo>
                    <a:pt x="4327" y="1755"/>
                  </a:lnTo>
                  <a:lnTo>
                    <a:pt x="4356" y="1767"/>
                  </a:lnTo>
                  <a:lnTo>
                    <a:pt x="4383" y="1780"/>
                  </a:lnTo>
                  <a:lnTo>
                    <a:pt x="4408" y="1795"/>
                  </a:lnTo>
                  <a:lnTo>
                    <a:pt x="4432" y="1810"/>
                  </a:lnTo>
                  <a:lnTo>
                    <a:pt x="4454" y="1826"/>
                  </a:lnTo>
                  <a:lnTo>
                    <a:pt x="4474" y="1844"/>
                  </a:lnTo>
                  <a:lnTo>
                    <a:pt x="4494" y="1862"/>
                  </a:lnTo>
                  <a:lnTo>
                    <a:pt x="4514" y="1880"/>
                  </a:lnTo>
                  <a:lnTo>
                    <a:pt x="4531" y="1901"/>
                  </a:lnTo>
                  <a:lnTo>
                    <a:pt x="4547" y="1923"/>
                  </a:lnTo>
                  <a:lnTo>
                    <a:pt x="4563" y="1946"/>
                  </a:lnTo>
                  <a:lnTo>
                    <a:pt x="4578" y="1969"/>
                  </a:lnTo>
                  <a:lnTo>
                    <a:pt x="4592" y="1994"/>
                  </a:lnTo>
                  <a:lnTo>
                    <a:pt x="4606" y="2021"/>
                  </a:lnTo>
                  <a:lnTo>
                    <a:pt x="4620" y="2050"/>
                  </a:lnTo>
                  <a:lnTo>
                    <a:pt x="4633" y="2079"/>
                  </a:lnTo>
                  <a:lnTo>
                    <a:pt x="4652" y="2125"/>
                  </a:lnTo>
                  <a:lnTo>
                    <a:pt x="4667" y="2171"/>
                  </a:lnTo>
                  <a:lnTo>
                    <a:pt x="4677" y="2217"/>
                  </a:lnTo>
                  <a:lnTo>
                    <a:pt x="4684" y="2264"/>
                  </a:lnTo>
                  <a:lnTo>
                    <a:pt x="4689" y="2310"/>
                  </a:lnTo>
                  <a:lnTo>
                    <a:pt x="4689" y="2357"/>
                  </a:lnTo>
                  <a:lnTo>
                    <a:pt x="4686" y="2403"/>
                  </a:lnTo>
                  <a:lnTo>
                    <a:pt x="4681" y="2451"/>
                  </a:lnTo>
                  <a:lnTo>
                    <a:pt x="4673" y="2497"/>
                  </a:lnTo>
                  <a:lnTo>
                    <a:pt x="4661" y="2544"/>
                  </a:lnTo>
                  <a:lnTo>
                    <a:pt x="4647" y="2590"/>
                  </a:lnTo>
                  <a:lnTo>
                    <a:pt x="4631" y="2636"/>
                  </a:lnTo>
                  <a:lnTo>
                    <a:pt x="4613" y="2681"/>
                  </a:lnTo>
                  <a:lnTo>
                    <a:pt x="4592" y="2726"/>
                  </a:lnTo>
                  <a:lnTo>
                    <a:pt x="4570" y="2771"/>
                  </a:lnTo>
                  <a:lnTo>
                    <a:pt x="4545" y="2815"/>
                  </a:lnTo>
                  <a:lnTo>
                    <a:pt x="4519" y="2859"/>
                  </a:lnTo>
                  <a:lnTo>
                    <a:pt x="4491" y="2901"/>
                  </a:lnTo>
                  <a:lnTo>
                    <a:pt x="4462" y="2944"/>
                  </a:lnTo>
                  <a:lnTo>
                    <a:pt x="4431" y="2985"/>
                  </a:lnTo>
                  <a:lnTo>
                    <a:pt x="4398" y="3026"/>
                  </a:lnTo>
                  <a:lnTo>
                    <a:pt x="4366" y="3066"/>
                  </a:lnTo>
                  <a:lnTo>
                    <a:pt x="4332" y="3105"/>
                  </a:lnTo>
                  <a:lnTo>
                    <a:pt x="4297" y="3142"/>
                  </a:lnTo>
                  <a:lnTo>
                    <a:pt x="4261" y="3179"/>
                  </a:lnTo>
                  <a:lnTo>
                    <a:pt x="4226" y="3215"/>
                  </a:lnTo>
                  <a:lnTo>
                    <a:pt x="4189" y="3249"/>
                  </a:lnTo>
                  <a:lnTo>
                    <a:pt x="4153" y="3283"/>
                  </a:lnTo>
                  <a:lnTo>
                    <a:pt x="4116" y="3315"/>
                  </a:lnTo>
                  <a:lnTo>
                    <a:pt x="4079" y="3346"/>
                  </a:lnTo>
                  <a:lnTo>
                    <a:pt x="4042" y="3375"/>
                  </a:lnTo>
                  <a:lnTo>
                    <a:pt x="4007" y="3402"/>
                  </a:lnTo>
                  <a:lnTo>
                    <a:pt x="4011" y="3417"/>
                  </a:lnTo>
                  <a:lnTo>
                    <a:pt x="4010" y="3434"/>
                  </a:lnTo>
                  <a:lnTo>
                    <a:pt x="4004" y="3452"/>
                  </a:lnTo>
                  <a:lnTo>
                    <a:pt x="3994" y="3473"/>
                  </a:lnTo>
                  <a:lnTo>
                    <a:pt x="3979" y="3495"/>
                  </a:lnTo>
                  <a:lnTo>
                    <a:pt x="3961" y="3518"/>
                  </a:lnTo>
                  <a:lnTo>
                    <a:pt x="3938" y="3542"/>
                  </a:lnTo>
                  <a:lnTo>
                    <a:pt x="3911" y="3567"/>
                  </a:lnTo>
                  <a:lnTo>
                    <a:pt x="3882" y="3594"/>
                  </a:lnTo>
                  <a:lnTo>
                    <a:pt x="3850" y="3621"/>
                  </a:lnTo>
                  <a:lnTo>
                    <a:pt x="3816" y="3649"/>
                  </a:lnTo>
                  <a:lnTo>
                    <a:pt x="3779" y="3677"/>
                  </a:lnTo>
                  <a:lnTo>
                    <a:pt x="3739" y="3704"/>
                  </a:lnTo>
                  <a:lnTo>
                    <a:pt x="3699" y="3733"/>
                  </a:lnTo>
                  <a:lnTo>
                    <a:pt x="3659" y="3761"/>
                  </a:lnTo>
                  <a:lnTo>
                    <a:pt x="3616" y="3788"/>
                  </a:lnTo>
                  <a:lnTo>
                    <a:pt x="3574" y="3815"/>
                  </a:lnTo>
                  <a:lnTo>
                    <a:pt x="3531" y="3841"/>
                  </a:lnTo>
                  <a:lnTo>
                    <a:pt x="3488" y="3867"/>
                  </a:lnTo>
                  <a:lnTo>
                    <a:pt x="3446" y="3892"/>
                  </a:lnTo>
                  <a:lnTo>
                    <a:pt x="3404" y="3915"/>
                  </a:lnTo>
                  <a:lnTo>
                    <a:pt x="3364" y="3937"/>
                  </a:lnTo>
                  <a:lnTo>
                    <a:pt x="3326" y="3958"/>
                  </a:lnTo>
                  <a:lnTo>
                    <a:pt x="3288" y="3976"/>
                  </a:lnTo>
                  <a:lnTo>
                    <a:pt x="3253" y="3992"/>
                  </a:lnTo>
                  <a:lnTo>
                    <a:pt x="3221" y="4007"/>
                  </a:lnTo>
                  <a:lnTo>
                    <a:pt x="3191" y="4020"/>
                  </a:lnTo>
                  <a:lnTo>
                    <a:pt x="3165" y="4029"/>
                  </a:lnTo>
                  <a:lnTo>
                    <a:pt x="3140" y="4037"/>
                  </a:lnTo>
                  <a:lnTo>
                    <a:pt x="3121" y="4042"/>
                  </a:lnTo>
                  <a:lnTo>
                    <a:pt x="3106" y="4043"/>
                  </a:lnTo>
                  <a:lnTo>
                    <a:pt x="3094" y="4042"/>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24" name="Freeform 10"/>
            <p:cNvSpPr>
              <a:spLocks noChangeArrowheads="1"/>
            </p:cNvSpPr>
            <p:nvPr/>
          </p:nvSpPr>
          <p:spPr bwMode="auto">
            <a:xfrm>
              <a:off x="5712" y="1957"/>
              <a:ext cx="188" cy="286"/>
            </a:xfrm>
            <a:custGeom>
              <a:avLst/>
              <a:gdLst>
                <a:gd name="T0" fmla="*/ 0 w 1477"/>
                <a:gd name="T1" fmla="*/ 0 h 2389"/>
                <a:gd name="T2" fmla="*/ 0 w 1477"/>
                <a:gd name="T3" fmla="*/ 0 h 2389"/>
                <a:gd name="T4" fmla="*/ 0 w 1477"/>
                <a:gd name="T5" fmla="*/ 0 h 2389"/>
                <a:gd name="T6" fmla="*/ 0 w 1477"/>
                <a:gd name="T7" fmla="*/ 0 h 2389"/>
                <a:gd name="T8" fmla="*/ 0 w 1477"/>
                <a:gd name="T9" fmla="*/ 0 h 2389"/>
                <a:gd name="T10" fmla="*/ 0 w 1477"/>
                <a:gd name="T11" fmla="*/ 0 h 2389"/>
                <a:gd name="T12" fmla="*/ 0 w 1477"/>
                <a:gd name="T13" fmla="*/ 0 h 2389"/>
                <a:gd name="T14" fmla="*/ 0 w 1477"/>
                <a:gd name="T15" fmla="*/ 0 h 2389"/>
                <a:gd name="T16" fmla="*/ 0 w 1477"/>
                <a:gd name="T17" fmla="*/ 0 h 2389"/>
                <a:gd name="T18" fmla="*/ 0 w 1477"/>
                <a:gd name="T19" fmla="*/ 0 h 2389"/>
                <a:gd name="T20" fmla="*/ 0 w 1477"/>
                <a:gd name="T21" fmla="*/ 0 h 2389"/>
                <a:gd name="T22" fmla="*/ 0 w 1477"/>
                <a:gd name="T23" fmla="*/ 0 h 2389"/>
                <a:gd name="T24" fmla="*/ 0 w 1477"/>
                <a:gd name="T25" fmla="*/ 0 h 2389"/>
                <a:gd name="T26" fmla="*/ 0 w 1477"/>
                <a:gd name="T27" fmla="*/ 0 h 2389"/>
                <a:gd name="T28" fmla="*/ 0 w 1477"/>
                <a:gd name="T29" fmla="*/ 0 h 2389"/>
                <a:gd name="T30" fmla="*/ 0 w 1477"/>
                <a:gd name="T31" fmla="*/ 0 h 2389"/>
                <a:gd name="T32" fmla="*/ 0 w 1477"/>
                <a:gd name="T33" fmla="*/ 0 h 2389"/>
                <a:gd name="T34" fmla="*/ 0 w 1477"/>
                <a:gd name="T35" fmla="*/ 0 h 2389"/>
                <a:gd name="T36" fmla="*/ 0 w 1477"/>
                <a:gd name="T37" fmla="*/ 0 h 2389"/>
                <a:gd name="T38" fmla="*/ 0 w 1477"/>
                <a:gd name="T39" fmla="*/ 0 h 2389"/>
                <a:gd name="T40" fmla="*/ 0 w 1477"/>
                <a:gd name="T41" fmla="*/ 0 h 2389"/>
                <a:gd name="T42" fmla="*/ 0 w 1477"/>
                <a:gd name="T43" fmla="*/ 0 h 2389"/>
                <a:gd name="T44" fmla="*/ 0 w 1477"/>
                <a:gd name="T45" fmla="*/ 0 h 2389"/>
                <a:gd name="T46" fmla="*/ 0 w 1477"/>
                <a:gd name="T47" fmla="*/ 0 h 2389"/>
                <a:gd name="T48" fmla="*/ 0 w 1477"/>
                <a:gd name="T49" fmla="*/ 0 h 2389"/>
                <a:gd name="T50" fmla="*/ 0 w 1477"/>
                <a:gd name="T51" fmla="*/ 0 h 2389"/>
                <a:gd name="T52" fmla="*/ 0 w 1477"/>
                <a:gd name="T53" fmla="*/ 0 h 2389"/>
                <a:gd name="T54" fmla="*/ 0 w 1477"/>
                <a:gd name="T55" fmla="*/ 0 h 2389"/>
                <a:gd name="T56" fmla="*/ 0 w 1477"/>
                <a:gd name="T57" fmla="*/ 0 h 2389"/>
                <a:gd name="T58" fmla="*/ 0 w 1477"/>
                <a:gd name="T59" fmla="*/ 0 h 2389"/>
                <a:gd name="T60" fmla="*/ 0 w 1477"/>
                <a:gd name="T61" fmla="*/ 0 h 2389"/>
                <a:gd name="T62" fmla="*/ 0 w 1477"/>
                <a:gd name="T63" fmla="*/ 0 h 2389"/>
                <a:gd name="T64" fmla="*/ 0 w 1477"/>
                <a:gd name="T65" fmla="*/ 0 h 2389"/>
                <a:gd name="T66" fmla="*/ 0 w 1477"/>
                <a:gd name="T67" fmla="*/ 0 h 2389"/>
                <a:gd name="T68" fmla="*/ 0 w 1477"/>
                <a:gd name="T69" fmla="*/ 0 h 2389"/>
                <a:gd name="T70" fmla="*/ 0 w 1477"/>
                <a:gd name="T71" fmla="*/ 0 h 2389"/>
                <a:gd name="T72" fmla="*/ 0 w 1477"/>
                <a:gd name="T73" fmla="*/ 0 h 2389"/>
                <a:gd name="T74" fmla="*/ 0 w 1477"/>
                <a:gd name="T75" fmla="*/ 0 h 2389"/>
                <a:gd name="T76" fmla="*/ 0 w 1477"/>
                <a:gd name="T77" fmla="*/ 0 h 2389"/>
                <a:gd name="T78" fmla="*/ 0 w 1477"/>
                <a:gd name="T79" fmla="*/ 0 h 2389"/>
                <a:gd name="T80" fmla="*/ 0 w 1477"/>
                <a:gd name="T81" fmla="*/ 0 h 2389"/>
                <a:gd name="T82" fmla="*/ 0 w 1477"/>
                <a:gd name="T83" fmla="*/ 0 h 2389"/>
                <a:gd name="T84" fmla="*/ 0 w 1477"/>
                <a:gd name="T85" fmla="*/ 0 h 2389"/>
                <a:gd name="T86" fmla="*/ 0 w 1477"/>
                <a:gd name="T87" fmla="*/ 0 h 2389"/>
                <a:gd name="T88" fmla="*/ 0 w 1477"/>
                <a:gd name="T89" fmla="*/ 0 h 2389"/>
                <a:gd name="T90" fmla="*/ 0 w 1477"/>
                <a:gd name="T91" fmla="*/ 0 h 2389"/>
                <a:gd name="T92" fmla="*/ 0 w 1477"/>
                <a:gd name="T93" fmla="*/ 0 h 2389"/>
                <a:gd name="T94" fmla="*/ 0 w 1477"/>
                <a:gd name="T95" fmla="*/ 0 h 2389"/>
                <a:gd name="T96" fmla="*/ 0 w 1477"/>
                <a:gd name="T97" fmla="*/ 0 h 2389"/>
                <a:gd name="T98" fmla="*/ 0 w 1477"/>
                <a:gd name="T99" fmla="*/ 0 h 2389"/>
                <a:gd name="T100" fmla="*/ 0 w 1477"/>
                <a:gd name="T101" fmla="*/ 0 h 2389"/>
                <a:gd name="T102" fmla="*/ 0 w 1477"/>
                <a:gd name="T103" fmla="*/ 0 h 2389"/>
                <a:gd name="T104" fmla="*/ 0 w 1477"/>
                <a:gd name="T105" fmla="*/ 0 h 2389"/>
                <a:gd name="T106" fmla="*/ 0 w 1477"/>
                <a:gd name="T107" fmla="*/ 0 h 2389"/>
                <a:gd name="T108" fmla="*/ 0 w 1477"/>
                <a:gd name="T109" fmla="*/ 0 h 2389"/>
                <a:gd name="T110" fmla="*/ 0 w 1477"/>
                <a:gd name="T111" fmla="*/ 0 h 23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77" h="2389">
                  <a:moveTo>
                    <a:pt x="657" y="536"/>
                  </a:moveTo>
                  <a:lnTo>
                    <a:pt x="646" y="528"/>
                  </a:lnTo>
                  <a:lnTo>
                    <a:pt x="637" y="519"/>
                  </a:lnTo>
                  <a:lnTo>
                    <a:pt x="628" y="511"/>
                  </a:lnTo>
                  <a:lnTo>
                    <a:pt x="620" y="501"/>
                  </a:lnTo>
                  <a:lnTo>
                    <a:pt x="612" y="493"/>
                  </a:lnTo>
                  <a:lnTo>
                    <a:pt x="605" y="485"/>
                  </a:lnTo>
                  <a:lnTo>
                    <a:pt x="598" y="478"/>
                  </a:lnTo>
                  <a:lnTo>
                    <a:pt x="592" y="471"/>
                  </a:lnTo>
                  <a:lnTo>
                    <a:pt x="575" y="457"/>
                  </a:lnTo>
                  <a:lnTo>
                    <a:pt x="558" y="439"/>
                  </a:lnTo>
                  <a:lnTo>
                    <a:pt x="542" y="422"/>
                  </a:lnTo>
                  <a:lnTo>
                    <a:pt x="527" y="404"/>
                  </a:lnTo>
                  <a:lnTo>
                    <a:pt x="512" y="384"/>
                  </a:lnTo>
                  <a:lnTo>
                    <a:pt x="498" y="364"/>
                  </a:lnTo>
                  <a:lnTo>
                    <a:pt x="485" y="344"/>
                  </a:lnTo>
                  <a:lnTo>
                    <a:pt x="473" y="322"/>
                  </a:lnTo>
                  <a:lnTo>
                    <a:pt x="461" y="300"/>
                  </a:lnTo>
                  <a:lnTo>
                    <a:pt x="449" y="278"/>
                  </a:lnTo>
                  <a:lnTo>
                    <a:pt x="439" y="255"/>
                  </a:lnTo>
                  <a:lnTo>
                    <a:pt x="430" y="232"/>
                  </a:lnTo>
                  <a:lnTo>
                    <a:pt x="422" y="208"/>
                  </a:lnTo>
                  <a:lnTo>
                    <a:pt x="414" y="185"/>
                  </a:lnTo>
                  <a:lnTo>
                    <a:pt x="407" y="160"/>
                  </a:lnTo>
                  <a:lnTo>
                    <a:pt x="400" y="136"/>
                  </a:lnTo>
                  <a:lnTo>
                    <a:pt x="397" y="126"/>
                  </a:lnTo>
                  <a:lnTo>
                    <a:pt x="392" y="114"/>
                  </a:lnTo>
                  <a:lnTo>
                    <a:pt x="387" y="100"/>
                  </a:lnTo>
                  <a:lnTo>
                    <a:pt x="380" y="87"/>
                  </a:lnTo>
                  <a:lnTo>
                    <a:pt x="373" y="73"/>
                  </a:lnTo>
                  <a:lnTo>
                    <a:pt x="365" y="58"/>
                  </a:lnTo>
                  <a:lnTo>
                    <a:pt x="357" y="44"/>
                  </a:lnTo>
                  <a:lnTo>
                    <a:pt x="348" y="31"/>
                  </a:lnTo>
                  <a:lnTo>
                    <a:pt x="339" y="21"/>
                  </a:lnTo>
                  <a:lnTo>
                    <a:pt x="330" y="12"/>
                  </a:lnTo>
                  <a:lnTo>
                    <a:pt x="320" y="5"/>
                  </a:lnTo>
                  <a:lnTo>
                    <a:pt x="310" y="1"/>
                  </a:lnTo>
                  <a:lnTo>
                    <a:pt x="301" y="0"/>
                  </a:lnTo>
                  <a:lnTo>
                    <a:pt x="291" y="4"/>
                  </a:lnTo>
                  <a:lnTo>
                    <a:pt x="281" y="12"/>
                  </a:lnTo>
                  <a:lnTo>
                    <a:pt x="272" y="24"/>
                  </a:lnTo>
                  <a:lnTo>
                    <a:pt x="258" y="52"/>
                  </a:lnTo>
                  <a:lnTo>
                    <a:pt x="244" y="79"/>
                  </a:lnTo>
                  <a:lnTo>
                    <a:pt x="232" y="107"/>
                  </a:lnTo>
                  <a:lnTo>
                    <a:pt x="221" y="135"/>
                  </a:lnTo>
                  <a:lnTo>
                    <a:pt x="211" y="164"/>
                  </a:lnTo>
                  <a:lnTo>
                    <a:pt x="202" y="192"/>
                  </a:lnTo>
                  <a:lnTo>
                    <a:pt x="194" y="221"/>
                  </a:lnTo>
                  <a:lnTo>
                    <a:pt x="187" y="250"/>
                  </a:lnTo>
                  <a:lnTo>
                    <a:pt x="180" y="279"/>
                  </a:lnTo>
                  <a:lnTo>
                    <a:pt x="174" y="309"/>
                  </a:lnTo>
                  <a:lnTo>
                    <a:pt x="171" y="338"/>
                  </a:lnTo>
                  <a:lnTo>
                    <a:pt x="166" y="368"/>
                  </a:lnTo>
                  <a:lnTo>
                    <a:pt x="164" y="398"/>
                  </a:lnTo>
                  <a:lnTo>
                    <a:pt x="161" y="428"/>
                  </a:lnTo>
                  <a:lnTo>
                    <a:pt x="160" y="458"/>
                  </a:lnTo>
                  <a:lnTo>
                    <a:pt x="160" y="488"/>
                  </a:lnTo>
                  <a:lnTo>
                    <a:pt x="165" y="497"/>
                  </a:lnTo>
                  <a:lnTo>
                    <a:pt x="178" y="501"/>
                  </a:lnTo>
                  <a:lnTo>
                    <a:pt x="196" y="505"/>
                  </a:lnTo>
                  <a:lnTo>
                    <a:pt x="217" y="506"/>
                  </a:lnTo>
                  <a:lnTo>
                    <a:pt x="236" y="508"/>
                  </a:lnTo>
                  <a:lnTo>
                    <a:pt x="255" y="513"/>
                  </a:lnTo>
                  <a:lnTo>
                    <a:pt x="267" y="521"/>
                  </a:lnTo>
                  <a:lnTo>
                    <a:pt x="272" y="536"/>
                  </a:lnTo>
                  <a:lnTo>
                    <a:pt x="288" y="581"/>
                  </a:lnTo>
                  <a:lnTo>
                    <a:pt x="305" y="625"/>
                  </a:lnTo>
                  <a:lnTo>
                    <a:pt x="325" y="667"/>
                  </a:lnTo>
                  <a:lnTo>
                    <a:pt x="346" y="711"/>
                  </a:lnTo>
                  <a:lnTo>
                    <a:pt x="367" y="753"/>
                  </a:lnTo>
                  <a:lnTo>
                    <a:pt x="390" y="795"/>
                  </a:lnTo>
                  <a:lnTo>
                    <a:pt x="413" y="837"/>
                  </a:lnTo>
                  <a:lnTo>
                    <a:pt x="437" y="878"/>
                  </a:lnTo>
                  <a:lnTo>
                    <a:pt x="461" y="919"/>
                  </a:lnTo>
                  <a:lnTo>
                    <a:pt x="485" y="960"/>
                  </a:lnTo>
                  <a:lnTo>
                    <a:pt x="509" y="1000"/>
                  </a:lnTo>
                  <a:lnTo>
                    <a:pt x="534" y="1042"/>
                  </a:lnTo>
                  <a:lnTo>
                    <a:pt x="558" y="1082"/>
                  </a:lnTo>
                  <a:lnTo>
                    <a:pt x="581" y="1124"/>
                  </a:lnTo>
                  <a:lnTo>
                    <a:pt x="603" y="1165"/>
                  </a:lnTo>
                  <a:lnTo>
                    <a:pt x="625" y="1207"/>
                  </a:lnTo>
                  <a:lnTo>
                    <a:pt x="630" y="1220"/>
                  </a:lnTo>
                  <a:lnTo>
                    <a:pt x="634" y="1235"/>
                  </a:lnTo>
                  <a:lnTo>
                    <a:pt x="636" y="1253"/>
                  </a:lnTo>
                  <a:lnTo>
                    <a:pt x="637" y="1271"/>
                  </a:lnTo>
                  <a:lnTo>
                    <a:pt x="636" y="1288"/>
                  </a:lnTo>
                  <a:lnTo>
                    <a:pt x="634" y="1306"/>
                  </a:lnTo>
                  <a:lnTo>
                    <a:pt x="630" y="1322"/>
                  </a:lnTo>
                  <a:lnTo>
                    <a:pt x="625" y="1334"/>
                  </a:lnTo>
                  <a:lnTo>
                    <a:pt x="613" y="1362"/>
                  </a:lnTo>
                  <a:lnTo>
                    <a:pt x="600" y="1394"/>
                  </a:lnTo>
                  <a:lnTo>
                    <a:pt x="589" y="1430"/>
                  </a:lnTo>
                  <a:lnTo>
                    <a:pt x="579" y="1470"/>
                  </a:lnTo>
                  <a:lnTo>
                    <a:pt x="567" y="1513"/>
                  </a:lnTo>
                  <a:lnTo>
                    <a:pt x="557" y="1557"/>
                  </a:lnTo>
                  <a:lnTo>
                    <a:pt x="546" y="1601"/>
                  </a:lnTo>
                  <a:lnTo>
                    <a:pt x="537" y="1644"/>
                  </a:lnTo>
                  <a:lnTo>
                    <a:pt x="527" y="1687"/>
                  </a:lnTo>
                  <a:lnTo>
                    <a:pt x="517" y="1727"/>
                  </a:lnTo>
                  <a:lnTo>
                    <a:pt x="509" y="1765"/>
                  </a:lnTo>
                  <a:lnTo>
                    <a:pt x="501" y="1798"/>
                  </a:lnTo>
                  <a:lnTo>
                    <a:pt x="493" y="1825"/>
                  </a:lnTo>
                  <a:lnTo>
                    <a:pt x="485" y="1848"/>
                  </a:lnTo>
                  <a:lnTo>
                    <a:pt x="478" y="1863"/>
                  </a:lnTo>
                  <a:lnTo>
                    <a:pt x="473" y="1870"/>
                  </a:lnTo>
                  <a:lnTo>
                    <a:pt x="447" y="1878"/>
                  </a:lnTo>
                  <a:lnTo>
                    <a:pt x="421" y="1886"/>
                  </a:lnTo>
                  <a:lnTo>
                    <a:pt x="392" y="1892"/>
                  </a:lnTo>
                  <a:lnTo>
                    <a:pt x="363" y="1898"/>
                  </a:lnTo>
                  <a:lnTo>
                    <a:pt x="332" y="1903"/>
                  </a:lnTo>
                  <a:lnTo>
                    <a:pt x="301" y="1907"/>
                  </a:lnTo>
                  <a:lnTo>
                    <a:pt x="269" y="1911"/>
                  </a:lnTo>
                  <a:lnTo>
                    <a:pt x="236" y="1914"/>
                  </a:lnTo>
                  <a:lnTo>
                    <a:pt x="204" y="1919"/>
                  </a:lnTo>
                  <a:lnTo>
                    <a:pt x="172" y="1922"/>
                  </a:lnTo>
                  <a:lnTo>
                    <a:pt x="141" y="1927"/>
                  </a:lnTo>
                  <a:lnTo>
                    <a:pt x="110" y="1931"/>
                  </a:lnTo>
                  <a:lnTo>
                    <a:pt x="81" y="1937"/>
                  </a:lnTo>
                  <a:lnTo>
                    <a:pt x="52" y="1943"/>
                  </a:lnTo>
                  <a:lnTo>
                    <a:pt x="26" y="1951"/>
                  </a:lnTo>
                  <a:lnTo>
                    <a:pt x="0" y="1959"/>
                  </a:lnTo>
                  <a:lnTo>
                    <a:pt x="42" y="1960"/>
                  </a:lnTo>
                  <a:lnTo>
                    <a:pt x="80" y="1960"/>
                  </a:lnTo>
                  <a:lnTo>
                    <a:pt x="115" y="1959"/>
                  </a:lnTo>
                  <a:lnTo>
                    <a:pt x="150" y="1958"/>
                  </a:lnTo>
                  <a:lnTo>
                    <a:pt x="181" y="1957"/>
                  </a:lnTo>
                  <a:lnTo>
                    <a:pt x="212" y="1954"/>
                  </a:lnTo>
                  <a:lnTo>
                    <a:pt x="241" y="1952"/>
                  </a:lnTo>
                  <a:lnTo>
                    <a:pt x="269" y="1951"/>
                  </a:lnTo>
                  <a:lnTo>
                    <a:pt x="296" y="1949"/>
                  </a:lnTo>
                  <a:lnTo>
                    <a:pt x="323" y="1949"/>
                  </a:lnTo>
                  <a:lnTo>
                    <a:pt x="349" y="1947"/>
                  </a:lnTo>
                  <a:lnTo>
                    <a:pt x="376" y="1949"/>
                  </a:lnTo>
                  <a:lnTo>
                    <a:pt x="402" y="1950"/>
                  </a:lnTo>
                  <a:lnTo>
                    <a:pt x="430" y="1953"/>
                  </a:lnTo>
                  <a:lnTo>
                    <a:pt x="459" y="1958"/>
                  </a:lnTo>
                  <a:lnTo>
                    <a:pt x="488" y="1964"/>
                  </a:lnTo>
                  <a:lnTo>
                    <a:pt x="492" y="1967"/>
                  </a:lnTo>
                  <a:lnTo>
                    <a:pt x="497" y="1975"/>
                  </a:lnTo>
                  <a:lnTo>
                    <a:pt x="501" y="1988"/>
                  </a:lnTo>
                  <a:lnTo>
                    <a:pt x="506" y="2003"/>
                  </a:lnTo>
                  <a:lnTo>
                    <a:pt x="512" y="2021"/>
                  </a:lnTo>
                  <a:lnTo>
                    <a:pt x="516" y="2041"/>
                  </a:lnTo>
                  <a:lnTo>
                    <a:pt x="522" y="2063"/>
                  </a:lnTo>
                  <a:lnTo>
                    <a:pt x="528" y="2086"/>
                  </a:lnTo>
                  <a:lnTo>
                    <a:pt x="534" y="2108"/>
                  </a:lnTo>
                  <a:lnTo>
                    <a:pt x="539" y="2129"/>
                  </a:lnTo>
                  <a:lnTo>
                    <a:pt x="546" y="2150"/>
                  </a:lnTo>
                  <a:lnTo>
                    <a:pt x="552" y="2170"/>
                  </a:lnTo>
                  <a:lnTo>
                    <a:pt x="558" y="2186"/>
                  </a:lnTo>
                  <a:lnTo>
                    <a:pt x="564" y="2200"/>
                  </a:lnTo>
                  <a:lnTo>
                    <a:pt x="570" y="2209"/>
                  </a:lnTo>
                  <a:lnTo>
                    <a:pt x="576" y="2215"/>
                  </a:lnTo>
                  <a:lnTo>
                    <a:pt x="566" y="2230"/>
                  </a:lnTo>
                  <a:lnTo>
                    <a:pt x="558" y="2250"/>
                  </a:lnTo>
                  <a:lnTo>
                    <a:pt x="551" y="2275"/>
                  </a:lnTo>
                  <a:lnTo>
                    <a:pt x="544" y="2301"/>
                  </a:lnTo>
                  <a:lnTo>
                    <a:pt x="537" y="2328"/>
                  </a:lnTo>
                  <a:lnTo>
                    <a:pt x="528" y="2352"/>
                  </a:lnTo>
                  <a:lnTo>
                    <a:pt x="516" y="2373"/>
                  </a:lnTo>
                  <a:lnTo>
                    <a:pt x="500" y="2388"/>
                  </a:lnTo>
                  <a:lnTo>
                    <a:pt x="524" y="2389"/>
                  </a:lnTo>
                  <a:lnTo>
                    <a:pt x="547" y="2386"/>
                  </a:lnTo>
                  <a:lnTo>
                    <a:pt x="570" y="2382"/>
                  </a:lnTo>
                  <a:lnTo>
                    <a:pt x="594" y="2375"/>
                  </a:lnTo>
                  <a:lnTo>
                    <a:pt x="615" y="2367"/>
                  </a:lnTo>
                  <a:lnTo>
                    <a:pt x="637" y="2356"/>
                  </a:lnTo>
                  <a:lnTo>
                    <a:pt x="660" y="2345"/>
                  </a:lnTo>
                  <a:lnTo>
                    <a:pt x="682" y="2333"/>
                  </a:lnTo>
                  <a:lnTo>
                    <a:pt x="704" y="2322"/>
                  </a:lnTo>
                  <a:lnTo>
                    <a:pt x="727" y="2310"/>
                  </a:lnTo>
                  <a:lnTo>
                    <a:pt x="749" y="2300"/>
                  </a:lnTo>
                  <a:lnTo>
                    <a:pt x="771" y="2292"/>
                  </a:lnTo>
                  <a:lnTo>
                    <a:pt x="794" y="2285"/>
                  </a:lnTo>
                  <a:lnTo>
                    <a:pt x="817" y="2280"/>
                  </a:lnTo>
                  <a:lnTo>
                    <a:pt x="840" y="2278"/>
                  </a:lnTo>
                  <a:lnTo>
                    <a:pt x="864" y="2279"/>
                  </a:lnTo>
                  <a:lnTo>
                    <a:pt x="875" y="2284"/>
                  </a:lnTo>
                  <a:lnTo>
                    <a:pt x="884" y="2294"/>
                  </a:lnTo>
                  <a:lnTo>
                    <a:pt x="891" y="2308"/>
                  </a:lnTo>
                  <a:lnTo>
                    <a:pt x="899" y="2323"/>
                  </a:lnTo>
                  <a:lnTo>
                    <a:pt x="907" y="2337"/>
                  </a:lnTo>
                  <a:lnTo>
                    <a:pt x="916" y="2346"/>
                  </a:lnTo>
                  <a:lnTo>
                    <a:pt x="929" y="2350"/>
                  </a:lnTo>
                  <a:lnTo>
                    <a:pt x="945" y="2343"/>
                  </a:lnTo>
                  <a:lnTo>
                    <a:pt x="966" y="2328"/>
                  </a:lnTo>
                  <a:lnTo>
                    <a:pt x="985" y="2312"/>
                  </a:lnTo>
                  <a:lnTo>
                    <a:pt x="1005" y="2297"/>
                  </a:lnTo>
                  <a:lnTo>
                    <a:pt x="1023" y="2280"/>
                  </a:lnTo>
                  <a:lnTo>
                    <a:pt x="1042" y="2263"/>
                  </a:lnTo>
                  <a:lnTo>
                    <a:pt x="1059" y="2246"/>
                  </a:lnTo>
                  <a:lnTo>
                    <a:pt x="1076" y="2229"/>
                  </a:lnTo>
                  <a:lnTo>
                    <a:pt x="1092" y="2211"/>
                  </a:lnTo>
                  <a:lnTo>
                    <a:pt x="1108" y="2193"/>
                  </a:lnTo>
                  <a:lnTo>
                    <a:pt x="1125" y="2174"/>
                  </a:lnTo>
                  <a:lnTo>
                    <a:pt x="1141" y="2156"/>
                  </a:lnTo>
                  <a:lnTo>
                    <a:pt x="1156" y="2136"/>
                  </a:lnTo>
                  <a:lnTo>
                    <a:pt x="1172" y="2117"/>
                  </a:lnTo>
                  <a:lnTo>
                    <a:pt x="1187" y="2096"/>
                  </a:lnTo>
                  <a:lnTo>
                    <a:pt x="1202" y="2075"/>
                  </a:lnTo>
                  <a:lnTo>
                    <a:pt x="1217" y="2055"/>
                  </a:lnTo>
                  <a:lnTo>
                    <a:pt x="1232" y="2036"/>
                  </a:lnTo>
                  <a:lnTo>
                    <a:pt x="1246" y="2019"/>
                  </a:lnTo>
                  <a:lnTo>
                    <a:pt x="1258" y="2000"/>
                  </a:lnTo>
                  <a:lnTo>
                    <a:pt x="1271" y="1983"/>
                  </a:lnTo>
                  <a:lnTo>
                    <a:pt x="1284" y="1965"/>
                  </a:lnTo>
                  <a:lnTo>
                    <a:pt x="1295" y="1946"/>
                  </a:lnTo>
                  <a:lnTo>
                    <a:pt x="1305" y="1928"/>
                  </a:lnTo>
                  <a:lnTo>
                    <a:pt x="1317" y="1909"/>
                  </a:lnTo>
                  <a:lnTo>
                    <a:pt x="1327" y="1890"/>
                  </a:lnTo>
                  <a:lnTo>
                    <a:pt x="1337" y="1871"/>
                  </a:lnTo>
                  <a:lnTo>
                    <a:pt x="1347" y="1852"/>
                  </a:lnTo>
                  <a:lnTo>
                    <a:pt x="1356" y="1832"/>
                  </a:lnTo>
                  <a:lnTo>
                    <a:pt x="1365" y="1813"/>
                  </a:lnTo>
                  <a:lnTo>
                    <a:pt x="1375" y="1793"/>
                  </a:lnTo>
                  <a:lnTo>
                    <a:pt x="1384" y="1772"/>
                  </a:lnTo>
                  <a:lnTo>
                    <a:pt x="1393" y="1752"/>
                  </a:lnTo>
                  <a:lnTo>
                    <a:pt x="1399" y="1733"/>
                  </a:lnTo>
                  <a:lnTo>
                    <a:pt x="1405" y="1716"/>
                  </a:lnTo>
                  <a:lnTo>
                    <a:pt x="1409" y="1697"/>
                  </a:lnTo>
                  <a:lnTo>
                    <a:pt x="1414" y="1679"/>
                  </a:lnTo>
                  <a:lnTo>
                    <a:pt x="1418" y="1662"/>
                  </a:lnTo>
                  <a:lnTo>
                    <a:pt x="1423" y="1643"/>
                  </a:lnTo>
                  <a:lnTo>
                    <a:pt x="1428" y="1625"/>
                  </a:lnTo>
                  <a:lnTo>
                    <a:pt x="1432" y="1608"/>
                  </a:lnTo>
                  <a:lnTo>
                    <a:pt x="1437" y="1589"/>
                  </a:lnTo>
                  <a:lnTo>
                    <a:pt x="1441" y="1571"/>
                  </a:lnTo>
                  <a:lnTo>
                    <a:pt x="1446" y="1553"/>
                  </a:lnTo>
                  <a:lnTo>
                    <a:pt x="1451" y="1535"/>
                  </a:lnTo>
                  <a:lnTo>
                    <a:pt x="1456" y="1518"/>
                  </a:lnTo>
                  <a:lnTo>
                    <a:pt x="1461" y="1499"/>
                  </a:lnTo>
                  <a:lnTo>
                    <a:pt x="1467" y="1482"/>
                  </a:lnTo>
                  <a:lnTo>
                    <a:pt x="1472" y="1464"/>
                  </a:lnTo>
                  <a:lnTo>
                    <a:pt x="1475" y="1445"/>
                  </a:lnTo>
                  <a:lnTo>
                    <a:pt x="1476" y="1428"/>
                  </a:lnTo>
                  <a:lnTo>
                    <a:pt x="1477" y="1411"/>
                  </a:lnTo>
                  <a:lnTo>
                    <a:pt x="1477" y="1393"/>
                  </a:lnTo>
                  <a:lnTo>
                    <a:pt x="1476" y="1377"/>
                  </a:lnTo>
                  <a:lnTo>
                    <a:pt x="1474" y="1360"/>
                  </a:lnTo>
                  <a:lnTo>
                    <a:pt x="1471" y="1344"/>
                  </a:lnTo>
                  <a:lnTo>
                    <a:pt x="1469" y="1326"/>
                  </a:lnTo>
                  <a:lnTo>
                    <a:pt x="1466" y="1310"/>
                  </a:lnTo>
                  <a:lnTo>
                    <a:pt x="1462" y="1294"/>
                  </a:lnTo>
                  <a:lnTo>
                    <a:pt x="1459" y="1277"/>
                  </a:lnTo>
                  <a:lnTo>
                    <a:pt x="1454" y="1261"/>
                  </a:lnTo>
                  <a:lnTo>
                    <a:pt x="1451" y="1243"/>
                  </a:lnTo>
                  <a:lnTo>
                    <a:pt x="1447" y="1226"/>
                  </a:lnTo>
                  <a:lnTo>
                    <a:pt x="1444" y="1209"/>
                  </a:lnTo>
                  <a:lnTo>
                    <a:pt x="1440" y="1190"/>
                  </a:lnTo>
                  <a:lnTo>
                    <a:pt x="1434" y="1170"/>
                  </a:lnTo>
                  <a:lnTo>
                    <a:pt x="1428" y="1150"/>
                  </a:lnTo>
                  <a:lnTo>
                    <a:pt x="1421" y="1132"/>
                  </a:lnTo>
                  <a:lnTo>
                    <a:pt x="1413" y="1113"/>
                  </a:lnTo>
                  <a:lnTo>
                    <a:pt x="1405" y="1095"/>
                  </a:lnTo>
                  <a:lnTo>
                    <a:pt x="1396" y="1078"/>
                  </a:lnTo>
                  <a:lnTo>
                    <a:pt x="1387" y="1060"/>
                  </a:lnTo>
                  <a:lnTo>
                    <a:pt x="1378" y="1044"/>
                  </a:lnTo>
                  <a:lnTo>
                    <a:pt x="1369" y="1028"/>
                  </a:lnTo>
                  <a:lnTo>
                    <a:pt x="1357" y="1012"/>
                  </a:lnTo>
                  <a:lnTo>
                    <a:pt x="1347" y="996"/>
                  </a:lnTo>
                  <a:lnTo>
                    <a:pt x="1334" y="981"/>
                  </a:lnTo>
                  <a:lnTo>
                    <a:pt x="1322" y="965"/>
                  </a:lnTo>
                  <a:lnTo>
                    <a:pt x="1309" y="950"/>
                  </a:lnTo>
                  <a:lnTo>
                    <a:pt x="1295" y="935"/>
                  </a:lnTo>
                  <a:lnTo>
                    <a:pt x="1280" y="920"/>
                  </a:lnTo>
                  <a:lnTo>
                    <a:pt x="1247" y="889"/>
                  </a:lnTo>
                  <a:lnTo>
                    <a:pt x="1211" y="860"/>
                  </a:lnTo>
                  <a:lnTo>
                    <a:pt x="1175" y="833"/>
                  </a:lnTo>
                  <a:lnTo>
                    <a:pt x="1138" y="808"/>
                  </a:lnTo>
                  <a:lnTo>
                    <a:pt x="1099" y="785"/>
                  </a:lnTo>
                  <a:lnTo>
                    <a:pt x="1060" y="763"/>
                  </a:lnTo>
                  <a:lnTo>
                    <a:pt x="1021" y="742"/>
                  </a:lnTo>
                  <a:lnTo>
                    <a:pt x="981" y="723"/>
                  </a:lnTo>
                  <a:lnTo>
                    <a:pt x="940" y="702"/>
                  </a:lnTo>
                  <a:lnTo>
                    <a:pt x="899" y="681"/>
                  </a:lnTo>
                  <a:lnTo>
                    <a:pt x="858" y="660"/>
                  </a:lnTo>
                  <a:lnTo>
                    <a:pt x="817" y="639"/>
                  </a:lnTo>
                  <a:lnTo>
                    <a:pt x="777" y="616"/>
                  </a:lnTo>
                  <a:lnTo>
                    <a:pt x="736" y="591"/>
                  </a:lnTo>
                  <a:lnTo>
                    <a:pt x="696" y="565"/>
                  </a:lnTo>
                  <a:lnTo>
                    <a:pt x="657" y="536"/>
                  </a:lnTo>
                  <a:close/>
                </a:path>
              </a:pathLst>
            </a:custGeom>
            <a:solidFill>
              <a:srgbClr val="3F586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25" name="Freeform 11"/>
            <p:cNvSpPr>
              <a:spLocks noChangeArrowheads="1"/>
            </p:cNvSpPr>
            <p:nvPr/>
          </p:nvSpPr>
          <p:spPr bwMode="auto">
            <a:xfrm>
              <a:off x="5536" y="2323"/>
              <a:ext cx="166" cy="44"/>
            </a:xfrm>
            <a:custGeom>
              <a:avLst/>
              <a:gdLst>
                <a:gd name="T0" fmla="*/ 0 w 1311"/>
                <a:gd name="T1" fmla="*/ 0 h 369"/>
                <a:gd name="T2" fmla="*/ 0 w 1311"/>
                <a:gd name="T3" fmla="*/ 0 h 369"/>
                <a:gd name="T4" fmla="*/ 0 w 1311"/>
                <a:gd name="T5" fmla="*/ 0 h 369"/>
                <a:gd name="T6" fmla="*/ 0 w 1311"/>
                <a:gd name="T7" fmla="*/ 0 h 369"/>
                <a:gd name="T8" fmla="*/ 0 w 1311"/>
                <a:gd name="T9" fmla="*/ 0 h 369"/>
                <a:gd name="T10" fmla="*/ 0 w 1311"/>
                <a:gd name="T11" fmla="*/ 0 h 369"/>
                <a:gd name="T12" fmla="*/ 0 w 1311"/>
                <a:gd name="T13" fmla="*/ 0 h 369"/>
                <a:gd name="T14" fmla="*/ 0 w 1311"/>
                <a:gd name="T15" fmla="*/ 0 h 369"/>
                <a:gd name="T16" fmla="*/ 0 w 1311"/>
                <a:gd name="T17" fmla="*/ 0 h 369"/>
                <a:gd name="T18" fmla="*/ 0 w 1311"/>
                <a:gd name="T19" fmla="*/ 0 h 369"/>
                <a:gd name="T20" fmla="*/ 0 w 1311"/>
                <a:gd name="T21" fmla="*/ 0 h 369"/>
                <a:gd name="T22" fmla="*/ 0 w 1311"/>
                <a:gd name="T23" fmla="*/ 0 h 369"/>
                <a:gd name="T24" fmla="*/ 0 w 1311"/>
                <a:gd name="T25" fmla="*/ 0 h 369"/>
                <a:gd name="T26" fmla="*/ 0 w 1311"/>
                <a:gd name="T27" fmla="*/ 0 h 369"/>
                <a:gd name="T28" fmla="*/ 0 w 1311"/>
                <a:gd name="T29" fmla="*/ 0 h 369"/>
                <a:gd name="T30" fmla="*/ 0 w 1311"/>
                <a:gd name="T31" fmla="*/ 0 h 369"/>
                <a:gd name="T32" fmla="*/ 0 w 1311"/>
                <a:gd name="T33" fmla="*/ 0 h 369"/>
                <a:gd name="T34" fmla="*/ 0 w 1311"/>
                <a:gd name="T35" fmla="*/ 0 h 369"/>
                <a:gd name="T36" fmla="*/ 0 w 1311"/>
                <a:gd name="T37" fmla="*/ 0 h 369"/>
                <a:gd name="T38" fmla="*/ 0 w 1311"/>
                <a:gd name="T39" fmla="*/ 0 h 369"/>
                <a:gd name="T40" fmla="*/ 0 w 1311"/>
                <a:gd name="T41" fmla="*/ 0 h 369"/>
                <a:gd name="T42" fmla="*/ 0 w 1311"/>
                <a:gd name="T43" fmla="*/ 0 h 369"/>
                <a:gd name="T44" fmla="*/ 0 w 1311"/>
                <a:gd name="T45" fmla="*/ 0 h 369"/>
                <a:gd name="T46" fmla="*/ 0 w 1311"/>
                <a:gd name="T47" fmla="*/ 0 h 369"/>
                <a:gd name="T48" fmla="*/ 0 w 1311"/>
                <a:gd name="T49" fmla="*/ 0 h 369"/>
                <a:gd name="T50" fmla="*/ 0 w 1311"/>
                <a:gd name="T51" fmla="*/ 0 h 369"/>
                <a:gd name="T52" fmla="*/ 0 w 1311"/>
                <a:gd name="T53" fmla="*/ 0 h 369"/>
                <a:gd name="T54" fmla="*/ 0 w 1311"/>
                <a:gd name="T55" fmla="*/ 0 h 369"/>
                <a:gd name="T56" fmla="*/ 0 w 1311"/>
                <a:gd name="T57" fmla="*/ 0 h 369"/>
                <a:gd name="T58" fmla="*/ 0 w 1311"/>
                <a:gd name="T59" fmla="*/ 0 h 369"/>
                <a:gd name="T60" fmla="*/ 0 w 1311"/>
                <a:gd name="T61" fmla="*/ 0 h 369"/>
                <a:gd name="T62" fmla="*/ 0 w 1311"/>
                <a:gd name="T63" fmla="*/ 0 h 369"/>
                <a:gd name="T64" fmla="*/ 0 w 1311"/>
                <a:gd name="T65" fmla="*/ 0 h 369"/>
                <a:gd name="T66" fmla="*/ 0 w 1311"/>
                <a:gd name="T67" fmla="*/ 0 h 369"/>
                <a:gd name="T68" fmla="*/ 0 w 1311"/>
                <a:gd name="T69" fmla="*/ 0 h 369"/>
                <a:gd name="T70" fmla="*/ 0 w 1311"/>
                <a:gd name="T71" fmla="*/ 0 h 369"/>
                <a:gd name="T72" fmla="*/ 0 w 1311"/>
                <a:gd name="T73" fmla="*/ 0 h 369"/>
                <a:gd name="T74" fmla="*/ 0 w 1311"/>
                <a:gd name="T75" fmla="*/ 0 h 369"/>
                <a:gd name="T76" fmla="*/ 0 w 1311"/>
                <a:gd name="T77" fmla="*/ 0 h 369"/>
                <a:gd name="T78" fmla="*/ 0 w 1311"/>
                <a:gd name="T79" fmla="*/ 0 h 3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11" h="369">
                  <a:moveTo>
                    <a:pt x="911" y="343"/>
                  </a:moveTo>
                  <a:lnTo>
                    <a:pt x="942" y="333"/>
                  </a:lnTo>
                  <a:lnTo>
                    <a:pt x="972" y="321"/>
                  </a:lnTo>
                  <a:lnTo>
                    <a:pt x="1001" y="309"/>
                  </a:lnTo>
                  <a:lnTo>
                    <a:pt x="1030" y="295"/>
                  </a:lnTo>
                  <a:lnTo>
                    <a:pt x="1057" y="279"/>
                  </a:lnTo>
                  <a:lnTo>
                    <a:pt x="1084" y="263"/>
                  </a:lnTo>
                  <a:lnTo>
                    <a:pt x="1110" y="245"/>
                  </a:lnTo>
                  <a:lnTo>
                    <a:pt x="1137" y="226"/>
                  </a:lnTo>
                  <a:lnTo>
                    <a:pt x="1161" y="206"/>
                  </a:lnTo>
                  <a:lnTo>
                    <a:pt x="1185" y="185"/>
                  </a:lnTo>
                  <a:lnTo>
                    <a:pt x="1208" y="163"/>
                  </a:lnTo>
                  <a:lnTo>
                    <a:pt x="1230" y="140"/>
                  </a:lnTo>
                  <a:lnTo>
                    <a:pt x="1252" y="116"/>
                  </a:lnTo>
                  <a:lnTo>
                    <a:pt x="1273" y="91"/>
                  </a:lnTo>
                  <a:lnTo>
                    <a:pt x="1292" y="66"/>
                  </a:lnTo>
                  <a:lnTo>
                    <a:pt x="1311" y="39"/>
                  </a:lnTo>
                  <a:lnTo>
                    <a:pt x="1287" y="36"/>
                  </a:lnTo>
                  <a:lnTo>
                    <a:pt x="1260" y="32"/>
                  </a:lnTo>
                  <a:lnTo>
                    <a:pt x="1230" y="30"/>
                  </a:lnTo>
                  <a:lnTo>
                    <a:pt x="1197" y="26"/>
                  </a:lnTo>
                  <a:lnTo>
                    <a:pt x="1161" y="24"/>
                  </a:lnTo>
                  <a:lnTo>
                    <a:pt x="1122" y="21"/>
                  </a:lnTo>
                  <a:lnTo>
                    <a:pt x="1081" y="18"/>
                  </a:lnTo>
                  <a:lnTo>
                    <a:pt x="1039" y="16"/>
                  </a:lnTo>
                  <a:lnTo>
                    <a:pt x="995" y="14"/>
                  </a:lnTo>
                  <a:lnTo>
                    <a:pt x="949" y="13"/>
                  </a:lnTo>
                  <a:lnTo>
                    <a:pt x="902" y="10"/>
                  </a:lnTo>
                  <a:lnTo>
                    <a:pt x="853" y="9"/>
                  </a:lnTo>
                  <a:lnTo>
                    <a:pt x="804" y="7"/>
                  </a:lnTo>
                  <a:lnTo>
                    <a:pt x="754" y="6"/>
                  </a:lnTo>
                  <a:lnTo>
                    <a:pt x="704" y="4"/>
                  </a:lnTo>
                  <a:lnTo>
                    <a:pt x="653" y="3"/>
                  </a:lnTo>
                  <a:lnTo>
                    <a:pt x="602" y="2"/>
                  </a:lnTo>
                  <a:lnTo>
                    <a:pt x="553" y="2"/>
                  </a:lnTo>
                  <a:lnTo>
                    <a:pt x="502" y="1"/>
                  </a:lnTo>
                  <a:lnTo>
                    <a:pt x="454" y="1"/>
                  </a:lnTo>
                  <a:lnTo>
                    <a:pt x="405" y="0"/>
                  </a:lnTo>
                  <a:lnTo>
                    <a:pt x="358" y="0"/>
                  </a:lnTo>
                  <a:lnTo>
                    <a:pt x="312" y="0"/>
                  </a:lnTo>
                  <a:lnTo>
                    <a:pt x="268" y="0"/>
                  </a:lnTo>
                  <a:lnTo>
                    <a:pt x="226" y="1"/>
                  </a:lnTo>
                  <a:lnTo>
                    <a:pt x="185" y="1"/>
                  </a:lnTo>
                  <a:lnTo>
                    <a:pt x="147" y="2"/>
                  </a:lnTo>
                  <a:lnTo>
                    <a:pt x="113" y="2"/>
                  </a:lnTo>
                  <a:lnTo>
                    <a:pt x="79" y="3"/>
                  </a:lnTo>
                  <a:lnTo>
                    <a:pt x="49" y="4"/>
                  </a:lnTo>
                  <a:lnTo>
                    <a:pt x="23" y="6"/>
                  </a:lnTo>
                  <a:lnTo>
                    <a:pt x="0" y="7"/>
                  </a:lnTo>
                  <a:lnTo>
                    <a:pt x="20" y="22"/>
                  </a:lnTo>
                  <a:lnTo>
                    <a:pt x="40" y="38"/>
                  </a:lnTo>
                  <a:lnTo>
                    <a:pt x="60" y="55"/>
                  </a:lnTo>
                  <a:lnTo>
                    <a:pt x="79" y="71"/>
                  </a:lnTo>
                  <a:lnTo>
                    <a:pt x="98" y="89"/>
                  </a:lnTo>
                  <a:lnTo>
                    <a:pt x="116" y="106"/>
                  </a:lnTo>
                  <a:lnTo>
                    <a:pt x="133" y="123"/>
                  </a:lnTo>
                  <a:lnTo>
                    <a:pt x="152" y="139"/>
                  </a:lnTo>
                  <a:lnTo>
                    <a:pt x="170" y="155"/>
                  </a:lnTo>
                  <a:lnTo>
                    <a:pt x="188" y="172"/>
                  </a:lnTo>
                  <a:lnTo>
                    <a:pt x="206" y="187"/>
                  </a:lnTo>
                  <a:lnTo>
                    <a:pt x="224" y="200"/>
                  </a:lnTo>
                  <a:lnTo>
                    <a:pt x="244" y="214"/>
                  </a:lnTo>
                  <a:lnTo>
                    <a:pt x="264" y="227"/>
                  </a:lnTo>
                  <a:lnTo>
                    <a:pt x="283" y="238"/>
                  </a:lnTo>
                  <a:lnTo>
                    <a:pt x="304" y="248"/>
                  </a:lnTo>
                  <a:lnTo>
                    <a:pt x="340" y="265"/>
                  </a:lnTo>
                  <a:lnTo>
                    <a:pt x="376" y="282"/>
                  </a:lnTo>
                  <a:lnTo>
                    <a:pt x="413" y="297"/>
                  </a:lnTo>
                  <a:lnTo>
                    <a:pt x="450" y="312"/>
                  </a:lnTo>
                  <a:lnTo>
                    <a:pt x="487" y="325"/>
                  </a:lnTo>
                  <a:lnTo>
                    <a:pt x="525" y="337"/>
                  </a:lnTo>
                  <a:lnTo>
                    <a:pt x="563" y="347"/>
                  </a:lnTo>
                  <a:lnTo>
                    <a:pt x="601" y="356"/>
                  </a:lnTo>
                  <a:lnTo>
                    <a:pt x="639" y="362"/>
                  </a:lnTo>
                  <a:lnTo>
                    <a:pt x="677" y="366"/>
                  </a:lnTo>
                  <a:lnTo>
                    <a:pt x="716" y="369"/>
                  </a:lnTo>
                  <a:lnTo>
                    <a:pt x="755" y="369"/>
                  </a:lnTo>
                  <a:lnTo>
                    <a:pt x="793" y="366"/>
                  </a:lnTo>
                  <a:lnTo>
                    <a:pt x="833" y="362"/>
                  </a:lnTo>
                  <a:lnTo>
                    <a:pt x="872" y="354"/>
                  </a:lnTo>
                  <a:lnTo>
                    <a:pt x="911" y="343"/>
                  </a:lnTo>
                  <a:close/>
                </a:path>
              </a:pathLst>
            </a:custGeom>
            <a:solidFill>
              <a:srgbClr val="3F586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26" name="Freeform 12"/>
            <p:cNvSpPr>
              <a:spLocks noChangeArrowheads="1"/>
            </p:cNvSpPr>
            <p:nvPr/>
          </p:nvSpPr>
          <p:spPr bwMode="auto">
            <a:xfrm>
              <a:off x="5330" y="1892"/>
              <a:ext cx="142" cy="368"/>
            </a:xfrm>
            <a:custGeom>
              <a:avLst/>
              <a:gdLst>
                <a:gd name="T0" fmla="*/ 0 w 1122"/>
                <a:gd name="T1" fmla="*/ 0 h 3071"/>
                <a:gd name="T2" fmla="*/ 0 w 1122"/>
                <a:gd name="T3" fmla="*/ 0 h 3071"/>
                <a:gd name="T4" fmla="*/ 0 w 1122"/>
                <a:gd name="T5" fmla="*/ 0 h 3071"/>
                <a:gd name="T6" fmla="*/ 0 w 1122"/>
                <a:gd name="T7" fmla="*/ 0 h 3071"/>
                <a:gd name="T8" fmla="*/ 0 w 1122"/>
                <a:gd name="T9" fmla="*/ 0 h 3071"/>
                <a:gd name="T10" fmla="*/ 0 w 1122"/>
                <a:gd name="T11" fmla="*/ 0 h 3071"/>
                <a:gd name="T12" fmla="*/ 0 w 1122"/>
                <a:gd name="T13" fmla="*/ 0 h 3071"/>
                <a:gd name="T14" fmla="*/ 0 w 1122"/>
                <a:gd name="T15" fmla="*/ 0 h 3071"/>
                <a:gd name="T16" fmla="*/ 0 w 1122"/>
                <a:gd name="T17" fmla="*/ 0 h 3071"/>
                <a:gd name="T18" fmla="*/ 0 w 1122"/>
                <a:gd name="T19" fmla="*/ 0 h 3071"/>
                <a:gd name="T20" fmla="*/ 0 w 1122"/>
                <a:gd name="T21" fmla="*/ 0 h 3071"/>
                <a:gd name="T22" fmla="*/ 0 w 1122"/>
                <a:gd name="T23" fmla="*/ 0 h 3071"/>
                <a:gd name="T24" fmla="*/ 0 w 1122"/>
                <a:gd name="T25" fmla="*/ 0 h 3071"/>
                <a:gd name="T26" fmla="*/ 0 w 1122"/>
                <a:gd name="T27" fmla="*/ 0 h 3071"/>
                <a:gd name="T28" fmla="*/ 0 w 1122"/>
                <a:gd name="T29" fmla="*/ 0 h 3071"/>
                <a:gd name="T30" fmla="*/ 0 w 1122"/>
                <a:gd name="T31" fmla="*/ 0 h 3071"/>
                <a:gd name="T32" fmla="*/ 0 w 1122"/>
                <a:gd name="T33" fmla="*/ 0 h 3071"/>
                <a:gd name="T34" fmla="*/ 0 w 1122"/>
                <a:gd name="T35" fmla="*/ 0 h 3071"/>
                <a:gd name="T36" fmla="*/ 0 w 1122"/>
                <a:gd name="T37" fmla="*/ 0 h 3071"/>
                <a:gd name="T38" fmla="*/ 0 w 1122"/>
                <a:gd name="T39" fmla="*/ 0 h 3071"/>
                <a:gd name="T40" fmla="*/ 0 w 1122"/>
                <a:gd name="T41" fmla="*/ 0 h 3071"/>
                <a:gd name="T42" fmla="*/ 0 w 1122"/>
                <a:gd name="T43" fmla="*/ 0 h 3071"/>
                <a:gd name="T44" fmla="*/ 0 w 1122"/>
                <a:gd name="T45" fmla="*/ 0 h 3071"/>
                <a:gd name="T46" fmla="*/ 0 w 1122"/>
                <a:gd name="T47" fmla="*/ 0 h 3071"/>
                <a:gd name="T48" fmla="*/ 0 w 1122"/>
                <a:gd name="T49" fmla="*/ 0 h 3071"/>
                <a:gd name="T50" fmla="*/ 0 w 1122"/>
                <a:gd name="T51" fmla="*/ 0 h 3071"/>
                <a:gd name="T52" fmla="*/ 0 w 1122"/>
                <a:gd name="T53" fmla="*/ 0 h 3071"/>
                <a:gd name="T54" fmla="*/ 0 w 1122"/>
                <a:gd name="T55" fmla="*/ 0 h 3071"/>
                <a:gd name="T56" fmla="*/ 0 w 1122"/>
                <a:gd name="T57" fmla="*/ 0 h 3071"/>
                <a:gd name="T58" fmla="*/ 0 w 1122"/>
                <a:gd name="T59" fmla="*/ 0 h 3071"/>
                <a:gd name="T60" fmla="*/ 0 w 1122"/>
                <a:gd name="T61" fmla="*/ 0 h 3071"/>
                <a:gd name="T62" fmla="*/ 0 w 1122"/>
                <a:gd name="T63" fmla="*/ 0 h 3071"/>
                <a:gd name="T64" fmla="*/ 0 w 1122"/>
                <a:gd name="T65" fmla="*/ 0 h 3071"/>
                <a:gd name="T66" fmla="*/ 0 w 1122"/>
                <a:gd name="T67" fmla="*/ 0 h 3071"/>
                <a:gd name="T68" fmla="*/ 0 w 1122"/>
                <a:gd name="T69" fmla="*/ 0 h 3071"/>
                <a:gd name="T70" fmla="*/ 0 w 1122"/>
                <a:gd name="T71" fmla="*/ 0 h 3071"/>
                <a:gd name="T72" fmla="*/ 0 w 1122"/>
                <a:gd name="T73" fmla="*/ 0 h 3071"/>
                <a:gd name="T74" fmla="*/ 0 w 1122"/>
                <a:gd name="T75" fmla="*/ 0 h 3071"/>
                <a:gd name="T76" fmla="*/ 0 w 1122"/>
                <a:gd name="T77" fmla="*/ 0 h 3071"/>
                <a:gd name="T78" fmla="*/ 0 w 1122"/>
                <a:gd name="T79" fmla="*/ 0 h 3071"/>
                <a:gd name="T80" fmla="*/ 0 w 1122"/>
                <a:gd name="T81" fmla="*/ 0 h 3071"/>
                <a:gd name="T82" fmla="*/ 0 w 1122"/>
                <a:gd name="T83" fmla="*/ 0 h 3071"/>
                <a:gd name="T84" fmla="*/ 0 w 1122"/>
                <a:gd name="T85" fmla="*/ 0 h 3071"/>
                <a:gd name="T86" fmla="*/ 0 w 1122"/>
                <a:gd name="T87" fmla="*/ 0 h 3071"/>
                <a:gd name="T88" fmla="*/ 0 w 1122"/>
                <a:gd name="T89" fmla="*/ 0 h 3071"/>
                <a:gd name="T90" fmla="*/ 0 w 1122"/>
                <a:gd name="T91" fmla="*/ 0 h 3071"/>
                <a:gd name="T92" fmla="*/ 0 w 1122"/>
                <a:gd name="T93" fmla="*/ 0 h 3071"/>
                <a:gd name="T94" fmla="*/ 0 w 1122"/>
                <a:gd name="T95" fmla="*/ 0 h 3071"/>
                <a:gd name="T96" fmla="*/ 0 w 1122"/>
                <a:gd name="T97" fmla="*/ 0 h 3071"/>
                <a:gd name="T98" fmla="*/ 0 w 1122"/>
                <a:gd name="T99" fmla="*/ 0 h 3071"/>
                <a:gd name="T100" fmla="*/ 0 w 1122"/>
                <a:gd name="T101" fmla="*/ 0 h 3071"/>
                <a:gd name="T102" fmla="*/ 0 w 1122"/>
                <a:gd name="T103" fmla="*/ 0 h 3071"/>
                <a:gd name="T104" fmla="*/ 0 w 1122"/>
                <a:gd name="T105" fmla="*/ 0 h 30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22" h="3071">
                  <a:moveTo>
                    <a:pt x="238" y="2005"/>
                  </a:moveTo>
                  <a:lnTo>
                    <a:pt x="238" y="2017"/>
                  </a:lnTo>
                  <a:lnTo>
                    <a:pt x="237" y="2029"/>
                  </a:lnTo>
                  <a:lnTo>
                    <a:pt x="235" y="2041"/>
                  </a:lnTo>
                  <a:lnTo>
                    <a:pt x="233" y="2053"/>
                  </a:lnTo>
                  <a:lnTo>
                    <a:pt x="230" y="2066"/>
                  </a:lnTo>
                  <a:lnTo>
                    <a:pt x="228" y="2077"/>
                  </a:lnTo>
                  <a:lnTo>
                    <a:pt x="224" y="2089"/>
                  </a:lnTo>
                  <a:lnTo>
                    <a:pt x="221" y="2101"/>
                  </a:lnTo>
                  <a:lnTo>
                    <a:pt x="216" y="2113"/>
                  </a:lnTo>
                  <a:lnTo>
                    <a:pt x="213" y="2124"/>
                  </a:lnTo>
                  <a:lnTo>
                    <a:pt x="209" y="2137"/>
                  </a:lnTo>
                  <a:lnTo>
                    <a:pt x="205" y="2149"/>
                  </a:lnTo>
                  <a:lnTo>
                    <a:pt x="201" y="2160"/>
                  </a:lnTo>
                  <a:lnTo>
                    <a:pt x="198" y="2172"/>
                  </a:lnTo>
                  <a:lnTo>
                    <a:pt x="194" y="2184"/>
                  </a:lnTo>
                  <a:lnTo>
                    <a:pt x="191" y="2196"/>
                  </a:lnTo>
                  <a:lnTo>
                    <a:pt x="179" y="2217"/>
                  </a:lnTo>
                  <a:lnTo>
                    <a:pt x="168" y="2238"/>
                  </a:lnTo>
                  <a:lnTo>
                    <a:pt x="156" y="2260"/>
                  </a:lnTo>
                  <a:lnTo>
                    <a:pt x="146" y="2282"/>
                  </a:lnTo>
                  <a:lnTo>
                    <a:pt x="134" y="2304"/>
                  </a:lnTo>
                  <a:lnTo>
                    <a:pt x="124" y="2327"/>
                  </a:lnTo>
                  <a:lnTo>
                    <a:pt x="115" y="2349"/>
                  </a:lnTo>
                  <a:lnTo>
                    <a:pt x="104" y="2372"/>
                  </a:lnTo>
                  <a:lnTo>
                    <a:pt x="95" y="2395"/>
                  </a:lnTo>
                  <a:lnTo>
                    <a:pt x="86" y="2417"/>
                  </a:lnTo>
                  <a:lnTo>
                    <a:pt x="77" y="2440"/>
                  </a:lnTo>
                  <a:lnTo>
                    <a:pt x="68" y="2462"/>
                  </a:lnTo>
                  <a:lnTo>
                    <a:pt x="58" y="2484"/>
                  </a:lnTo>
                  <a:lnTo>
                    <a:pt x="49" y="2506"/>
                  </a:lnTo>
                  <a:lnTo>
                    <a:pt x="40" y="2528"/>
                  </a:lnTo>
                  <a:lnTo>
                    <a:pt x="31" y="2548"/>
                  </a:lnTo>
                  <a:lnTo>
                    <a:pt x="13" y="2590"/>
                  </a:lnTo>
                  <a:lnTo>
                    <a:pt x="3" y="2630"/>
                  </a:lnTo>
                  <a:lnTo>
                    <a:pt x="0" y="2670"/>
                  </a:lnTo>
                  <a:lnTo>
                    <a:pt x="2" y="2709"/>
                  </a:lnTo>
                  <a:lnTo>
                    <a:pt x="9" y="2745"/>
                  </a:lnTo>
                  <a:lnTo>
                    <a:pt x="22" y="2781"/>
                  </a:lnTo>
                  <a:lnTo>
                    <a:pt x="39" y="2816"/>
                  </a:lnTo>
                  <a:lnTo>
                    <a:pt x="61" y="2848"/>
                  </a:lnTo>
                  <a:lnTo>
                    <a:pt x="86" y="2879"/>
                  </a:lnTo>
                  <a:lnTo>
                    <a:pt x="114" y="2907"/>
                  </a:lnTo>
                  <a:lnTo>
                    <a:pt x="144" y="2933"/>
                  </a:lnTo>
                  <a:lnTo>
                    <a:pt x="177" y="2957"/>
                  </a:lnTo>
                  <a:lnTo>
                    <a:pt x="212" y="2979"/>
                  </a:lnTo>
                  <a:lnTo>
                    <a:pt x="246" y="2998"/>
                  </a:lnTo>
                  <a:lnTo>
                    <a:pt x="283" y="3014"/>
                  </a:lnTo>
                  <a:lnTo>
                    <a:pt x="319" y="3028"/>
                  </a:lnTo>
                  <a:lnTo>
                    <a:pt x="341" y="3036"/>
                  </a:lnTo>
                  <a:lnTo>
                    <a:pt x="364" y="3043"/>
                  </a:lnTo>
                  <a:lnTo>
                    <a:pt x="388" y="3047"/>
                  </a:lnTo>
                  <a:lnTo>
                    <a:pt x="413" y="3051"/>
                  </a:lnTo>
                  <a:lnTo>
                    <a:pt x="439" y="3053"/>
                  </a:lnTo>
                  <a:lnTo>
                    <a:pt x="466" y="3054"/>
                  </a:lnTo>
                  <a:lnTo>
                    <a:pt x="493" y="3055"/>
                  </a:lnTo>
                  <a:lnTo>
                    <a:pt x="520" y="3055"/>
                  </a:lnTo>
                  <a:lnTo>
                    <a:pt x="548" y="3055"/>
                  </a:lnTo>
                  <a:lnTo>
                    <a:pt x="577" y="3056"/>
                  </a:lnTo>
                  <a:lnTo>
                    <a:pt x="604" y="3056"/>
                  </a:lnTo>
                  <a:lnTo>
                    <a:pt x="631" y="3058"/>
                  </a:lnTo>
                  <a:lnTo>
                    <a:pt x="659" y="3060"/>
                  </a:lnTo>
                  <a:lnTo>
                    <a:pt x="685" y="3062"/>
                  </a:lnTo>
                  <a:lnTo>
                    <a:pt x="710" y="3066"/>
                  </a:lnTo>
                  <a:lnTo>
                    <a:pt x="735" y="3071"/>
                  </a:lnTo>
                  <a:lnTo>
                    <a:pt x="740" y="3070"/>
                  </a:lnTo>
                  <a:lnTo>
                    <a:pt x="745" y="3066"/>
                  </a:lnTo>
                  <a:lnTo>
                    <a:pt x="750" y="3059"/>
                  </a:lnTo>
                  <a:lnTo>
                    <a:pt x="754" y="3048"/>
                  </a:lnTo>
                  <a:lnTo>
                    <a:pt x="758" y="3038"/>
                  </a:lnTo>
                  <a:lnTo>
                    <a:pt x="761" y="3024"/>
                  </a:lnTo>
                  <a:lnTo>
                    <a:pt x="763" y="3010"/>
                  </a:lnTo>
                  <a:lnTo>
                    <a:pt x="767" y="2995"/>
                  </a:lnTo>
                  <a:lnTo>
                    <a:pt x="770" y="2980"/>
                  </a:lnTo>
                  <a:lnTo>
                    <a:pt x="773" y="2964"/>
                  </a:lnTo>
                  <a:lnTo>
                    <a:pt x="776" y="2948"/>
                  </a:lnTo>
                  <a:lnTo>
                    <a:pt x="780" y="2933"/>
                  </a:lnTo>
                  <a:lnTo>
                    <a:pt x="784" y="2919"/>
                  </a:lnTo>
                  <a:lnTo>
                    <a:pt x="789" y="2906"/>
                  </a:lnTo>
                  <a:lnTo>
                    <a:pt x="793" y="2894"/>
                  </a:lnTo>
                  <a:lnTo>
                    <a:pt x="799" y="2884"/>
                  </a:lnTo>
                  <a:lnTo>
                    <a:pt x="775" y="2874"/>
                  </a:lnTo>
                  <a:lnTo>
                    <a:pt x="750" y="2868"/>
                  </a:lnTo>
                  <a:lnTo>
                    <a:pt x="724" y="2865"/>
                  </a:lnTo>
                  <a:lnTo>
                    <a:pt x="698" y="2865"/>
                  </a:lnTo>
                  <a:lnTo>
                    <a:pt x="671" y="2868"/>
                  </a:lnTo>
                  <a:lnTo>
                    <a:pt x="646" y="2871"/>
                  </a:lnTo>
                  <a:lnTo>
                    <a:pt x="619" y="2876"/>
                  </a:lnTo>
                  <a:lnTo>
                    <a:pt x="593" y="2880"/>
                  </a:lnTo>
                  <a:lnTo>
                    <a:pt x="566" y="2885"/>
                  </a:lnTo>
                  <a:lnTo>
                    <a:pt x="541" y="2888"/>
                  </a:lnTo>
                  <a:lnTo>
                    <a:pt x="516" y="2889"/>
                  </a:lnTo>
                  <a:lnTo>
                    <a:pt x="490" y="2888"/>
                  </a:lnTo>
                  <a:lnTo>
                    <a:pt x="466" y="2886"/>
                  </a:lnTo>
                  <a:lnTo>
                    <a:pt x="442" y="2879"/>
                  </a:lnTo>
                  <a:lnTo>
                    <a:pt x="420" y="2868"/>
                  </a:lnTo>
                  <a:lnTo>
                    <a:pt x="398" y="2853"/>
                  </a:lnTo>
                  <a:lnTo>
                    <a:pt x="413" y="2832"/>
                  </a:lnTo>
                  <a:lnTo>
                    <a:pt x="428" y="2810"/>
                  </a:lnTo>
                  <a:lnTo>
                    <a:pt x="443" y="2789"/>
                  </a:lnTo>
                  <a:lnTo>
                    <a:pt x="458" y="2767"/>
                  </a:lnTo>
                  <a:lnTo>
                    <a:pt x="472" y="2747"/>
                  </a:lnTo>
                  <a:lnTo>
                    <a:pt x="486" y="2725"/>
                  </a:lnTo>
                  <a:lnTo>
                    <a:pt x="500" y="2703"/>
                  </a:lnTo>
                  <a:lnTo>
                    <a:pt x="512" y="2680"/>
                  </a:lnTo>
                  <a:lnTo>
                    <a:pt x="525" y="2657"/>
                  </a:lnTo>
                  <a:lnTo>
                    <a:pt x="536" y="2634"/>
                  </a:lnTo>
                  <a:lnTo>
                    <a:pt x="548" y="2611"/>
                  </a:lnTo>
                  <a:lnTo>
                    <a:pt x="558" y="2586"/>
                  </a:lnTo>
                  <a:lnTo>
                    <a:pt x="568" y="2562"/>
                  </a:lnTo>
                  <a:lnTo>
                    <a:pt x="577" y="2537"/>
                  </a:lnTo>
                  <a:lnTo>
                    <a:pt x="584" y="2510"/>
                  </a:lnTo>
                  <a:lnTo>
                    <a:pt x="591" y="2484"/>
                  </a:lnTo>
                  <a:lnTo>
                    <a:pt x="594" y="2467"/>
                  </a:lnTo>
                  <a:lnTo>
                    <a:pt x="593" y="2449"/>
                  </a:lnTo>
                  <a:lnTo>
                    <a:pt x="588" y="2432"/>
                  </a:lnTo>
                  <a:lnTo>
                    <a:pt x="580" y="2416"/>
                  </a:lnTo>
                  <a:lnTo>
                    <a:pt x="570" y="2401"/>
                  </a:lnTo>
                  <a:lnTo>
                    <a:pt x="557" y="2386"/>
                  </a:lnTo>
                  <a:lnTo>
                    <a:pt x="543" y="2371"/>
                  </a:lnTo>
                  <a:lnTo>
                    <a:pt x="528" y="2357"/>
                  </a:lnTo>
                  <a:lnTo>
                    <a:pt x="513" y="2343"/>
                  </a:lnTo>
                  <a:lnTo>
                    <a:pt x="500" y="2331"/>
                  </a:lnTo>
                  <a:lnTo>
                    <a:pt x="487" y="2318"/>
                  </a:lnTo>
                  <a:lnTo>
                    <a:pt x="477" y="2305"/>
                  </a:lnTo>
                  <a:lnTo>
                    <a:pt x="470" y="2294"/>
                  </a:lnTo>
                  <a:lnTo>
                    <a:pt x="465" y="2282"/>
                  </a:lnTo>
                  <a:lnTo>
                    <a:pt x="464" y="2271"/>
                  </a:lnTo>
                  <a:lnTo>
                    <a:pt x="469" y="2260"/>
                  </a:lnTo>
                  <a:lnTo>
                    <a:pt x="486" y="2232"/>
                  </a:lnTo>
                  <a:lnTo>
                    <a:pt x="503" y="2202"/>
                  </a:lnTo>
                  <a:lnTo>
                    <a:pt x="520" y="2169"/>
                  </a:lnTo>
                  <a:lnTo>
                    <a:pt x="538" y="2135"/>
                  </a:lnTo>
                  <a:lnTo>
                    <a:pt x="555" y="2098"/>
                  </a:lnTo>
                  <a:lnTo>
                    <a:pt x="573" y="2061"/>
                  </a:lnTo>
                  <a:lnTo>
                    <a:pt x="591" y="2023"/>
                  </a:lnTo>
                  <a:lnTo>
                    <a:pt x="609" y="1984"/>
                  </a:lnTo>
                  <a:lnTo>
                    <a:pt x="629" y="1946"/>
                  </a:lnTo>
                  <a:lnTo>
                    <a:pt x="647" y="1905"/>
                  </a:lnTo>
                  <a:lnTo>
                    <a:pt x="667" y="1867"/>
                  </a:lnTo>
                  <a:lnTo>
                    <a:pt x="686" y="1828"/>
                  </a:lnTo>
                  <a:lnTo>
                    <a:pt x="706" y="1790"/>
                  </a:lnTo>
                  <a:lnTo>
                    <a:pt x="725" y="1753"/>
                  </a:lnTo>
                  <a:lnTo>
                    <a:pt x="746" y="1718"/>
                  </a:lnTo>
                  <a:lnTo>
                    <a:pt x="767" y="1684"/>
                  </a:lnTo>
                  <a:lnTo>
                    <a:pt x="758" y="1658"/>
                  </a:lnTo>
                  <a:lnTo>
                    <a:pt x="747" y="1631"/>
                  </a:lnTo>
                  <a:lnTo>
                    <a:pt x="738" y="1605"/>
                  </a:lnTo>
                  <a:lnTo>
                    <a:pt x="728" y="1578"/>
                  </a:lnTo>
                  <a:lnTo>
                    <a:pt x="716" y="1553"/>
                  </a:lnTo>
                  <a:lnTo>
                    <a:pt x="705" y="1528"/>
                  </a:lnTo>
                  <a:lnTo>
                    <a:pt x="694" y="1501"/>
                  </a:lnTo>
                  <a:lnTo>
                    <a:pt x="682" y="1476"/>
                  </a:lnTo>
                  <a:lnTo>
                    <a:pt x="670" y="1451"/>
                  </a:lnTo>
                  <a:lnTo>
                    <a:pt x="657" y="1426"/>
                  </a:lnTo>
                  <a:lnTo>
                    <a:pt x="646" y="1401"/>
                  </a:lnTo>
                  <a:lnTo>
                    <a:pt x="633" y="1375"/>
                  </a:lnTo>
                  <a:lnTo>
                    <a:pt x="621" y="1351"/>
                  </a:lnTo>
                  <a:lnTo>
                    <a:pt x="608" y="1326"/>
                  </a:lnTo>
                  <a:lnTo>
                    <a:pt x="595" y="1302"/>
                  </a:lnTo>
                  <a:lnTo>
                    <a:pt x="583" y="1276"/>
                  </a:lnTo>
                  <a:lnTo>
                    <a:pt x="570" y="1252"/>
                  </a:lnTo>
                  <a:lnTo>
                    <a:pt x="557" y="1227"/>
                  </a:lnTo>
                  <a:lnTo>
                    <a:pt x="545" y="1203"/>
                  </a:lnTo>
                  <a:lnTo>
                    <a:pt x="532" y="1177"/>
                  </a:lnTo>
                  <a:lnTo>
                    <a:pt x="519" y="1153"/>
                  </a:lnTo>
                  <a:lnTo>
                    <a:pt x="508" y="1128"/>
                  </a:lnTo>
                  <a:lnTo>
                    <a:pt x="495" y="1102"/>
                  </a:lnTo>
                  <a:lnTo>
                    <a:pt x="483" y="1077"/>
                  </a:lnTo>
                  <a:lnTo>
                    <a:pt x="471" y="1052"/>
                  </a:lnTo>
                  <a:lnTo>
                    <a:pt x="460" y="1026"/>
                  </a:lnTo>
                  <a:lnTo>
                    <a:pt x="449" y="1000"/>
                  </a:lnTo>
                  <a:lnTo>
                    <a:pt x="437" y="974"/>
                  </a:lnTo>
                  <a:lnTo>
                    <a:pt x="427" y="948"/>
                  </a:lnTo>
                  <a:lnTo>
                    <a:pt x="418" y="921"/>
                  </a:lnTo>
                  <a:lnTo>
                    <a:pt x="407" y="895"/>
                  </a:lnTo>
                  <a:lnTo>
                    <a:pt x="398" y="868"/>
                  </a:lnTo>
                  <a:lnTo>
                    <a:pt x="413" y="863"/>
                  </a:lnTo>
                  <a:lnTo>
                    <a:pt x="429" y="856"/>
                  </a:lnTo>
                  <a:lnTo>
                    <a:pt x="444" y="849"/>
                  </a:lnTo>
                  <a:lnTo>
                    <a:pt x="460" y="842"/>
                  </a:lnTo>
                  <a:lnTo>
                    <a:pt x="475" y="834"/>
                  </a:lnTo>
                  <a:lnTo>
                    <a:pt x="490" y="826"/>
                  </a:lnTo>
                  <a:lnTo>
                    <a:pt x="504" y="818"/>
                  </a:lnTo>
                  <a:lnTo>
                    <a:pt x="519" y="809"/>
                  </a:lnTo>
                  <a:lnTo>
                    <a:pt x="532" y="799"/>
                  </a:lnTo>
                  <a:lnTo>
                    <a:pt x="543" y="790"/>
                  </a:lnTo>
                  <a:lnTo>
                    <a:pt x="555" y="780"/>
                  </a:lnTo>
                  <a:lnTo>
                    <a:pt x="565" y="769"/>
                  </a:lnTo>
                  <a:lnTo>
                    <a:pt x="573" y="759"/>
                  </a:lnTo>
                  <a:lnTo>
                    <a:pt x="581" y="747"/>
                  </a:lnTo>
                  <a:lnTo>
                    <a:pt x="587" y="736"/>
                  </a:lnTo>
                  <a:lnTo>
                    <a:pt x="591" y="724"/>
                  </a:lnTo>
                  <a:lnTo>
                    <a:pt x="593" y="712"/>
                  </a:lnTo>
                  <a:lnTo>
                    <a:pt x="588" y="698"/>
                  </a:lnTo>
                  <a:lnTo>
                    <a:pt x="580" y="683"/>
                  </a:lnTo>
                  <a:lnTo>
                    <a:pt x="571" y="667"/>
                  </a:lnTo>
                  <a:lnTo>
                    <a:pt x="561" y="652"/>
                  </a:lnTo>
                  <a:lnTo>
                    <a:pt x="553" y="637"/>
                  </a:lnTo>
                  <a:lnTo>
                    <a:pt x="548" y="622"/>
                  </a:lnTo>
                  <a:lnTo>
                    <a:pt x="550" y="609"/>
                  </a:lnTo>
                  <a:lnTo>
                    <a:pt x="565" y="583"/>
                  </a:lnTo>
                  <a:lnTo>
                    <a:pt x="581" y="555"/>
                  </a:lnTo>
                  <a:lnTo>
                    <a:pt x="599" y="529"/>
                  </a:lnTo>
                  <a:lnTo>
                    <a:pt x="616" y="501"/>
                  </a:lnTo>
                  <a:lnTo>
                    <a:pt x="634" y="474"/>
                  </a:lnTo>
                  <a:lnTo>
                    <a:pt x="653" y="448"/>
                  </a:lnTo>
                  <a:lnTo>
                    <a:pt x="672" y="421"/>
                  </a:lnTo>
                  <a:lnTo>
                    <a:pt x="693" y="395"/>
                  </a:lnTo>
                  <a:lnTo>
                    <a:pt x="713" y="370"/>
                  </a:lnTo>
                  <a:lnTo>
                    <a:pt x="735" y="343"/>
                  </a:lnTo>
                  <a:lnTo>
                    <a:pt x="755" y="318"/>
                  </a:lnTo>
                  <a:lnTo>
                    <a:pt x="778" y="292"/>
                  </a:lnTo>
                  <a:lnTo>
                    <a:pt x="800" y="267"/>
                  </a:lnTo>
                  <a:lnTo>
                    <a:pt x="823" y="242"/>
                  </a:lnTo>
                  <a:lnTo>
                    <a:pt x="846" y="217"/>
                  </a:lnTo>
                  <a:lnTo>
                    <a:pt x="871" y="193"/>
                  </a:lnTo>
                  <a:lnTo>
                    <a:pt x="880" y="188"/>
                  </a:lnTo>
                  <a:lnTo>
                    <a:pt x="890" y="183"/>
                  </a:lnTo>
                  <a:lnTo>
                    <a:pt x="901" y="178"/>
                  </a:lnTo>
                  <a:lnTo>
                    <a:pt x="912" y="175"/>
                  </a:lnTo>
                  <a:lnTo>
                    <a:pt x="924" y="173"/>
                  </a:lnTo>
                  <a:lnTo>
                    <a:pt x="936" y="170"/>
                  </a:lnTo>
                  <a:lnTo>
                    <a:pt x="948" y="167"/>
                  </a:lnTo>
                  <a:lnTo>
                    <a:pt x="960" y="164"/>
                  </a:lnTo>
                  <a:lnTo>
                    <a:pt x="973" y="163"/>
                  </a:lnTo>
                  <a:lnTo>
                    <a:pt x="987" y="160"/>
                  </a:lnTo>
                  <a:lnTo>
                    <a:pt x="1000" y="158"/>
                  </a:lnTo>
                  <a:lnTo>
                    <a:pt x="1012" y="155"/>
                  </a:lnTo>
                  <a:lnTo>
                    <a:pt x="1025" y="152"/>
                  </a:lnTo>
                  <a:lnTo>
                    <a:pt x="1038" y="147"/>
                  </a:lnTo>
                  <a:lnTo>
                    <a:pt x="1050" y="143"/>
                  </a:lnTo>
                  <a:lnTo>
                    <a:pt x="1063" y="137"/>
                  </a:lnTo>
                  <a:lnTo>
                    <a:pt x="1076" y="122"/>
                  </a:lnTo>
                  <a:lnTo>
                    <a:pt x="1087" y="102"/>
                  </a:lnTo>
                  <a:lnTo>
                    <a:pt x="1099" y="82"/>
                  </a:lnTo>
                  <a:lnTo>
                    <a:pt x="1109" y="60"/>
                  </a:lnTo>
                  <a:lnTo>
                    <a:pt x="1116" y="39"/>
                  </a:lnTo>
                  <a:lnTo>
                    <a:pt x="1121" y="22"/>
                  </a:lnTo>
                  <a:lnTo>
                    <a:pt x="1122" y="9"/>
                  </a:lnTo>
                  <a:lnTo>
                    <a:pt x="1118" y="4"/>
                  </a:lnTo>
                  <a:lnTo>
                    <a:pt x="1080" y="1"/>
                  </a:lnTo>
                  <a:lnTo>
                    <a:pt x="1045" y="0"/>
                  </a:lnTo>
                  <a:lnTo>
                    <a:pt x="1008" y="0"/>
                  </a:lnTo>
                  <a:lnTo>
                    <a:pt x="972" y="2"/>
                  </a:lnTo>
                  <a:lnTo>
                    <a:pt x="937" y="5"/>
                  </a:lnTo>
                  <a:lnTo>
                    <a:pt x="903" y="11"/>
                  </a:lnTo>
                  <a:lnTo>
                    <a:pt x="869" y="18"/>
                  </a:lnTo>
                  <a:lnTo>
                    <a:pt x="837" y="26"/>
                  </a:lnTo>
                  <a:lnTo>
                    <a:pt x="805" y="37"/>
                  </a:lnTo>
                  <a:lnTo>
                    <a:pt x="774" y="48"/>
                  </a:lnTo>
                  <a:lnTo>
                    <a:pt x="743" y="62"/>
                  </a:lnTo>
                  <a:lnTo>
                    <a:pt x="713" y="76"/>
                  </a:lnTo>
                  <a:lnTo>
                    <a:pt x="683" y="92"/>
                  </a:lnTo>
                  <a:lnTo>
                    <a:pt x="654" y="108"/>
                  </a:lnTo>
                  <a:lnTo>
                    <a:pt x="626" y="126"/>
                  </a:lnTo>
                  <a:lnTo>
                    <a:pt x="599" y="145"/>
                  </a:lnTo>
                  <a:lnTo>
                    <a:pt x="571" y="166"/>
                  </a:lnTo>
                  <a:lnTo>
                    <a:pt x="546" y="186"/>
                  </a:lnTo>
                  <a:lnTo>
                    <a:pt x="520" y="208"/>
                  </a:lnTo>
                  <a:lnTo>
                    <a:pt x="495" y="231"/>
                  </a:lnTo>
                  <a:lnTo>
                    <a:pt x="471" y="254"/>
                  </a:lnTo>
                  <a:lnTo>
                    <a:pt x="448" y="279"/>
                  </a:lnTo>
                  <a:lnTo>
                    <a:pt x="425" y="304"/>
                  </a:lnTo>
                  <a:lnTo>
                    <a:pt x="403" y="329"/>
                  </a:lnTo>
                  <a:lnTo>
                    <a:pt x="381" y="356"/>
                  </a:lnTo>
                  <a:lnTo>
                    <a:pt x="360" y="382"/>
                  </a:lnTo>
                  <a:lnTo>
                    <a:pt x="341" y="409"/>
                  </a:lnTo>
                  <a:lnTo>
                    <a:pt x="321" y="436"/>
                  </a:lnTo>
                  <a:lnTo>
                    <a:pt x="301" y="464"/>
                  </a:lnTo>
                  <a:lnTo>
                    <a:pt x="284" y="493"/>
                  </a:lnTo>
                  <a:lnTo>
                    <a:pt x="267" y="520"/>
                  </a:lnTo>
                  <a:lnTo>
                    <a:pt x="250" y="549"/>
                  </a:lnTo>
                  <a:lnTo>
                    <a:pt x="232" y="583"/>
                  </a:lnTo>
                  <a:lnTo>
                    <a:pt x="215" y="615"/>
                  </a:lnTo>
                  <a:lnTo>
                    <a:pt x="198" y="648"/>
                  </a:lnTo>
                  <a:lnTo>
                    <a:pt x="183" y="682"/>
                  </a:lnTo>
                  <a:lnTo>
                    <a:pt x="168" y="715"/>
                  </a:lnTo>
                  <a:lnTo>
                    <a:pt x="155" y="749"/>
                  </a:lnTo>
                  <a:lnTo>
                    <a:pt x="142" y="782"/>
                  </a:lnTo>
                  <a:lnTo>
                    <a:pt x="132" y="817"/>
                  </a:lnTo>
                  <a:lnTo>
                    <a:pt x="123" y="851"/>
                  </a:lnTo>
                  <a:lnTo>
                    <a:pt x="115" y="887"/>
                  </a:lnTo>
                  <a:lnTo>
                    <a:pt x="109" y="923"/>
                  </a:lnTo>
                  <a:lnTo>
                    <a:pt x="106" y="958"/>
                  </a:lnTo>
                  <a:lnTo>
                    <a:pt x="103" y="995"/>
                  </a:lnTo>
                  <a:lnTo>
                    <a:pt x="103" y="1032"/>
                  </a:lnTo>
                  <a:lnTo>
                    <a:pt x="106" y="1070"/>
                  </a:lnTo>
                  <a:lnTo>
                    <a:pt x="110" y="1109"/>
                  </a:lnTo>
                  <a:lnTo>
                    <a:pt x="114" y="1154"/>
                  </a:lnTo>
                  <a:lnTo>
                    <a:pt x="119" y="1198"/>
                  </a:lnTo>
                  <a:lnTo>
                    <a:pt x="125" y="1242"/>
                  </a:lnTo>
                  <a:lnTo>
                    <a:pt x="133" y="1284"/>
                  </a:lnTo>
                  <a:lnTo>
                    <a:pt x="141" y="1327"/>
                  </a:lnTo>
                  <a:lnTo>
                    <a:pt x="151" y="1369"/>
                  </a:lnTo>
                  <a:lnTo>
                    <a:pt x="160" y="1411"/>
                  </a:lnTo>
                  <a:lnTo>
                    <a:pt x="170" y="1453"/>
                  </a:lnTo>
                  <a:lnTo>
                    <a:pt x="182" y="1495"/>
                  </a:lnTo>
                  <a:lnTo>
                    <a:pt x="192" y="1537"/>
                  </a:lnTo>
                  <a:lnTo>
                    <a:pt x="204" y="1579"/>
                  </a:lnTo>
                  <a:lnTo>
                    <a:pt x="214" y="1622"/>
                  </a:lnTo>
                  <a:lnTo>
                    <a:pt x="224" y="1665"/>
                  </a:lnTo>
                  <a:lnTo>
                    <a:pt x="235" y="1707"/>
                  </a:lnTo>
                  <a:lnTo>
                    <a:pt x="245" y="1751"/>
                  </a:lnTo>
                  <a:lnTo>
                    <a:pt x="254" y="1796"/>
                  </a:lnTo>
                  <a:lnTo>
                    <a:pt x="257" y="1811"/>
                  </a:lnTo>
                  <a:lnTo>
                    <a:pt x="258" y="1825"/>
                  </a:lnTo>
                  <a:lnTo>
                    <a:pt x="259" y="1840"/>
                  </a:lnTo>
                  <a:lnTo>
                    <a:pt x="259" y="1854"/>
                  </a:lnTo>
                  <a:lnTo>
                    <a:pt x="258" y="1866"/>
                  </a:lnTo>
                  <a:lnTo>
                    <a:pt x="257" y="1880"/>
                  </a:lnTo>
                  <a:lnTo>
                    <a:pt x="254" y="1893"/>
                  </a:lnTo>
                  <a:lnTo>
                    <a:pt x="252" y="1905"/>
                  </a:lnTo>
                  <a:lnTo>
                    <a:pt x="250" y="1918"/>
                  </a:lnTo>
                  <a:lnTo>
                    <a:pt x="247" y="1931"/>
                  </a:lnTo>
                  <a:lnTo>
                    <a:pt x="245" y="1943"/>
                  </a:lnTo>
                  <a:lnTo>
                    <a:pt x="243" y="1956"/>
                  </a:lnTo>
                  <a:lnTo>
                    <a:pt x="240" y="1968"/>
                  </a:lnTo>
                  <a:lnTo>
                    <a:pt x="239" y="1980"/>
                  </a:lnTo>
                  <a:lnTo>
                    <a:pt x="238" y="1992"/>
                  </a:lnTo>
                  <a:lnTo>
                    <a:pt x="238" y="2005"/>
                  </a:lnTo>
                  <a:close/>
                </a:path>
              </a:pathLst>
            </a:custGeom>
            <a:solidFill>
              <a:srgbClr val="3F586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27" name="Freeform 13"/>
            <p:cNvSpPr>
              <a:spLocks noChangeArrowheads="1"/>
            </p:cNvSpPr>
            <p:nvPr/>
          </p:nvSpPr>
          <p:spPr bwMode="auto">
            <a:xfrm>
              <a:off x="5421" y="1897"/>
              <a:ext cx="307" cy="66"/>
            </a:xfrm>
            <a:custGeom>
              <a:avLst/>
              <a:gdLst>
                <a:gd name="T0" fmla="*/ 0 w 2415"/>
                <a:gd name="T1" fmla="*/ 0 h 558"/>
                <a:gd name="T2" fmla="*/ 0 w 2415"/>
                <a:gd name="T3" fmla="*/ 0 h 558"/>
                <a:gd name="T4" fmla="*/ 0 w 2415"/>
                <a:gd name="T5" fmla="*/ 0 h 558"/>
                <a:gd name="T6" fmla="*/ 0 w 2415"/>
                <a:gd name="T7" fmla="*/ 0 h 558"/>
                <a:gd name="T8" fmla="*/ 0 w 2415"/>
                <a:gd name="T9" fmla="*/ 0 h 558"/>
                <a:gd name="T10" fmla="*/ 0 w 2415"/>
                <a:gd name="T11" fmla="*/ 0 h 558"/>
                <a:gd name="T12" fmla="*/ 0 w 2415"/>
                <a:gd name="T13" fmla="*/ 0 h 558"/>
                <a:gd name="T14" fmla="*/ 0 w 2415"/>
                <a:gd name="T15" fmla="*/ 0 h 558"/>
                <a:gd name="T16" fmla="*/ 0 w 2415"/>
                <a:gd name="T17" fmla="*/ 0 h 558"/>
                <a:gd name="T18" fmla="*/ 0 w 2415"/>
                <a:gd name="T19" fmla="*/ 0 h 558"/>
                <a:gd name="T20" fmla="*/ 0 w 2415"/>
                <a:gd name="T21" fmla="*/ 0 h 558"/>
                <a:gd name="T22" fmla="*/ 0 w 2415"/>
                <a:gd name="T23" fmla="*/ 0 h 558"/>
                <a:gd name="T24" fmla="*/ 0 w 2415"/>
                <a:gd name="T25" fmla="*/ 0 h 558"/>
                <a:gd name="T26" fmla="*/ 0 w 2415"/>
                <a:gd name="T27" fmla="*/ 0 h 558"/>
                <a:gd name="T28" fmla="*/ 0 w 2415"/>
                <a:gd name="T29" fmla="*/ 0 h 558"/>
                <a:gd name="T30" fmla="*/ 0 w 2415"/>
                <a:gd name="T31" fmla="*/ 0 h 558"/>
                <a:gd name="T32" fmla="*/ 0 w 2415"/>
                <a:gd name="T33" fmla="*/ 0 h 558"/>
                <a:gd name="T34" fmla="*/ 0 w 2415"/>
                <a:gd name="T35" fmla="*/ 0 h 558"/>
                <a:gd name="T36" fmla="*/ 0 w 2415"/>
                <a:gd name="T37" fmla="*/ 0 h 558"/>
                <a:gd name="T38" fmla="*/ 0 w 2415"/>
                <a:gd name="T39" fmla="*/ 0 h 558"/>
                <a:gd name="T40" fmla="*/ 0 w 2415"/>
                <a:gd name="T41" fmla="*/ 0 h 558"/>
                <a:gd name="T42" fmla="*/ 0 w 2415"/>
                <a:gd name="T43" fmla="*/ 0 h 558"/>
                <a:gd name="T44" fmla="*/ 0 w 2415"/>
                <a:gd name="T45" fmla="*/ 0 h 558"/>
                <a:gd name="T46" fmla="*/ 0 w 2415"/>
                <a:gd name="T47" fmla="*/ 0 h 558"/>
                <a:gd name="T48" fmla="*/ 0 w 2415"/>
                <a:gd name="T49" fmla="*/ 0 h 558"/>
                <a:gd name="T50" fmla="*/ 0 w 2415"/>
                <a:gd name="T51" fmla="*/ 0 h 558"/>
                <a:gd name="T52" fmla="*/ 0 w 2415"/>
                <a:gd name="T53" fmla="*/ 0 h 558"/>
                <a:gd name="T54" fmla="*/ 0 w 2415"/>
                <a:gd name="T55" fmla="*/ 0 h 558"/>
                <a:gd name="T56" fmla="*/ 0 w 2415"/>
                <a:gd name="T57" fmla="*/ 0 h 558"/>
                <a:gd name="T58" fmla="*/ 0 w 2415"/>
                <a:gd name="T59" fmla="*/ 0 h 558"/>
                <a:gd name="T60" fmla="*/ 0 w 2415"/>
                <a:gd name="T61" fmla="*/ 0 h 558"/>
                <a:gd name="T62" fmla="*/ 0 w 2415"/>
                <a:gd name="T63" fmla="*/ 0 h 558"/>
                <a:gd name="T64" fmla="*/ 0 w 2415"/>
                <a:gd name="T65" fmla="*/ 0 h 558"/>
                <a:gd name="T66" fmla="*/ 0 w 2415"/>
                <a:gd name="T67" fmla="*/ 0 h 558"/>
                <a:gd name="T68" fmla="*/ 0 w 2415"/>
                <a:gd name="T69" fmla="*/ 0 h 558"/>
                <a:gd name="T70" fmla="*/ 0 w 2415"/>
                <a:gd name="T71" fmla="*/ 0 h 558"/>
                <a:gd name="T72" fmla="*/ 0 w 2415"/>
                <a:gd name="T73" fmla="*/ 0 h 558"/>
                <a:gd name="T74" fmla="*/ 0 w 2415"/>
                <a:gd name="T75" fmla="*/ 0 h 558"/>
                <a:gd name="T76" fmla="*/ 0 w 2415"/>
                <a:gd name="T77" fmla="*/ 0 h 558"/>
                <a:gd name="T78" fmla="*/ 0 w 2415"/>
                <a:gd name="T79" fmla="*/ 0 h 558"/>
                <a:gd name="T80" fmla="*/ 0 w 2415"/>
                <a:gd name="T81" fmla="*/ 0 h 558"/>
                <a:gd name="T82" fmla="*/ 0 w 2415"/>
                <a:gd name="T83" fmla="*/ 0 h 558"/>
                <a:gd name="T84" fmla="*/ 0 w 2415"/>
                <a:gd name="T85" fmla="*/ 0 h 558"/>
                <a:gd name="T86" fmla="*/ 0 w 2415"/>
                <a:gd name="T87" fmla="*/ 0 h 558"/>
                <a:gd name="T88" fmla="*/ 0 w 2415"/>
                <a:gd name="T89" fmla="*/ 0 h 558"/>
                <a:gd name="T90" fmla="*/ 0 w 2415"/>
                <a:gd name="T91" fmla="*/ 0 h 558"/>
                <a:gd name="T92" fmla="*/ 0 w 2415"/>
                <a:gd name="T93" fmla="*/ 0 h 558"/>
                <a:gd name="T94" fmla="*/ 0 w 2415"/>
                <a:gd name="T95" fmla="*/ 0 h 558"/>
                <a:gd name="T96" fmla="*/ 0 w 2415"/>
                <a:gd name="T97" fmla="*/ 0 h 558"/>
                <a:gd name="T98" fmla="*/ 0 w 2415"/>
                <a:gd name="T99" fmla="*/ 0 h 558"/>
                <a:gd name="T100" fmla="*/ 0 w 2415"/>
                <a:gd name="T101" fmla="*/ 0 h 558"/>
                <a:gd name="T102" fmla="*/ 0 w 2415"/>
                <a:gd name="T103" fmla="*/ 0 h 558"/>
                <a:gd name="T104" fmla="*/ 0 w 2415"/>
                <a:gd name="T105" fmla="*/ 0 h 5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15" h="558">
                  <a:moveTo>
                    <a:pt x="177" y="269"/>
                  </a:moveTo>
                  <a:lnTo>
                    <a:pt x="163" y="283"/>
                  </a:lnTo>
                  <a:lnTo>
                    <a:pt x="149" y="298"/>
                  </a:lnTo>
                  <a:lnTo>
                    <a:pt x="135" y="313"/>
                  </a:lnTo>
                  <a:lnTo>
                    <a:pt x="121" y="328"/>
                  </a:lnTo>
                  <a:lnTo>
                    <a:pt x="109" y="343"/>
                  </a:lnTo>
                  <a:lnTo>
                    <a:pt x="96" y="358"/>
                  </a:lnTo>
                  <a:lnTo>
                    <a:pt x="83" y="374"/>
                  </a:lnTo>
                  <a:lnTo>
                    <a:pt x="72" y="390"/>
                  </a:lnTo>
                  <a:lnTo>
                    <a:pt x="62" y="407"/>
                  </a:lnTo>
                  <a:lnTo>
                    <a:pt x="50" y="423"/>
                  </a:lnTo>
                  <a:lnTo>
                    <a:pt x="41" y="439"/>
                  </a:lnTo>
                  <a:lnTo>
                    <a:pt x="30" y="456"/>
                  </a:lnTo>
                  <a:lnTo>
                    <a:pt x="22" y="473"/>
                  </a:lnTo>
                  <a:lnTo>
                    <a:pt x="14" y="491"/>
                  </a:lnTo>
                  <a:lnTo>
                    <a:pt x="7" y="508"/>
                  </a:lnTo>
                  <a:lnTo>
                    <a:pt x="0" y="526"/>
                  </a:lnTo>
                  <a:lnTo>
                    <a:pt x="0" y="538"/>
                  </a:lnTo>
                  <a:lnTo>
                    <a:pt x="3" y="547"/>
                  </a:lnTo>
                  <a:lnTo>
                    <a:pt x="7" y="555"/>
                  </a:lnTo>
                  <a:lnTo>
                    <a:pt x="17" y="558"/>
                  </a:lnTo>
                  <a:lnTo>
                    <a:pt x="56" y="554"/>
                  </a:lnTo>
                  <a:lnTo>
                    <a:pt x="102" y="548"/>
                  </a:lnTo>
                  <a:lnTo>
                    <a:pt x="155" y="543"/>
                  </a:lnTo>
                  <a:lnTo>
                    <a:pt x="212" y="534"/>
                  </a:lnTo>
                  <a:lnTo>
                    <a:pt x="276" y="526"/>
                  </a:lnTo>
                  <a:lnTo>
                    <a:pt x="345" y="516"/>
                  </a:lnTo>
                  <a:lnTo>
                    <a:pt x="418" y="505"/>
                  </a:lnTo>
                  <a:lnTo>
                    <a:pt x="495" y="493"/>
                  </a:lnTo>
                  <a:lnTo>
                    <a:pt x="575" y="480"/>
                  </a:lnTo>
                  <a:lnTo>
                    <a:pt x="659" y="468"/>
                  </a:lnTo>
                  <a:lnTo>
                    <a:pt x="746" y="453"/>
                  </a:lnTo>
                  <a:lnTo>
                    <a:pt x="835" y="439"/>
                  </a:lnTo>
                  <a:lnTo>
                    <a:pt x="926" y="424"/>
                  </a:lnTo>
                  <a:lnTo>
                    <a:pt x="1018" y="408"/>
                  </a:lnTo>
                  <a:lnTo>
                    <a:pt x="1110" y="393"/>
                  </a:lnTo>
                  <a:lnTo>
                    <a:pt x="1204" y="377"/>
                  </a:lnTo>
                  <a:lnTo>
                    <a:pt x="1298" y="361"/>
                  </a:lnTo>
                  <a:lnTo>
                    <a:pt x="1391" y="343"/>
                  </a:lnTo>
                  <a:lnTo>
                    <a:pt x="1483" y="327"/>
                  </a:lnTo>
                  <a:lnTo>
                    <a:pt x="1574" y="311"/>
                  </a:lnTo>
                  <a:lnTo>
                    <a:pt x="1664" y="296"/>
                  </a:lnTo>
                  <a:lnTo>
                    <a:pt x="1752" y="280"/>
                  </a:lnTo>
                  <a:lnTo>
                    <a:pt x="1837" y="265"/>
                  </a:lnTo>
                  <a:lnTo>
                    <a:pt x="1919" y="250"/>
                  </a:lnTo>
                  <a:lnTo>
                    <a:pt x="1997" y="236"/>
                  </a:lnTo>
                  <a:lnTo>
                    <a:pt x="2072" y="222"/>
                  </a:lnTo>
                  <a:lnTo>
                    <a:pt x="2143" y="208"/>
                  </a:lnTo>
                  <a:lnTo>
                    <a:pt x="2209" y="197"/>
                  </a:lnTo>
                  <a:lnTo>
                    <a:pt x="2269" y="185"/>
                  </a:lnTo>
                  <a:lnTo>
                    <a:pt x="2324" y="175"/>
                  </a:lnTo>
                  <a:lnTo>
                    <a:pt x="2372" y="166"/>
                  </a:lnTo>
                  <a:lnTo>
                    <a:pt x="2415" y="158"/>
                  </a:lnTo>
                  <a:lnTo>
                    <a:pt x="2406" y="154"/>
                  </a:lnTo>
                  <a:lnTo>
                    <a:pt x="2391" y="152"/>
                  </a:lnTo>
                  <a:lnTo>
                    <a:pt x="2369" y="151"/>
                  </a:lnTo>
                  <a:lnTo>
                    <a:pt x="2343" y="151"/>
                  </a:lnTo>
                  <a:lnTo>
                    <a:pt x="2311" y="152"/>
                  </a:lnTo>
                  <a:lnTo>
                    <a:pt x="2275" y="154"/>
                  </a:lnTo>
                  <a:lnTo>
                    <a:pt x="2234" y="158"/>
                  </a:lnTo>
                  <a:lnTo>
                    <a:pt x="2190" y="162"/>
                  </a:lnTo>
                  <a:lnTo>
                    <a:pt x="2143" y="167"/>
                  </a:lnTo>
                  <a:lnTo>
                    <a:pt x="2093" y="173"/>
                  </a:lnTo>
                  <a:lnTo>
                    <a:pt x="2040" y="180"/>
                  </a:lnTo>
                  <a:lnTo>
                    <a:pt x="1984" y="187"/>
                  </a:lnTo>
                  <a:lnTo>
                    <a:pt x="1928" y="193"/>
                  </a:lnTo>
                  <a:lnTo>
                    <a:pt x="1869" y="202"/>
                  </a:lnTo>
                  <a:lnTo>
                    <a:pt x="1810" y="210"/>
                  </a:lnTo>
                  <a:lnTo>
                    <a:pt x="1750" y="218"/>
                  </a:lnTo>
                  <a:lnTo>
                    <a:pt x="1690" y="226"/>
                  </a:lnTo>
                  <a:lnTo>
                    <a:pt x="1631" y="235"/>
                  </a:lnTo>
                  <a:lnTo>
                    <a:pt x="1571" y="243"/>
                  </a:lnTo>
                  <a:lnTo>
                    <a:pt x="1513" y="251"/>
                  </a:lnTo>
                  <a:lnTo>
                    <a:pt x="1457" y="259"/>
                  </a:lnTo>
                  <a:lnTo>
                    <a:pt x="1401" y="267"/>
                  </a:lnTo>
                  <a:lnTo>
                    <a:pt x="1349" y="274"/>
                  </a:lnTo>
                  <a:lnTo>
                    <a:pt x="1299" y="281"/>
                  </a:lnTo>
                  <a:lnTo>
                    <a:pt x="1253" y="287"/>
                  </a:lnTo>
                  <a:lnTo>
                    <a:pt x="1209" y="293"/>
                  </a:lnTo>
                  <a:lnTo>
                    <a:pt x="1170" y="297"/>
                  </a:lnTo>
                  <a:lnTo>
                    <a:pt x="1134" y="301"/>
                  </a:lnTo>
                  <a:lnTo>
                    <a:pt x="1104" y="304"/>
                  </a:lnTo>
                  <a:lnTo>
                    <a:pt x="1079" y="306"/>
                  </a:lnTo>
                  <a:lnTo>
                    <a:pt x="1058" y="306"/>
                  </a:lnTo>
                  <a:lnTo>
                    <a:pt x="1044" y="306"/>
                  </a:lnTo>
                  <a:lnTo>
                    <a:pt x="1101" y="295"/>
                  </a:lnTo>
                  <a:lnTo>
                    <a:pt x="1159" y="283"/>
                  </a:lnTo>
                  <a:lnTo>
                    <a:pt x="1218" y="271"/>
                  </a:lnTo>
                  <a:lnTo>
                    <a:pt x="1277" y="257"/>
                  </a:lnTo>
                  <a:lnTo>
                    <a:pt x="1333" y="243"/>
                  </a:lnTo>
                  <a:lnTo>
                    <a:pt x="1390" y="229"/>
                  </a:lnTo>
                  <a:lnTo>
                    <a:pt x="1443" y="215"/>
                  </a:lnTo>
                  <a:lnTo>
                    <a:pt x="1492" y="203"/>
                  </a:lnTo>
                  <a:lnTo>
                    <a:pt x="1537" y="191"/>
                  </a:lnTo>
                  <a:lnTo>
                    <a:pt x="1579" y="180"/>
                  </a:lnTo>
                  <a:lnTo>
                    <a:pt x="1613" y="169"/>
                  </a:lnTo>
                  <a:lnTo>
                    <a:pt x="1642" y="161"/>
                  </a:lnTo>
                  <a:lnTo>
                    <a:pt x="1664" y="154"/>
                  </a:lnTo>
                  <a:lnTo>
                    <a:pt x="1678" y="150"/>
                  </a:lnTo>
                  <a:lnTo>
                    <a:pt x="1684" y="146"/>
                  </a:lnTo>
                  <a:lnTo>
                    <a:pt x="1679" y="146"/>
                  </a:lnTo>
                  <a:lnTo>
                    <a:pt x="1648" y="150"/>
                  </a:lnTo>
                  <a:lnTo>
                    <a:pt x="1617" y="153"/>
                  </a:lnTo>
                  <a:lnTo>
                    <a:pt x="1584" y="158"/>
                  </a:lnTo>
                  <a:lnTo>
                    <a:pt x="1552" y="161"/>
                  </a:lnTo>
                  <a:lnTo>
                    <a:pt x="1519" y="166"/>
                  </a:lnTo>
                  <a:lnTo>
                    <a:pt x="1484" y="170"/>
                  </a:lnTo>
                  <a:lnTo>
                    <a:pt x="1450" y="175"/>
                  </a:lnTo>
                  <a:lnTo>
                    <a:pt x="1414" y="181"/>
                  </a:lnTo>
                  <a:lnTo>
                    <a:pt x="1378" y="185"/>
                  </a:lnTo>
                  <a:lnTo>
                    <a:pt x="1341" y="191"/>
                  </a:lnTo>
                  <a:lnTo>
                    <a:pt x="1305" y="196"/>
                  </a:lnTo>
                  <a:lnTo>
                    <a:pt x="1268" y="202"/>
                  </a:lnTo>
                  <a:lnTo>
                    <a:pt x="1230" y="206"/>
                  </a:lnTo>
                  <a:lnTo>
                    <a:pt x="1192" y="212"/>
                  </a:lnTo>
                  <a:lnTo>
                    <a:pt x="1152" y="218"/>
                  </a:lnTo>
                  <a:lnTo>
                    <a:pt x="1114" y="222"/>
                  </a:lnTo>
                  <a:lnTo>
                    <a:pt x="1075" y="228"/>
                  </a:lnTo>
                  <a:lnTo>
                    <a:pt x="1036" y="233"/>
                  </a:lnTo>
                  <a:lnTo>
                    <a:pt x="996" y="238"/>
                  </a:lnTo>
                  <a:lnTo>
                    <a:pt x="957" y="243"/>
                  </a:lnTo>
                  <a:lnTo>
                    <a:pt x="916" y="248"/>
                  </a:lnTo>
                  <a:lnTo>
                    <a:pt x="877" y="252"/>
                  </a:lnTo>
                  <a:lnTo>
                    <a:pt x="837" y="257"/>
                  </a:lnTo>
                  <a:lnTo>
                    <a:pt x="798" y="261"/>
                  </a:lnTo>
                  <a:lnTo>
                    <a:pt x="757" y="265"/>
                  </a:lnTo>
                  <a:lnTo>
                    <a:pt x="717" y="269"/>
                  </a:lnTo>
                  <a:lnTo>
                    <a:pt x="678" y="273"/>
                  </a:lnTo>
                  <a:lnTo>
                    <a:pt x="638" y="275"/>
                  </a:lnTo>
                  <a:lnTo>
                    <a:pt x="598" y="279"/>
                  </a:lnTo>
                  <a:lnTo>
                    <a:pt x="559" y="281"/>
                  </a:lnTo>
                  <a:lnTo>
                    <a:pt x="520" y="283"/>
                  </a:lnTo>
                  <a:lnTo>
                    <a:pt x="481" y="286"/>
                  </a:lnTo>
                  <a:lnTo>
                    <a:pt x="482" y="286"/>
                  </a:lnTo>
                  <a:lnTo>
                    <a:pt x="489" y="283"/>
                  </a:lnTo>
                  <a:lnTo>
                    <a:pt x="502" y="281"/>
                  </a:lnTo>
                  <a:lnTo>
                    <a:pt x="520" y="278"/>
                  </a:lnTo>
                  <a:lnTo>
                    <a:pt x="542" y="273"/>
                  </a:lnTo>
                  <a:lnTo>
                    <a:pt x="570" y="268"/>
                  </a:lnTo>
                  <a:lnTo>
                    <a:pt x="601" y="261"/>
                  </a:lnTo>
                  <a:lnTo>
                    <a:pt x="635" y="255"/>
                  </a:lnTo>
                  <a:lnTo>
                    <a:pt x="674" y="248"/>
                  </a:lnTo>
                  <a:lnTo>
                    <a:pt x="717" y="240"/>
                  </a:lnTo>
                  <a:lnTo>
                    <a:pt x="762" y="230"/>
                  </a:lnTo>
                  <a:lnTo>
                    <a:pt x="810" y="221"/>
                  </a:lnTo>
                  <a:lnTo>
                    <a:pt x="861" y="212"/>
                  </a:lnTo>
                  <a:lnTo>
                    <a:pt x="914" y="202"/>
                  </a:lnTo>
                  <a:lnTo>
                    <a:pt x="969" y="191"/>
                  </a:lnTo>
                  <a:lnTo>
                    <a:pt x="1027" y="181"/>
                  </a:lnTo>
                  <a:lnTo>
                    <a:pt x="1085" y="169"/>
                  </a:lnTo>
                  <a:lnTo>
                    <a:pt x="1143" y="158"/>
                  </a:lnTo>
                  <a:lnTo>
                    <a:pt x="1204" y="147"/>
                  </a:lnTo>
                  <a:lnTo>
                    <a:pt x="1264" y="136"/>
                  </a:lnTo>
                  <a:lnTo>
                    <a:pt x="1325" y="124"/>
                  </a:lnTo>
                  <a:lnTo>
                    <a:pt x="1386" y="113"/>
                  </a:lnTo>
                  <a:lnTo>
                    <a:pt x="1447" y="101"/>
                  </a:lnTo>
                  <a:lnTo>
                    <a:pt x="1507" y="91"/>
                  </a:lnTo>
                  <a:lnTo>
                    <a:pt x="1566" y="79"/>
                  </a:lnTo>
                  <a:lnTo>
                    <a:pt x="1624" y="69"/>
                  </a:lnTo>
                  <a:lnTo>
                    <a:pt x="1680" y="59"/>
                  </a:lnTo>
                  <a:lnTo>
                    <a:pt x="1735" y="48"/>
                  </a:lnTo>
                  <a:lnTo>
                    <a:pt x="1788" y="39"/>
                  </a:lnTo>
                  <a:lnTo>
                    <a:pt x="1838" y="30"/>
                  </a:lnTo>
                  <a:lnTo>
                    <a:pt x="1886" y="22"/>
                  </a:lnTo>
                  <a:lnTo>
                    <a:pt x="1931" y="14"/>
                  </a:lnTo>
                  <a:lnTo>
                    <a:pt x="1915" y="8"/>
                  </a:lnTo>
                  <a:lnTo>
                    <a:pt x="1898" y="4"/>
                  </a:lnTo>
                  <a:lnTo>
                    <a:pt x="1879" y="2"/>
                  </a:lnTo>
                  <a:lnTo>
                    <a:pt x="1860" y="0"/>
                  </a:lnTo>
                  <a:lnTo>
                    <a:pt x="1839" y="0"/>
                  </a:lnTo>
                  <a:lnTo>
                    <a:pt x="1817" y="0"/>
                  </a:lnTo>
                  <a:lnTo>
                    <a:pt x="1795" y="0"/>
                  </a:lnTo>
                  <a:lnTo>
                    <a:pt x="1773" y="1"/>
                  </a:lnTo>
                  <a:lnTo>
                    <a:pt x="1752" y="3"/>
                  </a:lnTo>
                  <a:lnTo>
                    <a:pt x="1730" y="6"/>
                  </a:lnTo>
                  <a:lnTo>
                    <a:pt x="1708" y="7"/>
                  </a:lnTo>
                  <a:lnTo>
                    <a:pt x="1687" y="9"/>
                  </a:lnTo>
                  <a:lnTo>
                    <a:pt x="1667" y="11"/>
                  </a:lnTo>
                  <a:lnTo>
                    <a:pt x="1649" y="13"/>
                  </a:lnTo>
                  <a:lnTo>
                    <a:pt x="1632" y="14"/>
                  </a:lnTo>
                  <a:lnTo>
                    <a:pt x="1616" y="14"/>
                  </a:lnTo>
                  <a:lnTo>
                    <a:pt x="1579" y="18"/>
                  </a:lnTo>
                  <a:lnTo>
                    <a:pt x="1540" y="24"/>
                  </a:lnTo>
                  <a:lnTo>
                    <a:pt x="1496" y="30"/>
                  </a:lnTo>
                  <a:lnTo>
                    <a:pt x="1450" y="37"/>
                  </a:lnTo>
                  <a:lnTo>
                    <a:pt x="1401" y="44"/>
                  </a:lnTo>
                  <a:lnTo>
                    <a:pt x="1351" y="52"/>
                  </a:lnTo>
                  <a:lnTo>
                    <a:pt x="1298" y="59"/>
                  </a:lnTo>
                  <a:lnTo>
                    <a:pt x="1242" y="68"/>
                  </a:lnTo>
                  <a:lnTo>
                    <a:pt x="1186" y="76"/>
                  </a:lnTo>
                  <a:lnTo>
                    <a:pt x="1128" y="85"/>
                  </a:lnTo>
                  <a:lnTo>
                    <a:pt x="1071" y="94"/>
                  </a:lnTo>
                  <a:lnTo>
                    <a:pt x="1012" y="104"/>
                  </a:lnTo>
                  <a:lnTo>
                    <a:pt x="952" y="113"/>
                  </a:lnTo>
                  <a:lnTo>
                    <a:pt x="893" y="122"/>
                  </a:lnTo>
                  <a:lnTo>
                    <a:pt x="835" y="132"/>
                  </a:lnTo>
                  <a:lnTo>
                    <a:pt x="777" y="142"/>
                  </a:lnTo>
                  <a:lnTo>
                    <a:pt x="719" y="152"/>
                  </a:lnTo>
                  <a:lnTo>
                    <a:pt x="663" y="161"/>
                  </a:lnTo>
                  <a:lnTo>
                    <a:pt x="609" y="172"/>
                  </a:lnTo>
                  <a:lnTo>
                    <a:pt x="557" y="181"/>
                  </a:lnTo>
                  <a:lnTo>
                    <a:pt x="506" y="190"/>
                  </a:lnTo>
                  <a:lnTo>
                    <a:pt x="458" y="199"/>
                  </a:lnTo>
                  <a:lnTo>
                    <a:pt x="413" y="207"/>
                  </a:lnTo>
                  <a:lnTo>
                    <a:pt x="370" y="216"/>
                  </a:lnTo>
                  <a:lnTo>
                    <a:pt x="331" y="225"/>
                  </a:lnTo>
                  <a:lnTo>
                    <a:pt x="297" y="233"/>
                  </a:lnTo>
                  <a:lnTo>
                    <a:pt x="264" y="240"/>
                  </a:lnTo>
                  <a:lnTo>
                    <a:pt x="238" y="246"/>
                  </a:lnTo>
                  <a:lnTo>
                    <a:pt x="215" y="253"/>
                  </a:lnTo>
                  <a:lnTo>
                    <a:pt x="196" y="259"/>
                  </a:lnTo>
                  <a:lnTo>
                    <a:pt x="184" y="265"/>
                  </a:lnTo>
                  <a:lnTo>
                    <a:pt x="177" y="269"/>
                  </a:lnTo>
                  <a:close/>
                </a:path>
              </a:pathLst>
            </a:custGeom>
            <a:solidFill>
              <a:srgbClr val="BFF0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28" name="Freeform 14"/>
            <p:cNvSpPr>
              <a:spLocks noChangeArrowheads="1"/>
            </p:cNvSpPr>
            <p:nvPr/>
          </p:nvSpPr>
          <p:spPr bwMode="auto">
            <a:xfrm>
              <a:off x="5421" y="1929"/>
              <a:ext cx="318" cy="184"/>
            </a:xfrm>
            <a:custGeom>
              <a:avLst/>
              <a:gdLst>
                <a:gd name="T0" fmla="*/ 0 w 2496"/>
                <a:gd name="T1" fmla="*/ 0 h 1538"/>
                <a:gd name="T2" fmla="*/ 0 w 2496"/>
                <a:gd name="T3" fmla="*/ 0 h 1538"/>
                <a:gd name="T4" fmla="*/ 0 w 2496"/>
                <a:gd name="T5" fmla="*/ 0 h 1538"/>
                <a:gd name="T6" fmla="*/ 0 w 2496"/>
                <a:gd name="T7" fmla="*/ 0 h 1538"/>
                <a:gd name="T8" fmla="*/ 0 w 2496"/>
                <a:gd name="T9" fmla="*/ 0 h 1538"/>
                <a:gd name="T10" fmla="*/ 0 w 2496"/>
                <a:gd name="T11" fmla="*/ 0 h 1538"/>
                <a:gd name="T12" fmla="*/ 0 w 2496"/>
                <a:gd name="T13" fmla="*/ 0 h 1538"/>
                <a:gd name="T14" fmla="*/ 0 w 2496"/>
                <a:gd name="T15" fmla="*/ 0 h 1538"/>
                <a:gd name="T16" fmla="*/ 0 w 2496"/>
                <a:gd name="T17" fmla="*/ 0 h 1538"/>
                <a:gd name="T18" fmla="*/ 0 w 2496"/>
                <a:gd name="T19" fmla="*/ 0 h 1538"/>
                <a:gd name="T20" fmla="*/ 0 w 2496"/>
                <a:gd name="T21" fmla="*/ 0 h 1538"/>
                <a:gd name="T22" fmla="*/ 0 w 2496"/>
                <a:gd name="T23" fmla="*/ 0 h 1538"/>
                <a:gd name="T24" fmla="*/ 0 w 2496"/>
                <a:gd name="T25" fmla="*/ 0 h 1538"/>
                <a:gd name="T26" fmla="*/ 0 w 2496"/>
                <a:gd name="T27" fmla="*/ 0 h 1538"/>
                <a:gd name="T28" fmla="*/ 0 w 2496"/>
                <a:gd name="T29" fmla="*/ 0 h 1538"/>
                <a:gd name="T30" fmla="*/ 0 w 2496"/>
                <a:gd name="T31" fmla="*/ 0 h 1538"/>
                <a:gd name="T32" fmla="*/ 0 w 2496"/>
                <a:gd name="T33" fmla="*/ 0 h 1538"/>
                <a:gd name="T34" fmla="*/ 0 w 2496"/>
                <a:gd name="T35" fmla="*/ 0 h 1538"/>
                <a:gd name="T36" fmla="*/ 0 w 2496"/>
                <a:gd name="T37" fmla="*/ 0 h 1538"/>
                <a:gd name="T38" fmla="*/ 0 w 2496"/>
                <a:gd name="T39" fmla="*/ 0 h 1538"/>
                <a:gd name="T40" fmla="*/ 0 w 2496"/>
                <a:gd name="T41" fmla="*/ 0 h 1538"/>
                <a:gd name="T42" fmla="*/ 0 w 2496"/>
                <a:gd name="T43" fmla="*/ 0 h 1538"/>
                <a:gd name="T44" fmla="*/ 0 w 2496"/>
                <a:gd name="T45" fmla="*/ 0 h 1538"/>
                <a:gd name="T46" fmla="*/ 0 w 2496"/>
                <a:gd name="T47" fmla="*/ 0 h 1538"/>
                <a:gd name="T48" fmla="*/ 0 w 2496"/>
                <a:gd name="T49" fmla="*/ 0 h 1538"/>
                <a:gd name="T50" fmla="*/ 0 w 2496"/>
                <a:gd name="T51" fmla="*/ 0 h 1538"/>
                <a:gd name="T52" fmla="*/ 0 w 2496"/>
                <a:gd name="T53" fmla="*/ 0 h 1538"/>
                <a:gd name="T54" fmla="*/ 0 w 2496"/>
                <a:gd name="T55" fmla="*/ 0 h 1538"/>
                <a:gd name="T56" fmla="*/ 0 w 2496"/>
                <a:gd name="T57" fmla="*/ 0 h 1538"/>
                <a:gd name="T58" fmla="*/ 0 w 2496"/>
                <a:gd name="T59" fmla="*/ 0 h 1538"/>
                <a:gd name="T60" fmla="*/ 0 w 2496"/>
                <a:gd name="T61" fmla="*/ 0 h 1538"/>
                <a:gd name="T62" fmla="*/ 0 w 2496"/>
                <a:gd name="T63" fmla="*/ 0 h 1538"/>
                <a:gd name="T64" fmla="*/ 0 w 2496"/>
                <a:gd name="T65" fmla="*/ 0 h 1538"/>
                <a:gd name="T66" fmla="*/ 0 w 2496"/>
                <a:gd name="T67" fmla="*/ 0 h 1538"/>
                <a:gd name="T68" fmla="*/ 0 w 2496"/>
                <a:gd name="T69" fmla="*/ 0 h 1538"/>
                <a:gd name="T70" fmla="*/ 0 w 2496"/>
                <a:gd name="T71" fmla="*/ 0 h 1538"/>
                <a:gd name="T72" fmla="*/ 0 w 2496"/>
                <a:gd name="T73" fmla="*/ 0 h 1538"/>
                <a:gd name="T74" fmla="*/ 0 w 2496"/>
                <a:gd name="T75" fmla="*/ 0 h 1538"/>
                <a:gd name="T76" fmla="*/ 0 w 2496"/>
                <a:gd name="T77" fmla="*/ 0 h 1538"/>
                <a:gd name="T78" fmla="*/ 0 w 2496"/>
                <a:gd name="T79" fmla="*/ 0 h 1538"/>
                <a:gd name="T80" fmla="*/ 0 w 2496"/>
                <a:gd name="T81" fmla="*/ 0 h 1538"/>
                <a:gd name="T82" fmla="*/ 0 w 2496"/>
                <a:gd name="T83" fmla="*/ 0 h 1538"/>
                <a:gd name="T84" fmla="*/ 0 w 2496"/>
                <a:gd name="T85" fmla="*/ 0 h 1538"/>
                <a:gd name="T86" fmla="*/ 0 w 2496"/>
                <a:gd name="T87" fmla="*/ 0 h 1538"/>
                <a:gd name="T88" fmla="*/ 0 w 2496"/>
                <a:gd name="T89" fmla="*/ 0 h 15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96" h="1538">
                  <a:moveTo>
                    <a:pt x="193" y="899"/>
                  </a:moveTo>
                  <a:lnTo>
                    <a:pt x="214" y="939"/>
                  </a:lnTo>
                  <a:lnTo>
                    <a:pt x="234" y="980"/>
                  </a:lnTo>
                  <a:lnTo>
                    <a:pt x="255" y="1020"/>
                  </a:lnTo>
                  <a:lnTo>
                    <a:pt x="277" y="1059"/>
                  </a:lnTo>
                  <a:lnTo>
                    <a:pt x="299" y="1098"/>
                  </a:lnTo>
                  <a:lnTo>
                    <a:pt x="320" y="1139"/>
                  </a:lnTo>
                  <a:lnTo>
                    <a:pt x="340" y="1178"/>
                  </a:lnTo>
                  <a:lnTo>
                    <a:pt x="361" y="1217"/>
                  </a:lnTo>
                  <a:lnTo>
                    <a:pt x="382" y="1256"/>
                  </a:lnTo>
                  <a:lnTo>
                    <a:pt x="401" y="1295"/>
                  </a:lnTo>
                  <a:lnTo>
                    <a:pt x="420" y="1334"/>
                  </a:lnTo>
                  <a:lnTo>
                    <a:pt x="437" y="1375"/>
                  </a:lnTo>
                  <a:lnTo>
                    <a:pt x="454" y="1415"/>
                  </a:lnTo>
                  <a:lnTo>
                    <a:pt x="469" y="1455"/>
                  </a:lnTo>
                  <a:lnTo>
                    <a:pt x="484" y="1497"/>
                  </a:lnTo>
                  <a:lnTo>
                    <a:pt x="497" y="1538"/>
                  </a:lnTo>
                  <a:lnTo>
                    <a:pt x="552" y="1529"/>
                  </a:lnTo>
                  <a:lnTo>
                    <a:pt x="609" y="1521"/>
                  </a:lnTo>
                  <a:lnTo>
                    <a:pt x="664" y="1513"/>
                  </a:lnTo>
                  <a:lnTo>
                    <a:pt x="719" y="1505"/>
                  </a:lnTo>
                  <a:lnTo>
                    <a:pt x="776" y="1497"/>
                  </a:lnTo>
                  <a:lnTo>
                    <a:pt x="831" y="1490"/>
                  </a:lnTo>
                  <a:lnTo>
                    <a:pt x="888" y="1482"/>
                  </a:lnTo>
                  <a:lnTo>
                    <a:pt x="943" y="1475"/>
                  </a:lnTo>
                  <a:lnTo>
                    <a:pt x="999" y="1468"/>
                  </a:lnTo>
                  <a:lnTo>
                    <a:pt x="1055" y="1461"/>
                  </a:lnTo>
                  <a:lnTo>
                    <a:pt x="1111" y="1454"/>
                  </a:lnTo>
                  <a:lnTo>
                    <a:pt x="1166" y="1447"/>
                  </a:lnTo>
                  <a:lnTo>
                    <a:pt x="1223" y="1440"/>
                  </a:lnTo>
                  <a:lnTo>
                    <a:pt x="1278" y="1432"/>
                  </a:lnTo>
                  <a:lnTo>
                    <a:pt x="1335" y="1425"/>
                  </a:lnTo>
                  <a:lnTo>
                    <a:pt x="1390" y="1419"/>
                  </a:lnTo>
                  <a:lnTo>
                    <a:pt x="1446" y="1410"/>
                  </a:lnTo>
                  <a:lnTo>
                    <a:pt x="1502" y="1402"/>
                  </a:lnTo>
                  <a:lnTo>
                    <a:pt x="1557" y="1394"/>
                  </a:lnTo>
                  <a:lnTo>
                    <a:pt x="1613" y="1386"/>
                  </a:lnTo>
                  <a:lnTo>
                    <a:pt x="1669" y="1378"/>
                  </a:lnTo>
                  <a:lnTo>
                    <a:pt x="1724" y="1369"/>
                  </a:lnTo>
                  <a:lnTo>
                    <a:pt x="1779" y="1360"/>
                  </a:lnTo>
                  <a:lnTo>
                    <a:pt x="1834" y="1349"/>
                  </a:lnTo>
                  <a:lnTo>
                    <a:pt x="1890" y="1339"/>
                  </a:lnTo>
                  <a:lnTo>
                    <a:pt x="1944" y="1329"/>
                  </a:lnTo>
                  <a:lnTo>
                    <a:pt x="1999" y="1317"/>
                  </a:lnTo>
                  <a:lnTo>
                    <a:pt x="2053" y="1306"/>
                  </a:lnTo>
                  <a:lnTo>
                    <a:pt x="2109" y="1293"/>
                  </a:lnTo>
                  <a:lnTo>
                    <a:pt x="2163" y="1280"/>
                  </a:lnTo>
                  <a:lnTo>
                    <a:pt x="2217" y="1266"/>
                  </a:lnTo>
                  <a:lnTo>
                    <a:pt x="2271" y="1251"/>
                  </a:lnTo>
                  <a:lnTo>
                    <a:pt x="2277" y="1217"/>
                  </a:lnTo>
                  <a:lnTo>
                    <a:pt x="2284" y="1182"/>
                  </a:lnTo>
                  <a:lnTo>
                    <a:pt x="2290" y="1148"/>
                  </a:lnTo>
                  <a:lnTo>
                    <a:pt x="2296" y="1113"/>
                  </a:lnTo>
                  <a:lnTo>
                    <a:pt x="2302" y="1079"/>
                  </a:lnTo>
                  <a:lnTo>
                    <a:pt x="2309" y="1044"/>
                  </a:lnTo>
                  <a:lnTo>
                    <a:pt x="2315" y="1010"/>
                  </a:lnTo>
                  <a:lnTo>
                    <a:pt x="2322" y="975"/>
                  </a:lnTo>
                  <a:lnTo>
                    <a:pt x="2329" y="940"/>
                  </a:lnTo>
                  <a:lnTo>
                    <a:pt x="2336" y="906"/>
                  </a:lnTo>
                  <a:lnTo>
                    <a:pt x="2343" y="871"/>
                  </a:lnTo>
                  <a:lnTo>
                    <a:pt x="2349" y="837"/>
                  </a:lnTo>
                  <a:lnTo>
                    <a:pt x="2356" y="801"/>
                  </a:lnTo>
                  <a:lnTo>
                    <a:pt x="2363" y="766"/>
                  </a:lnTo>
                  <a:lnTo>
                    <a:pt x="2370" y="732"/>
                  </a:lnTo>
                  <a:lnTo>
                    <a:pt x="2377" y="697"/>
                  </a:lnTo>
                  <a:lnTo>
                    <a:pt x="2384" y="662"/>
                  </a:lnTo>
                  <a:lnTo>
                    <a:pt x="2392" y="627"/>
                  </a:lnTo>
                  <a:lnTo>
                    <a:pt x="2399" y="592"/>
                  </a:lnTo>
                  <a:lnTo>
                    <a:pt x="2406" y="557"/>
                  </a:lnTo>
                  <a:lnTo>
                    <a:pt x="2414" y="522"/>
                  </a:lnTo>
                  <a:lnTo>
                    <a:pt x="2421" y="486"/>
                  </a:lnTo>
                  <a:lnTo>
                    <a:pt x="2428" y="452"/>
                  </a:lnTo>
                  <a:lnTo>
                    <a:pt x="2436" y="416"/>
                  </a:lnTo>
                  <a:lnTo>
                    <a:pt x="2443" y="380"/>
                  </a:lnTo>
                  <a:lnTo>
                    <a:pt x="2451" y="345"/>
                  </a:lnTo>
                  <a:lnTo>
                    <a:pt x="2458" y="310"/>
                  </a:lnTo>
                  <a:lnTo>
                    <a:pt x="2466" y="274"/>
                  </a:lnTo>
                  <a:lnTo>
                    <a:pt x="2473" y="239"/>
                  </a:lnTo>
                  <a:lnTo>
                    <a:pt x="2481" y="202"/>
                  </a:lnTo>
                  <a:lnTo>
                    <a:pt x="2488" y="166"/>
                  </a:lnTo>
                  <a:lnTo>
                    <a:pt x="2496" y="130"/>
                  </a:lnTo>
                  <a:lnTo>
                    <a:pt x="2496" y="111"/>
                  </a:lnTo>
                  <a:lnTo>
                    <a:pt x="2496" y="90"/>
                  </a:lnTo>
                  <a:lnTo>
                    <a:pt x="2495" y="69"/>
                  </a:lnTo>
                  <a:lnTo>
                    <a:pt x="2492" y="49"/>
                  </a:lnTo>
                  <a:lnTo>
                    <a:pt x="2488" y="30"/>
                  </a:lnTo>
                  <a:lnTo>
                    <a:pt x="2482" y="16"/>
                  </a:lnTo>
                  <a:lnTo>
                    <a:pt x="2474" y="6"/>
                  </a:lnTo>
                  <a:lnTo>
                    <a:pt x="2463" y="2"/>
                  </a:lnTo>
                  <a:lnTo>
                    <a:pt x="2450" y="0"/>
                  </a:lnTo>
                  <a:lnTo>
                    <a:pt x="2424" y="1"/>
                  </a:lnTo>
                  <a:lnTo>
                    <a:pt x="2387" y="4"/>
                  </a:lnTo>
                  <a:lnTo>
                    <a:pt x="2340" y="8"/>
                  </a:lnTo>
                  <a:lnTo>
                    <a:pt x="2284" y="14"/>
                  </a:lnTo>
                  <a:lnTo>
                    <a:pt x="2219" y="22"/>
                  </a:lnTo>
                  <a:lnTo>
                    <a:pt x="2146" y="32"/>
                  </a:lnTo>
                  <a:lnTo>
                    <a:pt x="2065" y="43"/>
                  </a:lnTo>
                  <a:lnTo>
                    <a:pt x="1978" y="55"/>
                  </a:lnTo>
                  <a:lnTo>
                    <a:pt x="1886" y="68"/>
                  </a:lnTo>
                  <a:lnTo>
                    <a:pt x="1788" y="83"/>
                  </a:lnTo>
                  <a:lnTo>
                    <a:pt x="1687" y="98"/>
                  </a:lnTo>
                  <a:lnTo>
                    <a:pt x="1582" y="115"/>
                  </a:lnTo>
                  <a:lnTo>
                    <a:pt x="1475" y="132"/>
                  </a:lnTo>
                  <a:lnTo>
                    <a:pt x="1366" y="149"/>
                  </a:lnTo>
                  <a:lnTo>
                    <a:pt x="1256" y="167"/>
                  </a:lnTo>
                  <a:lnTo>
                    <a:pt x="1146" y="186"/>
                  </a:lnTo>
                  <a:lnTo>
                    <a:pt x="1036" y="203"/>
                  </a:lnTo>
                  <a:lnTo>
                    <a:pt x="928" y="221"/>
                  </a:lnTo>
                  <a:lnTo>
                    <a:pt x="822" y="240"/>
                  </a:lnTo>
                  <a:lnTo>
                    <a:pt x="719" y="258"/>
                  </a:lnTo>
                  <a:lnTo>
                    <a:pt x="619" y="276"/>
                  </a:lnTo>
                  <a:lnTo>
                    <a:pt x="525" y="293"/>
                  </a:lnTo>
                  <a:lnTo>
                    <a:pt x="435" y="309"/>
                  </a:lnTo>
                  <a:lnTo>
                    <a:pt x="351" y="325"/>
                  </a:lnTo>
                  <a:lnTo>
                    <a:pt x="275" y="340"/>
                  </a:lnTo>
                  <a:lnTo>
                    <a:pt x="206" y="354"/>
                  </a:lnTo>
                  <a:lnTo>
                    <a:pt x="144" y="367"/>
                  </a:lnTo>
                  <a:lnTo>
                    <a:pt x="93" y="378"/>
                  </a:lnTo>
                  <a:lnTo>
                    <a:pt x="51" y="388"/>
                  </a:lnTo>
                  <a:lnTo>
                    <a:pt x="20" y="397"/>
                  </a:lnTo>
                  <a:lnTo>
                    <a:pt x="0" y="403"/>
                  </a:lnTo>
                  <a:lnTo>
                    <a:pt x="4" y="436"/>
                  </a:lnTo>
                  <a:lnTo>
                    <a:pt x="10" y="468"/>
                  </a:lnTo>
                  <a:lnTo>
                    <a:pt x="18" y="500"/>
                  </a:lnTo>
                  <a:lnTo>
                    <a:pt x="26" y="533"/>
                  </a:lnTo>
                  <a:lnTo>
                    <a:pt x="36" y="564"/>
                  </a:lnTo>
                  <a:lnTo>
                    <a:pt x="48" y="595"/>
                  </a:lnTo>
                  <a:lnTo>
                    <a:pt x="59" y="626"/>
                  </a:lnTo>
                  <a:lnTo>
                    <a:pt x="73" y="657"/>
                  </a:lnTo>
                  <a:lnTo>
                    <a:pt x="87" y="687"/>
                  </a:lnTo>
                  <a:lnTo>
                    <a:pt x="101" y="718"/>
                  </a:lnTo>
                  <a:lnTo>
                    <a:pt x="116" y="748"/>
                  </a:lnTo>
                  <a:lnTo>
                    <a:pt x="131" y="779"/>
                  </a:lnTo>
                  <a:lnTo>
                    <a:pt x="147" y="809"/>
                  </a:lnTo>
                  <a:lnTo>
                    <a:pt x="162" y="839"/>
                  </a:lnTo>
                  <a:lnTo>
                    <a:pt x="178" y="869"/>
                  </a:lnTo>
                  <a:lnTo>
                    <a:pt x="193" y="899"/>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29" name="Freeform 15"/>
            <p:cNvSpPr>
              <a:spLocks noChangeArrowheads="1"/>
            </p:cNvSpPr>
            <p:nvPr/>
          </p:nvSpPr>
          <p:spPr bwMode="auto">
            <a:xfrm>
              <a:off x="5478" y="1849"/>
              <a:ext cx="173" cy="61"/>
            </a:xfrm>
            <a:custGeom>
              <a:avLst/>
              <a:gdLst>
                <a:gd name="T0" fmla="*/ 0 w 1359"/>
                <a:gd name="T1" fmla="*/ 0 h 511"/>
                <a:gd name="T2" fmla="*/ 0 w 1359"/>
                <a:gd name="T3" fmla="*/ 0 h 511"/>
                <a:gd name="T4" fmla="*/ 0 w 1359"/>
                <a:gd name="T5" fmla="*/ 0 h 511"/>
                <a:gd name="T6" fmla="*/ 0 w 1359"/>
                <a:gd name="T7" fmla="*/ 0 h 511"/>
                <a:gd name="T8" fmla="*/ 0 w 1359"/>
                <a:gd name="T9" fmla="*/ 0 h 511"/>
                <a:gd name="T10" fmla="*/ 0 w 1359"/>
                <a:gd name="T11" fmla="*/ 0 h 511"/>
                <a:gd name="T12" fmla="*/ 0 w 1359"/>
                <a:gd name="T13" fmla="*/ 0 h 511"/>
                <a:gd name="T14" fmla="*/ 0 w 1359"/>
                <a:gd name="T15" fmla="*/ 0 h 511"/>
                <a:gd name="T16" fmla="*/ 0 w 1359"/>
                <a:gd name="T17" fmla="*/ 0 h 511"/>
                <a:gd name="T18" fmla="*/ 0 w 1359"/>
                <a:gd name="T19" fmla="*/ 0 h 511"/>
                <a:gd name="T20" fmla="*/ 0 w 1359"/>
                <a:gd name="T21" fmla="*/ 0 h 511"/>
                <a:gd name="T22" fmla="*/ 0 w 1359"/>
                <a:gd name="T23" fmla="*/ 0 h 511"/>
                <a:gd name="T24" fmla="*/ 0 w 1359"/>
                <a:gd name="T25" fmla="*/ 0 h 511"/>
                <a:gd name="T26" fmla="*/ 0 w 1359"/>
                <a:gd name="T27" fmla="*/ 0 h 511"/>
                <a:gd name="T28" fmla="*/ 0 w 1359"/>
                <a:gd name="T29" fmla="*/ 0 h 511"/>
                <a:gd name="T30" fmla="*/ 0 w 1359"/>
                <a:gd name="T31" fmla="*/ 0 h 511"/>
                <a:gd name="T32" fmla="*/ 0 w 1359"/>
                <a:gd name="T33" fmla="*/ 0 h 511"/>
                <a:gd name="T34" fmla="*/ 0 w 1359"/>
                <a:gd name="T35" fmla="*/ 0 h 511"/>
                <a:gd name="T36" fmla="*/ 0 w 1359"/>
                <a:gd name="T37" fmla="*/ 0 h 511"/>
                <a:gd name="T38" fmla="*/ 0 w 1359"/>
                <a:gd name="T39" fmla="*/ 0 h 511"/>
                <a:gd name="T40" fmla="*/ 0 w 1359"/>
                <a:gd name="T41" fmla="*/ 0 h 511"/>
                <a:gd name="T42" fmla="*/ 0 w 1359"/>
                <a:gd name="T43" fmla="*/ 0 h 511"/>
                <a:gd name="T44" fmla="*/ 0 w 1359"/>
                <a:gd name="T45" fmla="*/ 0 h 511"/>
                <a:gd name="T46" fmla="*/ 0 w 1359"/>
                <a:gd name="T47" fmla="*/ 0 h 511"/>
                <a:gd name="T48" fmla="*/ 0 w 1359"/>
                <a:gd name="T49" fmla="*/ 0 h 511"/>
                <a:gd name="T50" fmla="*/ 0 w 1359"/>
                <a:gd name="T51" fmla="*/ 0 h 511"/>
                <a:gd name="T52" fmla="*/ 0 w 1359"/>
                <a:gd name="T53" fmla="*/ 0 h 511"/>
                <a:gd name="T54" fmla="*/ 0 w 1359"/>
                <a:gd name="T55" fmla="*/ 0 h 511"/>
                <a:gd name="T56" fmla="*/ 0 w 1359"/>
                <a:gd name="T57" fmla="*/ 0 h 511"/>
                <a:gd name="T58" fmla="*/ 0 w 1359"/>
                <a:gd name="T59" fmla="*/ 0 h 511"/>
                <a:gd name="T60" fmla="*/ 0 w 1359"/>
                <a:gd name="T61" fmla="*/ 0 h 511"/>
                <a:gd name="T62" fmla="*/ 0 w 1359"/>
                <a:gd name="T63" fmla="*/ 0 h 511"/>
                <a:gd name="T64" fmla="*/ 0 w 1359"/>
                <a:gd name="T65" fmla="*/ 0 h 511"/>
                <a:gd name="T66" fmla="*/ 0 w 1359"/>
                <a:gd name="T67" fmla="*/ 0 h 511"/>
                <a:gd name="T68" fmla="*/ 0 w 1359"/>
                <a:gd name="T69" fmla="*/ 0 h 511"/>
                <a:gd name="T70" fmla="*/ 0 w 1359"/>
                <a:gd name="T71" fmla="*/ 0 h 511"/>
                <a:gd name="T72" fmla="*/ 0 w 1359"/>
                <a:gd name="T73" fmla="*/ 0 h 511"/>
                <a:gd name="T74" fmla="*/ 0 w 1359"/>
                <a:gd name="T75" fmla="*/ 0 h 511"/>
                <a:gd name="T76" fmla="*/ 0 w 1359"/>
                <a:gd name="T77" fmla="*/ 0 h 511"/>
                <a:gd name="T78" fmla="*/ 0 w 1359"/>
                <a:gd name="T79" fmla="*/ 0 h 511"/>
                <a:gd name="T80" fmla="*/ 0 w 1359"/>
                <a:gd name="T81" fmla="*/ 0 h 511"/>
                <a:gd name="T82" fmla="*/ 0 w 1359"/>
                <a:gd name="T83" fmla="*/ 0 h 511"/>
                <a:gd name="T84" fmla="*/ 0 w 1359"/>
                <a:gd name="T85" fmla="*/ 0 h 511"/>
                <a:gd name="T86" fmla="*/ 0 w 1359"/>
                <a:gd name="T87" fmla="*/ 0 h 511"/>
                <a:gd name="T88" fmla="*/ 0 w 1359"/>
                <a:gd name="T89" fmla="*/ 0 h 511"/>
                <a:gd name="T90" fmla="*/ 0 w 1359"/>
                <a:gd name="T91" fmla="*/ 0 h 511"/>
                <a:gd name="T92" fmla="*/ 0 w 1359"/>
                <a:gd name="T93" fmla="*/ 0 h 511"/>
                <a:gd name="T94" fmla="*/ 0 w 1359"/>
                <a:gd name="T95" fmla="*/ 0 h 511"/>
                <a:gd name="T96" fmla="*/ 0 w 1359"/>
                <a:gd name="T97" fmla="*/ 0 h 511"/>
                <a:gd name="T98" fmla="*/ 0 w 1359"/>
                <a:gd name="T99" fmla="*/ 0 h 511"/>
                <a:gd name="T100" fmla="*/ 0 w 1359"/>
                <a:gd name="T101" fmla="*/ 0 h 5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59" h="511">
                  <a:moveTo>
                    <a:pt x="1359" y="15"/>
                  </a:moveTo>
                  <a:lnTo>
                    <a:pt x="1347" y="10"/>
                  </a:lnTo>
                  <a:lnTo>
                    <a:pt x="1334" y="7"/>
                  </a:lnTo>
                  <a:lnTo>
                    <a:pt x="1315" y="5"/>
                  </a:lnTo>
                  <a:lnTo>
                    <a:pt x="1293" y="2"/>
                  </a:lnTo>
                  <a:lnTo>
                    <a:pt x="1268" y="1"/>
                  </a:lnTo>
                  <a:lnTo>
                    <a:pt x="1240" y="0"/>
                  </a:lnTo>
                  <a:lnTo>
                    <a:pt x="1209" y="0"/>
                  </a:lnTo>
                  <a:lnTo>
                    <a:pt x="1176" y="1"/>
                  </a:lnTo>
                  <a:lnTo>
                    <a:pt x="1140" y="2"/>
                  </a:lnTo>
                  <a:lnTo>
                    <a:pt x="1103" y="3"/>
                  </a:lnTo>
                  <a:lnTo>
                    <a:pt x="1063" y="6"/>
                  </a:lnTo>
                  <a:lnTo>
                    <a:pt x="1023" y="8"/>
                  </a:lnTo>
                  <a:lnTo>
                    <a:pt x="980" y="11"/>
                  </a:lnTo>
                  <a:lnTo>
                    <a:pt x="936" y="15"/>
                  </a:lnTo>
                  <a:lnTo>
                    <a:pt x="891" y="18"/>
                  </a:lnTo>
                  <a:lnTo>
                    <a:pt x="845" y="23"/>
                  </a:lnTo>
                  <a:lnTo>
                    <a:pt x="799" y="28"/>
                  </a:lnTo>
                  <a:lnTo>
                    <a:pt x="752" y="32"/>
                  </a:lnTo>
                  <a:lnTo>
                    <a:pt x="706" y="38"/>
                  </a:lnTo>
                  <a:lnTo>
                    <a:pt x="659" y="44"/>
                  </a:lnTo>
                  <a:lnTo>
                    <a:pt x="611" y="49"/>
                  </a:lnTo>
                  <a:lnTo>
                    <a:pt x="565" y="55"/>
                  </a:lnTo>
                  <a:lnTo>
                    <a:pt x="520" y="62"/>
                  </a:lnTo>
                  <a:lnTo>
                    <a:pt x="475" y="69"/>
                  </a:lnTo>
                  <a:lnTo>
                    <a:pt x="432" y="76"/>
                  </a:lnTo>
                  <a:lnTo>
                    <a:pt x="390" y="83"/>
                  </a:lnTo>
                  <a:lnTo>
                    <a:pt x="349" y="90"/>
                  </a:lnTo>
                  <a:lnTo>
                    <a:pt x="310" y="97"/>
                  </a:lnTo>
                  <a:lnTo>
                    <a:pt x="273" y="105"/>
                  </a:lnTo>
                  <a:lnTo>
                    <a:pt x="238" y="112"/>
                  </a:lnTo>
                  <a:lnTo>
                    <a:pt x="206" y="120"/>
                  </a:lnTo>
                  <a:lnTo>
                    <a:pt x="176" y="127"/>
                  </a:lnTo>
                  <a:lnTo>
                    <a:pt x="163" y="151"/>
                  </a:lnTo>
                  <a:lnTo>
                    <a:pt x="151" y="174"/>
                  </a:lnTo>
                  <a:lnTo>
                    <a:pt x="138" y="197"/>
                  </a:lnTo>
                  <a:lnTo>
                    <a:pt x="125" y="220"/>
                  </a:lnTo>
                  <a:lnTo>
                    <a:pt x="113" y="243"/>
                  </a:lnTo>
                  <a:lnTo>
                    <a:pt x="100" y="266"/>
                  </a:lnTo>
                  <a:lnTo>
                    <a:pt x="88" y="289"/>
                  </a:lnTo>
                  <a:lnTo>
                    <a:pt x="76" y="312"/>
                  </a:lnTo>
                  <a:lnTo>
                    <a:pt x="64" y="335"/>
                  </a:lnTo>
                  <a:lnTo>
                    <a:pt x="53" y="359"/>
                  </a:lnTo>
                  <a:lnTo>
                    <a:pt x="42" y="384"/>
                  </a:lnTo>
                  <a:lnTo>
                    <a:pt x="32" y="408"/>
                  </a:lnTo>
                  <a:lnTo>
                    <a:pt x="23" y="432"/>
                  </a:lnTo>
                  <a:lnTo>
                    <a:pt x="13" y="457"/>
                  </a:lnTo>
                  <a:lnTo>
                    <a:pt x="7" y="484"/>
                  </a:lnTo>
                  <a:lnTo>
                    <a:pt x="0" y="510"/>
                  </a:lnTo>
                  <a:lnTo>
                    <a:pt x="10" y="511"/>
                  </a:lnTo>
                  <a:lnTo>
                    <a:pt x="24" y="511"/>
                  </a:lnTo>
                  <a:lnTo>
                    <a:pt x="41" y="511"/>
                  </a:lnTo>
                  <a:lnTo>
                    <a:pt x="61" y="510"/>
                  </a:lnTo>
                  <a:lnTo>
                    <a:pt x="83" y="509"/>
                  </a:lnTo>
                  <a:lnTo>
                    <a:pt x="107" y="507"/>
                  </a:lnTo>
                  <a:lnTo>
                    <a:pt x="133" y="505"/>
                  </a:lnTo>
                  <a:lnTo>
                    <a:pt x="162" y="501"/>
                  </a:lnTo>
                  <a:lnTo>
                    <a:pt x="192" y="498"/>
                  </a:lnTo>
                  <a:lnTo>
                    <a:pt x="223" y="494"/>
                  </a:lnTo>
                  <a:lnTo>
                    <a:pt x="257" y="490"/>
                  </a:lnTo>
                  <a:lnTo>
                    <a:pt x="290" y="485"/>
                  </a:lnTo>
                  <a:lnTo>
                    <a:pt x="324" y="479"/>
                  </a:lnTo>
                  <a:lnTo>
                    <a:pt x="360" y="475"/>
                  </a:lnTo>
                  <a:lnTo>
                    <a:pt x="396" y="469"/>
                  </a:lnTo>
                  <a:lnTo>
                    <a:pt x="432" y="463"/>
                  </a:lnTo>
                  <a:lnTo>
                    <a:pt x="467" y="457"/>
                  </a:lnTo>
                  <a:lnTo>
                    <a:pt x="503" y="452"/>
                  </a:lnTo>
                  <a:lnTo>
                    <a:pt x="538" y="446"/>
                  </a:lnTo>
                  <a:lnTo>
                    <a:pt x="572" y="440"/>
                  </a:lnTo>
                  <a:lnTo>
                    <a:pt x="606" y="434"/>
                  </a:lnTo>
                  <a:lnTo>
                    <a:pt x="638" y="427"/>
                  </a:lnTo>
                  <a:lnTo>
                    <a:pt x="669" y="422"/>
                  </a:lnTo>
                  <a:lnTo>
                    <a:pt x="699" y="416"/>
                  </a:lnTo>
                  <a:lnTo>
                    <a:pt x="727" y="411"/>
                  </a:lnTo>
                  <a:lnTo>
                    <a:pt x="752" y="405"/>
                  </a:lnTo>
                  <a:lnTo>
                    <a:pt x="775" y="401"/>
                  </a:lnTo>
                  <a:lnTo>
                    <a:pt x="797" y="395"/>
                  </a:lnTo>
                  <a:lnTo>
                    <a:pt x="815" y="392"/>
                  </a:lnTo>
                  <a:lnTo>
                    <a:pt x="831" y="387"/>
                  </a:lnTo>
                  <a:lnTo>
                    <a:pt x="844" y="384"/>
                  </a:lnTo>
                  <a:lnTo>
                    <a:pt x="853" y="380"/>
                  </a:lnTo>
                  <a:lnTo>
                    <a:pt x="841" y="376"/>
                  </a:lnTo>
                  <a:lnTo>
                    <a:pt x="818" y="373"/>
                  </a:lnTo>
                  <a:lnTo>
                    <a:pt x="784" y="373"/>
                  </a:lnTo>
                  <a:lnTo>
                    <a:pt x="743" y="376"/>
                  </a:lnTo>
                  <a:lnTo>
                    <a:pt x="694" y="379"/>
                  </a:lnTo>
                  <a:lnTo>
                    <a:pt x="641" y="384"/>
                  </a:lnTo>
                  <a:lnTo>
                    <a:pt x="585" y="389"/>
                  </a:lnTo>
                  <a:lnTo>
                    <a:pt x="526" y="395"/>
                  </a:lnTo>
                  <a:lnTo>
                    <a:pt x="466" y="402"/>
                  </a:lnTo>
                  <a:lnTo>
                    <a:pt x="407" y="409"/>
                  </a:lnTo>
                  <a:lnTo>
                    <a:pt x="351" y="415"/>
                  </a:lnTo>
                  <a:lnTo>
                    <a:pt x="299" y="420"/>
                  </a:lnTo>
                  <a:lnTo>
                    <a:pt x="252" y="425"/>
                  </a:lnTo>
                  <a:lnTo>
                    <a:pt x="212" y="429"/>
                  </a:lnTo>
                  <a:lnTo>
                    <a:pt x="180" y="431"/>
                  </a:lnTo>
                  <a:lnTo>
                    <a:pt x="160" y="431"/>
                  </a:lnTo>
                  <a:lnTo>
                    <a:pt x="195" y="422"/>
                  </a:lnTo>
                  <a:lnTo>
                    <a:pt x="231" y="414"/>
                  </a:lnTo>
                  <a:lnTo>
                    <a:pt x="268" y="405"/>
                  </a:lnTo>
                  <a:lnTo>
                    <a:pt x="304" y="399"/>
                  </a:lnTo>
                  <a:lnTo>
                    <a:pt x="339" y="392"/>
                  </a:lnTo>
                  <a:lnTo>
                    <a:pt x="375" y="385"/>
                  </a:lnTo>
                  <a:lnTo>
                    <a:pt x="412" y="378"/>
                  </a:lnTo>
                  <a:lnTo>
                    <a:pt x="448" y="372"/>
                  </a:lnTo>
                  <a:lnTo>
                    <a:pt x="483" y="366"/>
                  </a:lnTo>
                  <a:lnTo>
                    <a:pt x="519" y="361"/>
                  </a:lnTo>
                  <a:lnTo>
                    <a:pt x="556" y="355"/>
                  </a:lnTo>
                  <a:lnTo>
                    <a:pt x="592" y="350"/>
                  </a:lnTo>
                  <a:lnTo>
                    <a:pt x="627" y="346"/>
                  </a:lnTo>
                  <a:lnTo>
                    <a:pt x="663" y="340"/>
                  </a:lnTo>
                  <a:lnTo>
                    <a:pt x="700" y="335"/>
                  </a:lnTo>
                  <a:lnTo>
                    <a:pt x="736" y="331"/>
                  </a:lnTo>
                  <a:lnTo>
                    <a:pt x="771" y="326"/>
                  </a:lnTo>
                  <a:lnTo>
                    <a:pt x="807" y="323"/>
                  </a:lnTo>
                  <a:lnTo>
                    <a:pt x="844" y="318"/>
                  </a:lnTo>
                  <a:lnTo>
                    <a:pt x="880" y="313"/>
                  </a:lnTo>
                  <a:lnTo>
                    <a:pt x="915" y="309"/>
                  </a:lnTo>
                  <a:lnTo>
                    <a:pt x="951" y="305"/>
                  </a:lnTo>
                  <a:lnTo>
                    <a:pt x="987" y="301"/>
                  </a:lnTo>
                  <a:lnTo>
                    <a:pt x="1024" y="296"/>
                  </a:lnTo>
                  <a:lnTo>
                    <a:pt x="1059" y="291"/>
                  </a:lnTo>
                  <a:lnTo>
                    <a:pt x="1095" y="287"/>
                  </a:lnTo>
                  <a:lnTo>
                    <a:pt x="1131" y="282"/>
                  </a:lnTo>
                  <a:lnTo>
                    <a:pt x="1167" y="276"/>
                  </a:lnTo>
                  <a:lnTo>
                    <a:pt x="1203" y="272"/>
                  </a:lnTo>
                  <a:lnTo>
                    <a:pt x="1239" y="266"/>
                  </a:lnTo>
                  <a:lnTo>
                    <a:pt x="1275" y="260"/>
                  </a:lnTo>
                  <a:lnTo>
                    <a:pt x="1311" y="255"/>
                  </a:lnTo>
                  <a:lnTo>
                    <a:pt x="1275" y="252"/>
                  </a:lnTo>
                  <a:lnTo>
                    <a:pt x="1237" y="251"/>
                  </a:lnTo>
                  <a:lnTo>
                    <a:pt x="1197" y="250"/>
                  </a:lnTo>
                  <a:lnTo>
                    <a:pt x="1155" y="250"/>
                  </a:lnTo>
                  <a:lnTo>
                    <a:pt x="1112" y="250"/>
                  </a:lnTo>
                  <a:lnTo>
                    <a:pt x="1069" y="251"/>
                  </a:lnTo>
                  <a:lnTo>
                    <a:pt x="1024" y="252"/>
                  </a:lnTo>
                  <a:lnTo>
                    <a:pt x="978" y="255"/>
                  </a:lnTo>
                  <a:lnTo>
                    <a:pt x="932" y="257"/>
                  </a:lnTo>
                  <a:lnTo>
                    <a:pt x="886" y="259"/>
                  </a:lnTo>
                  <a:lnTo>
                    <a:pt x="838" y="263"/>
                  </a:lnTo>
                  <a:lnTo>
                    <a:pt x="791" y="266"/>
                  </a:lnTo>
                  <a:lnTo>
                    <a:pt x="745" y="270"/>
                  </a:lnTo>
                  <a:lnTo>
                    <a:pt x="699" y="273"/>
                  </a:lnTo>
                  <a:lnTo>
                    <a:pt x="653" y="278"/>
                  </a:lnTo>
                  <a:lnTo>
                    <a:pt x="609" y="281"/>
                  </a:lnTo>
                  <a:lnTo>
                    <a:pt x="565" y="286"/>
                  </a:lnTo>
                  <a:lnTo>
                    <a:pt x="524" y="289"/>
                  </a:lnTo>
                  <a:lnTo>
                    <a:pt x="482" y="294"/>
                  </a:lnTo>
                  <a:lnTo>
                    <a:pt x="444" y="298"/>
                  </a:lnTo>
                  <a:lnTo>
                    <a:pt x="407" y="302"/>
                  </a:lnTo>
                  <a:lnTo>
                    <a:pt x="372" y="306"/>
                  </a:lnTo>
                  <a:lnTo>
                    <a:pt x="339" y="310"/>
                  </a:lnTo>
                  <a:lnTo>
                    <a:pt x="310" y="313"/>
                  </a:lnTo>
                  <a:lnTo>
                    <a:pt x="282" y="317"/>
                  </a:lnTo>
                  <a:lnTo>
                    <a:pt x="258" y="320"/>
                  </a:lnTo>
                  <a:lnTo>
                    <a:pt x="237" y="323"/>
                  </a:lnTo>
                  <a:lnTo>
                    <a:pt x="220" y="325"/>
                  </a:lnTo>
                  <a:lnTo>
                    <a:pt x="205" y="327"/>
                  </a:lnTo>
                  <a:lnTo>
                    <a:pt x="194" y="328"/>
                  </a:lnTo>
                  <a:lnTo>
                    <a:pt x="189" y="329"/>
                  </a:lnTo>
                  <a:lnTo>
                    <a:pt x="186" y="329"/>
                  </a:lnTo>
                  <a:lnTo>
                    <a:pt x="217" y="323"/>
                  </a:lnTo>
                  <a:lnTo>
                    <a:pt x="250" y="314"/>
                  </a:lnTo>
                  <a:lnTo>
                    <a:pt x="282" y="308"/>
                  </a:lnTo>
                  <a:lnTo>
                    <a:pt x="314" y="301"/>
                  </a:lnTo>
                  <a:lnTo>
                    <a:pt x="348" y="294"/>
                  </a:lnTo>
                  <a:lnTo>
                    <a:pt x="380" y="287"/>
                  </a:lnTo>
                  <a:lnTo>
                    <a:pt x="413" y="280"/>
                  </a:lnTo>
                  <a:lnTo>
                    <a:pt x="445" y="273"/>
                  </a:lnTo>
                  <a:lnTo>
                    <a:pt x="479" y="266"/>
                  </a:lnTo>
                  <a:lnTo>
                    <a:pt x="512" y="260"/>
                  </a:lnTo>
                  <a:lnTo>
                    <a:pt x="546" y="253"/>
                  </a:lnTo>
                  <a:lnTo>
                    <a:pt x="579" y="248"/>
                  </a:lnTo>
                  <a:lnTo>
                    <a:pt x="612" y="241"/>
                  </a:lnTo>
                  <a:lnTo>
                    <a:pt x="646" y="235"/>
                  </a:lnTo>
                  <a:lnTo>
                    <a:pt x="679" y="229"/>
                  </a:lnTo>
                  <a:lnTo>
                    <a:pt x="713" y="223"/>
                  </a:lnTo>
                  <a:lnTo>
                    <a:pt x="746" y="218"/>
                  </a:lnTo>
                  <a:lnTo>
                    <a:pt x="780" y="212"/>
                  </a:lnTo>
                  <a:lnTo>
                    <a:pt x="813" y="206"/>
                  </a:lnTo>
                  <a:lnTo>
                    <a:pt x="846" y="200"/>
                  </a:lnTo>
                  <a:lnTo>
                    <a:pt x="880" y="196"/>
                  </a:lnTo>
                  <a:lnTo>
                    <a:pt x="912" y="190"/>
                  </a:lnTo>
                  <a:lnTo>
                    <a:pt x="945" y="184"/>
                  </a:lnTo>
                  <a:lnTo>
                    <a:pt x="978" y="180"/>
                  </a:lnTo>
                  <a:lnTo>
                    <a:pt x="1010" y="175"/>
                  </a:lnTo>
                  <a:lnTo>
                    <a:pt x="1042" y="170"/>
                  </a:lnTo>
                  <a:lnTo>
                    <a:pt x="1074" y="165"/>
                  </a:lnTo>
                  <a:lnTo>
                    <a:pt x="1106" y="160"/>
                  </a:lnTo>
                  <a:lnTo>
                    <a:pt x="1138" y="155"/>
                  </a:lnTo>
                  <a:lnTo>
                    <a:pt x="1169" y="151"/>
                  </a:lnTo>
                  <a:lnTo>
                    <a:pt x="1200" y="147"/>
                  </a:lnTo>
                  <a:lnTo>
                    <a:pt x="1230" y="143"/>
                  </a:lnTo>
                  <a:lnTo>
                    <a:pt x="1199" y="139"/>
                  </a:lnTo>
                  <a:lnTo>
                    <a:pt x="1168" y="136"/>
                  </a:lnTo>
                  <a:lnTo>
                    <a:pt x="1135" y="134"/>
                  </a:lnTo>
                  <a:lnTo>
                    <a:pt x="1104" y="132"/>
                  </a:lnTo>
                  <a:lnTo>
                    <a:pt x="1073" y="132"/>
                  </a:lnTo>
                  <a:lnTo>
                    <a:pt x="1042" y="134"/>
                  </a:lnTo>
                  <a:lnTo>
                    <a:pt x="1010" y="135"/>
                  </a:lnTo>
                  <a:lnTo>
                    <a:pt x="979" y="137"/>
                  </a:lnTo>
                  <a:lnTo>
                    <a:pt x="948" y="139"/>
                  </a:lnTo>
                  <a:lnTo>
                    <a:pt x="917" y="143"/>
                  </a:lnTo>
                  <a:lnTo>
                    <a:pt x="884" y="146"/>
                  </a:lnTo>
                  <a:lnTo>
                    <a:pt x="853" y="151"/>
                  </a:lnTo>
                  <a:lnTo>
                    <a:pt x="822" y="154"/>
                  </a:lnTo>
                  <a:lnTo>
                    <a:pt x="790" y="160"/>
                  </a:lnTo>
                  <a:lnTo>
                    <a:pt x="759" y="165"/>
                  </a:lnTo>
                  <a:lnTo>
                    <a:pt x="728" y="170"/>
                  </a:lnTo>
                  <a:lnTo>
                    <a:pt x="695" y="175"/>
                  </a:lnTo>
                  <a:lnTo>
                    <a:pt x="664" y="181"/>
                  </a:lnTo>
                  <a:lnTo>
                    <a:pt x="633" y="187"/>
                  </a:lnTo>
                  <a:lnTo>
                    <a:pt x="601" y="192"/>
                  </a:lnTo>
                  <a:lnTo>
                    <a:pt x="570" y="198"/>
                  </a:lnTo>
                  <a:lnTo>
                    <a:pt x="539" y="203"/>
                  </a:lnTo>
                  <a:lnTo>
                    <a:pt x="507" y="208"/>
                  </a:lnTo>
                  <a:lnTo>
                    <a:pt x="475" y="213"/>
                  </a:lnTo>
                  <a:lnTo>
                    <a:pt x="444" y="218"/>
                  </a:lnTo>
                  <a:lnTo>
                    <a:pt x="412" y="221"/>
                  </a:lnTo>
                  <a:lnTo>
                    <a:pt x="381" y="225"/>
                  </a:lnTo>
                  <a:lnTo>
                    <a:pt x="349" y="228"/>
                  </a:lnTo>
                  <a:lnTo>
                    <a:pt x="318" y="230"/>
                  </a:lnTo>
                  <a:lnTo>
                    <a:pt x="286" y="233"/>
                  </a:lnTo>
                  <a:lnTo>
                    <a:pt x="254" y="234"/>
                  </a:lnTo>
                  <a:lnTo>
                    <a:pt x="223" y="234"/>
                  </a:lnTo>
                  <a:lnTo>
                    <a:pt x="225" y="232"/>
                  </a:lnTo>
                  <a:lnTo>
                    <a:pt x="232" y="229"/>
                  </a:lnTo>
                  <a:lnTo>
                    <a:pt x="243" y="227"/>
                  </a:lnTo>
                  <a:lnTo>
                    <a:pt x="257" y="223"/>
                  </a:lnTo>
                  <a:lnTo>
                    <a:pt x="275" y="219"/>
                  </a:lnTo>
                  <a:lnTo>
                    <a:pt x="297" y="214"/>
                  </a:lnTo>
                  <a:lnTo>
                    <a:pt x="321" y="210"/>
                  </a:lnTo>
                  <a:lnTo>
                    <a:pt x="349" y="204"/>
                  </a:lnTo>
                  <a:lnTo>
                    <a:pt x="380" y="198"/>
                  </a:lnTo>
                  <a:lnTo>
                    <a:pt x="412" y="192"/>
                  </a:lnTo>
                  <a:lnTo>
                    <a:pt x="448" y="185"/>
                  </a:lnTo>
                  <a:lnTo>
                    <a:pt x="486" y="179"/>
                  </a:lnTo>
                  <a:lnTo>
                    <a:pt x="525" y="172"/>
                  </a:lnTo>
                  <a:lnTo>
                    <a:pt x="566" y="164"/>
                  </a:lnTo>
                  <a:lnTo>
                    <a:pt x="609" y="157"/>
                  </a:lnTo>
                  <a:lnTo>
                    <a:pt x="653" y="149"/>
                  </a:lnTo>
                  <a:lnTo>
                    <a:pt x="699" y="140"/>
                  </a:lnTo>
                  <a:lnTo>
                    <a:pt x="744" y="131"/>
                  </a:lnTo>
                  <a:lnTo>
                    <a:pt x="791" y="123"/>
                  </a:lnTo>
                  <a:lnTo>
                    <a:pt x="838" y="115"/>
                  </a:lnTo>
                  <a:lnTo>
                    <a:pt x="886" y="106"/>
                  </a:lnTo>
                  <a:lnTo>
                    <a:pt x="933" y="98"/>
                  </a:lnTo>
                  <a:lnTo>
                    <a:pt x="980" y="89"/>
                  </a:lnTo>
                  <a:lnTo>
                    <a:pt x="1026" y="81"/>
                  </a:lnTo>
                  <a:lnTo>
                    <a:pt x="1072" y="71"/>
                  </a:lnTo>
                  <a:lnTo>
                    <a:pt x="1118" y="63"/>
                  </a:lnTo>
                  <a:lnTo>
                    <a:pt x="1162" y="55"/>
                  </a:lnTo>
                  <a:lnTo>
                    <a:pt x="1205" y="46"/>
                  </a:lnTo>
                  <a:lnTo>
                    <a:pt x="1246" y="38"/>
                  </a:lnTo>
                  <a:lnTo>
                    <a:pt x="1285" y="30"/>
                  </a:lnTo>
                  <a:lnTo>
                    <a:pt x="1323" y="23"/>
                  </a:lnTo>
                  <a:lnTo>
                    <a:pt x="1359" y="15"/>
                  </a:lnTo>
                  <a:close/>
                </a:path>
              </a:pathLst>
            </a:custGeom>
            <a:solidFill>
              <a:srgbClr val="99E5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30" name="Freeform 16"/>
            <p:cNvSpPr>
              <a:spLocks noChangeArrowheads="1"/>
            </p:cNvSpPr>
            <p:nvPr/>
          </p:nvSpPr>
          <p:spPr bwMode="auto">
            <a:xfrm>
              <a:off x="5684" y="2064"/>
              <a:ext cx="93" cy="63"/>
            </a:xfrm>
            <a:custGeom>
              <a:avLst/>
              <a:gdLst>
                <a:gd name="T0" fmla="*/ 0 w 736"/>
                <a:gd name="T1" fmla="*/ 0 h 526"/>
                <a:gd name="T2" fmla="*/ 0 w 736"/>
                <a:gd name="T3" fmla="*/ 0 h 526"/>
                <a:gd name="T4" fmla="*/ 0 w 736"/>
                <a:gd name="T5" fmla="*/ 0 h 526"/>
                <a:gd name="T6" fmla="*/ 0 w 736"/>
                <a:gd name="T7" fmla="*/ 0 h 526"/>
                <a:gd name="T8" fmla="*/ 0 w 736"/>
                <a:gd name="T9" fmla="*/ 0 h 526"/>
                <a:gd name="T10" fmla="*/ 0 w 736"/>
                <a:gd name="T11" fmla="*/ 0 h 526"/>
                <a:gd name="T12" fmla="*/ 0 w 736"/>
                <a:gd name="T13" fmla="*/ 0 h 526"/>
                <a:gd name="T14" fmla="*/ 0 w 736"/>
                <a:gd name="T15" fmla="*/ 0 h 526"/>
                <a:gd name="T16" fmla="*/ 0 w 736"/>
                <a:gd name="T17" fmla="*/ 0 h 526"/>
                <a:gd name="T18" fmla="*/ 0 w 736"/>
                <a:gd name="T19" fmla="*/ 0 h 526"/>
                <a:gd name="T20" fmla="*/ 0 w 736"/>
                <a:gd name="T21" fmla="*/ 0 h 526"/>
                <a:gd name="T22" fmla="*/ 0 w 736"/>
                <a:gd name="T23" fmla="*/ 0 h 526"/>
                <a:gd name="T24" fmla="*/ 0 w 736"/>
                <a:gd name="T25" fmla="*/ 0 h 526"/>
                <a:gd name="T26" fmla="*/ 0 w 736"/>
                <a:gd name="T27" fmla="*/ 0 h 526"/>
                <a:gd name="T28" fmla="*/ 0 w 736"/>
                <a:gd name="T29" fmla="*/ 0 h 526"/>
                <a:gd name="T30" fmla="*/ 0 w 736"/>
                <a:gd name="T31" fmla="*/ 0 h 526"/>
                <a:gd name="T32" fmla="*/ 0 w 736"/>
                <a:gd name="T33" fmla="*/ 0 h 526"/>
                <a:gd name="T34" fmla="*/ 0 w 736"/>
                <a:gd name="T35" fmla="*/ 0 h 526"/>
                <a:gd name="T36" fmla="*/ 0 w 736"/>
                <a:gd name="T37" fmla="*/ 0 h 526"/>
                <a:gd name="T38" fmla="*/ 0 w 736"/>
                <a:gd name="T39" fmla="*/ 0 h 526"/>
                <a:gd name="T40" fmla="*/ 0 w 736"/>
                <a:gd name="T41" fmla="*/ 0 h 526"/>
                <a:gd name="T42" fmla="*/ 0 w 736"/>
                <a:gd name="T43" fmla="*/ 0 h 526"/>
                <a:gd name="T44" fmla="*/ 0 w 736"/>
                <a:gd name="T45" fmla="*/ 0 h 526"/>
                <a:gd name="T46" fmla="*/ 0 w 736"/>
                <a:gd name="T47" fmla="*/ 0 h 526"/>
                <a:gd name="T48" fmla="*/ 0 w 736"/>
                <a:gd name="T49" fmla="*/ 0 h 526"/>
                <a:gd name="T50" fmla="*/ 0 w 736"/>
                <a:gd name="T51" fmla="*/ 0 h 526"/>
                <a:gd name="T52" fmla="*/ 0 w 736"/>
                <a:gd name="T53" fmla="*/ 0 h 526"/>
                <a:gd name="T54" fmla="*/ 0 w 736"/>
                <a:gd name="T55" fmla="*/ 0 h 526"/>
                <a:gd name="T56" fmla="*/ 0 w 736"/>
                <a:gd name="T57" fmla="*/ 0 h 526"/>
                <a:gd name="T58" fmla="*/ 0 w 736"/>
                <a:gd name="T59" fmla="*/ 0 h 526"/>
                <a:gd name="T60" fmla="*/ 0 w 736"/>
                <a:gd name="T61" fmla="*/ 0 h 526"/>
                <a:gd name="T62" fmla="*/ 0 w 736"/>
                <a:gd name="T63" fmla="*/ 0 h 526"/>
                <a:gd name="T64" fmla="*/ 0 w 736"/>
                <a:gd name="T65" fmla="*/ 0 h 526"/>
                <a:gd name="T66" fmla="*/ 0 w 736"/>
                <a:gd name="T67" fmla="*/ 0 h 526"/>
                <a:gd name="T68" fmla="*/ 0 w 736"/>
                <a:gd name="T69" fmla="*/ 0 h 526"/>
                <a:gd name="T70" fmla="*/ 0 w 736"/>
                <a:gd name="T71" fmla="*/ 0 h 526"/>
                <a:gd name="T72" fmla="*/ 0 w 736"/>
                <a:gd name="T73" fmla="*/ 0 h 526"/>
                <a:gd name="T74" fmla="*/ 0 w 736"/>
                <a:gd name="T75" fmla="*/ 0 h 526"/>
                <a:gd name="T76" fmla="*/ 0 w 736"/>
                <a:gd name="T77" fmla="*/ 0 h 526"/>
                <a:gd name="T78" fmla="*/ 0 w 736"/>
                <a:gd name="T79" fmla="*/ 0 h 526"/>
                <a:gd name="T80" fmla="*/ 0 w 736"/>
                <a:gd name="T81" fmla="*/ 0 h 526"/>
                <a:gd name="T82" fmla="*/ 0 w 736"/>
                <a:gd name="T83" fmla="*/ 0 h 526"/>
                <a:gd name="T84" fmla="*/ 0 w 736"/>
                <a:gd name="T85" fmla="*/ 0 h 526"/>
                <a:gd name="T86" fmla="*/ 0 w 736"/>
                <a:gd name="T87" fmla="*/ 0 h 5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36" h="526">
                  <a:moveTo>
                    <a:pt x="560" y="0"/>
                  </a:moveTo>
                  <a:lnTo>
                    <a:pt x="541" y="8"/>
                  </a:lnTo>
                  <a:lnTo>
                    <a:pt x="523" y="13"/>
                  </a:lnTo>
                  <a:lnTo>
                    <a:pt x="503" y="18"/>
                  </a:lnTo>
                  <a:lnTo>
                    <a:pt x="484" y="20"/>
                  </a:lnTo>
                  <a:lnTo>
                    <a:pt x="464" y="23"/>
                  </a:lnTo>
                  <a:lnTo>
                    <a:pt x="444" y="25"/>
                  </a:lnTo>
                  <a:lnTo>
                    <a:pt x="425" y="26"/>
                  </a:lnTo>
                  <a:lnTo>
                    <a:pt x="405" y="27"/>
                  </a:lnTo>
                  <a:lnTo>
                    <a:pt x="387" y="30"/>
                  </a:lnTo>
                  <a:lnTo>
                    <a:pt x="370" y="32"/>
                  </a:lnTo>
                  <a:lnTo>
                    <a:pt x="352" y="35"/>
                  </a:lnTo>
                  <a:lnTo>
                    <a:pt x="337" y="40"/>
                  </a:lnTo>
                  <a:lnTo>
                    <a:pt x="322" y="47"/>
                  </a:lnTo>
                  <a:lnTo>
                    <a:pt x="310" y="55"/>
                  </a:lnTo>
                  <a:lnTo>
                    <a:pt x="297" y="65"/>
                  </a:lnTo>
                  <a:lnTo>
                    <a:pt x="288" y="79"/>
                  </a:lnTo>
                  <a:lnTo>
                    <a:pt x="282" y="88"/>
                  </a:lnTo>
                  <a:lnTo>
                    <a:pt x="277" y="99"/>
                  </a:lnTo>
                  <a:lnTo>
                    <a:pt x="273" y="109"/>
                  </a:lnTo>
                  <a:lnTo>
                    <a:pt x="269" y="121"/>
                  </a:lnTo>
                  <a:lnTo>
                    <a:pt x="266" y="132"/>
                  </a:lnTo>
                  <a:lnTo>
                    <a:pt x="264" y="144"/>
                  </a:lnTo>
                  <a:lnTo>
                    <a:pt x="261" y="156"/>
                  </a:lnTo>
                  <a:lnTo>
                    <a:pt x="260" y="169"/>
                  </a:lnTo>
                  <a:lnTo>
                    <a:pt x="258" y="182"/>
                  </a:lnTo>
                  <a:lnTo>
                    <a:pt x="257" y="194"/>
                  </a:lnTo>
                  <a:lnTo>
                    <a:pt x="257" y="208"/>
                  </a:lnTo>
                  <a:lnTo>
                    <a:pt x="255" y="221"/>
                  </a:lnTo>
                  <a:lnTo>
                    <a:pt x="255" y="233"/>
                  </a:lnTo>
                  <a:lnTo>
                    <a:pt x="255" y="246"/>
                  </a:lnTo>
                  <a:lnTo>
                    <a:pt x="255" y="259"/>
                  </a:lnTo>
                  <a:lnTo>
                    <a:pt x="255" y="270"/>
                  </a:lnTo>
                  <a:lnTo>
                    <a:pt x="236" y="269"/>
                  </a:lnTo>
                  <a:lnTo>
                    <a:pt x="215" y="268"/>
                  </a:lnTo>
                  <a:lnTo>
                    <a:pt x="193" y="267"/>
                  </a:lnTo>
                  <a:lnTo>
                    <a:pt x="171" y="266"/>
                  </a:lnTo>
                  <a:lnTo>
                    <a:pt x="152" y="267"/>
                  </a:lnTo>
                  <a:lnTo>
                    <a:pt x="135" y="270"/>
                  </a:lnTo>
                  <a:lnTo>
                    <a:pt x="121" y="276"/>
                  </a:lnTo>
                  <a:lnTo>
                    <a:pt x="111" y="286"/>
                  </a:lnTo>
                  <a:lnTo>
                    <a:pt x="100" y="296"/>
                  </a:lnTo>
                  <a:lnTo>
                    <a:pt x="88" y="306"/>
                  </a:lnTo>
                  <a:lnTo>
                    <a:pt x="77" y="318"/>
                  </a:lnTo>
                  <a:lnTo>
                    <a:pt x="67" y="330"/>
                  </a:lnTo>
                  <a:lnTo>
                    <a:pt x="57" y="344"/>
                  </a:lnTo>
                  <a:lnTo>
                    <a:pt x="48" y="358"/>
                  </a:lnTo>
                  <a:lnTo>
                    <a:pt x="39" y="373"/>
                  </a:lnTo>
                  <a:lnTo>
                    <a:pt x="32" y="388"/>
                  </a:lnTo>
                  <a:lnTo>
                    <a:pt x="24" y="404"/>
                  </a:lnTo>
                  <a:lnTo>
                    <a:pt x="18" y="421"/>
                  </a:lnTo>
                  <a:lnTo>
                    <a:pt x="12" y="437"/>
                  </a:lnTo>
                  <a:lnTo>
                    <a:pt x="8" y="455"/>
                  </a:lnTo>
                  <a:lnTo>
                    <a:pt x="4" y="472"/>
                  </a:lnTo>
                  <a:lnTo>
                    <a:pt x="2" y="490"/>
                  </a:lnTo>
                  <a:lnTo>
                    <a:pt x="0" y="508"/>
                  </a:lnTo>
                  <a:lnTo>
                    <a:pt x="0" y="526"/>
                  </a:lnTo>
                  <a:lnTo>
                    <a:pt x="45" y="515"/>
                  </a:lnTo>
                  <a:lnTo>
                    <a:pt x="91" y="507"/>
                  </a:lnTo>
                  <a:lnTo>
                    <a:pt x="136" y="498"/>
                  </a:lnTo>
                  <a:lnTo>
                    <a:pt x="182" y="493"/>
                  </a:lnTo>
                  <a:lnTo>
                    <a:pt x="228" y="487"/>
                  </a:lnTo>
                  <a:lnTo>
                    <a:pt x="274" y="482"/>
                  </a:lnTo>
                  <a:lnTo>
                    <a:pt x="321" y="478"/>
                  </a:lnTo>
                  <a:lnTo>
                    <a:pt x="367" y="474"/>
                  </a:lnTo>
                  <a:lnTo>
                    <a:pt x="413" y="470"/>
                  </a:lnTo>
                  <a:lnTo>
                    <a:pt x="461" y="464"/>
                  </a:lnTo>
                  <a:lnTo>
                    <a:pt x="507" y="457"/>
                  </a:lnTo>
                  <a:lnTo>
                    <a:pt x="553" y="449"/>
                  </a:lnTo>
                  <a:lnTo>
                    <a:pt x="599" y="440"/>
                  </a:lnTo>
                  <a:lnTo>
                    <a:pt x="645" y="428"/>
                  </a:lnTo>
                  <a:lnTo>
                    <a:pt x="691" y="414"/>
                  </a:lnTo>
                  <a:lnTo>
                    <a:pt x="736" y="398"/>
                  </a:lnTo>
                  <a:lnTo>
                    <a:pt x="731" y="387"/>
                  </a:lnTo>
                  <a:lnTo>
                    <a:pt x="725" y="371"/>
                  </a:lnTo>
                  <a:lnTo>
                    <a:pt x="717" y="350"/>
                  </a:lnTo>
                  <a:lnTo>
                    <a:pt x="708" y="327"/>
                  </a:lnTo>
                  <a:lnTo>
                    <a:pt x="698" y="300"/>
                  </a:lnTo>
                  <a:lnTo>
                    <a:pt x="686" y="271"/>
                  </a:lnTo>
                  <a:lnTo>
                    <a:pt x="674" y="242"/>
                  </a:lnTo>
                  <a:lnTo>
                    <a:pt x="660" y="210"/>
                  </a:lnTo>
                  <a:lnTo>
                    <a:pt x="646" y="179"/>
                  </a:lnTo>
                  <a:lnTo>
                    <a:pt x="632" y="148"/>
                  </a:lnTo>
                  <a:lnTo>
                    <a:pt x="618" y="117"/>
                  </a:lnTo>
                  <a:lnTo>
                    <a:pt x="606" y="88"/>
                  </a:lnTo>
                  <a:lnTo>
                    <a:pt x="593" y="62"/>
                  </a:lnTo>
                  <a:lnTo>
                    <a:pt x="580" y="38"/>
                  </a:lnTo>
                  <a:lnTo>
                    <a:pt x="569" y="17"/>
                  </a:lnTo>
                  <a:lnTo>
                    <a:pt x="560" y="0"/>
                  </a:lnTo>
                  <a:close/>
                </a:path>
              </a:pathLst>
            </a:custGeom>
            <a:solidFill>
              <a:srgbClr val="99E5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31" name="Freeform 17"/>
            <p:cNvSpPr>
              <a:spLocks noChangeArrowheads="1"/>
            </p:cNvSpPr>
            <p:nvPr/>
          </p:nvSpPr>
          <p:spPr bwMode="auto">
            <a:xfrm>
              <a:off x="5413" y="2123"/>
              <a:ext cx="264" cy="34"/>
            </a:xfrm>
            <a:custGeom>
              <a:avLst/>
              <a:gdLst>
                <a:gd name="T0" fmla="*/ 0 w 2078"/>
                <a:gd name="T1" fmla="*/ 0 h 285"/>
                <a:gd name="T2" fmla="*/ 0 w 2078"/>
                <a:gd name="T3" fmla="*/ 0 h 285"/>
                <a:gd name="T4" fmla="*/ 0 w 2078"/>
                <a:gd name="T5" fmla="*/ 0 h 285"/>
                <a:gd name="T6" fmla="*/ 0 w 2078"/>
                <a:gd name="T7" fmla="*/ 0 h 285"/>
                <a:gd name="T8" fmla="*/ 0 w 2078"/>
                <a:gd name="T9" fmla="*/ 0 h 285"/>
                <a:gd name="T10" fmla="*/ 0 w 2078"/>
                <a:gd name="T11" fmla="*/ 0 h 285"/>
                <a:gd name="T12" fmla="*/ 0 w 2078"/>
                <a:gd name="T13" fmla="*/ 0 h 285"/>
                <a:gd name="T14" fmla="*/ 0 w 2078"/>
                <a:gd name="T15" fmla="*/ 0 h 285"/>
                <a:gd name="T16" fmla="*/ 0 w 2078"/>
                <a:gd name="T17" fmla="*/ 0 h 285"/>
                <a:gd name="T18" fmla="*/ 0 w 2078"/>
                <a:gd name="T19" fmla="*/ 0 h 285"/>
                <a:gd name="T20" fmla="*/ 0 w 2078"/>
                <a:gd name="T21" fmla="*/ 0 h 285"/>
                <a:gd name="T22" fmla="*/ 0 w 2078"/>
                <a:gd name="T23" fmla="*/ 0 h 285"/>
                <a:gd name="T24" fmla="*/ 0 w 2078"/>
                <a:gd name="T25" fmla="*/ 0 h 285"/>
                <a:gd name="T26" fmla="*/ 0 w 2078"/>
                <a:gd name="T27" fmla="*/ 0 h 285"/>
                <a:gd name="T28" fmla="*/ 0 w 2078"/>
                <a:gd name="T29" fmla="*/ 0 h 285"/>
                <a:gd name="T30" fmla="*/ 0 w 2078"/>
                <a:gd name="T31" fmla="*/ 0 h 285"/>
                <a:gd name="T32" fmla="*/ 0 w 2078"/>
                <a:gd name="T33" fmla="*/ 0 h 285"/>
                <a:gd name="T34" fmla="*/ 0 w 2078"/>
                <a:gd name="T35" fmla="*/ 0 h 285"/>
                <a:gd name="T36" fmla="*/ 0 w 2078"/>
                <a:gd name="T37" fmla="*/ 0 h 285"/>
                <a:gd name="T38" fmla="*/ 0 w 2078"/>
                <a:gd name="T39" fmla="*/ 0 h 285"/>
                <a:gd name="T40" fmla="*/ 0 w 2078"/>
                <a:gd name="T41" fmla="*/ 0 h 285"/>
                <a:gd name="T42" fmla="*/ 0 w 2078"/>
                <a:gd name="T43" fmla="*/ 0 h 285"/>
                <a:gd name="T44" fmla="*/ 0 w 2078"/>
                <a:gd name="T45" fmla="*/ 0 h 285"/>
                <a:gd name="T46" fmla="*/ 0 w 2078"/>
                <a:gd name="T47" fmla="*/ 0 h 285"/>
                <a:gd name="T48" fmla="*/ 0 w 2078"/>
                <a:gd name="T49" fmla="*/ 0 h 285"/>
                <a:gd name="T50" fmla="*/ 0 w 2078"/>
                <a:gd name="T51" fmla="*/ 0 h 285"/>
                <a:gd name="T52" fmla="*/ 0 w 2078"/>
                <a:gd name="T53" fmla="*/ 0 h 285"/>
                <a:gd name="T54" fmla="*/ 0 w 2078"/>
                <a:gd name="T55" fmla="*/ 0 h 285"/>
                <a:gd name="T56" fmla="*/ 0 w 2078"/>
                <a:gd name="T57" fmla="*/ 0 h 285"/>
                <a:gd name="T58" fmla="*/ 0 w 2078"/>
                <a:gd name="T59" fmla="*/ 0 h 285"/>
                <a:gd name="T60" fmla="*/ 0 w 2078"/>
                <a:gd name="T61" fmla="*/ 0 h 285"/>
                <a:gd name="T62" fmla="*/ 0 w 2078"/>
                <a:gd name="T63" fmla="*/ 0 h 285"/>
                <a:gd name="T64" fmla="*/ 0 w 2078"/>
                <a:gd name="T65" fmla="*/ 0 h 285"/>
                <a:gd name="T66" fmla="*/ 0 w 2078"/>
                <a:gd name="T67" fmla="*/ 0 h 285"/>
                <a:gd name="T68" fmla="*/ 0 w 2078"/>
                <a:gd name="T69" fmla="*/ 0 h 285"/>
                <a:gd name="T70" fmla="*/ 0 w 2078"/>
                <a:gd name="T71" fmla="*/ 0 h 285"/>
                <a:gd name="T72" fmla="*/ 0 w 2078"/>
                <a:gd name="T73" fmla="*/ 0 h 285"/>
                <a:gd name="T74" fmla="*/ 0 w 2078"/>
                <a:gd name="T75" fmla="*/ 0 h 285"/>
                <a:gd name="T76" fmla="*/ 0 w 2078"/>
                <a:gd name="T77" fmla="*/ 0 h 285"/>
                <a:gd name="T78" fmla="*/ 0 w 2078"/>
                <a:gd name="T79" fmla="*/ 0 h 285"/>
                <a:gd name="T80" fmla="*/ 0 w 2078"/>
                <a:gd name="T81" fmla="*/ 0 h 285"/>
                <a:gd name="T82" fmla="*/ 0 w 2078"/>
                <a:gd name="T83" fmla="*/ 0 h 285"/>
                <a:gd name="T84" fmla="*/ 0 w 2078"/>
                <a:gd name="T85" fmla="*/ 0 h 285"/>
                <a:gd name="T86" fmla="*/ 0 w 2078"/>
                <a:gd name="T87" fmla="*/ 0 h 285"/>
                <a:gd name="T88" fmla="*/ 0 w 2078"/>
                <a:gd name="T89" fmla="*/ 0 h 285"/>
                <a:gd name="T90" fmla="*/ 0 w 2078"/>
                <a:gd name="T91" fmla="*/ 0 h 285"/>
                <a:gd name="T92" fmla="*/ 0 w 2078"/>
                <a:gd name="T93" fmla="*/ 0 h 285"/>
                <a:gd name="T94" fmla="*/ 0 w 2078"/>
                <a:gd name="T95" fmla="*/ 0 h 2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078" h="285">
                  <a:moveTo>
                    <a:pt x="15" y="222"/>
                  </a:moveTo>
                  <a:lnTo>
                    <a:pt x="13" y="230"/>
                  </a:lnTo>
                  <a:lnTo>
                    <a:pt x="9" y="238"/>
                  </a:lnTo>
                  <a:lnTo>
                    <a:pt x="7" y="247"/>
                  </a:lnTo>
                  <a:lnTo>
                    <a:pt x="5" y="255"/>
                  </a:lnTo>
                  <a:lnTo>
                    <a:pt x="4" y="263"/>
                  </a:lnTo>
                  <a:lnTo>
                    <a:pt x="1" y="271"/>
                  </a:lnTo>
                  <a:lnTo>
                    <a:pt x="0" y="278"/>
                  </a:lnTo>
                  <a:lnTo>
                    <a:pt x="0" y="285"/>
                  </a:lnTo>
                  <a:lnTo>
                    <a:pt x="66" y="280"/>
                  </a:lnTo>
                  <a:lnTo>
                    <a:pt x="131" y="276"/>
                  </a:lnTo>
                  <a:lnTo>
                    <a:pt x="197" y="270"/>
                  </a:lnTo>
                  <a:lnTo>
                    <a:pt x="263" y="264"/>
                  </a:lnTo>
                  <a:lnTo>
                    <a:pt x="328" y="258"/>
                  </a:lnTo>
                  <a:lnTo>
                    <a:pt x="394" y="253"/>
                  </a:lnTo>
                  <a:lnTo>
                    <a:pt x="460" y="247"/>
                  </a:lnTo>
                  <a:lnTo>
                    <a:pt x="525" y="240"/>
                  </a:lnTo>
                  <a:lnTo>
                    <a:pt x="590" y="233"/>
                  </a:lnTo>
                  <a:lnTo>
                    <a:pt x="656" y="226"/>
                  </a:lnTo>
                  <a:lnTo>
                    <a:pt x="721" y="219"/>
                  </a:lnTo>
                  <a:lnTo>
                    <a:pt x="786" y="212"/>
                  </a:lnTo>
                  <a:lnTo>
                    <a:pt x="851" y="204"/>
                  </a:lnTo>
                  <a:lnTo>
                    <a:pt x="916" y="197"/>
                  </a:lnTo>
                  <a:lnTo>
                    <a:pt x="980" y="189"/>
                  </a:lnTo>
                  <a:lnTo>
                    <a:pt x="1046" y="181"/>
                  </a:lnTo>
                  <a:lnTo>
                    <a:pt x="1111" y="172"/>
                  </a:lnTo>
                  <a:lnTo>
                    <a:pt x="1175" y="164"/>
                  </a:lnTo>
                  <a:lnTo>
                    <a:pt x="1240" y="155"/>
                  </a:lnTo>
                  <a:lnTo>
                    <a:pt x="1304" y="147"/>
                  </a:lnTo>
                  <a:lnTo>
                    <a:pt x="1369" y="137"/>
                  </a:lnTo>
                  <a:lnTo>
                    <a:pt x="1434" y="128"/>
                  </a:lnTo>
                  <a:lnTo>
                    <a:pt x="1499" y="119"/>
                  </a:lnTo>
                  <a:lnTo>
                    <a:pt x="1563" y="110"/>
                  </a:lnTo>
                  <a:lnTo>
                    <a:pt x="1628" y="99"/>
                  </a:lnTo>
                  <a:lnTo>
                    <a:pt x="1692" y="90"/>
                  </a:lnTo>
                  <a:lnTo>
                    <a:pt x="1757" y="80"/>
                  </a:lnTo>
                  <a:lnTo>
                    <a:pt x="1820" y="71"/>
                  </a:lnTo>
                  <a:lnTo>
                    <a:pt x="1885" y="60"/>
                  </a:lnTo>
                  <a:lnTo>
                    <a:pt x="1949" y="50"/>
                  </a:lnTo>
                  <a:lnTo>
                    <a:pt x="2014" y="40"/>
                  </a:lnTo>
                  <a:lnTo>
                    <a:pt x="2078" y="29"/>
                  </a:lnTo>
                  <a:lnTo>
                    <a:pt x="2035" y="23"/>
                  </a:lnTo>
                  <a:lnTo>
                    <a:pt x="1988" y="19"/>
                  </a:lnTo>
                  <a:lnTo>
                    <a:pt x="1940" y="14"/>
                  </a:lnTo>
                  <a:lnTo>
                    <a:pt x="1889" y="11"/>
                  </a:lnTo>
                  <a:lnTo>
                    <a:pt x="1836" y="7"/>
                  </a:lnTo>
                  <a:lnTo>
                    <a:pt x="1782" y="5"/>
                  </a:lnTo>
                  <a:lnTo>
                    <a:pt x="1726" y="4"/>
                  </a:lnTo>
                  <a:lnTo>
                    <a:pt x="1669" y="1"/>
                  </a:lnTo>
                  <a:lnTo>
                    <a:pt x="1611" y="1"/>
                  </a:lnTo>
                  <a:lnTo>
                    <a:pt x="1553" y="0"/>
                  </a:lnTo>
                  <a:lnTo>
                    <a:pt x="1493" y="0"/>
                  </a:lnTo>
                  <a:lnTo>
                    <a:pt x="1434" y="0"/>
                  </a:lnTo>
                  <a:lnTo>
                    <a:pt x="1376" y="1"/>
                  </a:lnTo>
                  <a:lnTo>
                    <a:pt x="1317" y="3"/>
                  </a:lnTo>
                  <a:lnTo>
                    <a:pt x="1259" y="4"/>
                  </a:lnTo>
                  <a:lnTo>
                    <a:pt x="1203" y="5"/>
                  </a:lnTo>
                  <a:lnTo>
                    <a:pt x="1148" y="6"/>
                  </a:lnTo>
                  <a:lnTo>
                    <a:pt x="1093" y="8"/>
                  </a:lnTo>
                  <a:lnTo>
                    <a:pt x="1042" y="11"/>
                  </a:lnTo>
                  <a:lnTo>
                    <a:pt x="991" y="12"/>
                  </a:lnTo>
                  <a:lnTo>
                    <a:pt x="942" y="14"/>
                  </a:lnTo>
                  <a:lnTo>
                    <a:pt x="898" y="16"/>
                  </a:lnTo>
                  <a:lnTo>
                    <a:pt x="855" y="18"/>
                  </a:lnTo>
                  <a:lnTo>
                    <a:pt x="815" y="20"/>
                  </a:lnTo>
                  <a:lnTo>
                    <a:pt x="779" y="22"/>
                  </a:lnTo>
                  <a:lnTo>
                    <a:pt x="745" y="23"/>
                  </a:lnTo>
                  <a:lnTo>
                    <a:pt x="717" y="26"/>
                  </a:lnTo>
                  <a:lnTo>
                    <a:pt x="692" y="27"/>
                  </a:lnTo>
                  <a:lnTo>
                    <a:pt x="672" y="28"/>
                  </a:lnTo>
                  <a:lnTo>
                    <a:pt x="656" y="28"/>
                  </a:lnTo>
                  <a:lnTo>
                    <a:pt x="645" y="29"/>
                  </a:lnTo>
                  <a:lnTo>
                    <a:pt x="639" y="29"/>
                  </a:lnTo>
                  <a:lnTo>
                    <a:pt x="604" y="25"/>
                  </a:lnTo>
                  <a:lnTo>
                    <a:pt x="568" y="21"/>
                  </a:lnTo>
                  <a:lnTo>
                    <a:pt x="532" y="20"/>
                  </a:lnTo>
                  <a:lnTo>
                    <a:pt x="498" y="21"/>
                  </a:lnTo>
                  <a:lnTo>
                    <a:pt x="463" y="23"/>
                  </a:lnTo>
                  <a:lnTo>
                    <a:pt x="429" y="28"/>
                  </a:lnTo>
                  <a:lnTo>
                    <a:pt x="394" y="33"/>
                  </a:lnTo>
                  <a:lnTo>
                    <a:pt x="360" y="40"/>
                  </a:lnTo>
                  <a:lnTo>
                    <a:pt x="325" y="46"/>
                  </a:lnTo>
                  <a:lnTo>
                    <a:pt x="290" y="54"/>
                  </a:lnTo>
                  <a:lnTo>
                    <a:pt x="256" y="63"/>
                  </a:lnTo>
                  <a:lnTo>
                    <a:pt x="221" y="72"/>
                  </a:lnTo>
                  <a:lnTo>
                    <a:pt x="187" y="81"/>
                  </a:lnTo>
                  <a:lnTo>
                    <a:pt x="151" y="90"/>
                  </a:lnTo>
                  <a:lnTo>
                    <a:pt x="115" y="99"/>
                  </a:lnTo>
                  <a:lnTo>
                    <a:pt x="80" y="109"/>
                  </a:lnTo>
                  <a:lnTo>
                    <a:pt x="68" y="111"/>
                  </a:lnTo>
                  <a:lnTo>
                    <a:pt x="58" y="119"/>
                  </a:lnTo>
                  <a:lnTo>
                    <a:pt x="50" y="132"/>
                  </a:lnTo>
                  <a:lnTo>
                    <a:pt x="42" y="147"/>
                  </a:lnTo>
                  <a:lnTo>
                    <a:pt x="34" y="165"/>
                  </a:lnTo>
                  <a:lnTo>
                    <a:pt x="28" y="184"/>
                  </a:lnTo>
                  <a:lnTo>
                    <a:pt x="21" y="203"/>
                  </a:lnTo>
                  <a:lnTo>
                    <a:pt x="15" y="222"/>
                  </a:lnTo>
                  <a:close/>
                </a:path>
              </a:pathLst>
            </a:custGeom>
            <a:solidFill>
              <a:srgbClr val="5EDB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32" name="Freeform 18"/>
            <p:cNvSpPr>
              <a:spLocks noChangeArrowheads="1"/>
            </p:cNvSpPr>
            <p:nvPr/>
          </p:nvSpPr>
          <p:spPr bwMode="auto">
            <a:xfrm>
              <a:off x="5412" y="2123"/>
              <a:ext cx="361" cy="88"/>
            </a:xfrm>
            <a:custGeom>
              <a:avLst/>
              <a:gdLst>
                <a:gd name="T0" fmla="*/ 0 w 2837"/>
                <a:gd name="T1" fmla="*/ 0 h 736"/>
                <a:gd name="T2" fmla="*/ 0 w 2837"/>
                <a:gd name="T3" fmla="*/ 0 h 736"/>
                <a:gd name="T4" fmla="*/ 0 w 2837"/>
                <a:gd name="T5" fmla="*/ 0 h 736"/>
                <a:gd name="T6" fmla="*/ 0 w 2837"/>
                <a:gd name="T7" fmla="*/ 0 h 736"/>
                <a:gd name="T8" fmla="*/ 0 w 2837"/>
                <a:gd name="T9" fmla="*/ 0 h 736"/>
                <a:gd name="T10" fmla="*/ 0 w 2837"/>
                <a:gd name="T11" fmla="*/ 0 h 736"/>
                <a:gd name="T12" fmla="*/ 0 w 2837"/>
                <a:gd name="T13" fmla="*/ 0 h 736"/>
                <a:gd name="T14" fmla="*/ 0 w 2837"/>
                <a:gd name="T15" fmla="*/ 0 h 736"/>
                <a:gd name="T16" fmla="*/ 0 w 2837"/>
                <a:gd name="T17" fmla="*/ 0 h 736"/>
                <a:gd name="T18" fmla="*/ 0 w 2837"/>
                <a:gd name="T19" fmla="*/ 0 h 736"/>
                <a:gd name="T20" fmla="*/ 0 w 2837"/>
                <a:gd name="T21" fmla="*/ 0 h 736"/>
                <a:gd name="T22" fmla="*/ 0 w 2837"/>
                <a:gd name="T23" fmla="*/ 0 h 736"/>
                <a:gd name="T24" fmla="*/ 0 w 2837"/>
                <a:gd name="T25" fmla="*/ 0 h 736"/>
                <a:gd name="T26" fmla="*/ 0 w 2837"/>
                <a:gd name="T27" fmla="*/ 0 h 736"/>
                <a:gd name="T28" fmla="*/ 0 w 2837"/>
                <a:gd name="T29" fmla="*/ 0 h 736"/>
                <a:gd name="T30" fmla="*/ 0 w 2837"/>
                <a:gd name="T31" fmla="*/ 0 h 736"/>
                <a:gd name="T32" fmla="*/ 0 w 2837"/>
                <a:gd name="T33" fmla="*/ 0 h 736"/>
                <a:gd name="T34" fmla="*/ 0 w 2837"/>
                <a:gd name="T35" fmla="*/ 0 h 736"/>
                <a:gd name="T36" fmla="*/ 0 w 2837"/>
                <a:gd name="T37" fmla="*/ 0 h 736"/>
                <a:gd name="T38" fmla="*/ 0 w 2837"/>
                <a:gd name="T39" fmla="*/ 0 h 736"/>
                <a:gd name="T40" fmla="*/ 0 w 2837"/>
                <a:gd name="T41" fmla="*/ 0 h 736"/>
                <a:gd name="T42" fmla="*/ 0 w 2837"/>
                <a:gd name="T43" fmla="*/ 0 h 736"/>
                <a:gd name="T44" fmla="*/ 0 w 2837"/>
                <a:gd name="T45" fmla="*/ 0 h 736"/>
                <a:gd name="T46" fmla="*/ 0 w 2837"/>
                <a:gd name="T47" fmla="*/ 0 h 736"/>
                <a:gd name="T48" fmla="*/ 0 w 2837"/>
                <a:gd name="T49" fmla="*/ 0 h 736"/>
                <a:gd name="T50" fmla="*/ 0 w 2837"/>
                <a:gd name="T51" fmla="*/ 0 h 736"/>
                <a:gd name="T52" fmla="*/ 0 w 2837"/>
                <a:gd name="T53" fmla="*/ 0 h 736"/>
                <a:gd name="T54" fmla="*/ 0 w 2837"/>
                <a:gd name="T55" fmla="*/ 0 h 736"/>
                <a:gd name="T56" fmla="*/ 0 w 2837"/>
                <a:gd name="T57" fmla="*/ 0 h 736"/>
                <a:gd name="T58" fmla="*/ 0 w 2837"/>
                <a:gd name="T59" fmla="*/ 0 h 736"/>
                <a:gd name="T60" fmla="*/ 0 w 2837"/>
                <a:gd name="T61" fmla="*/ 0 h 736"/>
                <a:gd name="T62" fmla="*/ 0 w 2837"/>
                <a:gd name="T63" fmla="*/ 0 h 736"/>
                <a:gd name="T64" fmla="*/ 0 w 2837"/>
                <a:gd name="T65" fmla="*/ 0 h 736"/>
                <a:gd name="T66" fmla="*/ 0 w 2837"/>
                <a:gd name="T67" fmla="*/ 0 h 736"/>
                <a:gd name="T68" fmla="*/ 0 w 2837"/>
                <a:gd name="T69" fmla="*/ 0 h 736"/>
                <a:gd name="T70" fmla="*/ 0 w 2837"/>
                <a:gd name="T71" fmla="*/ 0 h 736"/>
                <a:gd name="T72" fmla="*/ 0 w 2837"/>
                <a:gd name="T73" fmla="*/ 0 h 736"/>
                <a:gd name="T74" fmla="*/ 0 w 2837"/>
                <a:gd name="T75" fmla="*/ 0 h 736"/>
                <a:gd name="T76" fmla="*/ 0 w 2837"/>
                <a:gd name="T77" fmla="*/ 0 h 736"/>
                <a:gd name="T78" fmla="*/ 0 w 2837"/>
                <a:gd name="T79" fmla="*/ 0 h 736"/>
                <a:gd name="T80" fmla="*/ 0 w 2837"/>
                <a:gd name="T81" fmla="*/ 0 h 736"/>
                <a:gd name="T82" fmla="*/ 0 w 2837"/>
                <a:gd name="T83" fmla="*/ 0 h 736"/>
                <a:gd name="T84" fmla="*/ 0 w 2837"/>
                <a:gd name="T85" fmla="*/ 0 h 736"/>
                <a:gd name="T86" fmla="*/ 0 w 2837"/>
                <a:gd name="T87" fmla="*/ 0 h 736"/>
                <a:gd name="T88" fmla="*/ 0 w 2837"/>
                <a:gd name="T89" fmla="*/ 0 h 7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37" h="736">
                  <a:moveTo>
                    <a:pt x="2830" y="0"/>
                  </a:moveTo>
                  <a:lnTo>
                    <a:pt x="2741" y="23"/>
                  </a:lnTo>
                  <a:lnTo>
                    <a:pt x="2650" y="45"/>
                  </a:lnTo>
                  <a:lnTo>
                    <a:pt x="2560" y="64"/>
                  </a:lnTo>
                  <a:lnTo>
                    <a:pt x="2470" y="83"/>
                  </a:lnTo>
                  <a:lnTo>
                    <a:pt x="2380" y="100"/>
                  </a:lnTo>
                  <a:lnTo>
                    <a:pt x="2290" y="115"/>
                  </a:lnTo>
                  <a:lnTo>
                    <a:pt x="2200" y="130"/>
                  </a:lnTo>
                  <a:lnTo>
                    <a:pt x="2112" y="144"/>
                  </a:lnTo>
                  <a:lnTo>
                    <a:pt x="2022" y="155"/>
                  </a:lnTo>
                  <a:lnTo>
                    <a:pt x="1933" y="167"/>
                  </a:lnTo>
                  <a:lnTo>
                    <a:pt x="1844" y="178"/>
                  </a:lnTo>
                  <a:lnTo>
                    <a:pt x="1756" y="189"/>
                  </a:lnTo>
                  <a:lnTo>
                    <a:pt x="1667" y="198"/>
                  </a:lnTo>
                  <a:lnTo>
                    <a:pt x="1578" y="207"/>
                  </a:lnTo>
                  <a:lnTo>
                    <a:pt x="1490" y="215"/>
                  </a:lnTo>
                  <a:lnTo>
                    <a:pt x="1401" y="223"/>
                  </a:lnTo>
                  <a:lnTo>
                    <a:pt x="1313" y="233"/>
                  </a:lnTo>
                  <a:lnTo>
                    <a:pt x="1225" y="241"/>
                  </a:lnTo>
                  <a:lnTo>
                    <a:pt x="1137" y="249"/>
                  </a:lnTo>
                  <a:lnTo>
                    <a:pt x="1048" y="257"/>
                  </a:lnTo>
                  <a:lnTo>
                    <a:pt x="961" y="265"/>
                  </a:lnTo>
                  <a:lnTo>
                    <a:pt x="873" y="274"/>
                  </a:lnTo>
                  <a:lnTo>
                    <a:pt x="786" y="283"/>
                  </a:lnTo>
                  <a:lnTo>
                    <a:pt x="698" y="293"/>
                  </a:lnTo>
                  <a:lnTo>
                    <a:pt x="611" y="303"/>
                  </a:lnTo>
                  <a:lnTo>
                    <a:pt x="523" y="313"/>
                  </a:lnTo>
                  <a:lnTo>
                    <a:pt x="435" y="326"/>
                  </a:lnTo>
                  <a:lnTo>
                    <a:pt x="348" y="339"/>
                  </a:lnTo>
                  <a:lnTo>
                    <a:pt x="262" y="351"/>
                  </a:lnTo>
                  <a:lnTo>
                    <a:pt x="174" y="366"/>
                  </a:lnTo>
                  <a:lnTo>
                    <a:pt x="86" y="382"/>
                  </a:lnTo>
                  <a:lnTo>
                    <a:pt x="0" y="400"/>
                  </a:lnTo>
                  <a:lnTo>
                    <a:pt x="15" y="422"/>
                  </a:lnTo>
                  <a:lnTo>
                    <a:pt x="29" y="442"/>
                  </a:lnTo>
                  <a:lnTo>
                    <a:pt x="43" y="464"/>
                  </a:lnTo>
                  <a:lnTo>
                    <a:pt x="55" y="486"/>
                  </a:lnTo>
                  <a:lnTo>
                    <a:pt x="68" y="508"/>
                  </a:lnTo>
                  <a:lnTo>
                    <a:pt x="82" y="531"/>
                  </a:lnTo>
                  <a:lnTo>
                    <a:pt x="94" y="553"/>
                  </a:lnTo>
                  <a:lnTo>
                    <a:pt x="108" y="575"/>
                  </a:lnTo>
                  <a:lnTo>
                    <a:pt x="121" y="596"/>
                  </a:lnTo>
                  <a:lnTo>
                    <a:pt x="136" y="617"/>
                  </a:lnTo>
                  <a:lnTo>
                    <a:pt x="151" y="638"/>
                  </a:lnTo>
                  <a:lnTo>
                    <a:pt x="166" y="659"/>
                  </a:lnTo>
                  <a:lnTo>
                    <a:pt x="183" y="680"/>
                  </a:lnTo>
                  <a:lnTo>
                    <a:pt x="200" y="699"/>
                  </a:lnTo>
                  <a:lnTo>
                    <a:pt x="219" y="718"/>
                  </a:lnTo>
                  <a:lnTo>
                    <a:pt x="240" y="736"/>
                  </a:lnTo>
                  <a:lnTo>
                    <a:pt x="245" y="733"/>
                  </a:lnTo>
                  <a:lnTo>
                    <a:pt x="250" y="725"/>
                  </a:lnTo>
                  <a:lnTo>
                    <a:pt x="253" y="712"/>
                  </a:lnTo>
                  <a:lnTo>
                    <a:pt x="257" y="698"/>
                  </a:lnTo>
                  <a:lnTo>
                    <a:pt x="259" y="685"/>
                  </a:lnTo>
                  <a:lnTo>
                    <a:pt x="260" y="673"/>
                  </a:lnTo>
                  <a:lnTo>
                    <a:pt x="262" y="665"/>
                  </a:lnTo>
                  <a:lnTo>
                    <a:pt x="262" y="661"/>
                  </a:lnTo>
                  <a:lnTo>
                    <a:pt x="306" y="654"/>
                  </a:lnTo>
                  <a:lnTo>
                    <a:pt x="351" y="647"/>
                  </a:lnTo>
                  <a:lnTo>
                    <a:pt x="395" y="640"/>
                  </a:lnTo>
                  <a:lnTo>
                    <a:pt x="440" y="634"/>
                  </a:lnTo>
                  <a:lnTo>
                    <a:pt x="484" y="628"/>
                  </a:lnTo>
                  <a:lnTo>
                    <a:pt x="528" y="622"/>
                  </a:lnTo>
                  <a:lnTo>
                    <a:pt x="571" y="616"/>
                  </a:lnTo>
                  <a:lnTo>
                    <a:pt x="615" y="612"/>
                  </a:lnTo>
                  <a:lnTo>
                    <a:pt x="659" y="606"/>
                  </a:lnTo>
                  <a:lnTo>
                    <a:pt x="703" y="601"/>
                  </a:lnTo>
                  <a:lnTo>
                    <a:pt x="745" y="597"/>
                  </a:lnTo>
                  <a:lnTo>
                    <a:pt x="789" y="592"/>
                  </a:lnTo>
                  <a:lnTo>
                    <a:pt x="832" y="589"/>
                  </a:lnTo>
                  <a:lnTo>
                    <a:pt x="876" y="584"/>
                  </a:lnTo>
                  <a:lnTo>
                    <a:pt x="918" y="581"/>
                  </a:lnTo>
                  <a:lnTo>
                    <a:pt x="962" y="577"/>
                  </a:lnTo>
                  <a:lnTo>
                    <a:pt x="1006" y="574"/>
                  </a:lnTo>
                  <a:lnTo>
                    <a:pt x="1048" y="570"/>
                  </a:lnTo>
                  <a:lnTo>
                    <a:pt x="1092" y="567"/>
                  </a:lnTo>
                  <a:lnTo>
                    <a:pt x="1135" y="563"/>
                  </a:lnTo>
                  <a:lnTo>
                    <a:pt x="1179" y="560"/>
                  </a:lnTo>
                  <a:lnTo>
                    <a:pt x="1221" y="556"/>
                  </a:lnTo>
                  <a:lnTo>
                    <a:pt x="1265" y="554"/>
                  </a:lnTo>
                  <a:lnTo>
                    <a:pt x="1309" y="551"/>
                  </a:lnTo>
                  <a:lnTo>
                    <a:pt x="1352" y="548"/>
                  </a:lnTo>
                  <a:lnTo>
                    <a:pt x="1396" y="545"/>
                  </a:lnTo>
                  <a:lnTo>
                    <a:pt x="1440" y="543"/>
                  </a:lnTo>
                  <a:lnTo>
                    <a:pt x="1484" y="539"/>
                  </a:lnTo>
                  <a:lnTo>
                    <a:pt x="1529" y="537"/>
                  </a:lnTo>
                  <a:lnTo>
                    <a:pt x="1572" y="533"/>
                  </a:lnTo>
                  <a:lnTo>
                    <a:pt x="1617" y="531"/>
                  </a:lnTo>
                  <a:lnTo>
                    <a:pt x="1662" y="528"/>
                  </a:lnTo>
                  <a:lnTo>
                    <a:pt x="1696" y="526"/>
                  </a:lnTo>
                  <a:lnTo>
                    <a:pt x="1728" y="525"/>
                  </a:lnTo>
                  <a:lnTo>
                    <a:pt x="1761" y="524"/>
                  </a:lnTo>
                  <a:lnTo>
                    <a:pt x="1795" y="523"/>
                  </a:lnTo>
                  <a:lnTo>
                    <a:pt x="1827" y="521"/>
                  </a:lnTo>
                  <a:lnTo>
                    <a:pt x="1860" y="520"/>
                  </a:lnTo>
                  <a:lnTo>
                    <a:pt x="1894" y="518"/>
                  </a:lnTo>
                  <a:lnTo>
                    <a:pt x="1926" y="517"/>
                  </a:lnTo>
                  <a:lnTo>
                    <a:pt x="1960" y="516"/>
                  </a:lnTo>
                  <a:lnTo>
                    <a:pt x="1993" y="514"/>
                  </a:lnTo>
                  <a:lnTo>
                    <a:pt x="2025" y="513"/>
                  </a:lnTo>
                  <a:lnTo>
                    <a:pt x="2059" y="510"/>
                  </a:lnTo>
                  <a:lnTo>
                    <a:pt x="2092" y="508"/>
                  </a:lnTo>
                  <a:lnTo>
                    <a:pt x="2124" y="506"/>
                  </a:lnTo>
                  <a:lnTo>
                    <a:pt x="2158" y="503"/>
                  </a:lnTo>
                  <a:lnTo>
                    <a:pt x="2191" y="500"/>
                  </a:lnTo>
                  <a:lnTo>
                    <a:pt x="2223" y="498"/>
                  </a:lnTo>
                  <a:lnTo>
                    <a:pt x="2257" y="494"/>
                  </a:lnTo>
                  <a:lnTo>
                    <a:pt x="2289" y="490"/>
                  </a:lnTo>
                  <a:lnTo>
                    <a:pt x="2322" y="486"/>
                  </a:lnTo>
                  <a:lnTo>
                    <a:pt x="2356" y="481"/>
                  </a:lnTo>
                  <a:lnTo>
                    <a:pt x="2388" y="477"/>
                  </a:lnTo>
                  <a:lnTo>
                    <a:pt x="2422" y="471"/>
                  </a:lnTo>
                  <a:lnTo>
                    <a:pt x="2455" y="465"/>
                  </a:lnTo>
                  <a:lnTo>
                    <a:pt x="2487" y="458"/>
                  </a:lnTo>
                  <a:lnTo>
                    <a:pt x="2521" y="453"/>
                  </a:lnTo>
                  <a:lnTo>
                    <a:pt x="2554" y="445"/>
                  </a:lnTo>
                  <a:lnTo>
                    <a:pt x="2586" y="437"/>
                  </a:lnTo>
                  <a:lnTo>
                    <a:pt x="2620" y="428"/>
                  </a:lnTo>
                  <a:lnTo>
                    <a:pt x="2653" y="419"/>
                  </a:lnTo>
                  <a:lnTo>
                    <a:pt x="2685" y="410"/>
                  </a:lnTo>
                  <a:lnTo>
                    <a:pt x="2719" y="400"/>
                  </a:lnTo>
                  <a:lnTo>
                    <a:pt x="2730" y="394"/>
                  </a:lnTo>
                  <a:lnTo>
                    <a:pt x="2743" y="381"/>
                  </a:lnTo>
                  <a:lnTo>
                    <a:pt x="2756" y="364"/>
                  </a:lnTo>
                  <a:lnTo>
                    <a:pt x="2767" y="342"/>
                  </a:lnTo>
                  <a:lnTo>
                    <a:pt x="2780" y="316"/>
                  </a:lnTo>
                  <a:lnTo>
                    <a:pt x="2790" y="288"/>
                  </a:lnTo>
                  <a:lnTo>
                    <a:pt x="2801" y="257"/>
                  </a:lnTo>
                  <a:lnTo>
                    <a:pt x="2811" y="223"/>
                  </a:lnTo>
                  <a:lnTo>
                    <a:pt x="2819" y="191"/>
                  </a:lnTo>
                  <a:lnTo>
                    <a:pt x="2826" y="158"/>
                  </a:lnTo>
                  <a:lnTo>
                    <a:pt x="2832" y="125"/>
                  </a:lnTo>
                  <a:lnTo>
                    <a:pt x="2835" y="94"/>
                  </a:lnTo>
                  <a:lnTo>
                    <a:pt x="2837" y="66"/>
                  </a:lnTo>
                  <a:lnTo>
                    <a:pt x="2837" y="39"/>
                  </a:lnTo>
                  <a:lnTo>
                    <a:pt x="2835" y="17"/>
                  </a:lnTo>
                  <a:lnTo>
                    <a:pt x="2830"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33" name="Freeform 19"/>
            <p:cNvSpPr>
              <a:spLocks noChangeArrowheads="1"/>
            </p:cNvSpPr>
            <p:nvPr/>
          </p:nvSpPr>
          <p:spPr bwMode="auto">
            <a:xfrm>
              <a:off x="5433" y="2198"/>
              <a:ext cx="332" cy="111"/>
            </a:xfrm>
            <a:custGeom>
              <a:avLst/>
              <a:gdLst>
                <a:gd name="T0" fmla="*/ 0 w 2613"/>
                <a:gd name="T1" fmla="*/ 0 h 926"/>
                <a:gd name="T2" fmla="*/ 0 w 2613"/>
                <a:gd name="T3" fmla="*/ 0 h 926"/>
                <a:gd name="T4" fmla="*/ 0 w 2613"/>
                <a:gd name="T5" fmla="*/ 0 h 926"/>
                <a:gd name="T6" fmla="*/ 0 w 2613"/>
                <a:gd name="T7" fmla="*/ 0 h 926"/>
                <a:gd name="T8" fmla="*/ 0 w 2613"/>
                <a:gd name="T9" fmla="*/ 0 h 926"/>
                <a:gd name="T10" fmla="*/ 0 w 2613"/>
                <a:gd name="T11" fmla="*/ 0 h 926"/>
                <a:gd name="T12" fmla="*/ 0 w 2613"/>
                <a:gd name="T13" fmla="*/ 0 h 926"/>
                <a:gd name="T14" fmla="*/ 0 w 2613"/>
                <a:gd name="T15" fmla="*/ 0 h 926"/>
                <a:gd name="T16" fmla="*/ 0 w 2613"/>
                <a:gd name="T17" fmla="*/ 0 h 926"/>
                <a:gd name="T18" fmla="*/ 0 w 2613"/>
                <a:gd name="T19" fmla="*/ 0 h 926"/>
                <a:gd name="T20" fmla="*/ 0 w 2613"/>
                <a:gd name="T21" fmla="*/ 0 h 926"/>
                <a:gd name="T22" fmla="*/ 0 w 2613"/>
                <a:gd name="T23" fmla="*/ 0 h 926"/>
                <a:gd name="T24" fmla="*/ 0 w 2613"/>
                <a:gd name="T25" fmla="*/ 0 h 926"/>
                <a:gd name="T26" fmla="*/ 0 w 2613"/>
                <a:gd name="T27" fmla="*/ 0 h 926"/>
                <a:gd name="T28" fmla="*/ 0 w 2613"/>
                <a:gd name="T29" fmla="*/ 0 h 926"/>
                <a:gd name="T30" fmla="*/ 0 w 2613"/>
                <a:gd name="T31" fmla="*/ 0 h 926"/>
                <a:gd name="T32" fmla="*/ 0 w 2613"/>
                <a:gd name="T33" fmla="*/ 0 h 926"/>
                <a:gd name="T34" fmla="*/ 0 w 2613"/>
                <a:gd name="T35" fmla="*/ 0 h 926"/>
                <a:gd name="T36" fmla="*/ 0 w 2613"/>
                <a:gd name="T37" fmla="*/ 0 h 926"/>
                <a:gd name="T38" fmla="*/ 0 w 2613"/>
                <a:gd name="T39" fmla="*/ 0 h 926"/>
                <a:gd name="T40" fmla="*/ 0 w 2613"/>
                <a:gd name="T41" fmla="*/ 0 h 926"/>
                <a:gd name="T42" fmla="*/ 0 w 2613"/>
                <a:gd name="T43" fmla="*/ 0 h 926"/>
                <a:gd name="T44" fmla="*/ 0 w 2613"/>
                <a:gd name="T45" fmla="*/ 0 h 926"/>
                <a:gd name="T46" fmla="*/ 0 w 2613"/>
                <a:gd name="T47" fmla="*/ 0 h 926"/>
                <a:gd name="T48" fmla="*/ 0 w 2613"/>
                <a:gd name="T49" fmla="*/ 0 h 926"/>
                <a:gd name="T50" fmla="*/ 0 w 2613"/>
                <a:gd name="T51" fmla="*/ 0 h 926"/>
                <a:gd name="T52" fmla="*/ 0 w 2613"/>
                <a:gd name="T53" fmla="*/ 0 h 926"/>
                <a:gd name="T54" fmla="*/ 0 w 2613"/>
                <a:gd name="T55" fmla="*/ 0 h 926"/>
                <a:gd name="T56" fmla="*/ 0 w 2613"/>
                <a:gd name="T57" fmla="*/ 0 h 926"/>
                <a:gd name="T58" fmla="*/ 0 w 2613"/>
                <a:gd name="T59" fmla="*/ 0 h 926"/>
                <a:gd name="T60" fmla="*/ 0 w 2613"/>
                <a:gd name="T61" fmla="*/ 0 h 926"/>
                <a:gd name="T62" fmla="*/ 0 w 2613"/>
                <a:gd name="T63" fmla="*/ 0 h 926"/>
                <a:gd name="T64" fmla="*/ 0 w 2613"/>
                <a:gd name="T65" fmla="*/ 0 h 926"/>
                <a:gd name="T66" fmla="*/ 0 w 2613"/>
                <a:gd name="T67" fmla="*/ 0 h 926"/>
                <a:gd name="T68" fmla="*/ 0 w 2613"/>
                <a:gd name="T69" fmla="*/ 0 h 926"/>
                <a:gd name="T70" fmla="*/ 0 w 2613"/>
                <a:gd name="T71" fmla="*/ 0 h 926"/>
                <a:gd name="T72" fmla="*/ 0 w 2613"/>
                <a:gd name="T73" fmla="*/ 0 h 926"/>
                <a:gd name="T74" fmla="*/ 0 w 2613"/>
                <a:gd name="T75" fmla="*/ 0 h 926"/>
                <a:gd name="T76" fmla="*/ 0 w 2613"/>
                <a:gd name="T77" fmla="*/ 0 h 926"/>
                <a:gd name="T78" fmla="*/ 0 w 2613"/>
                <a:gd name="T79" fmla="*/ 0 h 926"/>
                <a:gd name="T80" fmla="*/ 0 w 2613"/>
                <a:gd name="T81" fmla="*/ 0 h 926"/>
                <a:gd name="T82" fmla="*/ 0 w 2613"/>
                <a:gd name="T83" fmla="*/ 0 h 926"/>
                <a:gd name="T84" fmla="*/ 0 w 2613"/>
                <a:gd name="T85" fmla="*/ 0 h 926"/>
                <a:gd name="T86" fmla="*/ 0 w 2613"/>
                <a:gd name="T87" fmla="*/ 0 h 926"/>
                <a:gd name="T88" fmla="*/ 0 w 2613"/>
                <a:gd name="T89" fmla="*/ 0 h 926"/>
                <a:gd name="T90" fmla="*/ 0 w 2613"/>
                <a:gd name="T91" fmla="*/ 0 h 926"/>
                <a:gd name="T92" fmla="*/ 0 w 2613"/>
                <a:gd name="T93" fmla="*/ 0 h 926"/>
                <a:gd name="T94" fmla="*/ 0 w 2613"/>
                <a:gd name="T95" fmla="*/ 0 h 9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613" h="926">
                  <a:moveTo>
                    <a:pt x="71" y="443"/>
                  </a:moveTo>
                  <a:lnTo>
                    <a:pt x="64" y="473"/>
                  </a:lnTo>
                  <a:lnTo>
                    <a:pt x="57" y="505"/>
                  </a:lnTo>
                  <a:lnTo>
                    <a:pt x="49" y="539"/>
                  </a:lnTo>
                  <a:lnTo>
                    <a:pt x="42" y="577"/>
                  </a:lnTo>
                  <a:lnTo>
                    <a:pt x="35" y="615"/>
                  </a:lnTo>
                  <a:lnTo>
                    <a:pt x="28" y="653"/>
                  </a:lnTo>
                  <a:lnTo>
                    <a:pt x="22" y="691"/>
                  </a:lnTo>
                  <a:lnTo>
                    <a:pt x="16" y="728"/>
                  </a:lnTo>
                  <a:lnTo>
                    <a:pt x="12" y="764"/>
                  </a:lnTo>
                  <a:lnTo>
                    <a:pt x="7" y="797"/>
                  </a:lnTo>
                  <a:lnTo>
                    <a:pt x="4" y="827"/>
                  </a:lnTo>
                  <a:lnTo>
                    <a:pt x="1" y="853"/>
                  </a:lnTo>
                  <a:lnTo>
                    <a:pt x="0" y="875"/>
                  </a:lnTo>
                  <a:lnTo>
                    <a:pt x="1" y="891"/>
                  </a:lnTo>
                  <a:lnTo>
                    <a:pt x="3" y="902"/>
                  </a:lnTo>
                  <a:lnTo>
                    <a:pt x="6" y="906"/>
                  </a:lnTo>
                  <a:lnTo>
                    <a:pt x="34" y="909"/>
                  </a:lnTo>
                  <a:lnTo>
                    <a:pt x="61" y="913"/>
                  </a:lnTo>
                  <a:lnTo>
                    <a:pt x="88" y="915"/>
                  </a:lnTo>
                  <a:lnTo>
                    <a:pt x="114" y="917"/>
                  </a:lnTo>
                  <a:lnTo>
                    <a:pt x="140" y="920"/>
                  </a:lnTo>
                  <a:lnTo>
                    <a:pt x="165" y="921"/>
                  </a:lnTo>
                  <a:lnTo>
                    <a:pt x="189" y="923"/>
                  </a:lnTo>
                  <a:lnTo>
                    <a:pt x="215" y="924"/>
                  </a:lnTo>
                  <a:lnTo>
                    <a:pt x="238" y="925"/>
                  </a:lnTo>
                  <a:lnTo>
                    <a:pt x="262" y="925"/>
                  </a:lnTo>
                  <a:lnTo>
                    <a:pt x="285" y="926"/>
                  </a:lnTo>
                  <a:lnTo>
                    <a:pt x="308" y="926"/>
                  </a:lnTo>
                  <a:lnTo>
                    <a:pt x="331" y="926"/>
                  </a:lnTo>
                  <a:lnTo>
                    <a:pt x="354" y="926"/>
                  </a:lnTo>
                  <a:lnTo>
                    <a:pt x="376" y="926"/>
                  </a:lnTo>
                  <a:lnTo>
                    <a:pt x="399" y="926"/>
                  </a:lnTo>
                  <a:lnTo>
                    <a:pt x="421" y="925"/>
                  </a:lnTo>
                  <a:lnTo>
                    <a:pt x="443" y="924"/>
                  </a:lnTo>
                  <a:lnTo>
                    <a:pt x="465" y="924"/>
                  </a:lnTo>
                  <a:lnTo>
                    <a:pt x="486" y="923"/>
                  </a:lnTo>
                  <a:lnTo>
                    <a:pt x="508" y="922"/>
                  </a:lnTo>
                  <a:lnTo>
                    <a:pt x="531" y="921"/>
                  </a:lnTo>
                  <a:lnTo>
                    <a:pt x="553" y="920"/>
                  </a:lnTo>
                  <a:lnTo>
                    <a:pt x="575" y="918"/>
                  </a:lnTo>
                  <a:lnTo>
                    <a:pt x="597" y="916"/>
                  </a:lnTo>
                  <a:lnTo>
                    <a:pt x="620" y="915"/>
                  </a:lnTo>
                  <a:lnTo>
                    <a:pt x="642" y="914"/>
                  </a:lnTo>
                  <a:lnTo>
                    <a:pt x="665" y="912"/>
                  </a:lnTo>
                  <a:lnTo>
                    <a:pt x="688" y="910"/>
                  </a:lnTo>
                  <a:lnTo>
                    <a:pt x="711" y="909"/>
                  </a:lnTo>
                  <a:lnTo>
                    <a:pt x="734" y="907"/>
                  </a:lnTo>
                  <a:lnTo>
                    <a:pt x="758" y="906"/>
                  </a:lnTo>
                  <a:lnTo>
                    <a:pt x="807" y="906"/>
                  </a:lnTo>
                  <a:lnTo>
                    <a:pt x="855" y="906"/>
                  </a:lnTo>
                  <a:lnTo>
                    <a:pt x="902" y="906"/>
                  </a:lnTo>
                  <a:lnTo>
                    <a:pt x="951" y="907"/>
                  </a:lnTo>
                  <a:lnTo>
                    <a:pt x="999" y="907"/>
                  </a:lnTo>
                  <a:lnTo>
                    <a:pt x="1048" y="907"/>
                  </a:lnTo>
                  <a:lnTo>
                    <a:pt x="1096" y="908"/>
                  </a:lnTo>
                  <a:lnTo>
                    <a:pt x="1144" y="908"/>
                  </a:lnTo>
                  <a:lnTo>
                    <a:pt x="1193" y="909"/>
                  </a:lnTo>
                  <a:lnTo>
                    <a:pt x="1241" y="909"/>
                  </a:lnTo>
                  <a:lnTo>
                    <a:pt x="1289" y="910"/>
                  </a:lnTo>
                  <a:lnTo>
                    <a:pt x="1338" y="910"/>
                  </a:lnTo>
                  <a:lnTo>
                    <a:pt x="1386" y="912"/>
                  </a:lnTo>
                  <a:lnTo>
                    <a:pt x="1435" y="913"/>
                  </a:lnTo>
                  <a:lnTo>
                    <a:pt x="1483" y="913"/>
                  </a:lnTo>
                  <a:lnTo>
                    <a:pt x="1531" y="914"/>
                  </a:lnTo>
                  <a:lnTo>
                    <a:pt x="1580" y="915"/>
                  </a:lnTo>
                  <a:lnTo>
                    <a:pt x="1628" y="915"/>
                  </a:lnTo>
                  <a:lnTo>
                    <a:pt x="1677" y="916"/>
                  </a:lnTo>
                  <a:lnTo>
                    <a:pt x="1725" y="917"/>
                  </a:lnTo>
                  <a:lnTo>
                    <a:pt x="1773" y="917"/>
                  </a:lnTo>
                  <a:lnTo>
                    <a:pt x="1822" y="918"/>
                  </a:lnTo>
                  <a:lnTo>
                    <a:pt x="1870" y="918"/>
                  </a:lnTo>
                  <a:lnTo>
                    <a:pt x="1918" y="920"/>
                  </a:lnTo>
                  <a:lnTo>
                    <a:pt x="1967" y="920"/>
                  </a:lnTo>
                  <a:lnTo>
                    <a:pt x="2015" y="921"/>
                  </a:lnTo>
                  <a:lnTo>
                    <a:pt x="2064" y="921"/>
                  </a:lnTo>
                  <a:lnTo>
                    <a:pt x="2112" y="921"/>
                  </a:lnTo>
                  <a:lnTo>
                    <a:pt x="2160" y="922"/>
                  </a:lnTo>
                  <a:lnTo>
                    <a:pt x="2208" y="922"/>
                  </a:lnTo>
                  <a:lnTo>
                    <a:pt x="2256" y="922"/>
                  </a:lnTo>
                  <a:lnTo>
                    <a:pt x="2304" y="922"/>
                  </a:lnTo>
                  <a:lnTo>
                    <a:pt x="2314" y="920"/>
                  </a:lnTo>
                  <a:lnTo>
                    <a:pt x="2323" y="913"/>
                  </a:lnTo>
                  <a:lnTo>
                    <a:pt x="2331" y="902"/>
                  </a:lnTo>
                  <a:lnTo>
                    <a:pt x="2340" y="890"/>
                  </a:lnTo>
                  <a:lnTo>
                    <a:pt x="2349" y="873"/>
                  </a:lnTo>
                  <a:lnTo>
                    <a:pt x="2357" y="855"/>
                  </a:lnTo>
                  <a:lnTo>
                    <a:pt x="2365" y="837"/>
                  </a:lnTo>
                  <a:lnTo>
                    <a:pt x="2372" y="816"/>
                  </a:lnTo>
                  <a:lnTo>
                    <a:pt x="2379" y="796"/>
                  </a:lnTo>
                  <a:lnTo>
                    <a:pt x="2386" y="777"/>
                  </a:lnTo>
                  <a:lnTo>
                    <a:pt x="2392" y="757"/>
                  </a:lnTo>
                  <a:lnTo>
                    <a:pt x="2397" y="740"/>
                  </a:lnTo>
                  <a:lnTo>
                    <a:pt x="2400" y="725"/>
                  </a:lnTo>
                  <a:lnTo>
                    <a:pt x="2403" y="712"/>
                  </a:lnTo>
                  <a:lnTo>
                    <a:pt x="2405" y="703"/>
                  </a:lnTo>
                  <a:lnTo>
                    <a:pt x="2406" y="698"/>
                  </a:lnTo>
                  <a:lnTo>
                    <a:pt x="2408" y="679"/>
                  </a:lnTo>
                  <a:lnTo>
                    <a:pt x="2414" y="652"/>
                  </a:lnTo>
                  <a:lnTo>
                    <a:pt x="2422" y="619"/>
                  </a:lnTo>
                  <a:lnTo>
                    <a:pt x="2433" y="580"/>
                  </a:lnTo>
                  <a:lnTo>
                    <a:pt x="2447" y="537"/>
                  </a:lnTo>
                  <a:lnTo>
                    <a:pt x="2463" y="490"/>
                  </a:lnTo>
                  <a:lnTo>
                    <a:pt x="2479" y="440"/>
                  </a:lnTo>
                  <a:lnTo>
                    <a:pt x="2498" y="390"/>
                  </a:lnTo>
                  <a:lnTo>
                    <a:pt x="2516" y="339"/>
                  </a:lnTo>
                  <a:lnTo>
                    <a:pt x="2534" y="289"/>
                  </a:lnTo>
                  <a:lnTo>
                    <a:pt x="2551" y="240"/>
                  </a:lnTo>
                  <a:lnTo>
                    <a:pt x="2567" y="194"/>
                  </a:lnTo>
                  <a:lnTo>
                    <a:pt x="2582" y="152"/>
                  </a:lnTo>
                  <a:lnTo>
                    <a:pt x="2596" y="114"/>
                  </a:lnTo>
                  <a:lnTo>
                    <a:pt x="2606" y="83"/>
                  </a:lnTo>
                  <a:lnTo>
                    <a:pt x="2613" y="58"/>
                  </a:lnTo>
                  <a:lnTo>
                    <a:pt x="2589" y="50"/>
                  </a:lnTo>
                  <a:lnTo>
                    <a:pt x="2565" y="42"/>
                  </a:lnTo>
                  <a:lnTo>
                    <a:pt x="2541" y="35"/>
                  </a:lnTo>
                  <a:lnTo>
                    <a:pt x="2516" y="28"/>
                  </a:lnTo>
                  <a:lnTo>
                    <a:pt x="2492" y="23"/>
                  </a:lnTo>
                  <a:lnTo>
                    <a:pt x="2468" y="17"/>
                  </a:lnTo>
                  <a:lnTo>
                    <a:pt x="2443" y="14"/>
                  </a:lnTo>
                  <a:lnTo>
                    <a:pt x="2418" y="10"/>
                  </a:lnTo>
                  <a:lnTo>
                    <a:pt x="2394" y="7"/>
                  </a:lnTo>
                  <a:lnTo>
                    <a:pt x="2369" y="5"/>
                  </a:lnTo>
                  <a:lnTo>
                    <a:pt x="2345" y="4"/>
                  </a:lnTo>
                  <a:lnTo>
                    <a:pt x="2319" y="1"/>
                  </a:lnTo>
                  <a:lnTo>
                    <a:pt x="2294" y="0"/>
                  </a:lnTo>
                  <a:lnTo>
                    <a:pt x="2270" y="0"/>
                  </a:lnTo>
                  <a:lnTo>
                    <a:pt x="2244" y="0"/>
                  </a:lnTo>
                  <a:lnTo>
                    <a:pt x="2219" y="0"/>
                  </a:lnTo>
                  <a:lnTo>
                    <a:pt x="2194" y="1"/>
                  </a:lnTo>
                  <a:lnTo>
                    <a:pt x="2170" y="1"/>
                  </a:lnTo>
                  <a:lnTo>
                    <a:pt x="2144" y="2"/>
                  </a:lnTo>
                  <a:lnTo>
                    <a:pt x="2119" y="5"/>
                  </a:lnTo>
                  <a:lnTo>
                    <a:pt x="2094" y="6"/>
                  </a:lnTo>
                  <a:lnTo>
                    <a:pt x="2068" y="7"/>
                  </a:lnTo>
                  <a:lnTo>
                    <a:pt x="2043" y="9"/>
                  </a:lnTo>
                  <a:lnTo>
                    <a:pt x="2018" y="12"/>
                  </a:lnTo>
                  <a:lnTo>
                    <a:pt x="1992" y="13"/>
                  </a:lnTo>
                  <a:lnTo>
                    <a:pt x="1967" y="15"/>
                  </a:lnTo>
                  <a:lnTo>
                    <a:pt x="1941" y="17"/>
                  </a:lnTo>
                  <a:lnTo>
                    <a:pt x="1915" y="20"/>
                  </a:lnTo>
                  <a:lnTo>
                    <a:pt x="1890" y="21"/>
                  </a:lnTo>
                  <a:lnTo>
                    <a:pt x="1864" y="23"/>
                  </a:lnTo>
                  <a:lnTo>
                    <a:pt x="1839" y="25"/>
                  </a:lnTo>
                  <a:lnTo>
                    <a:pt x="1814" y="27"/>
                  </a:lnTo>
                  <a:lnTo>
                    <a:pt x="1764" y="28"/>
                  </a:lnTo>
                  <a:lnTo>
                    <a:pt x="1715" y="29"/>
                  </a:lnTo>
                  <a:lnTo>
                    <a:pt x="1665" y="31"/>
                  </a:lnTo>
                  <a:lnTo>
                    <a:pt x="1615" y="32"/>
                  </a:lnTo>
                  <a:lnTo>
                    <a:pt x="1566" y="34"/>
                  </a:lnTo>
                  <a:lnTo>
                    <a:pt x="1515" y="35"/>
                  </a:lnTo>
                  <a:lnTo>
                    <a:pt x="1466" y="37"/>
                  </a:lnTo>
                  <a:lnTo>
                    <a:pt x="1416" y="38"/>
                  </a:lnTo>
                  <a:lnTo>
                    <a:pt x="1365" y="39"/>
                  </a:lnTo>
                  <a:lnTo>
                    <a:pt x="1316" y="40"/>
                  </a:lnTo>
                  <a:lnTo>
                    <a:pt x="1265" y="43"/>
                  </a:lnTo>
                  <a:lnTo>
                    <a:pt x="1216" y="44"/>
                  </a:lnTo>
                  <a:lnTo>
                    <a:pt x="1165" y="45"/>
                  </a:lnTo>
                  <a:lnTo>
                    <a:pt x="1115" y="47"/>
                  </a:lnTo>
                  <a:lnTo>
                    <a:pt x="1065" y="49"/>
                  </a:lnTo>
                  <a:lnTo>
                    <a:pt x="1014" y="50"/>
                  </a:lnTo>
                  <a:lnTo>
                    <a:pt x="965" y="51"/>
                  </a:lnTo>
                  <a:lnTo>
                    <a:pt x="914" y="53"/>
                  </a:lnTo>
                  <a:lnTo>
                    <a:pt x="864" y="54"/>
                  </a:lnTo>
                  <a:lnTo>
                    <a:pt x="814" y="55"/>
                  </a:lnTo>
                  <a:lnTo>
                    <a:pt x="763" y="58"/>
                  </a:lnTo>
                  <a:lnTo>
                    <a:pt x="713" y="59"/>
                  </a:lnTo>
                  <a:lnTo>
                    <a:pt x="663" y="60"/>
                  </a:lnTo>
                  <a:lnTo>
                    <a:pt x="613" y="62"/>
                  </a:lnTo>
                  <a:lnTo>
                    <a:pt x="563" y="63"/>
                  </a:lnTo>
                  <a:lnTo>
                    <a:pt x="513" y="65"/>
                  </a:lnTo>
                  <a:lnTo>
                    <a:pt x="463" y="66"/>
                  </a:lnTo>
                  <a:lnTo>
                    <a:pt x="413" y="68"/>
                  </a:lnTo>
                  <a:lnTo>
                    <a:pt x="363" y="69"/>
                  </a:lnTo>
                  <a:lnTo>
                    <a:pt x="314" y="70"/>
                  </a:lnTo>
                  <a:lnTo>
                    <a:pt x="264" y="73"/>
                  </a:lnTo>
                  <a:lnTo>
                    <a:pt x="215" y="74"/>
                  </a:lnTo>
                  <a:lnTo>
                    <a:pt x="203" y="95"/>
                  </a:lnTo>
                  <a:lnTo>
                    <a:pt x="192" y="116"/>
                  </a:lnTo>
                  <a:lnTo>
                    <a:pt x="180" y="138"/>
                  </a:lnTo>
                  <a:lnTo>
                    <a:pt x="170" y="160"/>
                  </a:lnTo>
                  <a:lnTo>
                    <a:pt x="159" y="183"/>
                  </a:lnTo>
                  <a:lnTo>
                    <a:pt x="149" y="206"/>
                  </a:lnTo>
                  <a:lnTo>
                    <a:pt x="140" y="229"/>
                  </a:lnTo>
                  <a:lnTo>
                    <a:pt x="131" y="252"/>
                  </a:lnTo>
                  <a:lnTo>
                    <a:pt x="121" y="275"/>
                  </a:lnTo>
                  <a:lnTo>
                    <a:pt x="113" y="300"/>
                  </a:lnTo>
                  <a:lnTo>
                    <a:pt x="105" y="323"/>
                  </a:lnTo>
                  <a:lnTo>
                    <a:pt x="97" y="347"/>
                  </a:lnTo>
                  <a:lnTo>
                    <a:pt x="90" y="371"/>
                  </a:lnTo>
                  <a:lnTo>
                    <a:pt x="83" y="394"/>
                  </a:lnTo>
                  <a:lnTo>
                    <a:pt x="76" y="418"/>
                  </a:lnTo>
                  <a:lnTo>
                    <a:pt x="71" y="443"/>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34" name="Freeform 20"/>
            <p:cNvSpPr>
              <a:spLocks noChangeArrowheads="1"/>
            </p:cNvSpPr>
            <p:nvPr/>
          </p:nvSpPr>
          <p:spPr bwMode="auto">
            <a:xfrm>
              <a:off x="5786" y="2307"/>
              <a:ext cx="41" cy="25"/>
            </a:xfrm>
            <a:custGeom>
              <a:avLst/>
              <a:gdLst>
                <a:gd name="T0" fmla="*/ 0 w 325"/>
                <a:gd name="T1" fmla="*/ 0 h 211"/>
                <a:gd name="T2" fmla="*/ 0 w 325"/>
                <a:gd name="T3" fmla="*/ 0 h 211"/>
                <a:gd name="T4" fmla="*/ 0 w 325"/>
                <a:gd name="T5" fmla="*/ 0 h 211"/>
                <a:gd name="T6" fmla="*/ 0 w 325"/>
                <a:gd name="T7" fmla="*/ 0 h 211"/>
                <a:gd name="T8" fmla="*/ 0 w 325"/>
                <a:gd name="T9" fmla="*/ 0 h 211"/>
                <a:gd name="T10" fmla="*/ 0 w 325"/>
                <a:gd name="T11" fmla="*/ 0 h 211"/>
                <a:gd name="T12" fmla="*/ 0 w 325"/>
                <a:gd name="T13" fmla="*/ 0 h 211"/>
                <a:gd name="T14" fmla="*/ 0 w 325"/>
                <a:gd name="T15" fmla="*/ 0 h 211"/>
                <a:gd name="T16" fmla="*/ 0 w 325"/>
                <a:gd name="T17" fmla="*/ 0 h 211"/>
                <a:gd name="T18" fmla="*/ 0 w 325"/>
                <a:gd name="T19" fmla="*/ 0 h 211"/>
                <a:gd name="T20" fmla="*/ 0 w 325"/>
                <a:gd name="T21" fmla="*/ 0 h 211"/>
                <a:gd name="T22" fmla="*/ 0 w 325"/>
                <a:gd name="T23" fmla="*/ 0 h 211"/>
                <a:gd name="T24" fmla="*/ 0 w 325"/>
                <a:gd name="T25" fmla="*/ 0 h 211"/>
                <a:gd name="T26" fmla="*/ 0 w 325"/>
                <a:gd name="T27" fmla="*/ 0 h 211"/>
                <a:gd name="T28" fmla="*/ 0 w 325"/>
                <a:gd name="T29" fmla="*/ 0 h 211"/>
                <a:gd name="T30" fmla="*/ 0 w 325"/>
                <a:gd name="T31" fmla="*/ 0 h 211"/>
                <a:gd name="T32" fmla="*/ 0 w 325"/>
                <a:gd name="T33" fmla="*/ 0 h 211"/>
                <a:gd name="T34" fmla="*/ 0 w 325"/>
                <a:gd name="T35" fmla="*/ 0 h 211"/>
                <a:gd name="T36" fmla="*/ 0 w 325"/>
                <a:gd name="T37" fmla="*/ 0 h 211"/>
                <a:gd name="T38" fmla="*/ 0 w 325"/>
                <a:gd name="T39" fmla="*/ 0 h 211"/>
                <a:gd name="T40" fmla="*/ 0 w 325"/>
                <a:gd name="T41" fmla="*/ 0 h 211"/>
                <a:gd name="T42" fmla="*/ 0 w 325"/>
                <a:gd name="T43" fmla="*/ 0 h 211"/>
                <a:gd name="T44" fmla="*/ 0 w 325"/>
                <a:gd name="T45" fmla="*/ 0 h 211"/>
                <a:gd name="T46" fmla="*/ 0 w 325"/>
                <a:gd name="T47" fmla="*/ 0 h 211"/>
                <a:gd name="T48" fmla="*/ 0 w 325"/>
                <a:gd name="T49" fmla="*/ 0 h 211"/>
                <a:gd name="T50" fmla="*/ 0 w 325"/>
                <a:gd name="T51" fmla="*/ 0 h 211"/>
                <a:gd name="T52" fmla="*/ 0 w 325"/>
                <a:gd name="T53" fmla="*/ 0 h 211"/>
                <a:gd name="T54" fmla="*/ 0 w 325"/>
                <a:gd name="T55" fmla="*/ 0 h 211"/>
                <a:gd name="T56" fmla="*/ 0 w 325"/>
                <a:gd name="T57" fmla="*/ 0 h 211"/>
                <a:gd name="T58" fmla="*/ 0 w 325"/>
                <a:gd name="T59" fmla="*/ 0 h 211"/>
                <a:gd name="T60" fmla="*/ 0 w 325"/>
                <a:gd name="T61" fmla="*/ 0 h 211"/>
                <a:gd name="T62" fmla="*/ 0 w 325"/>
                <a:gd name="T63" fmla="*/ 0 h 2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211">
                  <a:moveTo>
                    <a:pt x="228" y="0"/>
                  </a:moveTo>
                  <a:lnTo>
                    <a:pt x="213" y="0"/>
                  </a:lnTo>
                  <a:lnTo>
                    <a:pt x="198" y="1"/>
                  </a:lnTo>
                  <a:lnTo>
                    <a:pt x="183" y="3"/>
                  </a:lnTo>
                  <a:lnTo>
                    <a:pt x="168" y="6"/>
                  </a:lnTo>
                  <a:lnTo>
                    <a:pt x="153" y="9"/>
                  </a:lnTo>
                  <a:lnTo>
                    <a:pt x="138" y="14"/>
                  </a:lnTo>
                  <a:lnTo>
                    <a:pt x="124" y="18"/>
                  </a:lnTo>
                  <a:lnTo>
                    <a:pt x="109" y="24"/>
                  </a:lnTo>
                  <a:lnTo>
                    <a:pt x="95" y="31"/>
                  </a:lnTo>
                  <a:lnTo>
                    <a:pt x="82" y="38"/>
                  </a:lnTo>
                  <a:lnTo>
                    <a:pt x="68" y="46"/>
                  </a:lnTo>
                  <a:lnTo>
                    <a:pt x="54" y="54"/>
                  </a:lnTo>
                  <a:lnTo>
                    <a:pt x="41" y="63"/>
                  </a:lnTo>
                  <a:lnTo>
                    <a:pt x="29" y="73"/>
                  </a:lnTo>
                  <a:lnTo>
                    <a:pt x="16" y="85"/>
                  </a:lnTo>
                  <a:lnTo>
                    <a:pt x="3" y="97"/>
                  </a:lnTo>
                  <a:lnTo>
                    <a:pt x="0" y="115"/>
                  </a:lnTo>
                  <a:lnTo>
                    <a:pt x="2" y="133"/>
                  </a:lnTo>
                  <a:lnTo>
                    <a:pt x="8" y="153"/>
                  </a:lnTo>
                  <a:lnTo>
                    <a:pt x="17" y="170"/>
                  </a:lnTo>
                  <a:lnTo>
                    <a:pt x="29" y="185"/>
                  </a:lnTo>
                  <a:lnTo>
                    <a:pt x="41" y="198"/>
                  </a:lnTo>
                  <a:lnTo>
                    <a:pt x="55" y="206"/>
                  </a:lnTo>
                  <a:lnTo>
                    <a:pt x="68" y="208"/>
                  </a:lnTo>
                  <a:lnTo>
                    <a:pt x="80" y="211"/>
                  </a:lnTo>
                  <a:lnTo>
                    <a:pt x="86" y="205"/>
                  </a:lnTo>
                  <a:lnTo>
                    <a:pt x="85" y="192"/>
                  </a:lnTo>
                  <a:lnTo>
                    <a:pt x="82" y="176"/>
                  </a:lnTo>
                  <a:lnTo>
                    <a:pt x="77" y="156"/>
                  </a:lnTo>
                  <a:lnTo>
                    <a:pt x="75" y="136"/>
                  </a:lnTo>
                  <a:lnTo>
                    <a:pt x="76" y="116"/>
                  </a:lnTo>
                  <a:lnTo>
                    <a:pt x="84" y="97"/>
                  </a:lnTo>
                  <a:lnTo>
                    <a:pt x="91" y="97"/>
                  </a:lnTo>
                  <a:lnTo>
                    <a:pt x="98" y="97"/>
                  </a:lnTo>
                  <a:lnTo>
                    <a:pt x="106" y="97"/>
                  </a:lnTo>
                  <a:lnTo>
                    <a:pt x="114" y="97"/>
                  </a:lnTo>
                  <a:lnTo>
                    <a:pt x="121" y="97"/>
                  </a:lnTo>
                  <a:lnTo>
                    <a:pt x="126" y="97"/>
                  </a:lnTo>
                  <a:lnTo>
                    <a:pt x="130" y="97"/>
                  </a:lnTo>
                  <a:lnTo>
                    <a:pt x="131" y="97"/>
                  </a:lnTo>
                  <a:lnTo>
                    <a:pt x="141" y="132"/>
                  </a:lnTo>
                  <a:lnTo>
                    <a:pt x="159" y="155"/>
                  </a:lnTo>
                  <a:lnTo>
                    <a:pt x="181" y="168"/>
                  </a:lnTo>
                  <a:lnTo>
                    <a:pt x="207" y="173"/>
                  </a:lnTo>
                  <a:lnTo>
                    <a:pt x="235" y="169"/>
                  </a:lnTo>
                  <a:lnTo>
                    <a:pt x="261" y="160"/>
                  </a:lnTo>
                  <a:lnTo>
                    <a:pt x="287" y="146"/>
                  </a:lnTo>
                  <a:lnTo>
                    <a:pt x="307" y="129"/>
                  </a:lnTo>
                  <a:lnTo>
                    <a:pt x="320" y="121"/>
                  </a:lnTo>
                  <a:lnTo>
                    <a:pt x="325" y="108"/>
                  </a:lnTo>
                  <a:lnTo>
                    <a:pt x="322" y="93"/>
                  </a:lnTo>
                  <a:lnTo>
                    <a:pt x="315" y="76"/>
                  </a:lnTo>
                  <a:lnTo>
                    <a:pt x="305" y="57"/>
                  </a:lnTo>
                  <a:lnTo>
                    <a:pt x="294" y="38"/>
                  </a:lnTo>
                  <a:lnTo>
                    <a:pt x="283" y="18"/>
                  </a:lnTo>
                  <a:lnTo>
                    <a:pt x="275" y="0"/>
                  </a:lnTo>
                  <a:lnTo>
                    <a:pt x="274" y="0"/>
                  </a:lnTo>
                  <a:lnTo>
                    <a:pt x="270" y="0"/>
                  </a:lnTo>
                  <a:lnTo>
                    <a:pt x="265" y="0"/>
                  </a:lnTo>
                  <a:lnTo>
                    <a:pt x="258" y="0"/>
                  </a:lnTo>
                  <a:lnTo>
                    <a:pt x="250" y="0"/>
                  </a:lnTo>
                  <a:lnTo>
                    <a:pt x="242" y="0"/>
                  </a:lnTo>
                  <a:lnTo>
                    <a:pt x="235" y="0"/>
                  </a:lnTo>
                  <a:lnTo>
                    <a:pt x="228"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35" name="Freeform 21"/>
            <p:cNvSpPr>
              <a:spLocks noChangeArrowheads="1"/>
            </p:cNvSpPr>
            <p:nvPr/>
          </p:nvSpPr>
          <p:spPr bwMode="auto">
            <a:xfrm>
              <a:off x="5556" y="2099"/>
              <a:ext cx="120" cy="19"/>
            </a:xfrm>
            <a:custGeom>
              <a:avLst/>
              <a:gdLst>
                <a:gd name="T0" fmla="*/ 0 w 942"/>
                <a:gd name="T1" fmla="*/ 0 h 156"/>
                <a:gd name="T2" fmla="*/ 0 w 942"/>
                <a:gd name="T3" fmla="*/ 0 h 156"/>
                <a:gd name="T4" fmla="*/ 0 w 942"/>
                <a:gd name="T5" fmla="*/ 0 h 156"/>
                <a:gd name="T6" fmla="*/ 0 w 942"/>
                <a:gd name="T7" fmla="*/ 0 h 156"/>
                <a:gd name="T8" fmla="*/ 0 w 942"/>
                <a:gd name="T9" fmla="*/ 0 h 156"/>
                <a:gd name="T10" fmla="*/ 0 w 942"/>
                <a:gd name="T11" fmla="*/ 0 h 156"/>
                <a:gd name="T12" fmla="*/ 0 w 942"/>
                <a:gd name="T13" fmla="*/ 0 h 156"/>
                <a:gd name="T14" fmla="*/ 0 w 942"/>
                <a:gd name="T15" fmla="*/ 0 h 156"/>
                <a:gd name="T16" fmla="*/ 0 w 942"/>
                <a:gd name="T17" fmla="*/ 0 h 156"/>
                <a:gd name="T18" fmla="*/ 0 w 942"/>
                <a:gd name="T19" fmla="*/ 0 h 156"/>
                <a:gd name="T20" fmla="*/ 0 w 942"/>
                <a:gd name="T21" fmla="*/ 0 h 156"/>
                <a:gd name="T22" fmla="*/ 0 w 942"/>
                <a:gd name="T23" fmla="*/ 0 h 156"/>
                <a:gd name="T24" fmla="*/ 0 w 942"/>
                <a:gd name="T25" fmla="*/ 0 h 156"/>
                <a:gd name="T26" fmla="*/ 0 w 942"/>
                <a:gd name="T27" fmla="*/ 0 h 156"/>
                <a:gd name="T28" fmla="*/ 0 w 942"/>
                <a:gd name="T29" fmla="*/ 0 h 156"/>
                <a:gd name="T30" fmla="*/ 0 w 942"/>
                <a:gd name="T31" fmla="*/ 0 h 156"/>
                <a:gd name="T32" fmla="*/ 0 w 942"/>
                <a:gd name="T33" fmla="*/ 0 h 156"/>
                <a:gd name="T34" fmla="*/ 0 w 942"/>
                <a:gd name="T35" fmla="*/ 0 h 156"/>
                <a:gd name="T36" fmla="*/ 0 w 942"/>
                <a:gd name="T37" fmla="*/ 0 h 156"/>
                <a:gd name="T38" fmla="*/ 0 w 942"/>
                <a:gd name="T39" fmla="*/ 0 h 156"/>
                <a:gd name="T40" fmla="*/ 0 w 942"/>
                <a:gd name="T41" fmla="*/ 0 h 156"/>
                <a:gd name="T42" fmla="*/ 0 w 942"/>
                <a:gd name="T43" fmla="*/ 0 h 156"/>
                <a:gd name="T44" fmla="*/ 0 w 942"/>
                <a:gd name="T45" fmla="*/ 0 h 156"/>
                <a:gd name="T46" fmla="*/ 0 w 942"/>
                <a:gd name="T47" fmla="*/ 0 h 156"/>
                <a:gd name="T48" fmla="*/ 0 w 942"/>
                <a:gd name="T49" fmla="*/ 0 h 156"/>
                <a:gd name="T50" fmla="*/ 0 w 942"/>
                <a:gd name="T51" fmla="*/ 0 h 156"/>
                <a:gd name="T52" fmla="*/ 0 w 942"/>
                <a:gd name="T53" fmla="*/ 0 h 156"/>
                <a:gd name="T54" fmla="*/ 0 w 942"/>
                <a:gd name="T55" fmla="*/ 0 h 156"/>
                <a:gd name="T56" fmla="*/ 0 w 942"/>
                <a:gd name="T57" fmla="*/ 0 h 156"/>
                <a:gd name="T58" fmla="*/ 0 w 942"/>
                <a:gd name="T59" fmla="*/ 0 h 156"/>
                <a:gd name="T60" fmla="*/ 0 w 942"/>
                <a:gd name="T61" fmla="*/ 0 h 156"/>
                <a:gd name="T62" fmla="*/ 0 w 942"/>
                <a:gd name="T63" fmla="*/ 0 h 156"/>
                <a:gd name="T64" fmla="*/ 0 w 942"/>
                <a:gd name="T65" fmla="*/ 0 h 156"/>
                <a:gd name="T66" fmla="*/ 0 w 942"/>
                <a:gd name="T67" fmla="*/ 0 h 156"/>
                <a:gd name="T68" fmla="*/ 0 w 942"/>
                <a:gd name="T69" fmla="*/ 0 h 156"/>
                <a:gd name="T70" fmla="*/ 0 w 942"/>
                <a:gd name="T71" fmla="*/ 0 h 156"/>
                <a:gd name="T72" fmla="*/ 0 w 942"/>
                <a:gd name="T73" fmla="*/ 0 h 156"/>
                <a:gd name="T74" fmla="*/ 0 w 942"/>
                <a:gd name="T75" fmla="*/ 0 h 156"/>
                <a:gd name="T76" fmla="*/ 0 w 942"/>
                <a:gd name="T77" fmla="*/ 0 h 156"/>
                <a:gd name="T78" fmla="*/ 0 w 942"/>
                <a:gd name="T79" fmla="*/ 0 h 1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42" h="156">
                  <a:moveTo>
                    <a:pt x="895" y="100"/>
                  </a:moveTo>
                  <a:lnTo>
                    <a:pt x="904" y="98"/>
                  </a:lnTo>
                  <a:lnTo>
                    <a:pt x="911" y="90"/>
                  </a:lnTo>
                  <a:lnTo>
                    <a:pt x="915" y="79"/>
                  </a:lnTo>
                  <a:lnTo>
                    <a:pt x="918" y="66"/>
                  </a:lnTo>
                  <a:lnTo>
                    <a:pt x="921" y="52"/>
                  </a:lnTo>
                  <a:lnTo>
                    <a:pt x="926" y="39"/>
                  </a:lnTo>
                  <a:lnTo>
                    <a:pt x="932" y="28"/>
                  </a:lnTo>
                  <a:lnTo>
                    <a:pt x="942" y="20"/>
                  </a:lnTo>
                  <a:lnTo>
                    <a:pt x="925" y="10"/>
                  </a:lnTo>
                  <a:lnTo>
                    <a:pt x="907" y="3"/>
                  </a:lnTo>
                  <a:lnTo>
                    <a:pt x="889" y="1"/>
                  </a:lnTo>
                  <a:lnTo>
                    <a:pt x="871" y="0"/>
                  </a:lnTo>
                  <a:lnTo>
                    <a:pt x="852" y="0"/>
                  </a:lnTo>
                  <a:lnTo>
                    <a:pt x="834" y="1"/>
                  </a:lnTo>
                  <a:lnTo>
                    <a:pt x="817" y="2"/>
                  </a:lnTo>
                  <a:lnTo>
                    <a:pt x="798" y="3"/>
                  </a:lnTo>
                  <a:lnTo>
                    <a:pt x="773" y="9"/>
                  </a:lnTo>
                  <a:lnTo>
                    <a:pt x="748" y="15"/>
                  </a:lnTo>
                  <a:lnTo>
                    <a:pt x="722" y="20"/>
                  </a:lnTo>
                  <a:lnTo>
                    <a:pt x="697" y="25"/>
                  </a:lnTo>
                  <a:lnTo>
                    <a:pt x="670" y="30"/>
                  </a:lnTo>
                  <a:lnTo>
                    <a:pt x="645" y="33"/>
                  </a:lnTo>
                  <a:lnTo>
                    <a:pt x="620" y="38"/>
                  </a:lnTo>
                  <a:lnTo>
                    <a:pt x="594" y="41"/>
                  </a:lnTo>
                  <a:lnTo>
                    <a:pt x="569" y="46"/>
                  </a:lnTo>
                  <a:lnTo>
                    <a:pt x="544" y="50"/>
                  </a:lnTo>
                  <a:lnTo>
                    <a:pt x="518" y="53"/>
                  </a:lnTo>
                  <a:lnTo>
                    <a:pt x="494" y="56"/>
                  </a:lnTo>
                  <a:lnTo>
                    <a:pt x="469" y="60"/>
                  </a:lnTo>
                  <a:lnTo>
                    <a:pt x="443" y="63"/>
                  </a:lnTo>
                  <a:lnTo>
                    <a:pt x="418" y="67"/>
                  </a:lnTo>
                  <a:lnTo>
                    <a:pt x="393" y="70"/>
                  </a:lnTo>
                  <a:lnTo>
                    <a:pt x="369" y="74"/>
                  </a:lnTo>
                  <a:lnTo>
                    <a:pt x="343" y="77"/>
                  </a:lnTo>
                  <a:lnTo>
                    <a:pt x="318" y="81"/>
                  </a:lnTo>
                  <a:lnTo>
                    <a:pt x="294" y="84"/>
                  </a:lnTo>
                  <a:lnTo>
                    <a:pt x="268" y="88"/>
                  </a:lnTo>
                  <a:lnTo>
                    <a:pt x="244" y="92"/>
                  </a:lnTo>
                  <a:lnTo>
                    <a:pt x="219" y="96"/>
                  </a:lnTo>
                  <a:lnTo>
                    <a:pt x="195" y="100"/>
                  </a:lnTo>
                  <a:lnTo>
                    <a:pt x="169" y="105"/>
                  </a:lnTo>
                  <a:lnTo>
                    <a:pt x="145" y="111"/>
                  </a:lnTo>
                  <a:lnTo>
                    <a:pt x="121" y="115"/>
                  </a:lnTo>
                  <a:lnTo>
                    <a:pt x="97" y="121"/>
                  </a:lnTo>
                  <a:lnTo>
                    <a:pt x="72" y="127"/>
                  </a:lnTo>
                  <a:lnTo>
                    <a:pt x="48" y="134"/>
                  </a:lnTo>
                  <a:lnTo>
                    <a:pt x="24" y="141"/>
                  </a:lnTo>
                  <a:lnTo>
                    <a:pt x="0" y="147"/>
                  </a:lnTo>
                  <a:lnTo>
                    <a:pt x="29" y="150"/>
                  </a:lnTo>
                  <a:lnTo>
                    <a:pt x="56" y="152"/>
                  </a:lnTo>
                  <a:lnTo>
                    <a:pt x="85" y="153"/>
                  </a:lnTo>
                  <a:lnTo>
                    <a:pt x="113" y="154"/>
                  </a:lnTo>
                  <a:lnTo>
                    <a:pt x="142" y="156"/>
                  </a:lnTo>
                  <a:lnTo>
                    <a:pt x="169" y="156"/>
                  </a:lnTo>
                  <a:lnTo>
                    <a:pt x="197" y="154"/>
                  </a:lnTo>
                  <a:lnTo>
                    <a:pt x="226" y="153"/>
                  </a:lnTo>
                  <a:lnTo>
                    <a:pt x="253" y="152"/>
                  </a:lnTo>
                  <a:lnTo>
                    <a:pt x="281" y="151"/>
                  </a:lnTo>
                  <a:lnTo>
                    <a:pt x="309" y="149"/>
                  </a:lnTo>
                  <a:lnTo>
                    <a:pt x="336" y="146"/>
                  </a:lnTo>
                  <a:lnTo>
                    <a:pt x="364" y="144"/>
                  </a:lnTo>
                  <a:lnTo>
                    <a:pt x="392" y="142"/>
                  </a:lnTo>
                  <a:lnTo>
                    <a:pt x="419" y="139"/>
                  </a:lnTo>
                  <a:lnTo>
                    <a:pt x="448" y="136"/>
                  </a:lnTo>
                  <a:lnTo>
                    <a:pt x="476" y="132"/>
                  </a:lnTo>
                  <a:lnTo>
                    <a:pt x="503" y="130"/>
                  </a:lnTo>
                  <a:lnTo>
                    <a:pt x="531" y="127"/>
                  </a:lnTo>
                  <a:lnTo>
                    <a:pt x="559" y="123"/>
                  </a:lnTo>
                  <a:lnTo>
                    <a:pt x="586" y="121"/>
                  </a:lnTo>
                  <a:lnTo>
                    <a:pt x="614" y="118"/>
                  </a:lnTo>
                  <a:lnTo>
                    <a:pt x="642" y="115"/>
                  </a:lnTo>
                  <a:lnTo>
                    <a:pt x="669" y="112"/>
                  </a:lnTo>
                  <a:lnTo>
                    <a:pt x="698" y="109"/>
                  </a:lnTo>
                  <a:lnTo>
                    <a:pt x="726" y="107"/>
                  </a:lnTo>
                  <a:lnTo>
                    <a:pt x="753" y="105"/>
                  </a:lnTo>
                  <a:lnTo>
                    <a:pt x="782" y="104"/>
                  </a:lnTo>
                  <a:lnTo>
                    <a:pt x="810" y="103"/>
                  </a:lnTo>
                  <a:lnTo>
                    <a:pt x="839" y="101"/>
                  </a:lnTo>
                  <a:lnTo>
                    <a:pt x="866" y="100"/>
                  </a:lnTo>
                  <a:lnTo>
                    <a:pt x="895" y="100"/>
                  </a:lnTo>
                  <a:close/>
                </a:path>
              </a:pathLst>
            </a:custGeom>
            <a:solidFill>
              <a:srgbClr val="33F2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36" name="Freeform 22"/>
            <p:cNvSpPr>
              <a:spLocks noChangeArrowheads="1"/>
            </p:cNvSpPr>
            <p:nvPr/>
          </p:nvSpPr>
          <p:spPr bwMode="auto">
            <a:xfrm>
              <a:off x="5789" y="2023"/>
              <a:ext cx="61" cy="53"/>
            </a:xfrm>
            <a:custGeom>
              <a:avLst/>
              <a:gdLst>
                <a:gd name="T0" fmla="*/ 0 w 471"/>
                <a:gd name="T1" fmla="*/ 0 h 436"/>
                <a:gd name="T2" fmla="*/ 0 w 471"/>
                <a:gd name="T3" fmla="*/ 0 h 436"/>
                <a:gd name="T4" fmla="*/ 0 w 471"/>
                <a:gd name="T5" fmla="*/ 0 h 436"/>
                <a:gd name="T6" fmla="*/ 0 w 471"/>
                <a:gd name="T7" fmla="*/ 0 h 4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1" h="436">
                  <a:moveTo>
                    <a:pt x="0" y="312"/>
                  </a:moveTo>
                  <a:lnTo>
                    <a:pt x="29" y="436"/>
                  </a:lnTo>
                  <a:lnTo>
                    <a:pt x="471" y="0"/>
                  </a:lnTo>
                  <a:lnTo>
                    <a:pt x="0" y="312"/>
                  </a:lnTo>
                  <a:close/>
                </a:path>
              </a:pathLst>
            </a:custGeom>
            <a:solidFill>
              <a:srgbClr val="FF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37" name="Freeform 23"/>
            <p:cNvSpPr>
              <a:spLocks noChangeArrowheads="1"/>
            </p:cNvSpPr>
            <p:nvPr/>
          </p:nvSpPr>
          <p:spPr bwMode="auto">
            <a:xfrm>
              <a:off x="5809" y="2114"/>
              <a:ext cx="126" cy="21"/>
            </a:xfrm>
            <a:custGeom>
              <a:avLst/>
              <a:gdLst>
                <a:gd name="T0" fmla="*/ 0 w 987"/>
                <a:gd name="T1" fmla="*/ 0 h 180"/>
                <a:gd name="T2" fmla="*/ 0 w 987"/>
                <a:gd name="T3" fmla="*/ 0 h 180"/>
                <a:gd name="T4" fmla="*/ 0 w 987"/>
                <a:gd name="T5" fmla="*/ 0 h 180"/>
                <a:gd name="T6" fmla="*/ 0 w 987"/>
                <a:gd name="T7" fmla="*/ 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7" h="180">
                  <a:moveTo>
                    <a:pt x="42" y="0"/>
                  </a:moveTo>
                  <a:lnTo>
                    <a:pt x="0" y="180"/>
                  </a:lnTo>
                  <a:lnTo>
                    <a:pt x="987" y="56"/>
                  </a:lnTo>
                  <a:lnTo>
                    <a:pt x="42" y="0"/>
                  </a:lnTo>
                  <a:close/>
                </a:path>
              </a:pathLst>
            </a:custGeom>
            <a:solidFill>
              <a:srgbClr val="FF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38" name="Freeform 24"/>
            <p:cNvSpPr>
              <a:spLocks noChangeArrowheads="1"/>
            </p:cNvSpPr>
            <p:nvPr/>
          </p:nvSpPr>
          <p:spPr bwMode="auto">
            <a:xfrm>
              <a:off x="5794" y="2165"/>
              <a:ext cx="46" cy="36"/>
            </a:xfrm>
            <a:custGeom>
              <a:avLst/>
              <a:gdLst>
                <a:gd name="T0" fmla="*/ 0 w 363"/>
                <a:gd name="T1" fmla="*/ 0 h 300"/>
                <a:gd name="T2" fmla="*/ 0 w 363"/>
                <a:gd name="T3" fmla="*/ 0 h 300"/>
                <a:gd name="T4" fmla="*/ 0 w 363"/>
                <a:gd name="T5" fmla="*/ 0 h 300"/>
                <a:gd name="T6" fmla="*/ 0 w 363"/>
                <a:gd name="T7" fmla="*/ 0 h 3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3" h="300">
                  <a:moveTo>
                    <a:pt x="79" y="0"/>
                  </a:moveTo>
                  <a:lnTo>
                    <a:pt x="0" y="104"/>
                  </a:lnTo>
                  <a:lnTo>
                    <a:pt x="363" y="300"/>
                  </a:lnTo>
                  <a:lnTo>
                    <a:pt x="79" y="0"/>
                  </a:lnTo>
                  <a:close/>
                </a:path>
              </a:pathLst>
            </a:custGeom>
            <a:solidFill>
              <a:srgbClr val="FF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39" name="Freeform 25"/>
            <p:cNvSpPr>
              <a:spLocks noChangeArrowheads="1"/>
            </p:cNvSpPr>
            <p:nvPr/>
          </p:nvSpPr>
          <p:spPr bwMode="auto">
            <a:xfrm>
              <a:off x="5286" y="2075"/>
              <a:ext cx="104" cy="24"/>
            </a:xfrm>
            <a:custGeom>
              <a:avLst/>
              <a:gdLst>
                <a:gd name="T0" fmla="*/ 0 w 812"/>
                <a:gd name="T1" fmla="*/ 0 h 203"/>
                <a:gd name="T2" fmla="*/ 0 w 812"/>
                <a:gd name="T3" fmla="*/ 0 h 203"/>
                <a:gd name="T4" fmla="*/ 0 w 812"/>
                <a:gd name="T5" fmla="*/ 0 h 203"/>
                <a:gd name="T6" fmla="*/ 0 w 812"/>
                <a:gd name="T7" fmla="*/ 0 h 2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2" h="203">
                  <a:moveTo>
                    <a:pt x="792" y="25"/>
                  </a:moveTo>
                  <a:lnTo>
                    <a:pt x="0" y="0"/>
                  </a:lnTo>
                  <a:lnTo>
                    <a:pt x="812" y="203"/>
                  </a:lnTo>
                  <a:lnTo>
                    <a:pt x="792" y="25"/>
                  </a:lnTo>
                  <a:close/>
                </a:path>
              </a:pathLst>
            </a:custGeom>
            <a:solidFill>
              <a:srgbClr val="FF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40" name="Freeform 26"/>
            <p:cNvSpPr>
              <a:spLocks noChangeArrowheads="1"/>
            </p:cNvSpPr>
            <p:nvPr/>
          </p:nvSpPr>
          <p:spPr bwMode="auto">
            <a:xfrm>
              <a:off x="5283" y="2189"/>
              <a:ext cx="99" cy="55"/>
            </a:xfrm>
            <a:custGeom>
              <a:avLst/>
              <a:gdLst>
                <a:gd name="T0" fmla="*/ 0 w 779"/>
                <a:gd name="T1" fmla="*/ 0 h 462"/>
                <a:gd name="T2" fmla="*/ 0 w 779"/>
                <a:gd name="T3" fmla="*/ 0 h 462"/>
                <a:gd name="T4" fmla="*/ 0 w 779"/>
                <a:gd name="T5" fmla="*/ 0 h 462"/>
                <a:gd name="T6" fmla="*/ 0 w 779"/>
                <a:gd name="T7" fmla="*/ 0 h 4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9" h="462">
                  <a:moveTo>
                    <a:pt x="714" y="0"/>
                  </a:moveTo>
                  <a:lnTo>
                    <a:pt x="0" y="462"/>
                  </a:lnTo>
                  <a:lnTo>
                    <a:pt x="779" y="144"/>
                  </a:lnTo>
                  <a:lnTo>
                    <a:pt x="714" y="0"/>
                  </a:lnTo>
                  <a:close/>
                </a:path>
              </a:pathLst>
            </a:custGeom>
            <a:solidFill>
              <a:srgbClr val="FF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41" name="Freeform 27"/>
            <p:cNvSpPr>
              <a:spLocks noChangeArrowheads="1"/>
            </p:cNvSpPr>
            <p:nvPr/>
          </p:nvSpPr>
          <p:spPr bwMode="auto">
            <a:xfrm>
              <a:off x="5448" y="2243"/>
              <a:ext cx="258" cy="21"/>
            </a:xfrm>
            <a:custGeom>
              <a:avLst/>
              <a:gdLst>
                <a:gd name="T0" fmla="*/ 0 w 2023"/>
                <a:gd name="T1" fmla="*/ 0 h 175"/>
                <a:gd name="T2" fmla="*/ 0 w 2023"/>
                <a:gd name="T3" fmla="*/ 0 h 175"/>
                <a:gd name="T4" fmla="*/ 0 w 2023"/>
                <a:gd name="T5" fmla="*/ 0 h 175"/>
                <a:gd name="T6" fmla="*/ 0 w 2023"/>
                <a:gd name="T7" fmla="*/ 0 h 175"/>
                <a:gd name="T8" fmla="*/ 0 w 2023"/>
                <a:gd name="T9" fmla="*/ 0 h 175"/>
                <a:gd name="T10" fmla="*/ 0 w 2023"/>
                <a:gd name="T11" fmla="*/ 0 h 175"/>
                <a:gd name="T12" fmla="*/ 0 w 2023"/>
                <a:gd name="T13" fmla="*/ 0 h 175"/>
                <a:gd name="T14" fmla="*/ 0 w 2023"/>
                <a:gd name="T15" fmla="*/ 0 h 175"/>
                <a:gd name="T16" fmla="*/ 0 w 2023"/>
                <a:gd name="T17" fmla="*/ 0 h 175"/>
                <a:gd name="T18" fmla="*/ 0 w 2023"/>
                <a:gd name="T19" fmla="*/ 0 h 175"/>
                <a:gd name="T20" fmla="*/ 0 w 2023"/>
                <a:gd name="T21" fmla="*/ 0 h 175"/>
                <a:gd name="T22" fmla="*/ 0 w 2023"/>
                <a:gd name="T23" fmla="*/ 0 h 175"/>
                <a:gd name="T24" fmla="*/ 0 w 2023"/>
                <a:gd name="T25" fmla="*/ 0 h 175"/>
                <a:gd name="T26" fmla="*/ 0 w 2023"/>
                <a:gd name="T27" fmla="*/ 0 h 175"/>
                <a:gd name="T28" fmla="*/ 0 w 2023"/>
                <a:gd name="T29" fmla="*/ 0 h 175"/>
                <a:gd name="T30" fmla="*/ 0 w 2023"/>
                <a:gd name="T31" fmla="*/ 0 h 175"/>
                <a:gd name="T32" fmla="*/ 0 w 2023"/>
                <a:gd name="T33" fmla="*/ 0 h 175"/>
                <a:gd name="T34" fmla="*/ 0 w 2023"/>
                <a:gd name="T35" fmla="*/ 0 h 175"/>
                <a:gd name="T36" fmla="*/ 0 w 2023"/>
                <a:gd name="T37" fmla="*/ 0 h 175"/>
                <a:gd name="T38" fmla="*/ 0 w 2023"/>
                <a:gd name="T39" fmla="*/ 0 h 175"/>
                <a:gd name="T40" fmla="*/ 0 w 2023"/>
                <a:gd name="T41" fmla="*/ 0 h 175"/>
                <a:gd name="T42" fmla="*/ 0 w 2023"/>
                <a:gd name="T43" fmla="*/ 0 h 175"/>
                <a:gd name="T44" fmla="*/ 0 w 2023"/>
                <a:gd name="T45" fmla="*/ 0 h 175"/>
                <a:gd name="T46" fmla="*/ 0 w 2023"/>
                <a:gd name="T47" fmla="*/ 0 h 175"/>
                <a:gd name="T48" fmla="*/ 0 w 2023"/>
                <a:gd name="T49" fmla="*/ 0 h 175"/>
                <a:gd name="T50" fmla="*/ 0 w 2023"/>
                <a:gd name="T51" fmla="*/ 0 h 175"/>
                <a:gd name="T52" fmla="*/ 0 w 2023"/>
                <a:gd name="T53" fmla="*/ 0 h 175"/>
                <a:gd name="T54" fmla="*/ 0 w 2023"/>
                <a:gd name="T55" fmla="*/ 0 h 175"/>
                <a:gd name="T56" fmla="*/ 0 w 2023"/>
                <a:gd name="T57" fmla="*/ 0 h 175"/>
                <a:gd name="T58" fmla="*/ 0 w 2023"/>
                <a:gd name="T59" fmla="*/ 0 h 1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23" h="175">
                  <a:moveTo>
                    <a:pt x="49" y="59"/>
                  </a:moveTo>
                  <a:lnTo>
                    <a:pt x="0" y="160"/>
                  </a:lnTo>
                  <a:lnTo>
                    <a:pt x="1963" y="175"/>
                  </a:lnTo>
                  <a:lnTo>
                    <a:pt x="2023" y="8"/>
                  </a:lnTo>
                  <a:lnTo>
                    <a:pt x="1919" y="95"/>
                  </a:lnTo>
                  <a:lnTo>
                    <a:pt x="1787" y="92"/>
                  </a:lnTo>
                  <a:lnTo>
                    <a:pt x="1772" y="8"/>
                  </a:lnTo>
                  <a:lnTo>
                    <a:pt x="1667" y="92"/>
                  </a:lnTo>
                  <a:lnTo>
                    <a:pt x="1544" y="87"/>
                  </a:lnTo>
                  <a:lnTo>
                    <a:pt x="1560" y="16"/>
                  </a:lnTo>
                  <a:lnTo>
                    <a:pt x="1447" y="79"/>
                  </a:lnTo>
                  <a:lnTo>
                    <a:pt x="1324" y="87"/>
                  </a:lnTo>
                  <a:lnTo>
                    <a:pt x="1319" y="19"/>
                  </a:lnTo>
                  <a:lnTo>
                    <a:pt x="1233" y="87"/>
                  </a:lnTo>
                  <a:lnTo>
                    <a:pt x="1089" y="84"/>
                  </a:lnTo>
                  <a:lnTo>
                    <a:pt x="1081" y="24"/>
                  </a:lnTo>
                  <a:lnTo>
                    <a:pt x="1021" y="76"/>
                  </a:lnTo>
                  <a:lnTo>
                    <a:pt x="861" y="71"/>
                  </a:lnTo>
                  <a:lnTo>
                    <a:pt x="880" y="3"/>
                  </a:lnTo>
                  <a:lnTo>
                    <a:pt x="777" y="71"/>
                  </a:lnTo>
                  <a:lnTo>
                    <a:pt x="636" y="71"/>
                  </a:lnTo>
                  <a:lnTo>
                    <a:pt x="660" y="0"/>
                  </a:lnTo>
                  <a:lnTo>
                    <a:pt x="545" y="68"/>
                  </a:lnTo>
                  <a:lnTo>
                    <a:pt x="429" y="68"/>
                  </a:lnTo>
                  <a:lnTo>
                    <a:pt x="453" y="8"/>
                  </a:lnTo>
                  <a:lnTo>
                    <a:pt x="345" y="76"/>
                  </a:lnTo>
                  <a:lnTo>
                    <a:pt x="233" y="68"/>
                  </a:lnTo>
                  <a:lnTo>
                    <a:pt x="257" y="3"/>
                  </a:lnTo>
                  <a:lnTo>
                    <a:pt x="165" y="71"/>
                  </a:lnTo>
                  <a:lnTo>
                    <a:pt x="49" y="59"/>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42" name="Freeform 28"/>
            <p:cNvSpPr>
              <a:spLocks noChangeArrowheads="1"/>
            </p:cNvSpPr>
            <p:nvPr/>
          </p:nvSpPr>
          <p:spPr bwMode="auto">
            <a:xfrm>
              <a:off x="5742" y="2254"/>
              <a:ext cx="139" cy="132"/>
            </a:xfrm>
            <a:custGeom>
              <a:avLst/>
              <a:gdLst>
                <a:gd name="T0" fmla="*/ 0 w 1095"/>
                <a:gd name="T1" fmla="*/ 0 h 1104"/>
                <a:gd name="T2" fmla="*/ 0 w 1095"/>
                <a:gd name="T3" fmla="*/ 0 h 1104"/>
                <a:gd name="T4" fmla="*/ 0 w 1095"/>
                <a:gd name="T5" fmla="*/ 0 h 1104"/>
                <a:gd name="T6" fmla="*/ 0 w 1095"/>
                <a:gd name="T7" fmla="*/ 0 h 1104"/>
                <a:gd name="T8" fmla="*/ 0 w 1095"/>
                <a:gd name="T9" fmla="*/ 0 h 1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5" h="1104">
                  <a:moveTo>
                    <a:pt x="0" y="432"/>
                  </a:moveTo>
                  <a:lnTo>
                    <a:pt x="408" y="1104"/>
                  </a:lnTo>
                  <a:lnTo>
                    <a:pt x="1095" y="639"/>
                  </a:lnTo>
                  <a:lnTo>
                    <a:pt x="623" y="0"/>
                  </a:lnTo>
                  <a:lnTo>
                    <a:pt x="0" y="432"/>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43" name="Freeform 29"/>
            <p:cNvSpPr>
              <a:spLocks noChangeArrowheads="1"/>
            </p:cNvSpPr>
            <p:nvPr/>
          </p:nvSpPr>
          <p:spPr bwMode="auto">
            <a:xfrm>
              <a:off x="5738" y="2304"/>
              <a:ext cx="59" cy="88"/>
            </a:xfrm>
            <a:custGeom>
              <a:avLst/>
              <a:gdLst>
                <a:gd name="T0" fmla="*/ 0 w 463"/>
                <a:gd name="T1" fmla="*/ 0 h 732"/>
                <a:gd name="T2" fmla="*/ 0 w 463"/>
                <a:gd name="T3" fmla="*/ 0 h 732"/>
                <a:gd name="T4" fmla="*/ 0 w 463"/>
                <a:gd name="T5" fmla="*/ 0 h 732"/>
                <a:gd name="T6" fmla="*/ 0 w 463"/>
                <a:gd name="T7" fmla="*/ 0 h 732"/>
                <a:gd name="T8" fmla="*/ 0 w 463"/>
                <a:gd name="T9" fmla="*/ 0 h 732"/>
                <a:gd name="T10" fmla="*/ 0 w 463"/>
                <a:gd name="T11" fmla="*/ 0 h 732"/>
                <a:gd name="T12" fmla="*/ 0 w 463"/>
                <a:gd name="T13" fmla="*/ 0 h 732"/>
                <a:gd name="T14" fmla="*/ 0 w 463"/>
                <a:gd name="T15" fmla="*/ 0 h 732"/>
                <a:gd name="T16" fmla="*/ 0 w 463"/>
                <a:gd name="T17" fmla="*/ 0 h 732"/>
                <a:gd name="T18" fmla="*/ 0 w 463"/>
                <a:gd name="T19" fmla="*/ 0 h 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3" h="732">
                  <a:moveTo>
                    <a:pt x="417" y="661"/>
                  </a:moveTo>
                  <a:lnTo>
                    <a:pt x="463" y="671"/>
                  </a:lnTo>
                  <a:lnTo>
                    <a:pt x="56" y="0"/>
                  </a:lnTo>
                  <a:lnTo>
                    <a:pt x="0" y="32"/>
                  </a:lnTo>
                  <a:lnTo>
                    <a:pt x="408" y="704"/>
                  </a:lnTo>
                  <a:lnTo>
                    <a:pt x="454" y="714"/>
                  </a:lnTo>
                  <a:lnTo>
                    <a:pt x="408" y="704"/>
                  </a:lnTo>
                  <a:lnTo>
                    <a:pt x="425" y="732"/>
                  </a:lnTo>
                  <a:lnTo>
                    <a:pt x="454" y="714"/>
                  </a:lnTo>
                  <a:lnTo>
                    <a:pt x="417" y="661"/>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44" name="Freeform 30"/>
            <p:cNvSpPr>
              <a:spLocks noChangeArrowheads="1"/>
            </p:cNvSpPr>
            <p:nvPr/>
          </p:nvSpPr>
          <p:spPr bwMode="auto">
            <a:xfrm>
              <a:off x="5792" y="2328"/>
              <a:ext cx="95" cy="62"/>
            </a:xfrm>
            <a:custGeom>
              <a:avLst/>
              <a:gdLst>
                <a:gd name="T0" fmla="*/ 0 w 753"/>
                <a:gd name="T1" fmla="*/ 0 h 517"/>
                <a:gd name="T2" fmla="*/ 0 w 753"/>
                <a:gd name="T3" fmla="*/ 0 h 517"/>
                <a:gd name="T4" fmla="*/ 0 w 753"/>
                <a:gd name="T5" fmla="*/ 0 h 517"/>
                <a:gd name="T6" fmla="*/ 0 w 753"/>
                <a:gd name="T7" fmla="*/ 0 h 517"/>
                <a:gd name="T8" fmla="*/ 0 w 753"/>
                <a:gd name="T9" fmla="*/ 0 h 517"/>
                <a:gd name="T10" fmla="*/ 0 w 753"/>
                <a:gd name="T11" fmla="*/ 0 h 517"/>
                <a:gd name="T12" fmla="*/ 0 w 753"/>
                <a:gd name="T13" fmla="*/ 0 h 517"/>
                <a:gd name="T14" fmla="*/ 0 w 753"/>
                <a:gd name="T15" fmla="*/ 0 h 517"/>
                <a:gd name="T16" fmla="*/ 0 w 753"/>
                <a:gd name="T17" fmla="*/ 0 h 517"/>
                <a:gd name="T18" fmla="*/ 0 w 753"/>
                <a:gd name="T19" fmla="*/ 0 h 5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3" h="517">
                  <a:moveTo>
                    <a:pt x="681" y="46"/>
                  </a:moveTo>
                  <a:lnTo>
                    <a:pt x="688" y="0"/>
                  </a:lnTo>
                  <a:lnTo>
                    <a:pt x="0" y="464"/>
                  </a:lnTo>
                  <a:lnTo>
                    <a:pt x="37" y="517"/>
                  </a:lnTo>
                  <a:lnTo>
                    <a:pt x="725" y="53"/>
                  </a:lnTo>
                  <a:lnTo>
                    <a:pt x="732" y="7"/>
                  </a:lnTo>
                  <a:lnTo>
                    <a:pt x="725" y="53"/>
                  </a:lnTo>
                  <a:lnTo>
                    <a:pt x="753" y="34"/>
                  </a:lnTo>
                  <a:lnTo>
                    <a:pt x="732" y="7"/>
                  </a:lnTo>
                  <a:lnTo>
                    <a:pt x="681" y="46"/>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45" name="Freeform 31"/>
            <p:cNvSpPr>
              <a:spLocks noChangeArrowheads="1"/>
            </p:cNvSpPr>
            <p:nvPr/>
          </p:nvSpPr>
          <p:spPr bwMode="auto">
            <a:xfrm>
              <a:off x="5818" y="2249"/>
              <a:ext cx="67" cy="83"/>
            </a:xfrm>
            <a:custGeom>
              <a:avLst/>
              <a:gdLst>
                <a:gd name="T0" fmla="*/ 0 w 523"/>
                <a:gd name="T1" fmla="*/ 0 h 703"/>
                <a:gd name="T2" fmla="*/ 0 w 523"/>
                <a:gd name="T3" fmla="*/ 0 h 703"/>
                <a:gd name="T4" fmla="*/ 0 w 523"/>
                <a:gd name="T5" fmla="*/ 0 h 703"/>
                <a:gd name="T6" fmla="*/ 0 w 523"/>
                <a:gd name="T7" fmla="*/ 0 h 703"/>
                <a:gd name="T8" fmla="*/ 0 w 523"/>
                <a:gd name="T9" fmla="*/ 0 h 703"/>
                <a:gd name="T10" fmla="*/ 0 w 523"/>
                <a:gd name="T11" fmla="*/ 0 h 703"/>
                <a:gd name="T12" fmla="*/ 0 w 523"/>
                <a:gd name="T13" fmla="*/ 0 h 703"/>
                <a:gd name="T14" fmla="*/ 0 w 523"/>
                <a:gd name="T15" fmla="*/ 0 h 703"/>
                <a:gd name="T16" fmla="*/ 0 w 523"/>
                <a:gd name="T17" fmla="*/ 0 h 703"/>
                <a:gd name="T18" fmla="*/ 0 w 523"/>
                <a:gd name="T19" fmla="*/ 0 h 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3" h="703">
                  <a:moveTo>
                    <a:pt x="44" y="70"/>
                  </a:moveTo>
                  <a:lnTo>
                    <a:pt x="0" y="63"/>
                  </a:lnTo>
                  <a:lnTo>
                    <a:pt x="472" y="703"/>
                  </a:lnTo>
                  <a:lnTo>
                    <a:pt x="523" y="664"/>
                  </a:lnTo>
                  <a:lnTo>
                    <a:pt x="51" y="24"/>
                  </a:lnTo>
                  <a:lnTo>
                    <a:pt x="7" y="17"/>
                  </a:lnTo>
                  <a:lnTo>
                    <a:pt x="51" y="24"/>
                  </a:lnTo>
                  <a:lnTo>
                    <a:pt x="32" y="0"/>
                  </a:lnTo>
                  <a:lnTo>
                    <a:pt x="7" y="17"/>
                  </a:lnTo>
                  <a:lnTo>
                    <a:pt x="44" y="70"/>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46" name="Freeform 32"/>
            <p:cNvSpPr>
              <a:spLocks noChangeArrowheads="1"/>
            </p:cNvSpPr>
            <p:nvPr/>
          </p:nvSpPr>
          <p:spPr bwMode="auto">
            <a:xfrm>
              <a:off x="5737" y="2251"/>
              <a:ext cx="87" cy="58"/>
            </a:xfrm>
            <a:custGeom>
              <a:avLst/>
              <a:gdLst>
                <a:gd name="T0" fmla="*/ 0 w 685"/>
                <a:gd name="T1" fmla="*/ 0 h 485"/>
                <a:gd name="T2" fmla="*/ 0 w 685"/>
                <a:gd name="T3" fmla="*/ 0 h 485"/>
                <a:gd name="T4" fmla="*/ 0 w 685"/>
                <a:gd name="T5" fmla="*/ 0 h 485"/>
                <a:gd name="T6" fmla="*/ 0 w 685"/>
                <a:gd name="T7" fmla="*/ 0 h 485"/>
                <a:gd name="T8" fmla="*/ 0 w 685"/>
                <a:gd name="T9" fmla="*/ 0 h 485"/>
                <a:gd name="T10" fmla="*/ 0 w 685"/>
                <a:gd name="T11" fmla="*/ 0 h 485"/>
                <a:gd name="T12" fmla="*/ 0 w 685"/>
                <a:gd name="T13" fmla="*/ 0 h 485"/>
                <a:gd name="T14" fmla="*/ 0 w 685"/>
                <a:gd name="T15" fmla="*/ 0 h 485"/>
                <a:gd name="T16" fmla="*/ 0 w 685"/>
                <a:gd name="T17" fmla="*/ 0 h 485"/>
                <a:gd name="T18" fmla="*/ 0 w 685"/>
                <a:gd name="T19" fmla="*/ 0 h 4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5" h="485">
                  <a:moveTo>
                    <a:pt x="71" y="443"/>
                  </a:moveTo>
                  <a:lnTo>
                    <a:pt x="61" y="485"/>
                  </a:lnTo>
                  <a:lnTo>
                    <a:pt x="685" y="53"/>
                  </a:lnTo>
                  <a:lnTo>
                    <a:pt x="648" y="0"/>
                  </a:lnTo>
                  <a:lnTo>
                    <a:pt x="24" y="432"/>
                  </a:lnTo>
                  <a:lnTo>
                    <a:pt x="15" y="475"/>
                  </a:lnTo>
                  <a:lnTo>
                    <a:pt x="24" y="432"/>
                  </a:lnTo>
                  <a:lnTo>
                    <a:pt x="0" y="450"/>
                  </a:lnTo>
                  <a:lnTo>
                    <a:pt x="15" y="475"/>
                  </a:lnTo>
                  <a:lnTo>
                    <a:pt x="71" y="443"/>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47" name="Freeform 33"/>
            <p:cNvSpPr>
              <a:spLocks noChangeArrowheads="1"/>
            </p:cNvSpPr>
            <p:nvPr/>
          </p:nvSpPr>
          <p:spPr bwMode="auto">
            <a:xfrm>
              <a:off x="5846" y="2321"/>
              <a:ext cx="18" cy="14"/>
            </a:xfrm>
            <a:custGeom>
              <a:avLst/>
              <a:gdLst>
                <a:gd name="T0" fmla="*/ 0 w 147"/>
                <a:gd name="T1" fmla="*/ 0 h 120"/>
                <a:gd name="T2" fmla="*/ 0 w 147"/>
                <a:gd name="T3" fmla="*/ 0 h 120"/>
                <a:gd name="T4" fmla="*/ 0 w 147"/>
                <a:gd name="T5" fmla="*/ 0 h 120"/>
                <a:gd name="T6" fmla="*/ 0 w 147"/>
                <a:gd name="T7" fmla="*/ 0 h 120"/>
                <a:gd name="T8" fmla="*/ 0 w 147"/>
                <a:gd name="T9" fmla="*/ 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20">
                  <a:moveTo>
                    <a:pt x="0" y="81"/>
                  </a:moveTo>
                  <a:lnTo>
                    <a:pt x="24" y="120"/>
                  </a:lnTo>
                  <a:lnTo>
                    <a:pt x="147" y="49"/>
                  </a:lnTo>
                  <a:lnTo>
                    <a:pt x="119" y="0"/>
                  </a:lnTo>
                  <a:lnTo>
                    <a:pt x="0" y="81"/>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48" name="Freeform 34"/>
            <p:cNvSpPr>
              <a:spLocks noChangeArrowheads="1"/>
            </p:cNvSpPr>
            <p:nvPr/>
          </p:nvSpPr>
          <p:spPr bwMode="auto">
            <a:xfrm>
              <a:off x="5762" y="2225"/>
              <a:ext cx="141" cy="169"/>
            </a:xfrm>
            <a:custGeom>
              <a:avLst/>
              <a:gdLst>
                <a:gd name="T0" fmla="*/ 0 w 1109"/>
                <a:gd name="T1" fmla="*/ 0 h 1416"/>
                <a:gd name="T2" fmla="*/ 0 w 1109"/>
                <a:gd name="T3" fmla="*/ 0 h 1416"/>
                <a:gd name="T4" fmla="*/ 0 w 1109"/>
                <a:gd name="T5" fmla="*/ 0 h 1416"/>
                <a:gd name="T6" fmla="*/ 0 w 1109"/>
                <a:gd name="T7" fmla="*/ 0 h 1416"/>
                <a:gd name="T8" fmla="*/ 0 w 1109"/>
                <a:gd name="T9" fmla="*/ 0 h 1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9" h="1416">
                  <a:moveTo>
                    <a:pt x="0" y="168"/>
                  </a:moveTo>
                  <a:lnTo>
                    <a:pt x="390" y="1416"/>
                  </a:lnTo>
                  <a:lnTo>
                    <a:pt x="1109" y="872"/>
                  </a:lnTo>
                  <a:lnTo>
                    <a:pt x="460" y="0"/>
                  </a:lnTo>
                  <a:lnTo>
                    <a:pt x="0" y="168"/>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49" name="Freeform 35"/>
            <p:cNvSpPr>
              <a:spLocks noChangeArrowheads="1"/>
            </p:cNvSpPr>
            <p:nvPr/>
          </p:nvSpPr>
          <p:spPr bwMode="auto">
            <a:xfrm>
              <a:off x="5742" y="2242"/>
              <a:ext cx="139" cy="143"/>
            </a:xfrm>
            <a:custGeom>
              <a:avLst/>
              <a:gdLst>
                <a:gd name="T0" fmla="*/ 0 w 1085"/>
                <a:gd name="T1" fmla="*/ 0 h 1194"/>
                <a:gd name="T2" fmla="*/ 0 w 1085"/>
                <a:gd name="T3" fmla="*/ 0 h 1194"/>
                <a:gd name="T4" fmla="*/ 0 w 1085"/>
                <a:gd name="T5" fmla="*/ 0 h 1194"/>
                <a:gd name="T6" fmla="*/ 0 w 1085"/>
                <a:gd name="T7" fmla="*/ 0 h 1194"/>
                <a:gd name="T8" fmla="*/ 0 w 1085"/>
                <a:gd name="T9" fmla="*/ 0 h 1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5" h="1194">
                  <a:moveTo>
                    <a:pt x="0" y="421"/>
                  </a:moveTo>
                  <a:lnTo>
                    <a:pt x="398" y="1194"/>
                  </a:lnTo>
                  <a:lnTo>
                    <a:pt x="1085" y="730"/>
                  </a:lnTo>
                  <a:lnTo>
                    <a:pt x="582" y="0"/>
                  </a:lnTo>
                  <a:lnTo>
                    <a:pt x="0" y="421"/>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50" name="Freeform 36"/>
            <p:cNvSpPr>
              <a:spLocks noChangeArrowheads="1"/>
            </p:cNvSpPr>
            <p:nvPr/>
          </p:nvSpPr>
          <p:spPr bwMode="auto">
            <a:xfrm>
              <a:off x="5738" y="2291"/>
              <a:ext cx="58" cy="100"/>
            </a:xfrm>
            <a:custGeom>
              <a:avLst/>
              <a:gdLst>
                <a:gd name="T0" fmla="*/ 0 w 455"/>
                <a:gd name="T1" fmla="*/ 0 h 836"/>
                <a:gd name="T2" fmla="*/ 0 w 455"/>
                <a:gd name="T3" fmla="*/ 0 h 836"/>
                <a:gd name="T4" fmla="*/ 0 w 455"/>
                <a:gd name="T5" fmla="*/ 0 h 836"/>
                <a:gd name="T6" fmla="*/ 0 w 455"/>
                <a:gd name="T7" fmla="*/ 0 h 836"/>
                <a:gd name="T8" fmla="*/ 0 w 455"/>
                <a:gd name="T9" fmla="*/ 0 h 836"/>
                <a:gd name="T10" fmla="*/ 0 w 455"/>
                <a:gd name="T11" fmla="*/ 0 h 836"/>
                <a:gd name="T12" fmla="*/ 0 w 455"/>
                <a:gd name="T13" fmla="*/ 0 h 836"/>
                <a:gd name="T14" fmla="*/ 0 w 455"/>
                <a:gd name="T15" fmla="*/ 0 h 836"/>
                <a:gd name="T16" fmla="*/ 0 w 455"/>
                <a:gd name="T17" fmla="*/ 0 h 836"/>
                <a:gd name="T18" fmla="*/ 0 w 455"/>
                <a:gd name="T19" fmla="*/ 0 h 8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5" h="836">
                  <a:moveTo>
                    <a:pt x="408" y="762"/>
                  </a:moveTo>
                  <a:lnTo>
                    <a:pt x="455" y="774"/>
                  </a:lnTo>
                  <a:lnTo>
                    <a:pt x="58" y="0"/>
                  </a:lnTo>
                  <a:lnTo>
                    <a:pt x="0" y="30"/>
                  </a:lnTo>
                  <a:lnTo>
                    <a:pt x="398" y="803"/>
                  </a:lnTo>
                  <a:lnTo>
                    <a:pt x="445" y="815"/>
                  </a:lnTo>
                  <a:lnTo>
                    <a:pt x="398" y="803"/>
                  </a:lnTo>
                  <a:lnTo>
                    <a:pt x="415" y="836"/>
                  </a:lnTo>
                  <a:lnTo>
                    <a:pt x="445" y="815"/>
                  </a:lnTo>
                  <a:lnTo>
                    <a:pt x="408" y="762"/>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51" name="Freeform 37"/>
            <p:cNvSpPr>
              <a:spLocks noChangeArrowheads="1"/>
            </p:cNvSpPr>
            <p:nvPr/>
          </p:nvSpPr>
          <p:spPr bwMode="auto">
            <a:xfrm>
              <a:off x="5791" y="2327"/>
              <a:ext cx="95" cy="61"/>
            </a:xfrm>
            <a:custGeom>
              <a:avLst/>
              <a:gdLst>
                <a:gd name="T0" fmla="*/ 0 w 751"/>
                <a:gd name="T1" fmla="*/ 0 h 517"/>
                <a:gd name="T2" fmla="*/ 0 w 751"/>
                <a:gd name="T3" fmla="*/ 0 h 517"/>
                <a:gd name="T4" fmla="*/ 0 w 751"/>
                <a:gd name="T5" fmla="*/ 0 h 517"/>
                <a:gd name="T6" fmla="*/ 0 w 751"/>
                <a:gd name="T7" fmla="*/ 0 h 517"/>
                <a:gd name="T8" fmla="*/ 0 w 751"/>
                <a:gd name="T9" fmla="*/ 0 h 517"/>
                <a:gd name="T10" fmla="*/ 0 w 751"/>
                <a:gd name="T11" fmla="*/ 0 h 517"/>
                <a:gd name="T12" fmla="*/ 0 w 751"/>
                <a:gd name="T13" fmla="*/ 0 h 517"/>
                <a:gd name="T14" fmla="*/ 0 w 751"/>
                <a:gd name="T15" fmla="*/ 0 h 517"/>
                <a:gd name="T16" fmla="*/ 0 w 751"/>
                <a:gd name="T17" fmla="*/ 0 h 517"/>
                <a:gd name="T18" fmla="*/ 0 w 751"/>
                <a:gd name="T19" fmla="*/ 0 h 5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1" h="517">
                  <a:moveTo>
                    <a:pt x="680" y="45"/>
                  </a:moveTo>
                  <a:lnTo>
                    <a:pt x="688" y="0"/>
                  </a:lnTo>
                  <a:lnTo>
                    <a:pt x="0" y="464"/>
                  </a:lnTo>
                  <a:lnTo>
                    <a:pt x="37" y="517"/>
                  </a:lnTo>
                  <a:lnTo>
                    <a:pt x="725" y="53"/>
                  </a:lnTo>
                  <a:lnTo>
                    <a:pt x="733" y="8"/>
                  </a:lnTo>
                  <a:lnTo>
                    <a:pt x="725" y="53"/>
                  </a:lnTo>
                  <a:lnTo>
                    <a:pt x="751" y="34"/>
                  </a:lnTo>
                  <a:lnTo>
                    <a:pt x="733" y="8"/>
                  </a:lnTo>
                  <a:lnTo>
                    <a:pt x="680" y="45"/>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52" name="Freeform 38"/>
            <p:cNvSpPr>
              <a:spLocks noChangeArrowheads="1"/>
            </p:cNvSpPr>
            <p:nvPr/>
          </p:nvSpPr>
          <p:spPr bwMode="auto">
            <a:xfrm>
              <a:off x="5813" y="2236"/>
              <a:ext cx="71" cy="95"/>
            </a:xfrm>
            <a:custGeom>
              <a:avLst/>
              <a:gdLst>
                <a:gd name="T0" fmla="*/ 0 w 557"/>
                <a:gd name="T1" fmla="*/ 0 h 794"/>
                <a:gd name="T2" fmla="*/ 0 w 557"/>
                <a:gd name="T3" fmla="*/ 0 h 794"/>
                <a:gd name="T4" fmla="*/ 0 w 557"/>
                <a:gd name="T5" fmla="*/ 0 h 794"/>
                <a:gd name="T6" fmla="*/ 0 w 557"/>
                <a:gd name="T7" fmla="*/ 0 h 794"/>
                <a:gd name="T8" fmla="*/ 0 w 557"/>
                <a:gd name="T9" fmla="*/ 0 h 794"/>
                <a:gd name="T10" fmla="*/ 0 w 557"/>
                <a:gd name="T11" fmla="*/ 0 h 794"/>
                <a:gd name="T12" fmla="*/ 0 w 557"/>
                <a:gd name="T13" fmla="*/ 0 h 794"/>
                <a:gd name="T14" fmla="*/ 0 w 557"/>
                <a:gd name="T15" fmla="*/ 0 h 794"/>
                <a:gd name="T16" fmla="*/ 0 w 557"/>
                <a:gd name="T17" fmla="*/ 0 h 794"/>
                <a:gd name="T18" fmla="*/ 0 w 55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7" h="794">
                  <a:moveTo>
                    <a:pt x="45" y="71"/>
                  </a:moveTo>
                  <a:lnTo>
                    <a:pt x="0" y="63"/>
                  </a:lnTo>
                  <a:lnTo>
                    <a:pt x="504" y="794"/>
                  </a:lnTo>
                  <a:lnTo>
                    <a:pt x="557" y="757"/>
                  </a:lnTo>
                  <a:lnTo>
                    <a:pt x="53" y="26"/>
                  </a:lnTo>
                  <a:lnTo>
                    <a:pt x="9" y="18"/>
                  </a:lnTo>
                  <a:lnTo>
                    <a:pt x="53" y="26"/>
                  </a:lnTo>
                  <a:lnTo>
                    <a:pt x="35" y="0"/>
                  </a:lnTo>
                  <a:lnTo>
                    <a:pt x="9" y="18"/>
                  </a:lnTo>
                  <a:lnTo>
                    <a:pt x="45" y="71"/>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53" name="Freeform 39"/>
            <p:cNvSpPr>
              <a:spLocks noChangeArrowheads="1"/>
            </p:cNvSpPr>
            <p:nvPr/>
          </p:nvSpPr>
          <p:spPr bwMode="auto">
            <a:xfrm>
              <a:off x="5737" y="2239"/>
              <a:ext cx="81" cy="57"/>
            </a:xfrm>
            <a:custGeom>
              <a:avLst/>
              <a:gdLst>
                <a:gd name="T0" fmla="*/ 0 w 641"/>
                <a:gd name="T1" fmla="*/ 0 h 475"/>
                <a:gd name="T2" fmla="*/ 0 w 641"/>
                <a:gd name="T3" fmla="*/ 0 h 475"/>
                <a:gd name="T4" fmla="*/ 0 w 641"/>
                <a:gd name="T5" fmla="*/ 0 h 475"/>
                <a:gd name="T6" fmla="*/ 0 w 641"/>
                <a:gd name="T7" fmla="*/ 0 h 475"/>
                <a:gd name="T8" fmla="*/ 0 w 641"/>
                <a:gd name="T9" fmla="*/ 0 h 475"/>
                <a:gd name="T10" fmla="*/ 0 w 641"/>
                <a:gd name="T11" fmla="*/ 0 h 475"/>
                <a:gd name="T12" fmla="*/ 0 w 641"/>
                <a:gd name="T13" fmla="*/ 0 h 475"/>
                <a:gd name="T14" fmla="*/ 0 w 641"/>
                <a:gd name="T15" fmla="*/ 0 h 475"/>
                <a:gd name="T16" fmla="*/ 0 w 641"/>
                <a:gd name="T17" fmla="*/ 0 h 475"/>
                <a:gd name="T18" fmla="*/ 0 w 641"/>
                <a:gd name="T19" fmla="*/ 0 h 4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1" h="475">
                  <a:moveTo>
                    <a:pt x="70" y="433"/>
                  </a:moveTo>
                  <a:lnTo>
                    <a:pt x="60" y="475"/>
                  </a:lnTo>
                  <a:lnTo>
                    <a:pt x="641" y="53"/>
                  </a:lnTo>
                  <a:lnTo>
                    <a:pt x="605" y="0"/>
                  </a:lnTo>
                  <a:lnTo>
                    <a:pt x="23" y="422"/>
                  </a:lnTo>
                  <a:lnTo>
                    <a:pt x="12" y="463"/>
                  </a:lnTo>
                  <a:lnTo>
                    <a:pt x="23" y="422"/>
                  </a:lnTo>
                  <a:lnTo>
                    <a:pt x="0" y="438"/>
                  </a:lnTo>
                  <a:lnTo>
                    <a:pt x="12" y="463"/>
                  </a:lnTo>
                  <a:lnTo>
                    <a:pt x="70" y="433"/>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54" name="Freeform 40"/>
            <p:cNvSpPr>
              <a:spLocks noChangeArrowheads="1"/>
            </p:cNvSpPr>
            <p:nvPr/>
          </p:nvSpPr>
          <p:spPr bwMode="auto">
            <a:xfrm>
              <a:off x="5479" y="2091"/>
              <a:ext cx="222" cy="38"/>
            </a:xfrm>
            <a:custGeom>
              <a:avLst/>
              <a:gdLst>
                <a:gd name="T0" fmla="*/ 0 w 1743"/>
                <a:gd name="T1" fmla="*/ 0 h 324"/>
                <a:gd name="T2" fmla="*/ 0 w 1743"/>
                <a:gd name="T3" fmla="*/ 0 h 324"/>
                <a:gd name="T4" fmla="*/ 0 w 1743"/>
                <a:gd name="T5" fmla="*/ 0 h 324"/>
                <a:gd name="T6" fmla="*/ 0 w 1743"/>
                <a:gd name="T7" fmla="*/ 0 h 3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43" h="324">
                  <a:moveTo>
                    <a:pt x="0" y="273"/>
                  </a:moveTo>
                  <a:lnTo>
                    <a:pt x="1628" y="324"/>
                  </a:lnTo>
                  <a:lnTo>
                    <a:pt x="1743" y="0"/>
                  </a:lnTo>
                  <a:lnTo>
                    <a:pt x="0" y="273"/>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55" name="Freeform 41"/>
            <p:cNvSpPr>
              <a:spLocks noChangeArrowheads="1"/>
            </p:cNvSpPr>
            <p:nvPr/>
          </p:nvSpPr>
          <p:spPr bwMode="auto">
            <a:xfrm>
              <a:off x="5479" y="2091"/>
              <a:ext cx="222" cy="38"/>
            </a:xfrm>
            <a:custGeom>
              <a:avLst/>
              <a:gdLst>
                <a:gd name="T0" fmla="*/ 0 w 1743"/>
                <a:gd name="T1" fmla="*/ 0 h 324"/>
                <a:gd name="T2" fmla="*/ 0 w 1743"/>
                <a:gd name="T3" fmla="*/ 0 h 324"/>
                <a:gd name="T4" fmla="*/ 0 w 1743"/>
                <a:gd name="T5" fmla="*/ 0 h 324"/>
                <a:gd name="T6" fmla="*/ 0 w 1743"/>
                <a:gd name="T7" fmla="*/ 0 h 3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43" h="324">
                  <a:moveTo>
                    <a:pt x="0" y="273"/>
                  </a:moveTo>
                  <a:lnTo>
                    <a:pt x="1628" y="324"/>
                  </a:lnTo>
                  <a:lnTo>
                    <a:pt x="1743" y="0"/>
                  </a:lnTo>
                  <a:lnTo>
                    <a:pt x="0" y="273"/>
                  </a:lnTo>
                </a:path>
              </a:pathLst>
            </a:cu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56" name="Freeform 42"/>
            <p:cNvSpPr>
              <a:spLocks noChangeArrowheads="1"/>
            </p:cNvSpPr>
            <p:nvPr/>
          </p:nvSpPr>
          <p:spPr bwMode="auto">
            <a:xfrm>
              <a:off x="5866" y="2313"/>
              <a:ext cx="19" cy="30"/>
            </a:xfrm>
            <a:custGeom>
              <a:avLst/>
              <a:gdLst>
                <a:gd name="T0" fmla="*/ 0 w 149"/>
                <a:gd name="T1" fmla="*/ 0 h 259"/>
                <a:gd name="T2" fmla="*/ 0 w 149"/>
                <a:gd name="T3" fmla="*/ 0 h 259"/>
                <a:gd name="T4" fmla="*/ 0 w 149"/>
                <a:gd name="T5" fmla="*/ 0 h 259"/>
                <a:gd name="T6" fmla="*/ 0 w 149"/>
                <a:gd name="T7" fmla="*/ 0 h 2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 h="259">
                  <a:moveTo>
                    <a:pt x="24" y="0"/>
                  </a:moveTo>
                  <a:lnTo>
                    <a:pt x="0" y="259"/>
                  </a:lnTo>
                  <a:lnTo>
                    <a:pt x="149" y="134"/>
                  </a:lnTo>
                  <a:lnTo>
                    <a:pt x="24" y="0"/>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57" name="Freeform 43"/>
            <p:cNvSpPr>
              <a:spLocks noChangeArrowheads="1"/>
            </p:cNvSpPr>
            <p:nvPr/>
          </p:nvSpPr>
          <p:spPr bwMode="auto">
            <a:xfrm>
              <a:off x="5668" y="2122"/>
              <a:ext cx="110" cy="54"/>
            </a:xfrm>
            <a:custGeom>
              <a:avLst/>
              <a:gdLst>
                <a:gd name="T0" fmla="*/ 0 w 866"/>
                <a:gd name="T1" fmla="*/ 0 h 449"/>
                <a:gd name="T2" fmla="*/ 0 w 866"/>
                <a:gd name="T3" fmla="*/ 0 h 449"/>
                <a:gd name="T4" fmla="*/ 0 w 866"/>
                <a:gd name="T5" fmla="*/ 0 h 449"/>
                <a:gd name="T6" fmla="*/ 0 w 866"/>
                <a:gd name="T7" fmla="*/ 0 h 449"/>
                <a:gd name="T8" fmla="*/ 0 w 866"/>
                <a:gd name="T9" fmla="*/ 0 h 449"/>
                <a:gd name="T10" fmla="*/ 0 w 866"/>
                <a:gd name="T11" fmla="*/ 0 h 449"/>
                <a:gd name="T12" fmla="*/ 0 w 866"/>
                <a:gd name="T13" fmla="*/ 0 h 449"/>
                <a:gd name="T14" fmla="*/ 0 w 866"/>
                <a:gd name="T15" fmla="*/ 0 h 449"/>
                <a:gd name="T16" fmla="*/ 0 w 866"/>
                <a:gd name="T17" fmla="*/ 0 h 449"/>
                <a:gd name="T18" fmla="*/ 0 w 866"/>
                <a:gd name="T19" fmla="*/ 0 h 449"/>
                <a:gd name="T20" fmla="*/ 0 w 866"/>
                <a:gd name="T21" fmla="*/ 0 h 449"/>
                <a:gd name="T22" fmla="*/ 0 w 866"/>
                <a:gd name="T23" fmla="*/ 0 h 4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6" h="449">
                  <a:moveTo>
                    <a:pt x="827" y="0"/>
                  </a:moveTo>
                  <a:lnTo>
                    <a:pt x="0" y="229"/>
                  </a:lnTo>
                  <a:lnTo>
                    <a:pt x="799" y="116"/>
                  </a:lnTo>
                  <a:lnTo>
                    <a:pt x="26" y="297"/>
                  </a:lnTo>
                  <a:lnTo>
                    <a:pt x="773" y="230"/>
                  </a:lnTo>
                  <a:lnTo>
                    <a:pt x="30" y="382"/>
                  </a:lnTo>
                  <a:lnTo>
                    <a:pt x="750" y="325"/>
                  </a:lnTo>
                  <a:lnTo>
                    <a:pt x="51" y="449"/>
                  </a:lnTo>
                  <a:lnTo>
                    <a:pt x="746" y="400"/>
                  </a:lnTo>
                  <a:lnTo>
                    <a:pt x="842" y="216"/>
                  </a:lnTo>
                  <a:lnTo>
                    <a:pt x="866" y="17"/>
                  </a:lnTo>
                  <a:lnTo>
                    <a:pt x="827" y="0"/>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58" name="Freeform 44"/>
            <p:cNvSpPr>
              <a:spLocks noChangeArrowheads="1"/>
            </p:cNvSpPr>
            <p:nvPr/>
          </p:nvSpPr>
          <p:spPr bwMode="auto">
            <a:xfrm>
              <a:off x="5295" y="1974"/>
              <a:ext cx="74" cy="37"/>
            </a:xfrm>
            <a:custGeom>
              <a:avLst/>
              <a:gdLst>
                <a:gd name="T0" fmla="*/ 0 w 582"/>
                <a:gd name="T1" fmla="*/ 0 h 304"/>
                <a:gd name="T2" fmla="*/ 0 w 582"/>
                <a:gd name="T3" fmla="*/ 0 h 304"/>
                <a:gd name="T4" fmla="*/ 0 w 582"/>
                <a:gd name="T5" fmla="*/ 0 h 304"/>
                <a:gd name="T6" fmla="*/ 0 w 582"/>
                <a:gd name="T7" fmla="*/ 0 h 3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2" h="304">
                  <a:moveTo>
                    <a:pt x="469" y="304"/>
                  </a:moveTo>
                  <a:lnTo>
                    <a:pt x="0" y="0"/>
                  </a:lnTo>
                  <a:lnTo>
                    <a:pt x="582" y="166"/>
                  </a:lnTo>
                  <a:lnTo>
                    <a:pt x="469" y="304"/>
                  </a:lnTo>
                  <a:close/>
                </a:path>
              </a:pathLst>
            </a:custGeom>
            <a:solidFill>
              <a:srgbClr val="FF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59" name="Freeform 45"/>
            <p:cNvSpPr>
              <a:spLocks noChangeArrowheads="1"/>
            </p:cNvSpPr>
            <p:nvPr/>
          </p:nvSpPr>
          <p:spPr bwMode="auto">
            <a:xfrm>
              <a:off x="5450" y="2208"/>
              <a:ext cx="284" cy="84"/>
            </a:xfrm>
            <a:custGeom>
              <a:avLst/>
              <a:gdLst>
                <a:gd name="T0" fmla="*/ 0 w 2233"/>
                <a:gd name="T1" fmla="*/ 0 h 704"/>
                <a:gd name="T2" fmla="*/ 0 w 2233"/>
                <a:gd name="T3" fmla="*/ 0 h 704"/>
                <a:gd name="T4" fmla="*/ 0 w 2233"/>
                <a:gd name="T5" fmla="*/ 0 h 704"/>
                <a:gd name="T6" fmla="*/ 0 w 2233"/>
                <a:gd name="T7" fmla="*/ 0 h 704"/>
                <a:gd name="T8" fmla="*/ 0 w 2233"/>
                <a:gd name="T9" fmla="*/ 0 h 704"/>
                <a:gd name="T10" fmla="*/ 0 w 2233"/>
                <a:gd name="T11" fmla="*/ 0 h 704"/>
                <a:gd name="T12" fmla="*/ 0 w 2233"/>
                <a:gd name="T13" fmla="*/ 0 h 704"/>
                <a:gd name="T14" fmla="*/ 0 w 2233"/>
                <a:gd name="T15" fmla="*/ 0 h 704"/>
                <a:gd name="T16" fmla="*/ 0 w 2233"/>
                <a:gd name="T17" fmla="*/ 0 h 704"/>
                <a:gd name="T18" fmla="*/ 0 w 2233"/>
                <a:gd name="T19" fmla="*/ 0 h 704"/>
                <a:gd name="T20" fmla="*/ 0 w 2233"/>
                <a:gd name="T21" fmla="*/ 0 h 704"/>
                <a:gd name="T22" fmla="*/ 0 w 2233"/>
                <a:gd name="T23" fmla="*/ 0 h 704"/>
                <a:gd name="T24" fmla="*/ 0 w 2233"/>
                <a:gd name="T25" fmla="*/ 0 h 704"/>
                <a:gd name="T26" fmla="*/ 0 w 2233"/>
                <a:gd name="T27" fmla="*/ 0 h 704"/>
                <a:gd name="T28" fmla="*/ 0 w 2233"/>
                <a:gd name="T29" fmla="*/ 0 h 704"/>
                <a:gd name="T30" fmla="*/ 0 w 2233"/>
                <a:gd name="T31" fmla="*/ 0 h 704"/>
                <a:gd name="T32" fmla="*/ 0 w 2233"/>
                <a:gd name="T33" fmla="*/ 0 h 704"/>
                <a:gd name="T34" fmla="*/ 0 w 2233"/>
                <a:gd name="T35" fmla="*/ 0 h 704"/>
                <a:gd name="T36" fmla="*/ 0 w 2233"/>
                <a:gd name="T37" fmla="*/ 0 h 704"/>
                <a:gd name="T38" fmla="*/ 0 w 2233"/>
                <a:gd name="T39" fmla="*/ 0 h 704"/>
                <a:gd name="T40" fmla="*/ 0 w 2233"/>
                <a:gd name="T41" fmla="*/ 0 h 704"/>
                <a:gd name="T42" fmla="*/ 0 w 2233"/>
                <a:gd name="T43" fmla="*/ 0 h 704"/>
                <a:gd name="T44" fmla="*/ 0 w 2233"/>
                <a:gd name="T45" fmla="*/ 0 h 704"/>
                <a:gd name="T46" fmla="*/ 0 w 2233"/>
                <a:gd name="T47" fmla="*/ 0 h 704"/>
                <a:gd name="T48" fmla="*/ 0 w 2233"/>
                <a:gd name="T49" fmla="*/ 0 h 704"/>
                <a:gd name="T50" fmla="*/ 0 w 2233"/>
                <a:gd name="T51" fmla="*/ 0 h 704"/>
                <a:gd name="T52" fmla="*/ 0 w 2233"/>
                <a:gd name="T53" fmla="*/ 0 h 704"/>
                <a:gd name="T54" fmla="*/ 0 w 2233"/>
                <a:gd name="T55" fmla="*/ 0 h 704"/>
                <a:gd name="T56" fmla="*/ 0 w 2233"/>
                <a:gd name="T57" fmla="*/ 0 h 704"/>
                <a:gd name="T58" fmla="*/ 0 w 2233"/>
                <a:gd name="T59" fmla="*/ 0 h 704"/>
                <a:gd name="T60" fmla="*/ 0 w 2233"/>
                <a:gd name="T61" fmla="*/ 0 h 704"/>
                <a:gd name="T62" fmla="*/ 0 w 2233"/>
                <a:gd name="T63" fmla="*/ 0 h 704"/>
                <a:gd name="T64" fmla="*/ 0 w 2233"/>
                <a:gd name="T65" fmla="*/ 0 h 704"/>
                <a:gd name="T66" fmla="*/ 0 w 2233"/>
                <a:gd name="T67" fmla="*/ 0 h 704"/>
                <a:gd name="T68" fmla="*/ 0 w 2233"/>
                <a:gd name="T69" fmla="*/ 0 h 704"/>
                <a:gd name="T70" fmla="*/ 0 w 2233"/>
                <a:gd name="T71" fmla="*/ 0 h 704"/>
                <a:gd name="T72" fmla="*/ 0 w 2233"/>
                <a:gd name="T73" fmla="*/ 0 h 704"/>
                <a:gd name="T74" fmla="*/ 0 w 2233"/>
                <a:gd name="T75" fmla="*/ 0 h 704"/>
                <a:gd name="T76" fmla="*/ 0 w 2233"/>
                <a:gd name="T77" fmla="*/ 0 h 704"/>
                <a:gd name="T78" fmla="*/ 0 w 2233"/>
                <a:gd name="T79" fmla="*/ 0 h 704"/>
                <a:gd name="T80" fmla="*/ 0 w 2233"/>
                <a:gd name="T81" fmla="*/ 0 h 704"/>
                <a:gd name="T82" fmla="*/ 0 w 2233"/>
                <a:gd name="T83" fmla="*/ 0 h 704"/>
                <a:gd name="T84" fmla="*/ 0 w 2233"/>
                <a:gd name="T85" fmla="*/ 0 h 704"/>
                <a:gd name="T86" fmla="*/ 0 w 2233"/>
                <a:gd name="T87" fmla="*/ 0 h 704"/>
                <a:gd name="T88" fmla="*/ 0 w 2233"/>
                <a:gd name="T89" fmla="*/ 0 h 704"/>
                <a:gd name="T90" fmla="*/ 0 w 2233"/>
                <a:gd name="T91" fmla="*/ 0 h 704"/>
                <a:gd name="T92" fmla="*/ 0 w 2233"/>
                <a:gd name="T93" fmla="*/ 0 h 704"/>
                <a:gd name="T94" fmla="*/ 0 w 2233"/>
                <a:gd name="T95" fmla="*/ 0 h 704"/>
                <a:gd name="T96" fmla="*/ 0 w 2233"/>
                <a:gd name="T97" fmla="*/ 0 h 704"/>
                <a:gd name="T98" fmla="*/ 0 w 2233"/>
                <a:gd name="T99" fmla="*/ 0 h 704"/>
                <a:gd name="T100" fmla="*/ 0 w 2233"/>
                <a:gd name="T101" fmla="*/ 0 h 704"/>
                <a:gd name="T102" fmla="*/ 0 w 2233"/>
                <a:gd name="T103" fmla="*/ 0 h 704"/>
                <a:gd name="T104" fmla="*/ 0 w 2233"/>
                <a:gd name="T105" fmla="*/ 0 h 704"/>
                <a:gd name="T106" fmla="*/ 0 w 2233"/>
                <a:gd name="T107" fmla="*/ 0 h 704"/>
                <a:gd name="T108" fmla="*/ 0 w 2233"/>
                <a:gd name="T109" fmla="*/ 0 h 704"/>
                <a:gd name="T110" fmla="*/ 0 w 2233"/>
                <a:gd name="T111" fmla="*/ 0 h 704"/>
                <a:gd name="T112" fmla="*/ 0 w 2233"/>
                <a:gd name="T113" fmla="*/ 0 h 704"/>
                <a:gd name="T114" fmla="*/ 0 w 2233"/>
                <a:gd name="T115" fmla="*/ 0 h 704"/>
                <a:gd name="T116" fmla="*/ 0 w 2233"/>
                <a:gd name="T117" fmla="*/ 0 h 7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33" h="704">
                  <a:moveTo>
                    <a:pt x="1922" y="3"/>
                  </a:moveTo>
                  <a:lnTo>
                    <a:pt x="1904" y="4"/>
                  </a:lnTo>
                  <a:lnTo>
                    <a:pt x="1887" y="4"/>
                  </a:lnTo>
                  <a:lnTo>
                    <a:pt x="1868" y="4"/>
                  </a:lnTo>
                  <a:lnTo>
                    <a:pt x="1851" y="4"/>
                  </a:lnTo>
                  <a:lnTo>
                    <a:pt x="1833" y="3"/>
                  </a:lnTo>
                  <a:lnTo>
                    <a:pt x="1815" y="3"/>
                  </a:lnTo>
                  <a:lnTo>
                    <a:pt x="1797" y="2"/>
                  </a:lnTo>
                  <a:lnTo>
                    <a:pt x="1780" y="0"/>
                  </a:lnTo>
                  <a:lnTo>
                    <a:pt x="1762" y="0"/>
                  </a:lnTo>
                  <a:lnTo>
                    <a:pt x="1744" y="0"/>
                  </a:lnTo>
                  <a:lnTo>
                    <a:pt x="1727" y="0"/>
                  </a:lnTo>
                  <a:lnTo>
                    <a:pt x="1709" y="0"/>
                  </a:lnTo>
                  <a:lnTo>
                    <a:pt x="1693" y="2"/>
                  </a:lnTo>
                  <a:lnTo>
                    <a:pt x="1676" y="4"/>
                  </a:lnTo>
                  <a:lnTo>
                    <a:pt x="1659" y="7"/>
                  </a:lnTo>
                  <a:lnTo>
                    <a:pt x="1642" y="11"/>
                  </a:lnTo>
                  <a:lnTo>
                    <a:pt x="1607" y="22"/>
                  </a:lnTo>
                  <a:lnTo>
                    <a:pt x="1572" y="36"/>
                  </a:lnTo>
                  <a:lnTo>
                    <a:pt x="1539" y="51"/>
                  </a:lnTo>
                  <a:lnTo>
                    <a:pt x="1505" y="68"/>
                  </a:lnTo>
                  <a:lnTo>
                    <a:pt x="1473" y="86"/>
                  </a:lnTo>
                  <a:lnTo>
                    <a:pt x="1442" y="105"/>
                  </a:lnTo>
                  <a:lnTo>
                    <a:pt x="1411" y="125"/>
                  </a:lnTo>
                  <a:lnTo>
                    <a:pt x="1380" y="144"/>
                  </a:lnTo>
                  <a:lnTo>
                    <a:pt x="1349" y="164"/>
                  </a:lnTo>
                  <a:lnTo>
                    <a:pt x="1318" y="184"/>
                  </a:lnTo>
                  <a:lnTo>
                    <a:pt x="1287" y="203"/>
                  </a:lnTo>
                  <a:lnTo>
                    <a:pt x="1254" y="222"/>
                  </a:lnTo>
                  <a:lnTo>
                    <a:pt x="1223" y="239"/>
                  </a:lnTo>
                  <a:lnTo>
                    <a:pt x="1191" y="255"/>
                  </a:lnTo>
                  <a:lnTo>
                    <a:pt x="1158" y="270"/>
                  </a:lnTo>
                  <a:lnTo>
                    <a:pt x="1124" y="283"/>
                  </a:lnTo>
                  <a:lnTo>
                    <a:pt x="1109" y="288"/>
                  </a:lnTo>
                  <a:lnTo>
                    <a:pt x="1094" y="292"/>
                  </a:lnTo>
                  <a:lnTo>
                    <a:pt x="1079" y="294"/>
                  </a:lnTo>
                  <a:lnTo>
                    <a:pt x="1064" y="295"/>
                  </a:lnTo>
                  <a:lnTo>
                    <a:pt x="1048" y="296"/>
                  </a:lnTo>
                  <a:lnTo>
                    <a:pt x="1033" y="295"/>
                  </a:lnTo>
                  <a:lnTo>
                    <a:pt x="1018" y="293"/>
                  </a:lnTo>
                  <a:lnTo>
                    <a:pt x="1003" y="291"/>
                  </a:lnTo>
                  <a:lnTo>
                    <a:pt x="959" y="278"/>
                  </a:lnTo>
                  <a:lnTo>
                    <a:pt x="917" y="265"/>
                  </a:lnTo>
                  <a:lnTo>
                    <a:pt x="874" y="252"/>
                  </a:lnTo>
                  <a:lnTo>
                    <a:pt x="830" y="239"/>
                  </a:lnTo>
                  <a:lnTo>
                    <a:pt x="788" y="225"/>
                  </a:lnTo>
                  <a:lnTo>
                    <a:pt x="745" y="212"/>
                  </a:lnTo>
                  <a:lnTo>
                    <a:pt x="701" y="201"/>
                  </a:lnTo>
                  <a:lnTo>
                    <a:pt x="659" y="189"/>
                  </a:lnTo>
                  <a:lnTo>
                    <a:pt x="616" y="180"/>
                  </a:lnTo>
                  <a:lnTo>
                    <a:pt x="572" y="171"/>
                  </a:lnTo>
                  <a:lnTo>
                    <a:pt x="529" y="165"/>
                  </a:lnTo>
                  <a:lnTo>
                    <a:pt x="485" y="161"/>
                  </a:lnTo>
                  <a:lnTo>
                    <a:pt x="441" y="159"/>
                  </a:lnTo>
                  <a:lnTo>
                    <a:pt x="397" y="159"/>
                  </a:lnTo>
                  <a:lnTo>
                    <a:pt x="352" y="164"/>
                  </a:lnTo>
                  <a:lnTo>
                    <a:pt x="307" y="171"/>
                  </a:lnTo>
                  <a:lnTo>
                    <a:pt x="280" y="177"/>
                  </a:lnTo>
                  <a:lnTo>
                    <a:pt x="253" y="186"/>
                  </a:lnTo>
                  <a:lnTo>
                    <a:pt x="228" y="197"/>
                  </a:lnTo>
                  <a:lnTo>
                    <a:pt x="205" y="212"/>
                  </a:lnTo>
                  <a:lnTo>
                    <a:pt x="183" y="229"/>
                  </a:lnTo>
                  <a:lnTo>
                    <a:pt x="162" y="247"/>
                  </a:lnTo>
                  <a:lnTo>
                    <a:pt x="141" y="268"/>
                  </a:lnTo>
                  <a:lnTo>
                    <a:pt x="123" y="290"/>
                  </a:lnTo>
                  <a:lnTo>
                    <a:pt x="106" y="313"/>
                  </a:lnTo>
                  <a:lnTo>
                    <a:pt x="90" y="337"/>
                  </a:lnTo>
                  <a:lnTo>
                    <a:pt x="75" y="361"/>
                  </a:lnTo>
                  <a:lnTo>
                    <a:pt x="60" y="388"/>
                  </a:lnTo>
                  <a:lnTo>
                    <a:pt x="47" y="413"/>
                  </a:lnTo>
                  <a:lnTo>
                    <a:pt x="34" y="439"/>
                  </a:lnTo>
                  <a:lnTo>
                    <a:pt x="23" y="466"/>
                  </a:lnTo>
                  <a:lnTo>
                    <a:pt x="11" y="491"/>
                  </a:lnTo>
                  <a:lnTo>
                    <a:pt x="6" y="504"/>
                  </a:lnTo>
                  <a:lnTo>
                    <a:pt x="2" y="517"/>
                  </a:lnTo>
                  <a:lnTo>
                    <a:pt x="0" y="530"/>
                  </a:lnTo>
                  <a:lnTo>
                    <a:pt x="0" y="543"/>
                  </a:lnTo>
                  <a:lnTo>
                    <a:pt x="0" y="557"/>
                  </a:lnTo>
                  <a:lnTo>
                    <a:pt x="2" y="570"/>
                  </a:lnTo>
                  <a:lnTo>
                    <a:pt x="6" y="583"/>
                  </a:lnTo>
                  <a:lnTo>
                    <a:pt x="11" y="595"/>
                  </a:lnTo>
                  <a:lnTo>
                    <a:pt x="22" y="609"/>
                  </a:lnTo>
                  <a:lnTo>
                    <a:pt x="32" y="621"/>
                  </a:lnTo>
                  <a:lnTo>
                    <a:pt x="46" y="632"/>
                  </a:lnTo>
                  <a:lnTo>
                    <a:pt x="60" y="640"/>
                  </a:lnTo>
                  <a:lnTo>
                    <a:pt x="75" y="647"/>
                  </a:lnTo>
                  <a:lnTo>
                    <a:pt x="90" y="653"/>
                  </a:lnTo>
                  <a:lnTo>
                    <a:pt x="107" y="656"/>
                  </a:lnTo>
                  <a:lnTo>
                    <a:pt x="124" y="658"/>
                  </a:lnTo>
                  <a:lnTo>
                    <a:pt x="141" y="659"/>
                  </a:lnTo>
                  <a:lnTo>
                    <a:pt x="159" y="659"/>
                  </a:lnTo>
                  <a:lnTo>
                    <a:pt x="176" y="659"/>
                  </a:lnTo>
                  <a:lnTo>
                    <a:pt x="194" y="657"/>
                  </a:lnTo>
                  <a:lnTo>
                    <a:pt x="212" y="655"/>
                  </a:lnTo>
                  <a:lnTo>
                    <a:pt x="228" y="651"/>
                  </a:lnTo>
                  <a:lnTo>
                    <a:pt x="245" y="648"/>
                  </a:lnTo>
                  <a:lnTo>
                    <a:pt x="260" y="643"/>
                  </a:lnTo>
                  <a:lnTo>
                    <a:pt x="304" y="632"/>
                  </a:lnTo>
                  <a:lnTo>
                    <a:pt x="346" y="619"/>
                  </a:lnTo>
                  <a:lnTo>
                    <a:pt x="389" y="609"/>
                  </a:lnTo>
                  <a:lnTo>
                    <a:pt x="433" y="597"/>
                  </a:lnTo>
                  <a:lnTo>
                    <a:pt x="476" y="587"/>
                  </a:lnTo>
                  <a:lnTo>
                    <a:pt x="518" y="578"/>
                  </a:lnTo>
                  <a:lnTo>
                    <a:pt x="562" y="570"/>
                  </a:lnTo>
                  <a:lnTo>
                    <a:pt x="605" y="562"/>
                  </a:lnTo>
                  <a:lnTo>
                    <a:pt x="647" y="555"/>
                  </a:lnTo>
                  <a:lnTo>
                    <a:pt x="691" y="549"/>
                  </a:lnTo>
                  <a:lnTo>
                    <a:pt x="735" y="543"/>
                  </a:lnTo>
                  <a:lnTo>
                    <a:pt x="778" y="540"/>
                  </a:lnTo>
                  <a:lnTo>
                    <a:pt x="822" y="537"/>
                  </a:lnTo>
                  <a:lnTo>
                    <a:pt x="866" y="537"/>
                  </a:lnTo>
                  <a:lnTo>
                    <a:pt x="911" y="537"/>
                  </a:lnTo>
                  <a:lnTo>
                    <a:pt x="956" y="540"/>
                  </a:lnTo>
                  <a:lnTo>
                    <a:pt x="979" y="553"/>
                  </a:lnTo>
                  <a:lnTo>
                    <a:pt x="1001" y="566"/>
                  </a:lnTo>
                  <a:lnTo>
                    <a:pt x="1024" y="580"/>
                  </a:lnTo>
                  <a:lnTo>
                    <a:pt x="1047" y="594"/>
                  </a:lnTo>
                  <a:lnTo>
                    <a:pt x="1071" y="606"/>
                  </a:lnTo>
                  <a:lnTo>
                    <a:pt x="1094" y="619"/>
                  </a:lnTo>
                  <a:lnTo>
                    <a:pt x="1118" y="631"/>
                  </a:lnTo>
                  <a:lnTo>
                    <a:pt x="1143" y="642"/>
                  </a:lnTo>
                  <a:lnTo>
                    <a:pt x="1167" y="653"/>
                  </a:lnTo>
                  <a:lnTo>
                    <a:pt x="1192" y="663"/>
                  </a:lnTo>
                  <a:lnTo>
                    <a:pt x="1216" y="671"/>
                  </a:lnTo>
                  <a:lnTo>
                    <a:pt x="1242" y="678"/>
                  </a:lnTo>
                  <a:lnTo>
                    <a:pt x="1268" y="684"/>
                  </a:lnTo>
                  <a:lnTo>
                    <a:pt x="1293" y="688"/>
                  </a:lnTo>
                  <a:lnTo>
                    <a:pt x="1320" y="691"/>
                  </a:lnTo>
                  <a:lnTo>
                    <a:pt x="1346" y="692"/>
                  </a:lnTo>
                  <a:lnTo>
                    <a:pt x="1390" y="694"/>
                  </a:lnTo>
                  <a:lnTo>
                    <a:pt x="1434" y="696"/>
                  </a:lnTo>
                  <a:lnTo>
                    <a:pt x="1478" y="699"/>
                  </a:lnTo>
                  <a:lnTo>
                    <a:pt x="1523" y="701"/>
                  </a:lnTo>
                  <a:lnTo>
                    <a:pt x="1566" y="702"/>
                  </a:lnTo>
                  <a:lnTo>
                    <a:pt x="1611" y="704"/>
                  </a:lnTo>
                  <a:lnTo>
                    <a:pt x="1656" y="704"/>
                  </a:lnTo>
                  <a:lnTo>
                    <a:pt x="1700" y="703"/>
                  </a:lnTo>
                  <a:lnTo>
                    <a:pt x="1745" y="701"/>
                  </a:lnTo>
                  <a:lnTo>
                    <a:pt x="1789" y="696"/>
                  </a:lnTo>
                  <a:lnTo>
                    <a:pt x="1833" y="691"/>
                  </a:lnTo>
                  <a:lnTo>
                    <a:pt x="1875" y="682"/>
                  </a:lnTo>
                  <a:lnTo>
                    <a:pt x="1918" y="671"/>
                  </a:lnTo>
                  <a:lnTo>
                    <a:pt x="1960" y="657"/>
                  </a:lnTo>
                  <a:lnTo>
                    <a:pt x="2002" y="640"/>
                  </a:lnTo>
                  <a:lnTo>
                    <a:pt x="2042" y="619"/>
                  </a:lnTo>
                  <a:lnTo>
                    <a:pt x="2069" y="602"/>
                  </a:lnTo>
                  <a:lnTo>
                    <a:pt x="2093" y="583"/>
                  </a:lnTo>
                  <a:lnTo>
                    <a:pt x="2116" y="563"/>
                  </a:lnTo>
                  <a:lnTo>
                    <a:pt x="2137" y="541"/>
                  </a:lnTo>
                  <a:lnTo>
                    <a:pt x="2155" y="518"/>
                  </a:lnTo>
                  <a:lnTo>
                    <a:pt x="2172" y="494"/>
                  </a:lnTo>
                  <a:lnTo>
                    <a:pt x="2187" y="468"/>
                  </a:lnTo>
                  <a:lnTo>
                    <a:pt x="2200" y="442"/>
                  </a:lnTo>
                  <a:lnTo>
                    <a:pt x="2212" y="414"/>
                  </a:lnTo>
                  <a:lnTo>
                    <a:pt x="2221" y="385"/>
                  </a:lnTo>
                  <a:lnTo>
                    <a:pt x="2227" y="356"/>
                  </a:lnTo>
                  <a:lnTo>
                    <a:pt x="2231" y="326"/>
                  </a:lnTo>
                  <a:lnTo>
                    <a:pt x="2233" y="296"/>
                  </a:lnTo>
                  <a:lnTo>
                    <a:pt x="2233" y="265"/>
                  </a:lnTo>
                  <a:lnTo>
                    <a:pt x="2231" y="234"/>
                  </a:lnTo>
                  <a:lnTo>
                    <a:pt x="2227" y="203"/>
                  </a:lnTo>
                  <a:lnTo>
                    <a:pt x="2220" y="179"/>
                  </a:lnTo>
                  <a:lnTo>
                    <a:pt x="2209" y="155"/>
                  </a:lnTo>
                  <a:lnTo>
                    <a:pt x="2198" y="134"/>
                  </a:lnTo>
                  <a:lnTo>
                    <a:pt x="2184" y="113"/>
                  </a:lnTo>
                  <a:lnTo>
                    <a:pt x="2168" y="95"/>
                  </a:lnTo>
                  <a:lnTo>
                    <a:pt x="2149" y="78"/>
                  </a:lnTo>
                  <a:lnTo>
                    <a:pt x="2131" y="63"/>
                  </a:lnTo>
                  <a:lnTo>
                    <a:pt x="2110" y="49"/>
                  </a:lnTo>
                  <a:lnTo>
                    <a:pt x="2088" y="37"/>
                  </a:lnTo>
                  <a:lnTo>
                    <a:pt x="2066" y="27"/>
                  </a:lnTo>
                  <a:lnTo>
                    <a:pt x="2043" y="18"/>
                  </a:lnTo>
                  <a:lnTo>
                    <a:pt x="2019" y="12"/>
                  </a:lnTo>
                  <a:lnTo>
                    <a:pt x="1995" y="6"/>
                  </a:lnTo>
                  <a:lnTo>
                    <a:pt x="1971" y="4"/>
                  </a:lnTo>
                  <a:lnTo>
                    <a:pt x="1947" y="3"/>
                  </a:lnTo>
                  <a:lnTo>
                    <a:pt x="1922" y="3"/>
                  </a:lnTo>
                  <a:close/>
                </a:path>
              </a:pathLst>
            </a:custGeom>
            <a:solidFill>
              <a:srgbClr val="B2FFD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60" name="Freeform 46"/>
            <p:cNvSpPr>
              <a:spLocks noChangeArrowheads="1"/>
            </p:cNvSpPr>
            <p:nvPr/>
          </p:nvSpPr>
          <p:spPr bwMode="auto">
            <a:xfrm>
              <a:off x="5448" y="2249"/>
              <a:ext cx="258" cy="21"/>
            </a:xfrm>
            <a:custGeom>
              <a:avLst/>
              <a:gdLst>
                <a:gd name="T0" fmla="*/ 0 w 2023"/>
                <a:gd name="T1" fmla="*/ 0 h 176"/>
                <a:gd name="T2" fmla="*/ 0 w 2023"/>
                <a:gd name="T3" fmla="*/ 0 h 176"/>
                <a:gd name="T4" fmla="*/ 0 w 2023"/>
                <a:gd name="T5" fmla="*/ 0 h 176"/>
                <a:gd name="T6" fmla="*/ 0 w 2023"/>
                <a:gd name="T7" fmla="*/ 0 h 176"/>
                <a:gd name="T8" fmla="*/ 0 w 2023"/>
                <a:gd name="T9" fmla="*/ 0 h 176"/>
                <a:gd name="T10" fmla="*/ 0 w 2023"/>
                <a:gd name="T11" fmla="*/ 0 h 176"/>
                <a:gd name="T12" fmla="*/ 0 w 2023"/>
                <a:gd name="T13" fmla="*/ 0 h 176"/>
                <a:gd name="T14" fmla="*/ 0 w 2023"/>
                <a:gd name="T15" fmla="*/ 0 h 176"/>
                <a:gd name="T16" fmla="*/ 0 w 2023"/>
                <a:gd name="T17" fmla="*/ 0 h 176"/>
                <a:gd name="T18" fmla="*/ 0 w 2023"/>
                <a:gd name="T19" fmla="*/ 0 h 176"/>
                <a:gd name="T20" fmla="*/ 0 w 2023"/>
                <a:gd name="T21" fmla="*/ 0 h 176"/>
                <a:gd name="T22" fmla="*/ 0 w 2023"/>
                <a:gd name="T23" fmla="*/ 0 h 176"/>
                <a:gd name="T24" fmla="*/ 0 w 2023"/>
                <a:gd name="T25" fmla="*/ 0 h 176"/>
                <a:gd name="T26" fmla="*/ 0 w 2023"/>
                <a:gd name="T27" fmla="*/ 0 h 176"/>
                <a:gd name="T28" fmla="*/ 0 w 2023"/>
                <a:gd name="T29" fmla="*/ 0 h 176"/>
                <a:gd name="T30" fmla="*/ 0 w 2023"/>
                <a:gd name="T31" fmla="*/ 0 h 176"/>
                <a:gd name="T32" fmla="*/ 0 w 2023"/>
                <a:gd name="T33" fmla="*/ 0 h 176"/>
                <a:gd name="T34" fmla="*/ 0 w 2023"/>
                <a:gd name="T35" fmla="*/ 0 h 176"/>
                <a:gd name="T36" fmla="*/ 0 w 2023"/>
                <a:gd name="T37" fmla="*/ 0 h 176"/>
                <a:gd name="T38" fmla="*/ 0 w 2023"/>
                <a:gd name="T39" fmla="*/ 0 h 176"/>
                <a:gd name="T40" fmla="*/ 0 w 2023"/>
                <a:gd name="T41" fmla="*/ 0 h 176"/>
                <a:gd name="T42" fmla="*/ 0 w 2023"/>
                <a:gd name="T43" fmla="*/ 0 h 176"/>
                <a:gd name="T44" fmla="*/ 0 w 2023"/>
                <a:gd name="T45" fmla="*/ 0 h 176"/>
                <a:gd name="T46" fmla="*/ 0 w 2023"/>
                <a:gd name="T47" fmla="*/ 0 h 176"/>
                <a:gd name="T48" fmla="*/ 0 w 2023"/>
                <a:gd name="T49" fmla="*/ 0 h 176"/>
                <a:gd name="T50" fmla="*/ 0 w 2023"/>
                <a:gd name="T51" fmla="*/ 0 h 176"/>
                <a:gd name="T52" fmla="*/ 0 w 2023"/>
                <a:gd name="T53" fmla="*/ 0 h 176"/>
                <a:gd name="T54" fmla="*/ 0 w 2023"/>
                <a:gd name="T55" fmla="*/ 0 h 176"/>
                <a:gd name="T56" fmla="*/ 0 w 2023"/>
                <a:gd name="T57" fmla="*/ 0 h 176"/>
                <a:gd name="T58" fmla="*/ 0 w 2023"/>
                <a:gd name="T59" fmla="*/ 0 h 1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23" h="176">
                  <a:moveTo>
                    <a:pt x="48" y="60"/>
                  </a:moveTo>
                  <a:lnTo>
                    <a:pt x="0" y="160"/>
                  </a:lnTo>
                  <a:lnTo>
                    <a:pt x="1963" y="176"/>
                  </a:lnTo>
                  <a:lnTo>
                    <a:pt x="2023" y="8"/>
                  </a:lnTo>
                  <a:lnTo>
                    <a:pt x="1918" y="96"/>
                  </a:lnTo>
                  <a:lnTo>
                    <a:pt x="1787" y="92"/>
                  </a:lnTo>
                  <a:lnTo>
                    <a:pt x="1771" y="8"/>
                  </a:lnTo>
                  <a:lnTo>
                    <a:pt x="1667" y="92"/>
                  </a:lnTo>
                  <a:lnTo>
                    <a:pt x="1543" y="88"/>
                  </a:lnTo>
                  <a:lnTo>
                    <a:pt x="1559" y="16"/>
                  </a:lnTo>
                  <a:lnTo>
                    <a:pt x="1447" y="80"/>
                  </a:lnTo>
                  <a:lnTo>
                    <a:pt x="1323" y="88"/>
                  </a:lnTo>
                  <a:lnTo>
                    <a:pt x="1319" y="20"/>
                  </a:lnTo>
                  <a:lnTo>
                    <a:pt x="1232" y="88"/>
                  </a:lnTo>
                  <a:lnTo>
                    <a:pt x="1088" y="84"/>
                  </a:lnTo>
                  <a:lnTo>
                    <a:pt x="1080" y="24"/>
                  </a:lnTo>
                  <a:lnTo>
                    <a:pt x="1020" y="76"/>
                  </a:lnTo>
                  <a:lnTo>
                    <a:pt x="860" y="72"/>
                  </a:lnTo>
                  <a:lnTo>
                    <a:pt x="880" y="4"/>
                  </a:lnTo>
                  <a:lnTo>
                    <a:pt x="776" y="72"/>
                  </a:lnTo>
                  <a:lnTo>
                    <a:pt x="636" y="72"/>
                  </a:lnTo>
                  <a:lnTo>
                    <a:pt x="660" y="0"/>
                  </a:lnTo>
                  <a:lnTo>
                    <a:pt x="544" y="68"/>
                  </a:lnTo>
                  <a:lnTo>
                    <a:pt x="428" y="68"/>
                  </a:lnTo>
                  <a:lnTo>
                    <a:pt x="452" y="8"/>
                  </a:lnTo>
                  <a:lnTo>
                    <a:pt x="344" y="76"/>
                  </a:lnTo>
                  <a:lnTo>
                    <a:pt x="232" y="68"/>
                  </a:lnTo>
                  <a:lnTo>
                    <a:pt x="256" y="4"/>
                  </a:lnTo>
                  <a:lnTo>
                    <a:pt x="164" y="72"/>
                  </a:lnTo>
                  <a:lnTo>
                    <a:pt x="48" y="60"/>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61" name="Freeform 47"/>
            <p:cNvSpPr>
              <a:spLocks noChangeArrowheads="1"/>
            </p:cNvSpPr>
            <p:nvPr/>
          </p:nvSpPr>
          <p:spPr bwMode="auto">
            <a:xfrm>
              <a:off x="5442" y="2279"/>
              <a:ext cx="258" cy="21"/>
            </a:xfrm>
            <a:custGeom>
              <a:avLst/>
              <a:gdLst>
                <a:gd name="T0" fmla="*/ 0 w 2023"/>
                <a:gd name="T1" fmla="*/ 0 h 176"/>
                <a:gd name="T2" fmla="*/ 0 w 2023"/>
                <a:gd name="T3" fmla="*/ 0 h 176"/>
                <a:gd name="T4" fmla="*/ 0 w 2023"/>
                <a:gd name="T5" fmla="*/ 0 h 176"/>
                <a:gd name="T6" fmla="*/ 0 w 2023"/>
                <a:gd name="T7" fmla="*/ 0 h 176"/>
                <a:gd name="T8" fmla="*/ 0 w 2023"/>
                <a:gd name="T9" fmla="*/ 0 h 176"/>
                <a:gd name="T10" fmla="*/ 0 w 2023"/>
                <a:gd name="T11" fmla="*/ 0 h 176"/>
                <a:gd name="T12" fmla="*/ 0 w 2023"/>
                <a:gd name="T13" fmla="*/ 0 h 176"/>
                <a:gd name="T14" fmla="*/ 0 w 2023"/>
                <a:gd name="T15" fmla="*/ 0 h 176"/>
                <a:gd name="T16" fmla="*/ 0 w 2023"/>
                <a:gd name="T17" fmla="*/ 0 h 176"/>
                <a:gd name="T18" fmla="*/ 0 w 2023"/>
                <a:gd name="T19" fmla="*/ 0 h 176"/>
                <a:gd name="T20" fmla="*/ 0 w 2023"/>
                <a:gd name="T21" fmla="*/ 0 h 176"/>
                <a:gd name="T22" fmla="*/ 0 w 2023"/>
                <a:gd name="T23" fmla="*/ 0 h 176"/>
                <a:gd name="T24" fmla="*/ 0 w 2023"/>
                <a:gd name="T25" fmla="*/ 0 h 176"/>
                <a:gd name="T26" fmla="*/ 0 w 2023"/>
                <a:gd name="T27" fmla="*/ 0 h 176"/>
                <a:gd name="T28" fmla="*/ 0 w 2023"/>
                <a:gd name="T29" fmla="*/ 0 h 176"/>
                <a:gd name="T30" fmla="*/ 0 w 2023"/>
                <a:gd name="T31" fmla="*/ 0 h 176"/>
                <a:gd name="T32" fmla="*/ 0 w 2023"/>
                <a:gd name="T33" fmla="*/ 0 h 176"/>
                <a:gd name="T34" fmla="*/ 0 w 2023"/>
                <a:gd name="T35" fmla="*/ 0 h 176"/>
                <a:gd name="T36" fmla="*/ 0 w 2023"/>
                <a:gd name="T37" fmla="*/ 0 h 176"/>
                <a:gd name="T38" fmla="*/ 0 w 2023"/>
                <a:gd name="T39" fmla="*/ 0 h 176"/>
                <a:gd name="T40" fmla="*/ 0 w 2023"/>
                <a:gd name="T41" fmla="*/ 0 h 176"/>
                <a:gd name="T42" fmla="*/ 0 w 2023"/>
                <a:gd name="T43" fmla="*/ 0 h 176"/>
                <a:gd name="T44" fmla="*/ 0 w 2023"/>
                <a:gd name="T45" fmla="*/ 0 h 176"/>
                <a:gd name="T46" fmla="*/ 0 w 2023"/>
                <a:gd name="T47" fmla="*/ 0 h 176"/>
                <a:gd name="T48" fmla="*/ 0 w 2023"/>
                <a:gd name="T49" fmla="*/ 0 h 176"/>
                <a:gd name="T50" fmla="*/ 0 w 2023"/>
                <a:gd name="T51" fmla="*/ 0 h 176"/>
                <a:gd name="T52" fmla="*/ 0 w 2023"/>
                <a:gd name="T53" fmla="*/ 0 h 176"/>
                <a:gd name="T54" fmla="*/ 0 w 2023"/>
                <a:gd name="T55" fmla="*/ 0 h 176"/>
                <a:gd name="T56" fmla="*/ 0 w 2023"/>
                <a:gd name="T57" fmla="*/ 0 h 176"/>
                <a:gd name="T58" fmla="*/ 0 w 2023"/>
                <a:gd name="T59" fmla="*/ 0 h 1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23" h="176">
                  <a:moveTo>
                    <a:pt x="49" y="60"/>
                  </a:moveTo>
                  <a:lnTo>
                    <a:pt x="0" y="160"/>
                  </a:lnTo>
                  <a:lnTo>
                    <a:pt x="1963" y="176"/>
                  </a:lnTo>
                  <a:lnTo>
                    <a:pt x="2023" y="8"/>
                  </a:lnTo>
                  <a:lnTo>
                    <a:pt x="1920" y="96"/>
                  </a:lnTo>
                  <a:lnTo>
                    <a:pt x="1787" y="92"/>
                  </a:lnTo>
                  <a:lnTo>
                    <a:pt x="1771" y="8"/>
                  </a:lnTo>
                  <a:lnTo>
                    <a:pt x="1667" y="92"/>
                  </a:lnTo>
                  <a:lnTo>
                    <a:pt x="1543" y="88"/>
                  </a:lnTo>
                  <a:lnTo>
                    <a:pt x="1559" y="16"/>
                  </a:lnTo>
                  <a:lnTo>
                    <a:pt x="1447" y="80"/>
                  </a:lnTo>
                  <a:lnTo>
                    <a:pt x="1323" y="88"/>
                  </a:lnTo>
                  <a:lnTo>
                    <a:pt x="1319" y="20"/>
                  </a:lnTo>
                  <a:lnTo>
                    <a:pt x="1232" y="88"/>
                  </a:lnTo>
                  <a:lnTo>
                    <a:pt x="1088" y="84"/>
                  </a:lnTo>
                  <a:lnTo>
                    <a:pt x="1080" y="24"/>
                  </a:lnTo>
                  <a:lnTo>
                    <a:pt x="1020" y="76"/>
                  </a:lnTo>
                  <a:lnTo>
                    <a:pt x="860" y="71"/>
                  </a:lnTo>
                  <a:lnTo>
                    <a:pt x="881" y="3"/>
                  </a:lnTo>
                  <a:lnTo>
                    <a:pt x="777" y="71"/>
                  </a:lnTo>
                  <a:lnTo>
                    <a:pt x="636" y="71"/>
                  </a:lnTo>
                  <a:lnTo>
                    <a:pt x="660" y="0"/>
                  </a:lnTo>
                  <a:lnTo>
                    <a:pt x="544" y="68"/>
                  </a:lnTo>
                  <a:lnTo>
                    <a:pt x="428" y="68"/>
                  </a:lnTo>
                  <a:lnTo>
                    <a:pt x="452" y="8"/>
                  </a:lnTo>
                  <a:lnTo>
                    <a:pt x="345" y="76"/>
                  </a:lnTo>
                  <a:lnTo>
                    <a:pt x="232" y="68"/>
                  </a:lnTo>
                  <a:lnTo>
                    <a:pt x="256" y="3"/>
                  </a:lnTo>
                  <a:lnTo>
                    <a:pt x="164" y="71"/>
                  </a:lnTo>
                  <a:lnTo>
                    <a:pt x="49" y="60"/>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62" name="Freeform 48"/>
            <p:cNvSpPr>
              <a:spLocks noChangeArrowheads="1"/>
            </p:cNvSpPr>
            <p:nvPr/>
          </p:nvSpPr>
          <p:spPr bwMode="auto">
            <a:xfrm>
              <a:off x="5459" y="2216"/>
              <a:ext cx="257" cy="20"/>
            </a:xfrm>
            <a:custGeom>
              <a:avLst/>
              <a:gdLst>
                <a:gd name="T0" fmla="*/ 0 w 2022"/>
                <a:gd name="T1" fmla="*/ 0 h 175"/>
                <a:gd name="T2" fmla="*/ 0 w 2022"/>
                <a:gd name="T3" fmla="*/ 0 h 175"/>
                <a:gd name="T4" fmla="*/ 0 w 2022"/>
                <a:gd name="T5" fmla="*/ 0 h 175"/>
                <a:gd name="T6" fmla="*/ 0 w 2022"/>
                <a:gd name="T7" fmla="*/ 0 h 175"/>
                <a:gd name="T8" fmla="*/ 0 w 2022"/>
                <a:gd name="T9" fmla="*/ 0 h 175"/>
                <a:gd name="T10" fmla="*/ 0 w 2022"/>
                <a:gd name="T11" fmla="*/ 0 h 175"/>
                <a:gd name="T12" fmla="*/ 0 w 2022"/>
                <a:gd name="T13" fmla="*/ 0 h 175"/>
                <a:gd name="T14" fmla="*/ 0 w 2022"/>
                <a:gd name="T15" fmla="*/ 0 h 175"/>
                <a:gd name="T16" fmla="*/ 0 w 2022"/>
                <a:gd name="T17" fmla="*/ 0 h 175"/>
                <a:gd name="T18" fmla="*/ 0 w 2022"/>
                <a:gd name="T19" fmla="*/ 0 h 175"/>
                <a:gd name="T20" fmla="*/ 0 w 2022"/>
                <a:gd name="T21" fmla="*/ 0 h 175"/>
                <a:gd name="T22" fmla="*/ 0 w 2022"/>
                <a:gd name="T23" fmla="*/ 0 h 175"/>
                <a:gd name="T24" fmla="*/ 0 w 2022"/>
                <a:gd name="T25" fmla="*/ 0 h 175"/>
                <a:gd name="T26" fmla="*/ 0 w 2022"/>
                <a:gd name="T27" fmla="*/ 0 h 175"/>
                <a:gd name="T28" fmla="*/ 0 w 2022"/>
                <a:gd name="T29" fmla="*/ 0 h 175"/>
                <a:gd name="T30" fmla="*/ 0 w 2022"/>
                <a:gd name="T31" fmla="*/ 0 h 175"/>
                <a:gd name="T32" fmla="*/ 0 w 2022"/>
                <a:gd name="T33" fmla="*/ 0 h 175"/>
                <a:gd name="T34" fmla="*/ 0 w 2022"/>
                <a:gd name="T35" fmla="*/ 0 h 175"/>
                <a:gd name="T36" fmla="*/ 0 w 2022"/>
                <a:gd name="T37" fmla="*/ 0 h 175"/>
                <a:gd name="T38" fmla="*/ 0 w 2022"/>
                <a:gd name="T39" fmla="*/ 0 h 175"/>
                <a:gd name="T40" fmla="*/ 0 w 2022"/>
                <a:gd name="T41" fmla="*/ 0 h 175"/>
                <a:gd name="T42" fmla="*/ 0 w 2022"/>
                <a:gd name="T43" fmla="*/ 0 h 175"/>
                <a:gd name="T44" fmla="*/ 0 w 2022"/>
                <a:gd name="T45" fmla="*/ 0 h 175"/>
                <a:gd name="T46" fmla="*/ 0 w 2022"/>
                <a:gd name="T47" fmla="*/ 0 h 175"/>
                <a:gd name="T48" fmla="*/ 0 w 2022"/>
                <a:gd name="T49" fmla="*/ 0 h 175"/>
                <a:gd name="T50" fmla="*/ 0 w 2022"/>
                <a:gd name="T51" fmla="*/ 0 h 175"/>
                <a:gd name="T52" fmla="*/ 0 w 2022"/>
                <a:gd name="T53" fmla="*/ 0 h 175"/>
                <a:gd name="T54" fmla="*/ 0 w 2022"/>
                <a:gd name="T55" fmla="*/ 0 h 175"/>
                <a:gd name="T56" fmla="*/ 0 w 2022"/>
                <a:gd name="T57" fmla="*/ 0 h 175"/>
                <a:gd name="T58" fmla="*/ 0 w 2022"/>
                <a:gd name="T59" fmla="*/ 0 h 1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22" h="175">
                  <a:moveTo>
                    <a:pt x="48" y="60"/>
                  </a:moveTo>
                  <a:lnTo>
                    <a:pt x="0" y="159"/>
                  </a:lnTo>
                  <a:lnTo>
                    <a:pt x="1963" y="175"/>
                  </a:lnTo>
                  <a:lnTo>
                    <a:pt x="2022" y="8"/>
                  </a:lnTo>
                  <a:lnTo>
                    <a:pt x="1919" y="96"/>
                  </a:lnTo>
                  <a:lnTo>
                    <a:pt x="1786" y="91"/>
                  </a:lnTo>
                  <a:lnTo>
                    <a:pt x="1771" y="8"/>
                  </a:lnTo>
                  <a:lnTo>
                    <a:pt x="1667" y="91"/>
                  </a:lnTo>
                  <a:lnTo>
                    <a:pt x="1543" y="88"/>
                  </a:lnTo>
                  <a:lnTo>
                    <a:pt x="1559" y="15"/>
                  </a:lnTo>
                  <a:lnTo>
                    <a:pt x="1446" y="80"/>
                  </a:lnTo>
                  <a:lnTo>
                    <a:pt x="1323" y="88"/>
                  </a:lnTo>
                  <a:lnTo>
                    <a:pt x="1319" y="20"/>
                  </a:lnTo>
                  <a:lnTo>
                    <a:pt x="1231" y="88"/>
                  </a:lnTo>
                  <a:lnTo>
                    <a:pt x="1088" y="84"/>
                  </a:lnTo>
                  <a:lnTo>
                    <a:pt x="1080" y="23"/>
                  </a:lnTo>
                  <a:lnTo>
                    <a:pt x="1020" y="76"/>
                  </a:lnTo>
                  <a:lnTo>
                    <a:pt x="860" y="72"/>
                  </a:lnTo>
                  <a:lnTo>
                    <a:pt x="880" y="4"/>
                  </a:lnTo>
                  <a:lnTo>
                    <a:pt x="776" y="72"/>
                  </a:lnTo>
                  <a:lnTo>
                    <a:pt x="635" y="72"/>
                  </a:lnTo>
                  <a:lnTo>
                    <a:pt x="660" y="0"/>
                  </a:lnTo>
                  <a:lnTo>
                    <a:pt x="544" y="68"/>
                  </a:lnTo>
                  <a:lnTo>
                    <a:pt x="428" y="68"/>
                  </a:lnTo>
                  <a:lnTo>
                    <a:pt x="452" y="8"/>
                  </a:lnTo>
                  <a:lnTo>
                    <a:pt x="344" y="76"/>
                  </a:lnTo>
                  <a:lnTo>
                    <a:pt x="232" y="68"/>
                  </a:lnTo>
                  <a:lnTo>
                    <a:pt x="256" y="4"/>
                  </a:lnTo>
                  <a:lnTo>
                    <a:pt x="164" y="72"/>
                  </a:lnTo>
                  <a:lnTo>
                    <a:pt x="48" y="60"/>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63" name="Freeform 49"/>
            <p:cNvSpPr>
              <a:spLocks noChangeArrowheads="1"/>
            </p:cNvSpPr>
            <p:nvPr/>
          </p:nvSpPr>
          <p:spPr bwMode="auto">
            <a:xfrm>
              <a:off x="5705" y="2259"/>
              <a:ext cx="32" cy="38"/>
            </a:xfrm>
            <a:custGeom>
              <a:avLst/>
              <a:gdLst>
                <a:gd name="T0" fmla="*/ 0 w 256"/>
                <a:gd name="T1" fmla="*/ 0 h 320"/>
                <a:gd name="T2" fmla="*/ 0 w 256"/>
                <a:gd name="T3" fmla="*/ 0 h 320"/>
                <a:gd name="T4" fmla="*/ 0 w 256"/>
                <a:gd name="T5" fmla="*/ 0 h 320"/>
                <a:gd name="T6" fmla="*/ 0 w 256"/>
                <a:gd name="T7" fmla="*/ 0 h 320"/>
                <a:gd name="T8" fmla="*/ 0 w 256"/>
                <a:gd name="T9" fmla="*/ 0 h 320"/>
                <a:gd name="T10" fmla="*/ 0 w 256"/>
                <a:gd name="T11" fmla="*/ 0 h 3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6" h="320">
                  <a:moveTo>
                    <a:pt x="0" y="304"/>
                  </a:moveTo>
                  <a:lnTo>
                    <a:pt x="165" y="320"/>
                  </a:lnTo>
                  <a:lnTo>
                    <a:pt x="256" y="0"/>
                  </a:lnTo>
                  <a:lnTo>
                    <a:pt x="133" y="223"/>
                  </a:lnTo>
                  <a:lnTo>
                    <a:pt x="36" y="220"/>
                  </a:lnTo>
                  <a:lnTo>
                    <a:pt x="0" y="304"/>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64" name="Freeform 50"/>
            <p:cNvSpPr>
              <a:spLocks noChangeArrowheads="1"/>
            </p:cNvSpPr>
            <p:nvPr/>
          </p:nvSpPr>
          <p:spPr bwMode="auto">
            <a:xfrm>
              <a:off x="5715" y="2214"/>
              <a:ext cx="32" cy="38"/>
            </a:xfrm>
            <a:custGeom>
              <a:avLst/>
              <a:gdLst>
                <a:gd name="T0" fmla="*/ 0 w 256"/>
                <a:gd name="T1" fmla="*/ 0 h 319"/>
                <a:gd name="T2" fmla="*/ 0 w 256"/>
                <a:gd name="T3" fmla="*/ 0 h 319"/>
                <a:gd name="T4" fmla="*/ 0 w 256"/>
                <a:gd name="T5" fmla="*/ 0 h 319"/>
                <a:gd name="T6" fmla="*/ 0 w 256"/>
                <a:gd name="T7" fmla="*/ 0 h 319"/>
                <a:gd name="T8" fmla="*/ 0 w 256"/>
                <a:gd name="T9" fmla="*/ 0 h 319"/>
                <a:gd name="T10" fmla="*/ 0 w 256"/>
                <a:gd name="T11" fmla="*/ 0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6" h="319">
                  <a:moveTo>
                    <a:pt x="0" y="304"/>
                  </a:moveTo>
                  <a:lnTo>
                    <a:pt x="164" y="319"/>
                  </a:lnTo>
                  <a:lnTo>
                    <a:pt x="256" y="0"/>
                  </a:lnTo>
                  <a:lnTo>
                    <a:pt x="132" y="223"/>
                  </a:lnTo>
                  <a:lnTo>
                    <a:pt x="36" y="220"/>
                  </a:lnTo>
                  <a:lnTo>
                    <a:pt x="0" y="304"/>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65" name="Freeform 51"/>
            <p:cNvSpPr>
              <a:spLocks noChangeArrowheads="1"/>
            </p:cNvSpPr>
            <p:nvPr/>
          </p:nvSpPr>
          <p:spPr bwMode="auto">
            <a:xfrm>
              <a:off x="5457" y="2150"/>
              <a:ext cx="207" cy="42"/>
            </a:xfrm>
            <a:custGeom>
              <a:avLst/>
              <a:gdLst>
                <a:gd name="T0" fmla="*/ 0 w 1626"/>
                <a:gd name="T1" fmla="*/ 0 h 350"/>
                <a:gd name="T2" fmla="*/ 0 w 1626"/>
                <a:gd name="T3" fmla="*/ 0 h 350"/>
                <a:gd name="T4" fmla="*/ 0 w 1626"/>
                <a:gd name="T5" fmla="*/ 0 h 350"/>
                <a:gd name="T6" fmla="*/ 0 w 1626"/>
                <a:gd name="T7" fmla="*/ 0 h 350"/>
                <a:gd name="T8" fmla="*/ 0 w 1626"/>
                <a:gd name="T9" fmla="*/ 0 h 350"/>
                <a:gd name="T10" fmla="*/ 0 w 1626"/>
                <a:gd name="T11" fmla="*/ 0 h 350"/>
                <a:gd name="T12" fmla="*/ 0 w 1626"/>
                <a:gd name="T13" fmla="*/ 0 h 350"/>
                <a:gd name="T14" fmla="*/ 0 w 1626"/>
                <a:gd name="T15" fmla="*/ 0 h 350"/>
                <a:gd name="T16" fmla="*/ 0 w 1626"/>
                <a:gd name="T17" fmla="*/ 0 h 350"/>
                <a:gd name="T18" fmla="*/ 0 w 1626"/>
                <a:gd name="T19" fmla="*/ 0 h 350"/>
                <a:gd name="T20" fmla="*/ 0 w 1626"/>
                <a:gd name="T21" fmla="*/ 0 h 350"/>
                <a:gd name="T22" fmla="*/ 0 w 1626"/>
                <a:gd name="T23" fmla="*/ 0 h 350"/>
                <a:gd name="T24" fmla="*/ 0 w 1626"/>
                <a:gd name="T25" fmla="*/ 0 h 350"/>
                <a:gd name="T26" fmla="*/ 0 w 1626"/>
                <a:gd name="T27" fmla="*/ 0 h 350"/>
                <a:gd name="T28" fmla="*/ 0 w 1626"/>
                <a:gd name="T29" fmla="*/ 0 h 350"/>
                <a:gd name="T30" fmla="*/ 0 w 1626"/>
                <a:gd name="T31" fmla="*/ 0 h 350"/>
                <a:gd name="T32" fmla="*/ 0 w 1626"/>
                <a:gd name="T33" fmla="*/ 0 h 350"/>
                <a:gd name="T34" fmla="*/ 0 w 1626"/>
                <a:gd name="T35" fmla="*/ 0 h 350"/>
                <a:gd name="T36" fmla="*/ 0 w 1626"/>
                <a:gd name="T37" fmla="*/ 0 h 350"/>
                <a:gd name="T38" fmla="*/ 0 w 1626"/>
                <a:gd name="T39" fmla="*/ 0 h 350"/>
                <a:gd name="T40" fmla="*/ 0 w 1626"/>
                <a:gd name="T41" fmla="*/ 0 h 350"/>
                <a:gd name="T42" fmla="*/ 0 w 1626"/>
                <a:gd name="T43" fmla="*/ 0 h 350"/>
                <a:gd name="T44" fmla="*/ 0 w 1626"/>
                <a:gd name="T45" fmla="*/ 0 h 350"/>
                <a:gd name="T46" fmla="*/ 0 w 1626"/>
                <a:gd name="T47" fmla="*/ 0 h 350"/>
                <a:gd name="T48" fmla="*/ 0 w 1626"/>
                <a:gd name="T49" fmla="*/ 0 h 350"/>
                <a:gd name="T50" fmla="*/ 0 w 1626"/>
                <a:gd name="T51" fmla="*/ 0 h 350"/>
                <a:gd name="T52" fmla="*/ 0 w 1626"/>
                <a:gd name="T53" fmla="*/ 0 h 350"/>
                <a:gd name="T54" fmla="*/ 0 w 1626"/>
                <a:gd name="T55" fmla="*/ 0 h 350"/>
                <a:gd name="T56" fmla="*/ 0 w 1626"/>
                <a:gd name="T57" fmla="*/ 0 h 350"/>
                <a:gd name="T58" fmla="*/ 0 w 1626"/>
                <a:gd name="T59" fmla="*/ 0 h 350"/>
                <a:gd name="T60" fmla="*/ 0 w 1626"/>
                <a:gd name="T61" fmla="*/ 0 h 350"/>
                <a:gd name="T62" fmla="*/ 0 w 1626"/>
                <a:gd name="T63" fmla="*/ 0 h 350"/>
                <a:gd name="T64" fmla="*/ 0 w 1626"/>
                <a:gd name="T65" fmla="*/ 0 h 350"/>
                <a:gd name="T66" fmla="*/ 0 w 1626"/>
                <a:gd name="T67" fmla="*/ 0 h 350"/>
                <a:gd name="T68" fmla="*/ 0 w 1626"/>
                <a:gd name="T69" fmla="*/ 0 h 350"/>
                <a:gd name="T70" fmla="*/ 0 w 1626"/>
                <a:gd name="T71" fmla="*/ 0 h 350"/>
                <a:gd name="T72" fmla="*/ 0 w 1626"/>
                <a:gd name="T73" fmla="*/ 0 h 350"/>
                <a:gd name="T74" fmla="*/ 0 w 1626"/>
                <a:gd name="T75" fmla="*/ 0 h 350"/>
                <a:gd name="T76" fmla="*/ 0 w 1626"/>
                <a:gd name="T77" fmla="*/ 0 h 350"/>
                <a:gd name="T78" fmla="*/ 0 w 1626"/>
                <a:gd name="T79" fmla="*/ 0 h 350"/>
                <a:gd name="T80" fmla="*/ 0 w 1626"/>
                <a:gd name="T81" fmla="*/ 0 h 350"/>
                <a:gd name="T82" fmla="*/ 0 w 1626"/>
                <a:gd name="T83" fmla="*/ 0 h 350"/>
                <a:gd name="T84" fmla="*/ 0 w 1626"/>
                <a:gd name="T85" fmla="*/ 0 h 3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26" h="350">
                  <a:moveTo>
                    <a:pt x="1204" y="14"/>
                  </a:moveTo>
                  <a:lnTo>
                    <a:pt x="1171" y="30"/>
                  </a:lnTo>
                  <a:lnTo>
                    <a:pt x="1137" y="44"/>
                  </a:lnTo>
                  <a:lnTo>
                    <a:pt x="1104" y="58"/>
                  </a:lnTo>
                  <a:lnTo>
                    <a:pt x="1069" y="68"/>
                  </a:lnTo>
                  <a:lnTo>
                    <a:pt x="1036" y="79"/>
                  </a:lnTo>
                  <a:lnTo>
                    <a:pt x="1003" y="88"/>
                  </a:lnTo>
                  <a:lnTo>
                    <a:pt x="969" y="95"/>
                  </a:lnTo>
                  <a:lnTo>
                    <a:pt x="935" y="102"/>
                  </a:lnTo>
                  <a:lnTo>
                    <a:pt x="901" y="106"/>
                  </a:lnTo>
                  <a:lnTo>
                    <a:pt x="868" y="111"/>
                  </a:lnTo>
                  <a:lnTo>
                    <a:pt x="833" y="114"/>
                  </a:lnTo>
                  <a:lnTo>
                    <a:pt x="800" y="117"/>
                  </a:lnTo>
                  <a:lnTo>
                    <a:pt x="765" y="119"/>
                  </a:lnTo>
                  <a:lnTo>
                    <a:pt x="731" y="120"/>
                  </a:lnTo>
                  <a:lnTo>
                    <a:pt x="697" y="121"/>
                  </a:lnTo>
                  <a:lnTo>
                    <a:pt x="663" y="121"/>
                  </a:lnTo>
                  <a:lnTo>
                    <a:pt x="628" y="121"/>
                  </a:lnTo>
                  <a:lnTo>
                    <a:pt x="595" y="121"/>
                  </a:lnTo>
                  <a:lnTo>
                    <a:pt x="560" y="120"/>
                  </a:lnTo>
                  <a:lnTo>
                    <a:pt x="526" y="119"/>
                  </a:lnTo>
                  <a:lnTo>
                    <a:pt x="491" y="119"/>
                  </a:lnTo>
                  <a:lnTo>
                    <a:pt x="456" y="118"/>
                  </a:lnTo>
                  <a:lnTo>
                    <a:pt x="422" y="117"/>
                  </a:lnTo>
                  <a:lnTo>
                    <a:pt x="387" y="117"/>
                  </a:lnTo>
                  <a:lnTo>
                    <a:pt x="353" y="117"/>
                  </a:lnTo>
                  <a:lnTo>
                    <a:pt x="318" y="117"/>
                  </a:lnTo>
                  <a:lnTo>
                    <a:pt x="284" y="117"/>
                  </a:lnTo>
                  <a:lnTo>
                    <a:pt x="248" y="118"/>
                  </a:lnTo>
                  <a:lnTo>
                    <a:pt x="213" y="120"/>
                  </a:lnTo>
                  <a:lnTo>
                    <a:pt x="179" y="122"/>
                  </a:lnTo>
                  <a:lnTo>
                    <a:pt x="143" y="126"/>
                  </a:lnTo>
                  <a:lnTo>
                    <a:pt x="109" y="129"/>
                  </a:lnTo>
                  <a:lnTo>
                    <a:pt x="87" y="134"/>
                  </a:lnTo>
                  <a:lnTo>
                    <a:pt x="64" y="146"/>
                  </a:lnTo>
                  <a:lnTo>
                    <a:pt x="42" y="165"/>
                  </a:lnTo>
                  <a:lnTo>
                    <a:pt x="23" y="187"/>
                  </a:lnTo>
                  <a:lnTo>
                    <a:pt x="9" y="210"/>
                  </a:lnTo>
                  <a:lnTo>
                    <a:pt x="0" y="233"/>
                  </a:lnTo>
                  <a:lnTo>
                    <a:pt x="0" y="252"/>
                  </a:lnTo>
                  <a:lnTo>
                    <a:pt x="9" y="266"/>
                  </a:lnTo>
                  <a:lnTo>
                    <a:pt x="30" y="286"/>
                  </a:lnTo>
                  <a:lnTo>
                    <a:pt x="53" y="303"/>
                  </a:lnTo>
                  <a:lnTo>
                    <a:pt x="79" y="317"/>
                  </a:lnTo>
                  <a:lnTo>
                    <a:pt x="105" y="327"/>
                  </a:lnTo>
                  <a:lnTo>
                    <a:pt x="134" y="337"/>
                  </a:lnTo>
                  <a:lnTo>
                    <a:pt x="163" y="342"/>
                  </a:lnTo>
                  <a:lnTo>
                    <a:pt x="193" y="347"/>
                  </a:lnTo>
                  <a:lnTo>
                    <a:pt x="224" y="349"/>
                  </a:lnTo>
                  <a:lnTo>
                    <a:pt x="255" y="350"/>
                  </a:lnTo>
                  <a:lnTo>
                    <a:pt x="287" y="349"/>
                  </a:lnTo>
                  <a:lnTo>
                    <a:pt x="318" y="348"/>
                  </a:lnTo>
                  <a:lnTo>
                    <a:pt x="349" y="345"/>
                  </a:lnTo>
                  <a:lnTo>
                    <a:pt x="380" y="342"/>
                  </a:lnTo>
                  <a:lnTo>
                    <a:pt x="410" y="339"/>
                  </a:lnTo>
                  <a:lnTo>
                    <a:pt x="439" y="334"/>
                  </a:lnTo>
                  <a:lnTo>
                    <a:pt x="467" y="331"/>
                  </a:lnTo>
                  <a:lnTo>
                    <a:pt x="490" y="329"/>
                  </a:lnTo>
                  <a:lnTo>
                    <a:pt x="513" y="325"/>
                  </a:lnTo>
                  <a:lnTo>
                    <a:pt x="535" y="322"/>
                  </a:lnTo>
                  <a:lnTo>
                    <a:pt x="558" y="316"/>
                  </a:lnTo>
                  <a:lnTo>
                    <a:pt x="580" y="310"/>
                  </a:lnTo>
                  <a:lnTo>
                    <a:pt x="600" y="304"/>
                  </a:lnTo>
                  <a:lnTo>
                    <a:pt x="622" y="299"/>
                  </a:lnTo>
                  <a:lnTo>
                    <a:pt x="644" y="292"/>
                  </a:lnTo>
                  <a:lnTo>
                    <a:pt x="666" y="285"/>
                  </a:lnTo>
                  <a:lnTo>
                    <a:pt x="688" y="278"/>
                  </a:lnTo>
                  <a:lnTo>
                    <a:pt x="709" y="271"/>
                  </a:lnTo>
                  <a:lnTo>
                    <a:pt x="732" y="265"/>
                  </a:lnTo>
                  <a:lnTo>
                    <a:pt x="754" y="259"/>
                  </a:lnTo>
                  <a:lnTo>
                    <a:pt x="776" y="254"/>
                  </a:lnTo>
                  <a:lnTo>
                    <a:pt x="799" y="249"/>
                  </a:lnTo>
                  <a:lnTo>
                    <a:pt x="822" y="244"/>
                  </a:lnTo>
                  <a:lnTo>
                    <a:pt x="847" y="240"/>
                  </a:lnTo>
                  <a:lnTo>
                    <a:pt x="873" y="236"/>
                  </a:lnTo>
                  <a:lnTo>
                    <a:pt x="901" y="233"/>
                  </a:lnTo>
                  <a:lnTo>
                    <a:pt x="928" y="232"/>
                  </a:lnTo>
                  <a:lnTo>
                    <a:pt x="956" y="231"/>
                  </a:lnTo>
                  <a:lnTo>
                    <a:pt x="985" y="229"/>
                  </a:lnTo>
                  <a:lnTo>
                    <a:pt x="1014" y="231"/>
                  </a:lnTo>
                  <a:lnTo>
                    <a:pt x="1043" y="232"/>
                  </a:lnTo>
                  <a:lnTo>
                    <a:pt x="1073" y="233"/>
                  </a:lnTo>
                  <a:lnTo>
                    <a:pt x="1102" y="234"/>
                  </a:lnTo>
                  <a:lnTo>
                    <a:pt x="1132" y="236"/>
                  </a:lnTo>
                  <a:lnTo>
                    <a:pt x="1161" y="239"/>
                  </a:lnTo>
                  <a:lnTo>
                    <a:pt x="1190" y="241"/>
                  </a:lnTo>
                  <a:lnTo>
                    <a:pt x="1220" y="244"/>
                  </a:lnTo>
                  <a:lnTo>
                    <a:pt x="1249" y="247"/>
                  </a:lnTo>
                  <a:lnTo>
                    <a:pt x="1277" y="249"/>
                  </a:lnTo>
                  <a:lnTo>
                    <a:pt x="1305" y="251"/>
                  </a:lnTo>
                  <a:lnTo>
                    <a:pt x="1333" y="254"/>
                  </a:lnTo>
                  <a:lnTo>
                    <a:pt x="1360" y="255"/>
                  </a:lnTo>
                  <a:lnTo>
                    <a:pt x="1386" y="256"/>
                  </a:lnTo>
                  <a:lnTo>
                    <a:pt x="1411" y="257"/>
                  </a:lnTo>
                  <a:lnTo>
                    <a:pt x="1436" y="257"/>
                  </a:lnTo>
                  <a:lnTo>
                    <a:pt x="1460" y="257"/>
                  </a:lnTo>
                  <a:lnTo>
                    <a:pt x="1483" y="255"/>
                  </a:lnTo>
                  <a:lnTo>
                    <a:pt x="1504" y="252"/>
                  </a:lnTo>
                  <a:lnTo>
                    <a:pt x="1524" y="250"/>
                  </a:lnTo>
                  <a:lnTo>
                    <a:pt x="1544" y="246"/>
                  </a:lnTo>
                  <a:lnTo>
                    <a:pt x="1561" y="241"/>
                  </a:lnTo>
                  <a:lnTo>
                    <a:pt x="1577" y="234"/>
                  </a:lnTo>
                  <a:lnTo>
                    <a:pt x="1592" y="226"/>
                  </a:lnTo>
                  <a:lnTo>
                    <a:pt x="1606" y="217"/>
                  </a:lnTo>
                  <a:lnTo>
                    <a:pt x="1618" y="206"/>
                  </a:lnTo>
                  <a:lnTo>
                    <a:pt x="1622" y="198"/>
                  </a:lnTo>
                  <a:lnTo>
                    <a:pt x="1625" y="188"/>
                  </a:lnTo>
                  <a:lnTo>
                    <a:pt x="1626" y="174"/>
                  </a:lnTo>
                  <a:lnTo>
                    <a:pt x="1625" y="158"/>
                  </a:lnTo>
                  <a:lnTo>
                    <a:pt x="1623" y="142"/>
                  </a:lnTo>
                  <a:lnTo>
                    <a:pt x="1621" y="127"/>
                  </a:lnTo>
                  <a:lnTo>
                    <a:pt x="1619" y="112"/>
                  </a:lnTo>
                  <a:lnTo>
                    <a:pt x="1618" y="100"/>
                  </a:lnTo>
                  <a:lnTo>
                    <a:pt x="1610" y="77"/>
                  </a:lnTo>
                  <a:lnTo>
                    <a:pt x="1596" y="58"/>
                  </a:lnTo>
                  <a:lnTo>
                    <a:pt x="1575" y="42"/>
                  </a:lnTo>
                  <a:lnTo>
                    <a:pt x="1549" y="29"/>
                  </a:lnTo>
                  <a:lnTo>
                    <a:pt x="1519" y="19"/>
                  </a:lnTo>
                  <a:lnTo>
                    <a:pt x="1485" y="11"/>
                  </a:lnTo>
                  <a:lnTo>
                    <a:pt x="1451" y="6"/>
                  </a:lnTo>
                  <a:lnTo>
                    <a:pt x="1414" y="2"/>
                  </a:lnTo>
                  <a:lnTo>
                    <a:pt x="1377" y="0"/>
                  </a:lnTo>
                  <a:lnTo>
                    <a:pt x="1342" y="0"/>
                  </a:lnTo>
                  <a:lnTo>
                    <a:pt x="1308" y="1"/>
                  </a:lnTo>
                  <a:lnTo>
                    <a:pt x="1278" y="4"/>
                  </a:lnTo>
                  <a:lnTo>
                    <a:pt x="1251" y="6"/>
                  </a:lnTo>
                  <a:lnTo>
                    <a:pt x="1229" y="8"/>
                  </a:lnTo>
                  <a:lnTo>
                    <a:pt x="1213" y="12"/>
                  </a:lnTo>
                  <a:lnTo>
                    <a:pt x="1204" y="14"/>
                  </a:lnTo>
                  <a:close/>
                </a:path>
              </a:pathLst>
            </a:custGeom>
            <a:solidFill>
              <a:srgbClr val="CCFC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66" name="Freeform 52"/>
            <p:cNvSpPr>
              <a:spLocks noChangeArrowheads="1"/>
            </p:cNvSpPr>
            <p:nvPr/>
          </p:nvSpPr>
          <p:spPr bwMode="auto">
            <a:xfrm>
              <a:off x="5453" y="2167"/>
              <a:ext cx="96" cy="20"/>
            </a:xfrm>
            <a:custGeom>
              <a:avLst/>
              <a:gdLst>
                <a:gd name="T0" fmla="*/ 0 w 753"/>
                <a:gd name="T1" fmla="*/ 0 h 173"/>
                <a:gd name="T2" fmla="*/ 0 w 753"/>
                <a:gd name="T3" fmla="*/ 0 h 173"/>
                <a:gd name="T4" fmla="*/ 0 w 753"/>
                <a:gd name="T5" fmla="*/ 0 h 173"/>
                <a:gd name="T6" fmla="*/ 0 w 753"/>
                <a:gd name="T7" fmla="*/ 0 h 173"/>
                <a:gd name="T8" fmla="*/ 0 w 753"/>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3" h="173">
                  <a:moveTo>
                    <a:pt x="0" y="93"/>
                  </a:moveTo>
                  <a:lnTo>
                    <a:pt x="25" y="173"/>
                  </a:lnTo>
                  <a:lnTo>
                    <a:pt x="753" y="72"/>
                  </a:lnTo>
                  <a:lnTo>
                    <a:pt x="737" y="0"/>
                  </a:lnTo>
                  <a:lnTo>
                    <a:pt x="0" y="93"/>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67" name="Freeform 53"/>
            <p:cNvSpPr>
              <a:spLocks noChangeArrowheads="1"/>
            </p:cNvSpPr>
            <p:nvPr/>
          </p:nvSpPr>
          <p:spPr bwMode="auto">
            <a:xfrm>
              <a:off x="5626" y="2158"/>
              <a:ext cx="21" cy="16"/>
            </a:xfrm>
            <a:custGeom>
              <a:avLst/>
              <a:gdLst>
                <a:gd name="T0" fmla="*/ 0 w 169"/>
                <a:gd name="T1" fmla="*/ 0 h 136"/>
                <a:gd name="T2" fmla="*/ 0 w 169"/>
                <a:gd name="T3" fmla="*/ 0 h 136"/>
                <a:gd name="T4" fmla="*/ 0 w 169"/>
                <a:gd name="T5" fmla="*/ 0 h 136"/>
                <a:gd name="T6" fmla="*/ 0 w 169"/>
                <a:gd name="T7" fmla="*/ 0 h 136"/>
                <a:gd name="T8" fmla="*/ 0 w 169"/>
                <a:gd name="T9" fmla="*/ 0 h 136"/>
                <a:gd name="T10" fmla="*/ 0 w 169"/>
                <a:gd name="T11" fmla="*/ 0 h 136"/>
                <a:gd name="T12" fmla="*/ 0 w 169"/>
                <a:gd name="T13" fmla="*/ 0 h 136"/>
                <a:gd name="T14" fmla="*/ 0 w 169"/>
                <a:gd name="T15" fmla="*/ 0 h 136"/>
                <a:gd name="T16" fmla="*/ 0 w 169"/>
                <a:gd name="T17" fmla="*/ 0 h 136"/>
                <a:gd name="T18" fmla="*/ 0 w 169"/>
                <a:gd name="T19" fmla="*/ 0 h 136"/>
                <a:gd name="T20" fmla="*/ 0 w 169"/>
                <a:gd name="T21" fmla="*/ 0 h 136"/>
                <a:gd name="T22" fmla="*/ 0 w 169"/>
                <a:gd name="T23" fmla="*/ 0 h 136"/>
                <a:gd name="T24" fmla="*/ 0 w 169"/>
                <a:gd name="T25" fmla="*/ 0 h 136"/>
                <a:gd name="T26" fmla="*/ 0 w 169"/>
                <a:gd name="T27" fmla="*/ 0 h 136"/>
                <a:gd name="T28" fmla="*/ 0 w 169"/>
                <a:gd name="T29" fmla="*/ 0 h 136"/>
                <a:gd name="T30" fmla="*/ 0 w 169"/>
                <a:gd name="T31" fmla="*/ 0 h 136"/>
                <a:gd name="T32" fmla="*/ 0 w 169"/>
                <a:gd name="T33" fmla="*/ 0 h 136"/>
                <a:gd name="T34" fmla="*/ 0 w 169"/>
                <a:gd name="T35" fmla="*/ 0 h 136"/>
                <a:gd name="T36" fmla="*/ 0 w 169"/>
                <a:gd name="T37" fmla="*/ 0 h 136"/>
                <a:gd name="T38" fmla="*/ 0 w 169"/>
                <a:gd name="T39" fmla="*/ 0 h 136"/>
                <a:gd name="T40" fmla="*/ 0 w 169"/>
                <a:gd name="T41" fmla="*/ 0 h 136"/>
                <a:gd name="T42" fmla="*/ 0 w 169"/>
                <a:gd name="T43" fmla="*/ 0 h 136"/>
                <a:gd name="T44" fmla="*/ 0 w 169"/>
                <a:gd name="T45" fmla="*/ 0 h 136"/>
                <a:gd name="T46" fmla="*/ 0 w 169"/>
                <a:gd name="T47" fmla="*/ 0 h 136"/>
                <a:gd name="T48" fmla="*/ 0 w 169"/>
                <a:gd name="T49" fmla="*/ 0 h 136"/>
                <a:gd name="T50" fmla="*/ 0 w 169"/>
                <a:gd name="T51" fmla="*/ 0 h 136"/>
                <a:gd name="T52" fmla="*/ 0 w 169"/>
                <a:gd name="T53" fmla="*/ 0 h 136"/>
                <a:gd name="T54" fmla="*/ 0 w 169"/>
                <a:gd name="T55" fmla="*/ 0 h 136"/>
                <a:gd name="T56" fmla="*/ 0 w 169"/>
                <a:gd name="T57" fmla="*/ 0 h 136"/>
                <a:gd name="T58" fmla="*/ 0 w 169"/>
                <a:gd name="T59" fmla="*/ 0 h 136"/>
                <a:gd name="T60" fmla="*/ 0 w 169"/>
                <a:gd name="T61" fmla="*/ 0 h 136"/>
                <a:gd name="T62" fmla="*/ 0 w 169"/>
                <a:gd name="T63" fmla="*/ 0 h 136"/>
                <a:gd name="T64" fmla="*/ 0 w 169"/>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136">
                  <a:moveTo>
                    <a:pt x="84" y="136"/>
                  </a:moveTo>
                  <a:lnTo>
                    <a:pt x="101" y="135"/>
                  </a:lnTo>
                  <a:lnTo>
                    <a:pt x="117" y="130"/>
                  </a:lnTo>
                  <a:lnTo>
                    <a:pt x="131" y="124"/>
                  </a:lnTo>
                  <a:lnTo>
                    <a:pt x="144" y="116"/>
                  </a:lnTo>
                  <a:lnTo>
                    <a:pt x="154" y="106"/>
                  </a:lnTo>
                  <a:lnTo>
                    <a:pt x="162" y="94"/>
                  </a:lnTo>
                  <a:lnTo>
                    <a:pt x="168" y="82"/>
                  </a:lnTo>
                  <a:lnTo>
                    <a:pt x="169" y="68"/>
                  </a:lnTo>
                  <a:lnTo>
                    <a:pt x="168" y="54"/>
                  </a:lnTo>
                  <a:lnTo>
                    <a:pt x="162" y="41"/>
                  </a:lnTo>
                  <a:lnTo>
                    <a:pt x="154" y="30"/>
                  </a:lnTo>
                  <a:lnTo>
                    <a:pt x="144" y="20"/>
                  </a:lnTo>
                  <a:lnTo>
                    <a:pt x="131" y="12"/>
                  </a:lnTo>
                  <a:lnTo>
                    <a:pt x="117" y="6"/>
                  </a:lnTo>
                  <a:lnTo>
                    <a:pt x="101" y="1"/>
                  </a:lnTo>
                  <a:lnTo>
                    <a:pt x="84" y="0"/>
                  </a:lnTo>
                  <a:lnTo>
                    <a:pt x="67" y="1"/>
                  </a:lnTo>
                  <a:lnTo>
                    <a:pt x="52" y="6"/>
                  </a:lnTo>
                  <a:lnTo>
                    <a:pt x="37" y="12"/>
                  </a:lnTo>
                  <a:lnTo>
                    <a:pt x="25" y="20"/>
                  </a:lnTo>
                  <a:lnTo>
                    <a:pt x="15" y="30"/>
                  </a:lnTo>
                  <a:lnTo>
                    <a:pt x="7" y="41"/>
                  </a:lnTo>
                  <a:lnTo>
                    <a:pt x="1" y="54"/>
                  </a:lnTo>
                  <a:lnTo>
                    <a:pt x="0" y="68"/>
                  </a:lnTo>
                  <a:lnTo>
                    <a:pt x="1" y="82"/>
                  </a:lnTo>
                  <a:lnTo>
                    <a:pt x="7" y="94"/>
                  </a:lnTo>
                  <a:lnTo>
                    <a:pt x="15" y="106"/>
                  </a:lnTo>
                  <a:lnTo>
                    <a:pt x="25" y="116"/>
                  </a:lnTo>
                  <a:lnTo>
                    <a:pt x="37" y="124"/>
                  </a:lnTo>
                  <a:lnTo>
                    <a:pt x="52" y="130"/>
                  </a:lnTo>
                  <a:lnTo>
                    <a:pt x="67" y="135"/>
                  </a:lnTo>
                  <a:lnTo>
                    <a:pt x="84" y="136"/>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68" name="Freeform 54"/>
            <p:cNvSpPr>
              <a:spLocks noChangeArrowheads="1"/>
            </p:cNvSpPr>
            <p:nvPr/>
          </p:nvSpPr>
          <p:spPr bwMode="auto">
            <a:xfrm>
              <a:off x="5782" y="2282"/>
              <a:ext cx="65" cy="79"/>
            </a:xfrm>
            <a:custGeom>
              <a:avLst/>
              <a:gdLst>
                <a:gd name="T0" fmla="*/ 0 w 513"/>
                <a:gd name="T1" fmla="*/ 0 h 662"/>
                <a:gd name="T2" fmla="*/ 0 w 513"/>
                <a:gd name="T3" fmla="*/ 0 h 662"/>
                <a:gd name="T4" fmla="*/ 0 w 513"/>
                <a:gd name="T5" fmla="*/ 0 h 662"/>
                <a:gd name="T6" fmla="*/ 0 w 513"/>
                <a:gd name="T7" fmla="*/ 0 h 662"/>
                <a:gd name="T8" fmla="*/ 0 w 513"/>
                <a:gd name="T9" fmla="*/ 0 h 662"/>
                <a:gd name="T10" fmla="*/ 0 w 513"/>
                <a:gd name="T11" fmla="*/ 0 h 662"/>
                <a:gd name="T12" fmla="*/ 0 w 513"/>
                <a:gd name="T13" fmla="*/ 0 h 662"/>
                <a:gd name="T14" fmla="*/ 0 w 513"/>
                <a:gd name="T15" fmla="*/ 0 h 662"/>
                <a:gd name="T16" fmla="*/ 0 w 513"/>
                <a:gd name="T17" fmla="*/ 0 h 662"/>
                <a:gd name="T18" fmla="*/ 0 w 513"/>
                <a:gd name="T19" fmla="*/ 0 h 662"/>
                <a:gd name="T20" fmla="*/ 0 w 513"/>
                <a:gd name="T21" fmla="*/ 0 h 662"/>
                <a:gd name="T22" fmla="*/ 0 w 513"/>
                <a:gd name="T23" fmla="*/ 0 h 662"/>
                <a:gd name="T24" fmla="*/ 0 w 513"/>
                <a:gd name="T25" fmla="*/ 0 h 662"/>
                <a:gd name="T26" fmla="*/ 0 w 513"/>
                <a:gd name="T27" fmla="*/ 0 h 662"/>
                <a:gd name="T28" fmla="*/ 0 w 513"/>
                <a:gd name="T29" fmla="*/ 0 h 662"/>
                <a:gd name="T30" fmla="*/ 0 w 513"/>
                <a:gd name="T31" fmla="*/ 0 h 662"/>
                <a:gd name="T32" fmla="*/ 0 w 513"/>
                <a:gd name="T33" fmla="*/ 0 h 662"/>
                <a:gd name="T34" fmla="*/ 0 w 513"/>
                <a:gd name="T35" fmla="*/ 0 h 662"/>
                <a:gd name="T36" fmla="*/ 0 w 513"/>
                <a:gd name="T37" fmla="*/ 0 h 662"/>
                <a:gd name="T38" fmla="*/ 0 w 513"/>
                <a:gd name="T39" fmla="*/ 0 h 662"/>
                <a:gd name="T40" fmla="*/ 0 w 513"/>
                <a:gd name="T41" fmla="*/ 0 h 662"/>
                <a:gd name="T42" fmla="*/ 0 w 513"/>
                <a:gd name="T43" fmla="*/ 0 h 662"/>
                <a:gd name="T44" fmla="*/ 0 w 513"/>
                <a:gd name="T45" fmla="*/ 0 h 662"/>
                <a:gd name="T46" fmla="*/ 0 w 513"/>
                <a:gd name="T47" fmla="*/ 0 h 662"/>
                <a:gd name="T48" fmla="*/ 0 w 513"/>
                <a:gd name="T49" fmla="*/ 0 h 662"/>
                <a:gd name="T50" fmla="*/ 0 w 513"/>
                <a:gd name="T51" fmla="*/ 0 h 662"/>
                <a:gd name="T52" fmla="*/ 0 w 513"/>
                <a:gd name="T53" fmla="*/ 0 h 662"/>
                <a:gd name="T54" fmla="*/ 0 w 513"/>
                <a:gd name="T55" fmla="*/ 0 h 662"/>
                <a:gd name="T56" fmla="*/ 0 w 513"/>
                <a:gd name="T57" fmla="*/ 0 h 662"/>
                <a:gd name="T58" fmla="*/ 0 w 513"/>
                <a:gd name="T59" fmla="*/ 0 h 662"/>
                <a:gd name="T60" fmla="*/ 0 w 513"/>
                <a:gd name="T61" fmla="*/ 0 h 662"/>
                <a:gd name="T62" fmla="*/ 0 w 513"/>
                <a:gd name="T63" fmla="*/ 0 h 662"/>
                <a:gd name="T64" fmla="*/ 0 w 513"/>
                <a:gd name="T65" fmla="*/ 0 h 662"/>
                <a:gd name="T66" fmla="*/ 0 w 513"/>
                <a:gd name="T67" fmla="*/ 0 h 662"/>
                <a:gd name="T68" fmla="*/ 0 w 513"/>
                <a:gd name="T69" fmla="*/ 0 h 662"/>
                <a:gd name="T70" fmla="*/ 0 w 513"/>
                <a:gd name="T71" fmla="*/ 0 h 662"/>
                <a:gd name="T72" fmla="*/ 0 w 513"/>
                <a:gd name="T73" fmla="*/ 0 h 662"/>
                <a:gd name="T74" fmla="*/ 0 w 513"/>
                <a:gd name="T75" fmla="*/ 0 h 662"/>
                <a:gd name="T76" fmla="*/ 0 w 513"/>
                <a:gd name="T77" fmla="*/ 0 h 662"/>
                <a:gd name="T78" fmla="*/ 0 w 513"/>
                <a:gd name="T79" fmla="*/ 0 h 662"/>
                <a:gd name="T80" fmla="*/ 0 w 513"/>
                <a:gd name="T81" fmla="*/ 0 h 662"/>
                <a:gd name="T82" fmla="*/ 0 w 513"/>
                <a:gd name="T83" fmla="*/ 0 h 662"/>
                <a:gd name="T84" fmla="*/ 0 w 513"/>
                <a:gd name="T85" fmla="*/ 0 h 6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13" h="662">
                  <a:moveTo>
                    <a:pt x="483" y="161"/>
                  </a:moveTo>
                  <a:lnTo>
                    <a:pt x="468" y="134"/>
                  </a:lnTo>
                  <a:lnTo>
                    <a:pt x="449" y="109"/>
                  </a:lnTo>
                  <a:lnTo>
                    <a:pt x="430" y="86"/>
                  </a:lnTo>
                  <a:lnTo>
                    <a:pt x="409" y="66"/>
                  </a:lnTo>
                  <a:lnTo>
                    <a:pt x="385" y="49"/>
                  </a:lnTo>
                  <a:lnTo>
                    <a:pt x="361" y="34"/>
                  </a:lnTo>
                  <a:lnTo>
                    <a:pt x="334" y="22"/>
                  </a:lnTo>
                  <a:lnTo>
                    <a:pt x="307" y="12"/>
                  </a:lnTo>
                  <a:lnTo>
                    <a:pt x="287" y="7"/>
                  </a:lnTo>
                  <a:lnTo>
                    <a:pt x="266" y="3"/>
                  </a:lnTo>
                  <a:lnTo>
                    <a:pt x="247" y="1"/>
                  </a:lnTo>
                  <a:lnTo>
                    <a:pt x="227" y="0"/>
                  </a:lnTo>
                  <a:lnTo>
                    <a:pt x="206" y="0"/>
                  </a:lnTo>
                  <a:lnTo>
                    <a:pt x="187" y="1"/>
                  </a:lnTo>
                  <a:lnTo>
                    <a:pt x="166" y="3"/>
                  </a:lnTo>
                  <a:lnTo>
                    <a:pt x="146" y="7"/>
                  </a:lnTo>
                  <a:lnTo>
                    <a:pt x="128" y="11"/>
                  </a:lnTo>
                  <a:lnTo>
                    <a:pt x="111" y="16"/>
                  </a:lnTo>
                  <a:lnTo>
                    <a:pt x="93" y="22"/>
                  </a:lnTo>
                  <a:lnTo>
                    <a:pt x="77" y="28"/>
                  </a:lnTo>
                  <a:lnTo>
                    <a:pt x="62" y="38"/>
                  </a:lnTo>
                  <a:lnTo>
                    <a:pt x="47" y="48"/>
                  </a:lnTo>
                  <a:lnTo>
                    <a:pt x="35" y="61"/>
                  </a:lnTo>
                  <a:lnTo>
                    <a:pt x="24" y="76"/>
                  </a:lnTo>
                  <a:lnTo>
                    <a:pt x="15" y="92"/>
                  </a:lnTo>
                  <a:lnTo>
                    <a:pt x="7" y="109"/>
                  </a:lnTo>
                  <a:lnTo>
                    <a:pt x="2" y="128"/>
                  </a:lnTo>
                  <a:lnTo>
                    <a:pt x="0" y="145"/>
                  </a:lnTo>
                  <a:lnTo>
                    <a:pt x="0" y="162"/>
                  </a:lnTo>
                  <a:lnTo>
                    <a:pt x="5" y="179"/>
                  </a:lnTo>
                  <a:lnTo>
                    <a:pt x="13" y="194"/>
                  </a:lnTo>
                  <a:lnTo>
                    <a:pt x="24" y="209"/>
                  </a:lnTo>
                  <a:lnTo>
                    <a:pt x="36" y="217"/>
                  </a:lnTo>
                  <a:lnTo>
                    <a:pt x="46" y="227"/>
                  </a:lnTo>
                  <a:lnTo>
                    <a:pt x="55" y="237"/>
                  </a:lnTo>
                  <a:lnTo>
                    <a:pt x="65" y="247"/>
                  </a:lnTo>
                  <a:lnTo>
                    <a:pt x="74" y="259"/>
                  </a:lnTo>
                  <a:lnTo>
                    <a:pt x="82" y="270"/>
                  </a:lnTo>
                  <a:lnTo>
                    <a:pt x="90" y="283"/>
                  </a:lnTo>
                  <a:lnTo>
                    <a:pt x="98" y="295"/>
                  </a:lnTo>
                  <a:lnTo>
                    <a:pt x="105" y="305"/>
                  </a:lnTo>
                  <a:lnTo>
                    <a:pt x="110" y="317"/>
                  </a:lnTo>
                  <a:lnTo>
                    <a:pt x="112" y="328"/>
                  </a:lnTo>
                  <a:lnTo>
                    <a:pt x="113" y="341"/>
                  </a:lnTo>
                  <a:lnTo>
                    <a:pt x="112" y="353"/>
                  </a:lnTo>
                  <a:lnTo>
                    <a:pt x="111" y="366"/>
                  </a:lnTo>
                  <a:lnTo>
                    <a:pt x="107" y="379"/>
                  </a:lnTo>
                  <a:lnTo>
                    <a:pt x="104" y="390"/>
                  </a:lnTo>
                  <a:lnTo>
                    <a:pt x="101" y="396"/>
                  </a:lnTo>
                  <a:lnTo>
                    <a:pt x="97" y="402"/>
                  </a:lnTo>
                  <a:lnTo>
                    <a:pt x="92" y="409"/>
                  </a:lnTo>
                  <a:lnTo>
                    <a:pt x="88" y="414"/>
                  </a:lnTo>
                  <a:lnTo>
                    <a:pt x="82" y="420"/>
                  </a:lnTo>
                  <a:lnTo>
                    <a:pt x="76" y="426"/>
                  </a:lnTo>
                  <a:lnTo>
                    <a:pt x="72" y="433"/>
                  </a:lnTo>
                  <a:lnTo>
                    <a:pt x="67" y="439"/>
                  </a:lnTo>
                  <a:lnTo>
                    <a:pt x="57" y="455"/>
                  </a:lnTo>
                  <a:lnTo>
                    <a:pt x="50" y="472"/>
                  </a:lnTo>
                  <a:lnTo>
                    <a:pt x="45" y="489"/>
                  </a:lnTo>
                  <a:lnTo>
                    <a:pt x="43" y="507"/>
                  </a:lnTo>
                  <a:lnTo>
                    <a:pt x="44" y="525"/>
                  </a:lnTo>
                  <a:lnTo>
                    <a:pt x="46" y="541"/>
                  </a:lnTo>
                  <a:lnTo>
                    <a:pt x="50" y="557"/>
                  </a:lnTo>
                  <a:lnTo>
                    <a:pt x="55" y="572"/>
                  </a:lnTo>
                  <a:lnTo>
                    <a:pt x="63" y="585"/>
                  </a:lnTo>
                  <a:lnTo>
                    <a:pt x="73" y="596"/>
                  </a:lnTo>
                  <a:lnTo>
                    <a:pt x="82" y="607"/>
                  </a:lnTo>
                  <a:lnTo>
                    <a:pt x="93" y="617"/>
                  </a:lnTo>
                  <a:lnTo>
                    <a:pt x="106" y="626"/>
                  </a:lnTo>
                  <a:lnTo>
                    <a:pt x="119" y="633"/>
                  </a:lnTo>
                  <a:lnTo>
                    <a:pt x="133" y="641"/>
                  </a:lnTo>
                  <a:lnTo>
                    <a:pt x="146" y="647"/>
                  </a:lnTo>
                  <a:lnTo>
                    <a:pt x="161" y="652"/>
                  </a:lnTo>
                  <a:lnTo>
                    <a:pt x="176" y="656"/>
                  </a:lnTo>
                  <a:lnTo>
                    <a:pt x="191" y="659"/>
                  </a:lnTo>
                  <a:lnTo>
                    <a:pt x="207" y="661"/>
                  </a:lnTo>
                  <a:lnTo>
                    <a:pt x="224" y="662"/>
                  </a:lnTo>
                  <a:lnTo>
                    <a:pt x="239" y="661"/>
                  </a:lnTo>
                  <a:lnTo>
                    <a:pt x="255" y="660"/>
                  </a:lnTo>
                  <a:lnTo>
                    <a:pt x="270" y="658"/>
                  </a:lnTo>
                  <a:lnTo>
                    <a:pt x="279" y="655"/>
                  </a:lnTo>
                  <a:lnTo>
                    <a:pt x="288" y="652"/>
                  </a:lnTo>
                  <a:lnTo>
                    <a:pt x="297" y="647"/>
                  </a:lnTo>
                  <a:lnTo>
                    <a:pt x="307" y="643"/>
                  </a:lnTo>
                  <a:lnTo>
                    <a:pt x="315" y="637"/>
                  </a:lnTo>
                  <a:lnTo>
                    <a:pt x="323" y="631"/>
                  </a:lnTo>
                  <a:lnTo>
                    <a:pt x="331" y="625"/>
                  </a:lnTo>
                  <a:lnTo>
                    <a:pt x="339" y="620"/>
                  </a:lnTo>
                  <a:lnTo>
                    <a:pt x="350" y="608"/>
                  </a:lnTo>
                  <a:lnTo>
                    <a:pt x="360" y="596"/>
                  </a:lnTo>
                  <a:lnTo>
                    <a:pt x="369" y="584"/>
                  </a:lnTo>
                  <a:lnTo>
                    <a:pt x="376" y="571"/>
                  </a:lnTo>
                  <a:lnTo>
                    <a:pt x="381" y="558"/>
                  </a:lnTo>
                  <a:lnTo>
                    <a:pt x="387" y="545"/>
                  </a:lnTo>
                  <a:lnTo>
                    <a:pt x="392" y="531"/>
                  </a:lnTo>
                  <a:lnTo>
                    <a:pt x="395" y="516"/>
                  </a:lnTo>
                  <a:lnTo>
                    <a:pt x="399" y="501"/>
                  </a:lnTo>
                  <a:lnTo>
                    <a:pt x="402" y="487"/>
                  </a:lnTo>
                  <a:lnTo>
                    <a:pt x="404" y="471"/>
                  </a:lnTo>
                  <a:lnTo>
                    <a:pt x="406" y="456"/>
                  </a:lnTo>
                  <a:lnTo>
                    <a:pt x="408" y="441"/>
                  </a:lnTo>
                  <a:lnTo>
                    <a:pt x="410" y="426"/>
                  </a:lnTo>
                  <a:lnTo>
                    <a:pt x="411" y="411"/>
                  </a:lnTo>
                  <a:lnTo>
                    <a:pt x="414" y="396"/>
                  </a:lnTo>
                  <a:lnTo>
                    <a:pt x="417" y="388"/>
                  </a:lnTo>
                  <a:lnTo>
                    <a:pt x="422" y="380"/>
                  </a:lnTo>
                  <a:lnTo>
                    <a:pt x="425" y="372"/>
                  </a:lnTo>
                  <a:lnTo>
                    <a:pt x="429" y="364"/>
                  </a:lnTo>
                  <a:lnTo>
                    <a:pt x="436" y="355"/>
                  </a:lnTo>
                  <a:lnTo>
                    <a:pt x="445" y="346"/>
                  </a:lnTo>
                  <a:lnTo>
                    <a:pt x="455" y="341"/>
                  </a:lnTo>
                  <a:lnTo>
                    <a:pt x="467" y="334"/>
                  </a:lnTo>
                  <a:lnTo>
                    <a:pt x="477" y="327"/>
                  </a:lnTo>
                  <a:lnTo>
                    <a:pt x="487" y="320"/>
                  </a:lnTo>
                  <a:lnTo>
                    <a:pt x="497" y="311"/>
                  </a:lnTo>
                  <a:lnTo>
                    <a:pt x="504" y="300"/>
                  </a:lnTo>
                  <a:lnTo>
                    <a:pt x="507" y="287"/>
                  </a:lnTo>
                  <a:lnTo>
                    <a:pt x="510" y="272"/>
                  </a:lnTo>
                  <a:lnTo>
                    <a:pt x="512" y="258"/>
                  </a:lnTo>
                  <a:lnTo>
                    <a:pt x="513" y="244"/>
                  </a:lnTo>
                  <a:lnTo>
                    <a:pt x="512" y="230"/>
                  </a:lnTo>
                  <a:lnTo>
                    <a:pt x="510" y="216"/>
                  </a:lnTo>
                  <a:lnTo>
                    <a:pt x="507" y="201"/>
                  </a:lnTo>
                  <a:lnTo>
                    <a:pt x="504" y="187"/>
                  </a:lnTo>
                  <a:lnTo>
                    <a:pt x="501" y="183"/>
                  </a:lnTo>
                  <a:lnTo>
                    <a:pt x="495" y="177"/>
                  </a:lnTo>
                  <a:lnTo>
                    <a:pt x="489" y="169"/>
                  </a:lnTo>
                  <a:lnTo>
                    <a:pt x="483" y="161"/>
                  </a:lnTo>
                  <a:close/>
                </a:path>
              </a:pathLst>
            </a:custGeom>
            <a:solidFill>
              <a:srgbClr val="99E5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69" name="Freeform 55"/>
            <p:cNvSpPr>
              <a:spLocks noChangeArrowheads="1"/>
            </p:cNvSpPr>
            <p:nvPr/>
          </p:nvSpPr>
          <p:spPr bwMode="auto">
            <a:xfrm>
              <a:off x="5850" y="2321"/>
              <a:ext cx="12" cy="11"/>
            </a:xfrm>
            <a:custGeom>
              <a:avLst/>
              <a:gdLst>
                <a:gd name="T0" fmla="*/ 0 w 95"/>
                <a:gd name="T1" fmla="*/ 0 h 90"/>
                <a:gd name="T2" fmla="*/ 0 w 95"/>
                <a:gd name="T3" fmla="*/ 0 h 90"/>
                <a:gd name="T4" fmla="*/ 0 w 95"/>
                <a:gd name="T5" fmla="*/ 0 h 90"/>
                <a:gd name="T6" fmla="*/ 0 w 95"/>
                <a:gd name="T7" fmla="*/ 0 h 90"/>
                <a:gd name="T8" fmla="*/ 0 w 95"/>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90">
                  <a:moveTo>
                    <a:pt x="0" y="45"/>
                  </a:moveTo>
                  <a:lnTo>
                    <a:pt x="25" y="90"/>
                  </a:lnTo>
                  <a:lnTo>
                    <a:pt x="95" y="51"/>
                  </a:lnTo>
                  <a:lnTo>
                    <a:pt x="70" y="0"/>
                  </a:lnTo>
                  <a:lnTo>
                    <a:pt x="0" y="45"/>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70" name="Freeform 56"/>
            <p:cNvSpPr>
              <a:spLocks noChangeArrowheads="1"/>
            </p:cNvSpPr>
            <p:nvPr/>
          </p:nvSpPr>
          <p:spPr bwMode="auto">
            <a:xfrm>
              <a:off x="5757" y="2253"/>
              <a:ext cx="77" cy="77"/>
            </a:xfrm>
            <a:custGeom>
              <a:avLst/>
              <a:gdLst>
                <a:gd name="T0" fmla="*/ 0 w 602"/>
                <a:gd name="T1" fmla="*/ 0 h 640"/>
                <a:gd name="T2" fmla="*/ 0 w 602"/>
                <a:gd name="T3" fmla="*/ 0 h 640"/>
                <a:gd name="T4" fmla="*/ 0 w 602"/>
                <a:gd name="T5" fmla="*/ 0 h 640"/>
                <a:gd name="T6" fmla="*/ 0 w 602"/>
                <a:gd name="T7" fmla="*/ 0 h 640"/>
                <a:gd name="T8" fmla="*/ 0 w 602"/>
                <a:gd name="T9" fmla="*/ 0 h 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2" h="640">
                  <a:moveTo>
                    <a:pt x="0" y="295"/>
                  </a:moveTo>
                  <a:lnTo>
                    <a:pt x="190" y="640"/>
                  </a:lnTo>
                  <a:lnTo>
                    <a:pt x="602" y="389"/>
                  </a:lnTo>
                  <a:lnTo>
                    <a:pt x="399" y="0"/>
                  </a:lnTo>
                  <a:lnTo>
                    <a:pt x="0" y="295"/>
                  </a:lnTo>
                  <a:close/>
                </a:path>
              </a:pathLst>
            </a:custGeom>
            <a:solidFill>
              <a:srgbClr val="FFFF4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71" name="Freeform 57"/>
            <p:cNvSpPr>
              <a:spLocks noChangeArrowheads="1"/>
            </p:cNvSpPr>
            <p:nvPr/>
          </p:nvSpPr>
          <p:spPr bwMode="auto">
            <a:xfrm>
              <a:off x="5754" y="2287"/>
              <a:ext cx="30" cy="47"/>
            </a:xfrm>
            <a:custGeom>
              <a:avLst/>
              <a:gdLst>
                <a:gd name="T0" fmla="*/ 0 w 232"/>
                <a:gd name="T1" fmla="*/ 0 h 389"/>
                <a:gd name="T2" fmla="*/ 0 w 232"/>
                <a:gd name="T3" fmla="*/ 0 h 389"/>
                <a:gd name="T4" fmla="*/ 0 w 232"/>
                <a:gd name="T5" fmla="*/ 0 h 389"/>
                <a:gd name="T6" fmla="*/ 0 w 232"/>
                <a:gd name="T7" fmla="*/ 0 h 389"/>
                <a:gd name="T8" fmla="*/ 0 w 232"/>
                <a:gd name="T9" fmla="*/ 0 h 389"/>
                <a:gd name="T10" fmla="*/ 0 w 232"/>
                <a:gd name="T11" fmla="*/ 0 h 389"/>
                <a:gd name="T12" fmla="*/ 0 w 232"/>
                <a:gd name="T13" fmla="*/ 0 h 389"/>
                <a:gd name="T14" fmla="*/ 0 w 232"/>
                <a:gd name="T15" fmla="*/ 0 h 389"/>
                <a:gd name="T16" fmla="*/ 0 w 232"/>
                <a:gd name="T17" fmla="*/ 0 h 389"/>
                <a:gd name="T18" fmla="*/ 0 w 232"/>
                <a:gd name="T19" fmla="*/ 0 h 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2" h="389">
                  <a:moveTo>
                    <a:pt x="198" y="335"/>
                  </a:moveTo>
                  <a:lnTo>
                    <a:pt x="232" y="344"/>
                  </a:lnTo>
                  <a:lnTo>
                    <a:pt x="42" y="0"/>
                  </a:lnTo>
                  <a:lnTo>
                    <a:pt x="0" y="23"/>
                  </a:lnTo>
                  <a:lnTo>
                    <a:pt x="190" y="367"/>
                  </a:lnTo>
                  <a:lnTo>
                    <a:pt x="224" y="377"/>
                  </a:lnTo>
                  <a:lnTo>
                    <a:pt x="190" y="367"/>
                  </a:lnTo>
                  <a:lnTo>
                    <a:pt x="202" y="389"/>
                  </a:lnTo>
                  <a:lnTo>
                    <a:pt x="224" y="377"/>
                  </a:lnTo>
                  <a:lnTo>
                    <a:pt x="198" y="335"/>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72" name="Freeform 58"/>
            <p:cNvSpPr>
              <a:spLocks noChangeArrowheads="1"/>
            </p:cNvSpPr>
            <p:nvPr/>
          </p:nvSpPr>
          <p:spPr bwMode="auto">
            <a:xfrm>
              <a:off x="5779" y="2297"/>
              <a:ext cx="58" cy="35"/>
            </a:xfrm>
            <a:custGeom>
              <a:avLst/>
              <a:gdLst>
                <a:gd name="T0" fmla="*/ 0 w 458"/>
                <a:gd name="T1" fmla="*/ 0 h 293"/>
                <a:gd name="T2" fmla="*/ 0 w 458"/>
                <a:gd name="T3" fmla="*/ 0 h 293"/>
                <a:gd name="T4" fmla="*/ 0 w 458"/>
                <a:gd name="T5" fmla="*/ 0 h 293"/>
                <a:gd name="T6" fmla="*/ 0 w 458"/>
                <a:gd name="T7" fmla="*/ 0 h 293"/>
                <a:gd name="T8" fmla="*/ 0 w 458"/>
                <a:gd name="T9" fmla="*/ 0 h 293"/>
                <a:gd name="T10" fmla="*/ 0 w 458"/>
                <a:gd name="T11" fmla="*/ 0 h 293"/>
                <a:gd name="T12" fmla="*/ 0 w 458"/>
                <a:gd name="T13" fmla="*/ 0 h 293"/>
                <a:gd name="T14" fmla="*/ 0 w 458"/>
                <a:gd name="T15" fmla="*/ 0 h 293"/>
                <a:gd name="T16" fmla="*/ 0 w 458"/>
                <a:gd name="T17" fmla="*/ 0 h 293"/>
                <a:gd name="T18" fmla="*/ 0 w 458"/>
                <a:gd name="T19" fmla="*/ 0 h 2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8" h="293">
                  <a:moveTo>
                    <a:pt x="404" y="32"/>
                  </a:moveTo>
                  <a:lnTo>
                    <a:pt x="413" y="0"/>
                  </a:lnTo>
                  <a:lnTo>
                    <a:pt x="0" y="251"/>
                  </a:lnTo>
                  <a:lnTo>
                    <a:pt x="26" y="293"/>
                  </a:lnTo>
                  <a:lnTo>
                    <a:pt x="438" y="41"/>
                  </a:lnTo>
                  <a:lnTo>
                    <a:pt x="447" y="9"/>
                  </a:lnTo>
                  <a:lnTo>
                    <a:pt x="438" y="41"/>
                  </a:lnTo>
                  <a:lnTo>
                    <a:pt x="458" y="30"/>
                  </a:lnTo>
                  <a:lnTo>
                    <a:pt x="447" y="9"/>
                  </a:lnTo>
                  <a:lnTo>
                    <a:pt x="404" y="32"/>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73" name="Freeform 59"/>
            <p:cNvSpPr>
              <a:spLocks noChangeArrowheads="1"/>
            </p:cNvSpPr>
            <p:nvPr/>
          </p:nvSpPr>
          <p:spPr bwMode="auto">
            <a:xfrm>
              <a:off x="5804" y="2248"/>
              <a:ext cx="32" cy="53"/>
            </a:xfrm>
            <a:custGeom>
              <a:avLst/>
              <a:gdLst>
                <a:gd name="T0" fmla="*/ 0 w 247"/>
                <a:gd name="T1" fmla="*/ 0 h 435"/>
                <a:gd name="T2" fmla="*/ 0 w 247"/>
                <a:gd name="T3" fmla="*/ 0 h 435"/>
                <a:gd name="T4" fmla="*/ 0 w 247"/>
                <a:gd name="T5" fmla="*/ 0 h 435"/>
                <a:gd name="T6" fmla="*/ 0 w 247"/>
                <a:gd name="T7" fmla="*/ 0 h 435"/>
                <a:gd name="T8" fmla="*/ 0 w 247"/>
                <a:gd name="T9" fmla="*/ 0 h 435"/>
                <a:gd name="T10" fmla="*/ 0 w 247"/>
                <a:gd name="T11" fmla="*/ 0 h 435"/>
                <a:gd name="T12" fmla="*/ 0 w 247"/>
                <a:gd name="T13" fmla="*/ 0 h 435"/>
                <a:gd name="T14" fmla="*/ 0 w 247"/>
                <a:gd name="T15" fmla="*/ 0 h 435"/>
                <a:gd name="T16" fmla="*/ 0 w 247"/>
                <a:gd name="T17" fmla="*/ 0 h 435"/>
                <a:gd name="T18" fmla="*/ 0 w 247"/>
                <a:gd name="T19" fmla="*/ 0 h 4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7" h="435">
                  <a:moveTo>
                    <a:pt x="35" y="55"/>
                  </a:moveTo>
                  <a:lnTo>
                    <a:pt x="0" y="47"/>
                  </a:lnTo>
                  <a:lnTo>
                    <a:pt x="204" y="435"/>
                  </a:lnTo>
                  <a:lnTo>
                    <a:pt x="247" y="412"/>
                  </a:lnTo>
                  <a:lnTo>
                    <a:pt x="43" y="24"/>
                  </a:lnTo>
                  <a:lnTo>
                    <a:pt x="8" y="16"/>
                  </a:lnTo>
                  <a:lnTo>
                    <a:pt x="43" y="24"/>
                  </a:lnTo>
                  <a:lnTo>
                    <a:pt x="30" y="0"/>
                  </a:lnTo>
                  <a:lnTo>
                    <a:pt x="8" y="16"/>
                  </a:lnTo>
                  <a:lnTo>
                    <a:pt x="35" y="55"/>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74" name="Freeform 60"/>
            <p:cNvSpPr>
              <a:spLocks noChangeArrowheads="1"/>
            </p:cNvSpPr>
            <p:nvPr/>
          </p:nvSpPr>
          <p:spPr bwMode="auto">
            <a:xfrm>
              <a:off x="5753" y="2251"/>
              <a:ext cx="56" cy="39"/>
            </a:xfrm>
            <a:custGeom>
              <a:avLst/>
              <a:gdLst>
                <a:gd name="T0" fmla="*/ 0 w 443"/>
                <a:gd name="T1" fmla="*/ 0 h 334"/>
                <a:gd name="T2" fmla="*/ 0 w 443"/>
                <a:gd name="T3" fmla="*/ 0 h 334"/>
                <a:gd name="T4" fmla="*/ 0 w 443"/>
                <a:gd name="T5" fmla="*/ 0 h 334"/>
                <a:gd name="T6" fmla="*/ 0 w 443"/>
                <a:gd name="T7" fmla="*/ 0 h 334"/>
                <a:gd name="T8" fmla="*/ 0 w 443"/>
                <a:gd name="T9" fmla="*/ 0 h 334"/>
                <a:gd name="T10" fmla="*/ 0 w 443"/>
                <a:gd name="T11" fmla="*/ 0 h 334"/>
                <a:gd name="T12" fmla="*/ 0 w 443"/>
                <a:gd name="T13" fmla="*/ 0 h 334"/>
                <a:gd name="T14" fmla="*/ 0 w 443"/>
                <a:gd name="T15" fmla="*/ 0 h 334"/>
                <a:gd name="T16" fmla="*/ 0 w 443"/>
                <a:gd name="T17" fmla="*/ 0 h 334"/>
                <a:gd name="T18" fmla="*/ 0 w 443"/>
                <a:gd name="T19" fmla="*/ 0 h 3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3" h="334">
                  <a:moveTo>
                    <a:pt x="52" y="303"/>
                  </a:moveTo>
                  <a:lnTo>
                    <a:pt x="45" y="334"/>
                  </a:lnTo>
                  <a:lnTo>
                    <a:pt x="443" y="39"/>
                  </a:lnTo>
                  <a:lnTo>
                    <a:pt x="416" y="0"/>
                  </a:lnTo>
                  <a:lnTo>
                    <a:pt x="17" y="295"/>
                  </a:lnTo>
                  <a:lnTo>
                    <a:pt x="10" y="326"/>
                  </a:lnTo>
                  <a:lnTo>
                    <a:pt x="17" y="295"/>
                  </a:lnTo>
                  <a:lnTo>
                    <a:pt x="0" y="307"/>
                  </a:lnTo>
                  <a:lnTo>
                    <a:pt x="10" y="326"/>
                  </a:lnTo>
                  <a:lnTo>
                    <a:pt x="52" y="303"/>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75" name="Freeform 61"/>
            <p:cNvSpPr>
              <a:spLocks noChangeArrowheads="1"/>
            </p:cNvSpPr>
            <p:nvPr/>
          </p:nvSpPr>
          <p:spPr bwMode="auto">
            <a:xfrm>
              <a:off x="5781" y="2334"/>
              <a:ext cx="57" cy="33"/>
            </a:xfrm>
            <a:custGeom>
              <a:avLst/>
              <a:gdLst>
                <a:gd name="T0" fmla="*/ 0 w 443"/>
                <a:gd name="T1" fmla="*/ 0 h 272"/>
                <a:gd name="T2" fmla="*/ 0 w 443"/>
                <a:gd name="T3" fmla="*/ 0 h 272"/>
                <a:gd name="T4" fmla="*/ 0 w 443"/>
                <a:gd name="T5" fmla="*/ 0 h 272"/>
                <a:gd name="T6" fmla="*/ 0 w 443"/>
                <a:gd name="T7" fmla="*/ 0 h 272"/>
                <a:gd name="T8" fmla="*/ 0 w 443"/>
                <a:gd name="T9" fmla="*/ 0 h 272"/>
                <a:gd name="T10" fmla="*/ 0 w 443"/>
                <a:gd name="T11" fmla="*/ 0 h 272"/>
                <a:gd name="T12" fmla="*/ 0 w 443"/>
                <a:gd name="T13" fmla="*/ 0 h 272"/>
                <a:gd name="T14" fmla="*/ 0 w 443"/>
                <a:gd name="T15" fmla="*/ 0 h 272"/>
                <a:gd name="T16" fmla="*/ 0 w 443"/>
                <a:gd name="T17" fmla="*/ 0 h 272"/>
                <a:gd name="T18" fmla="*/ 0 w 443"/>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3" h="272">
                  <a:moveTo>
                    <a:pt x="0" y="52"/>
                  </a:moveTo>
                  <a:lnTo>
                    <a:pt x="119" y="272"/>
                  </a:lnTo>
                  <a:lnTo>
                    <a:pt x="443" y="55"/>
                  </a:lnTo>
                  <a:lnTo>
                    <a:pt x="171" y="163"/>
                  </a:lnTo>
                  <a:lnTo>
                    <a:pt x="351" y="31"/>
                  </a:lnTo>
                  <a:lnTo>
                    <a:pt x="123" y="103"/>
                  </a:lnTo>
                  <a:lnTo>
                    <a:pt x="267" y="0"/>
                  </a:lnTo>
                  <a:lnTo>
                    <a:pt x="63" y="68"/>
                  </a:lnTo>
                  <a:lnTo>
                    <a:pt x="144" y="3"/>
                  </a:lnTo>
                  <a:lnTo>
                    <a:pt x="0" y="52"/>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76" name="Freeform 62"/>
            <p:cNvSpPr>
              <a:spLocks noChangeArrowheads="1"/>
            </p:cNvSpPr>
            <p:nvPr/>
          </p:nvSpPr>
          <p:spPr bwMode="auto">
            <a:xfrm>
              <a:off x="5784" y="2258"/>
              <a:ext cx="44" cy="46"/>
            </a:xfrm>
            <a:custGeom>
              <a:avLst/>
              <a:gdLst>
                <a:gd name="T0" fmla="*/ 0 w 352"/>
                <a:gd name="T1" fmla="*/ 0 h 389"/>
                <a:gd name="T2" fmla="*/ 0 w 352"/>
                <a:gd name="T3" fmla="*/ 0 h 389"/>
                <a:gd name="T4" fmla="*/ 0 w 352"/>
                <a:gd name="T5" fmla="*/ 0 h 389"/>
                <a:gd name="T6" fmla="*/ 0 w 352"/>
                <a:gd name="T7" fmla="*/ 0 h 389"/>
                <a:gd name="T8" fmla="*/ 0 w 352"/>
                <a:gd name="T9" fmla="*/ 0 h 389"/>
                <a:gd name="T10" fmla="*/ 0 w 352"/>
                <a:gd name="T11" fmla="*/ 0 h 389"/>
                <a:gd name="T12" fmla="*/ 0 w 352"/>
                <a:gd name="T13" fmla="*/ 0 h 389"/>
                <a:gd name="T14" fmla="*/ 0 w 352"/>
                <a:gd name="T15" fmla="*/ 0 h 389"/>
                <a:gd name="T16" fmla="*/ 0 w 352"/>
                <a:gd name="T17" fmla="*/ 0 h 389"/>
                <a:gd name="T18" fmla="*/ 0 w 352"/>
                <a:gd name="T19" fmla="*/ 0 h 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2" h="389">
                  <a:moveTo>
                    <a:pt x="173" y="0"/>
                  </a:moveTo>
                  <a:lnTo>
                    <a:pt x="0" y="188"/>
                  </a:lnTo>
                  <a:lnTo>
                    <a:pt x="176" y="128"/>
                  </a:lnTo>
                  <a:lnTo>
                    <a:pt x="45" y="264"/>
                  </a:lnTo>
                  <a:lnTo>
                    <a:pt x="205" y="220"/>
                  </a:lnTo>
                  <a:lnTo>
                    <a:pt x="100" y="324"/>
                  </a:lnTo>
                  <a:lnTo>
                    <a:pt x="249" y="292"/>
                  </a:lnTo>
                  <a:lnTo>
                    <a:pt x="168" y="389"/>
                  </a:lnTo>
                  <a:lnTo>
                    <a:pt x="352" y="337"/>
                  </a:lnTo>
                  <a:lnTo>
                    <a:pt x="173"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77" name="Freeform 63"/>
            <p:cNvSpPr>
              <a:spLocks noChangeArrowheads="1"/>
            </p:cNvSpPr>
            <p:nvPr/>
          </p:nvSpPr>
          <p:spPr bwMode="auto">
            <a:xfrm>
              <a:off x="5438" y="1949"/>
              <a:ext cx="278" cy="155"/>
            </a:xfrm>
            <a:custGeom>
              <a:avLst/>
              <a:gdLst>
                <a:gd name="T0" fmla="*/ 0 w 2182"/>
                <a:gd name="T1" fmla="*/ 0 h 1295"/>
                <a:gd name="T2" fmla="*/ 0 w 2182"/>
                <a:gd name="T3" fmla="*/ 0 h 1295"/>
                <a:gd name="T4" fmla="*/ 0 w 2182"/>
                <a:gd name="T5" fmla="*/ 0 h 1295"/>
                <a:gd name="T6" fmla="*/ 0 w 2182"/>
                <a:gd name="T7" fmla="*/ 0 h 1295"/>
                <a:gd name="T8" fmla="*/ 0 w 2182"/>
                <a:gd name="T9" fmla="*/ 0 h 1295"/>
                <a:gd name="T10" fmla="*/ 0 w 2182"/>
                <a:gd name="T11" fmla="*/ 0 h 1295"/>
                <a:gd name="T12" fmla="*/ 0 w 2182"/>
                <a:gd name="T13" fmla="*/ 0 h 1295"/>
                <a:gd name="T14" fmla="*/ 0 w 2182"/>
                <a:gd name="T15" fmla="*/ 0 h 1295"/>
                <a:gd name="T16" fmla="*/ 0 w 2182"/>
                <a:gd name="T17" fmla="*/ 0 h 1295"/>
                <a:gd name="T18" fmla="*/ 0 w 2182"/>
                <a:gd name="T19" fmla="*/ 0 h 1295"/>
                <a:gd name="T20" fmla="*/ 0 w 2182"/>
                <a:gd name="T21" fmla="*/ 0 h 1295"/>
                <a:gd name="T22" fmla="*/ 0 w 2182"/>
                <a:gd name="T23" fmla="*/ 0 h 1295"/>
                <a:gd name="T24" fmla="*/ 0 w 2182"/>
                <a:gd name="T25" fmla="*/ 0 h 1295"/>
                <a:gd name="T26" fmla="*/ 0 w 2182"/>
                <a:gd name="T27" fmla="*/ 0 h 1295"/>
                <a:gd name="T28" fmla="*/ 0 w 2182"/>
                <a:gd name="T29" fmla="*/ 0 h 1295"/>
                <a:gd name="T30" fmla="*/ 0 w 2182"/>
                <a:gd name="T31" fmla="*/ 0 h 1295"/>
                <a:gd name="T32" fmla="*/ 0 w 2182"/>
                <a:gd name="T33" fmla="*/ 0 h 1295"/>
                <a:gd name="T34" fmla="*/ 0 w 2182"/>
                <a:gd name="T35" fmla="*/ 0 h 1295"/>
                <a:gd name="T36" fmla="*/ 0 w 2182"/>
                <a:gd name="T37" fmla="*/ 0 h 1295"/>
                <a:gd name="T38" fmla="*/ 0 w 2182"/>
                <a:gd name="T39" fmla="*/ 0 h 1295"/>
                <a:gd name="T40" fmla="*/ 0 w 2182"/>
                <a:gd name="T41" fmla="*/ 0 h 1295"/>
                <a:gd name="T42" fmla="*/ 0 w 2182"/>
                <a:gd name="T43" fmla="*/ 0 h 1295"/>
                <a:gd name="T44" fmla="*/ 0 w 2182"/>
                <a:gd name="T45" fmla="*/ 0 h 1295"/>
                <a:gd name="T46" fmla="*/ 0 w 2182"/>
                <a:gd name="T47" fmla="*/ 0 h 1295"/>
                <a:gd name="T48" fmla="*/ 0 w 2182"/>
                <a:gd name="T49" fmla="*/ 0 h 1295"/>
                <a:gd name="T50" fmla="*/ 0 w 2182"/>
                <a:gd name="T51" fmla="*/ 0 h 1295"/>
                <a:gd name="T52" fmla="*/ 0 w 2182"/>
                <a:gd name="T53" fmla="*/ 0 h 1295"/>
                <a:gd name="T54" fmla="*/ 0 w 2182"/>
                <a:gd name="T55" fmla="*/ 0 h 1295"/>
                <a:gd name="T56" fmla="*/ 0 w 2182"/>
                <a:gd name="T57" fmla="*/ 0 h 1295"/>
                <a:gd name="T58" fmla="*/ 0 w 2182"/>
                <a:gd name="T59" fmla="*/ 0 h 1295"/>
                <a:gd name="T60" fmla="*/ 0 w 2182"/>
                <a:gd name="T61" fmla="*/ 0 h 1295"/>
                <a:gd name="T62" fmla="*/ 0 w 2182"/>
                <a:gd name="T63" fmla="*/ 0 h 1295"/>
                <a:gd name="T64" fmla="*/ 0 w 2182"/>
                <a:gd name="T65" fmla="*/ 0 h 1295"/>
                <a:gd name="T66" fmla="*/ 0 w 2182"/>
                <a:gd name="T67" fmla="*/ 0 h 1295"/>
                <a:gd name="T68" fmla="*/ 0 w 2182"/>
                <a:gd name="T69" fmla="*/ 0 h 1295"/>
                <a:gd name="T70" fmla="*/ 0 w 2182"/>
                <a:gd name="T71" fmla="*/ 0 h 1295"/>
                <a:gd name="T72" fmla="*/ 0 w 2182"/>
                <a:gd name="T73" fmla="*/ 0 h 1295"/>
                <a:gd name="T74" fmla="*/ 0 w 2182"/>
                <a:gd name="T75" fmla="*/ 0 h 1295"/>
                <a:gd name="T76" fmla="*/ 0 w 2182"/>
                <a:gd name="T77" fmla="*/ 0 h 1295"/>
                <a:gd name="T78" fmla="*/ 0 w 2182"/>
                <a:gd name="T79" fmla="*/ 0 h 1295"/>
                <a:gd name="T80" fmla="*/ 0 w 2182"/>
                <a:gd name="T81" fmla="*/ 0 h 1295"/>
                <a:gd name="T82" fmla="*/ 0 w 2182"/>
                <a:gd name="T83" fmla="*/ 0 h 1295"/>
                <a:gd name="T84" fmla="*/ 0 w 2182"/>
                <a:gd name="T85" fmla="*/ 0 h 1295"/>
                <a:gd name="T86" fmla="*/ 0 w 2182"/>
                <a:gd name="T87" fmla="*/ 0 h 1295"/>
                <a:gd name="T88" fmla="*/ 0 w 2182"/>
                <a:gd name="T89" fmla="*/ 0 h 1295"/>
                <a:gd name="T90" fmla="*/ 0 w 2182"/>
                <a:gd name="T91" fmla="*/ 0 h 1295"/>
                <a:gd name="T92" fmla="*/ 0 w 2182"/>
                <a:gd name="T93" fmla="*/ 0 h 1295"/>
                <a:gd name="T94" fmla="*/ 0 w 2182"/>
                <a:gd name="T95" fmla="*/ 0 h 1295"/>
                <a:gd name="T96" fmla="*/ 0 w 2182"/>
                <a:gd name="T97" fmla="*/ 0 h 1295"/>
                <a:gd name="T98" fmla="*/ 0 w 2182"/>
                <a:gd name="T99" fmla="*/ 0 h 1295"/>
                <a:gd name="T100" fmla="*/ 0 w 2182"/>
                <a:gd name="T101" fmla="*/ 0 h 1295"/>
                <a:gd name="T102" fmla="*/ 0 w 2182"/>
                <a:gd name="T103" fmla="*/ 0 h 1295"/>
                <a:gd name="T104" fmla="*/ 0 w 2182"/>
                <a:gd name="T105" fmla="*/ 0 h 1295"/>
                <a:gd name="T106" fmla="*/ 0 w 2182"/>
                <a:gd name="T107" fmla="*/ 0 h 1295"/>
                <a:gd name="T108" fmla="*/ 0 w 2182"/>
                <a:gd name="T109" fmla="*/ 0 h 1295"/>
                <a:gd name="T110" fmla="*/ 0 w 2182"/>
                <a:gd name="T111" fmla="*/ 0 h 1295"/>
                <a:gd name="T112" fmla="*/ 0 w 2182"/>
                <a:gd name="T113" fmla="*/ 0 h 1295"/>
                <a:gd name="T114" fmla="*/ 0 w 2182"/>
                <a:gd name="T115" fmla="*/ 0 h 12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82" h="1295">
                  <a:moveTo>
                    <a:pt x="1965" y="315"/>
                  </a:moveTo>
                  <a:lnTo>
                    <a:pt x="1946" y="307"/>
                  </a:lnTo>
                  <a:lnTo>
                    <a:pt x="1924" y="299"/>
                  </a:lnTo>
                  <a:lnTo>
                    <a:pt x="1900" y="289"/>
                  </a:lnTo>
                  <a:lnTo>
                    <a:pt x="1873" y="279"/>
                  </a:lnTo>
                  <a:lnTo>
                    <a:pt x="1845" y="269"/>
                  </a:lnTo>
                  <a:lnTo>
                    <a:pt x="1818" y="258"/>
                  </a:lnTo>
                  <a:lnTo>
                    <a:pt x="1789" y="248"/>
                  </a:lnTo>
                  <a:lnTo>
                    <a:pt x="1761" y="238"/>
                  </a:lnTo>
                  <a:lnTo>
                    <a:pt x="1735" y="227"/>
                  </a:lnTo>
                  <a:lnTo>
                    <a:pt x="1710" y="218"/>
                  </a:lnTo>
                  <a:lnTo>
                    <a:pt x="1685" y="209"/>
                  </a:lnTo>
                  <a:lnTo>
                    <a:pt x="1665" y="201"/>
                  </a:lnTo>
                  <a:lnTo>
                    <a:pt x="1646" y="194"/>
                  </a:lnTo>
                  <a:lnTo>
                    <a:pt x="1631" y="188"/>
                  </a:lnTo>
                  <a:lnTo>
                    <a:pt x="1620" y="183"/>
                  </a:lnTo>
                  <a:lnTo>
                    <a:pt x="1614" y="181"/>
                  </a:lnTo>
                  <a:lnTo>
                    <a:pt x="1610" y="177"/>
                  </a:lnTo>
                  <a:lnTo>
                    <a:pt x="1612" y="170"/>
                  </a:lnTo>
                  <a:lnTo>
                    <a:pt x="1619" y="162"/>
                  </a:lnTo>
                  <a:lnTo>
                    <a:pt x="1630" y="150"/>
                  </a:lnTo>
                  <a:lnTo>
                    <a:pt x="1644" y="139"/>
                  </a:lnTo>
                  <a:lnTo>
                    <a:pt x="1661" y="126"/>
                  </a:lnTo>
                  <a:lnTo>
                    <a:pt x="1680" y="111"/>
                  </a:lnTo>
                  <a:lnTo>
                    <a:pt x="1699" y="97"/>
                  </a:lnTo>
                  <a:lnTo>
                    <a:pt x="1718" y="82"/>
                  </a:lnTo>
                  <a:lnTo>
                    <a:pt x="1737" y="68"/>
                  </a:lnTo>
                  <a:lnTo>
                    <a:pt x="1753" y="54"/>
                  </a:lnTo>
                  <a:lnTo>
                    <a:pt x="1768" y="42"/>
                  </a:lnTo>
                  <a:lnTo>
                    <a:pt x="1779" y="29"/>
                  </a:lnTo>
                  <a:lnTo>
                    <a:pt x="1786" y="20"/>
                  </a:lnTo>
                  <a:lnTo>
                    <a:pt x="1788" y="11"/>
                  </a:lnTo>
                  <a:lnTo>
                    <a:pt x="1784" y="5"/>
                  </a:lnTo>
                  <a:lnTo>
                    <a:pt x="1776" y="3"/>
                  </a:lnTo>
                  <a:lnTo>
                    <a:pt x="1765" y="0"/>
                  </a:lnTo>
                  <a:lnTo>
                    <a:pt x="1751" y="0"/>
                  </a:lnTo>
                  <a:lnTo>
                    <a:pt x="1734" y="1"/>
                  </a:lnTo>
                  <a:lnTo>
                    <a:pt x="1713" y="4"/>
                  </a:lnTo>
                  <a:lnTo>
                    <a:pt x="1691" y="7"/>
                  </a:lnTo>
                  <a:lnTo>
                    <a:pt x="1667" y="12"/>
                  </a:lnTo>
                  <a:lnTo>
                    <a:pt x="1640" y="16"/>
                  </a:lnTo>
                  <a:lnTo>
                    <a:pt x="1613" y="23"/>
                  </a:lnTo>
                  <a:lnTo>
                    <a:pt x="1583" y="29"/>
                  </a:lnTo>
                  <a:lnTo>
                    <a:pt x="1552" y="37"/>
                  </a:lnTo>
                  <a:lnTo>
                    <a:pt x="1519" y="45"/>
                  </a:lnTo>
                  <a:lnTo>
                    <a:pt x="1487" y="53"/>
                  </a:lnTo>
                  <a:lnTo>
                    <a:pt x="1454" y="61"/>
                  </a:lnTo>
                  <a:lnTo>
                    <a:pt x="1419" y="71"/>
                  </a:lnTo>
                  <a:lnTo>
                    <a:pt x="1385" y="80"/>
                  </a:lnTo>
                  <a:lnTo>
                    <a:pt x="1350" y="89"/>
                  </a:lnTo>
                  <a:lnTo>
                    <a:pt x="1316" y="98"/>
                  </a:lnTo>
                  <a:lnTo>
                    <a:pt x="1282" y="107"/>
                  </a:lnTo>
                  <a:lnTo>
                    <a:pt x="1249" y="117"/>
                  </a:lnTo>
                  <a:lnTo>
                    <a:pt x="1216" y="126"/>
                  </a:lnTo>
                  <a:lnTo>
                    <a:pt x="1184" y="135"/>
                  </a:lnTo>
                  <a:lnTo>
                    <a:pt x="1154" y="143"/>
                  </a:lnTo>
                  <a:lnTo>
                    <a:pt x="1125" y="151"/>
                  </a:lnTo>
                  <a:lnTo>
                    <a:pt x="1098" y="158"/>
                  </a:lnTo>
                  <a:lnTo>
                    <a:pt x="1072" y="165"/>
                  </a:lnTo>
                  <a:lnTo>
                    <a:pt x="1048" y="171"/>
                  </a:lnTo>
                  <a:lnTo>
                    <a:pt x="1028" y="175"/>
                  </a:lnTo>
                  <a:lnTo>
                    <a:pt x="1008" y="180"/>
                  </a:lnTo>
                  <a:lnTo>
                    <a:pt x="992" y="183"/>
                  </a:lnTo>
                  <a:lnTo>
                    <a:pt x="979" y="186"/>
                  </a:lnTo>
                  <a:lnTo>
                    <a:pt x="969" y="187"/>
                  </a:lnTo>
                  <a:lnTo>
                    <a:pt x="950" y="188"/>
                  </a:lnTo>
                  <a:lnTo>
                    <a:pt x="930" y="190"/>
                  </a:lnTo>
                  <a:lnTo>
                    <a:pt x="907" y="192"/>
                  </a:lnTo>
                  <a:lnTo>
                    <a:pt x="881" y="193"/>
                  </a:lnTo>
                  <a:lnTo>
                    <a:pt x="852" y="195"/>
                  </a:lnTo>
                  <a:lnTo>
                    <a:pt x="823" y="196"/>
                  </a:lnTo>
                  <a:lnTo>
                    <a:pt x="791" y="198"/>
                  </a:lnTo>
                  <a:lnTo>
                    <a:pt x="758" y="200"/>
                  </a:lnTo>
                  <a:lnTo>
                    <a:pt x="722" y="202"/>
                  </a:lnTo>
                  <a:lnTo>
                    <a:pt x="687" y="204"/>
                  </a:lnTo>
                  <a:lnTo>
                    <a:pt x="650" y="208"/>
                  </a:lnTo>
                  <a:lnTo>
                    <a:pt x="612" y="210"/>
                  </a:lnTo>
                  <a:lnTo>
                    <a:pt x="574" y="213"/>
                  </a:lnTo>
                  <a:lnTo>
                    <a:pt x="535" y="217"/>
                  </a:lnTo>
                  <a:lnTo>
                    <a:pt x="495" y="220"/>
                  </a:lnTo>
                  <a:lnTo>
                    <a:pt x="457" y="224"/>
                  </a:lnTo>
                  <a:lnTo>
                    <a:pt x="418" y="228"/>
                  </a:lnTo>
                  <a:lnTo>
                    <a:pt x="380" y="233"/>
                  </a:lnTo>
                  <a:lnTo>
                    <a:pt x="342" y="239"/>
                  </a:lnTo>
                  <a:lnTo>
                    <a:pt x="305" y="245"/>
                  </a:lnTo>
                  <a:lnTo>
                    <a:pt x="270" y="250"/>
                  </a:lnTo>
                  <a:lnTo>
                    <a:pt x="235" y="257"/>
                  </a:lnTo>
                  <a:lnTo>
                    <a:pt x="202" y="264"/>
                  </a:lnTo>
                  <a:lnTo>
                    <a:pt x="170" y="272"/>
                  </a:lnTo>
                  <a:lnTo>
                    <a:pt x="141" y="280"/>
                  </a:lnTo>
                  <a:lnTo>
                    <a:pt x="114" y="289"/>
                  </a:lnTo>
                  <a:lnTo>
                    <a:pt x="89" y="299"/>
                  </a:lnTo>
                  <a:lnTo>
                    <a:pt x="66" y="309"/>
                  </a:lnTo>
                  <a:lnTo>
                    <a:pt x="45" y="321"/>
                  </a:lnTo>
                  <a:lnTo>
                    <a:pt x="29" y="332"/>
                  </a:lnTo>
                  <a:lnTo>
                    <a:pt x="14" y="345"/>
                  </a:lnTo>
                  <a:lnTo>
                    <a:pt x="3" y="357"/>
                  </a:lnTo>
                  <a:lnTo>
                    <a:pt x="0" y="371"/>
                  </a:lnTo>
                  <a:lnTo>
                    <a:pt x="8" y="389"/>
                  </a:lnTo>
                  <a:lnTo>
                    <a:pt x="24" y="408"/>
                  </a:lnTo>
                  <a:lnTo>
                    <a:pt x="47" y="429"/>
                  </a:lnTo>
                  <a:lnTo>
                    <a:pt x="77" y="452"/>
                  </a:lnTo>
                  <a:lnTo>
                    <a:pt x="111" y="476"/>
                  </a:lnTo>
                  <a:lnTo>
                    <a:pt x="146" y="501"/>
                  </a:lnTo>
                  <a:lnTo>
                    <a:pt x="183" y="527"/>
                  </a:lnTo>
                  <a:lnTo>
                    <a:pt x="220" y="552"/>
                  </a:lnTo>
                  <a:lnTo>
                    <a:pt x="255" y="578"/>
                  </a:lnTo>
                  <a:lnTo>
                    <a:pt x="286" y="602"/>
                  </a:lnTo>
                  <a:lnTo>
                    <a:pt x="312" y="626"/>
                  </a:lnTo>
                  <a:lnTo>
                    <a:pt x="332" y="648"/>
                  </a:lnTo>
                  <a:lnTo>
                    <a:pt x="343" y="669"/>
                  </a:lnTo>
                  <a:lnTo>
                    <a:pt x="344" y="688"/>
                  </a:lnTo>
                  <a:lnTo>
                    <a:pt x="334" y="704"/>
                  </a:lnTo>
                  <a:lnTo>
                    <a:pt x="326" y="730"/>
                  </a:lnTo>
                  <a:lnTo>
                    <a:pt x="321" y="760"/>
                  </a:lnTo>
                  <a:lnTo>
                    <a:pt x="318" y="793"/>
                  </a:lnTo>
                  <a:lnTo>
                    <a:pt x="317" y="829"/>
                  </a:lnTo>
                  <a:lnTo>
                    <a:pt x="319" y="868"/>
                  </a:lnTo>
                  <a:lnTo>
                    <a:pt x="321" y="908"/>
                  </a:lnTo>
                  <a:lnTo>
                    <a:pt x="327" y="950"/>
                  </a:lnTo>
                  <a:lnTo>
                    <a:pt x="333" y="991"/>
                  </a:lnTo>
                  <a:lnTo>
                    <a:pt x="342" y="1033"/>
                  </a:lnTo>
                  <a:lnTo>
                    <a:pt x="351" y="1073"/>
                  </a:lnTo>
                  <a:lnTo>
                    <a:pt x="363" y="1112"/>
                  </a:lnTo>
                  <a:lnTo>
                    <a:pt x="376" y="1148"/>
                  </a:lnTo>
                  <a:lnTo>
                    <a:pt x="388" y="1181"/>
                  </a:lnTo>
                  <a:lnTo>
                    <a:pt x="403" y="1211"/>
                  </a:lnTo>
                  <a:lnTo>
                    <a:pt x="419" y="1237"/>
                  </a:lnTo>
                  <a:lnTo>
                    <a:pt x="435" y="1257"/>
                  </a:lnTo>
                  <a:lnTo>
                    <a:pt x="439" y="1258"/>
                  </a:lnTo>
                  <a:lnTo>
                    <a:pt x="449" y="1263"/>
                  </a:lnTo>
                  <a:lnTo>
                    <a:pt x="465" y="1269"/>
                  </a:lnTo>
                  <a:lnTo>
                    <a:pt x="486" y="1276"/>
                  </a:lnTo>
                  <a:lnTo>
                    <a:pt x="509" y="1284"/>
                  </a:lnTo>
                  <a:lnTo>
                    <a:pt x="536" y="1290"/>
                  </a:lnTo>
                  <a:lnTo>
                    <a:pt x="563" y="1294"/>
                  </a:lnTo>
                  <a:lnTo>
                    <a:pt x="591" y="1295"/>
                  </a:lnTo>
                  <a:lnTo>
                    <a:pt x="606" y="1292"/>
                  </a:lnTo>
                  <a:lnTo>
                    <a:pt x="628" y="1283"/>
                  </a:lnTo>
                  <a:lnTo>
                    <a:pt x="658" y="1267"/>
                  </a:lnTo>
                  <a:lnTo>
                    <a:pt x="693" y="1247"/>
                  </a:lnTo>
                  <a:lnTo>
                    <a:pt x="734" y="1225"/>
                  </a:lnTo>
                  <a:lnTo>
                    <a:pt x="778" y="1199"/>
                  </a:lnTo>
                  <a:lnTo>
                    <a:pt x="824" y="1172"/>
                  </a:lnTo>
                  <a:lnTo>
                    <a:pt x="870" y="1144"/>
                  </a:lnTo>
                  <a:lnTo>
                    <a:pt x="917" y="1117"/>
                  </a:lnTo>
                  <a:lnTo>
                    <a:pt x="963" y="1090"/>
                  </a:lnTo>
                  <a:lnTo>
                    <a:pt x="1007" y="1067"/>
                  </a:lnTo>
                  <a:lnTo>
                    <a:pt x="1046" y="1046"/>
                  </a:lnTo>
                  <a:lnTo>
                    <a:pt x="1081" y="1029"/>
                  </a:lnTo>
                  <a:lnTo>
                    <a:pt x="1109" y="1018"/>
                  </a:lnTo>
                  <a:lnTo>
                    <a:pt x="1131" y="1012"/>
                  </a:lnTo>
                  <a:lnTo>
                    <a:pt x="1145" y="1013"/>
                  </a:lnTo>
                  <a:lnTo>
                    <a:pt x="1157" y="1020"/>
                  </a:lnTo>
                  <a:lnTo>
                    <a:pt x="1169" y="1027"/>
                  </a:lnTo>
                  <a:lnTo>
                    <a:pt x="1183" y="1034"/>
                  </a:lnTo>
                  <a:lnTo>
                    <a:pt x="1198" y="1041"/>
                  </a:lnTo>
                  <a:lnTo>
                    <a:pt x="1213" y="1048"/>
                  </a:lnTo>
                  <a:lnTo>
                    <a:pt x="1228" y="1055"/>
                  </a:lnTo>
                  <a:lnTo>
                    <a:pt x="1244" y="1060"/>
                  </a:lnTo>
                  <a:lnTo>
                    <a:pt x="1260" y="1066"/>
                  </a:lnTo>
                  <a:lnTo>
                    <a:pt x="1276" y="1072"/>
                  </a:lnTo>
                  <a:lnTo>
                    <a:pt x="1293" y="1076"/>
                  </a:lnTo>
                  <a:lnTo>
                    <a:pt x="1309" y="1081"/>
                  </a:lnTo>
                  <a:lnTo>
                    <a:pt x="1324" y="1086"/>
                  </a:lnTo>
                  <a:lnTo>
                    <a:pt x="1339" y="1090"/>
                  </a:lnTo>
                  <a:lnTo>
                    <a:pt x="1354" y="1094"/>
                  </a:lnTo>
                  <a:lnTo>
                    <a:pt x="1366" y="1096"/>
                  </a:lnTo>
                  <a:lnTo>
                    <a:pt x="1379" y="1098"/>
                  </a:lnTo>
                  <a:lnTo>
                    <a:pt x="1386" y="1099"/>
                  </a:lnTo>
                  <a:lnTo>
                    <a:pt x="1397" y="1102"/>
                  </a:lnTo>
                  <a:lnTo>
                    <a:pt x="1413" y="1104"/>
                  </a:lnTo>
                  <a:lnTo>
                    <a:pt x="1434" y="1106"/>
                  </a:lnTo>
                  <a:lnTo>
                    <a:pt x="1460" y="1108"/>
                  </a:lnTo>
                  <a:lnTo>
                    <a:pt x="1488" y="1106"/>
                  </a:lnTo>
                  <a:lnTo>
                    <a:pt x="1521" y="1104"/>
                  </a:lnTo>
                  <a:lnTo>
                    <a:pt x="1555" y="1098"/>
                  </a:lnTo>
                  <a:lnTo>
                    <a:pt x="1578" y="1095"/>
                  </a:lnTo>
                  <a:lnTo>
                    <a:pt x="1599" y="1093"/>
                  </a:lnTo>
                  <a:lnTo>
                    <a:pt x="1619" y="1089"/>
                  </a:lnTo>
                  <a:lnTo>
                    <a:pt x="1637" y="1086"/>
                  </a:lnTo>
                  <a:lnTo>
                    <a:pt x="1654" y="1079"/>
                  </a:lnTo>
                  <a:lnTo>
                    <a:pt x="1672" y="1071"/>
                  </a:lnTo>
                  <a:lnTo>
                    <a:pt x="1688" y="1057"/>
                  </a:lnTo>
                  <a:lnTo>
                    <a:pt x="1704" y="1040"/>
                  </a:lnTo>
                  <a:lnTo>
                    <a:pt x="1714" y="1025"/>
                  </a:lnTo>
                  <a:lnTo>
                    <a:pt x="1725" y="1011"/>
                  </a:lnTo>
                  <a:lnTo>
                    <a:pt x="1734" y="996"/>
                  </a:lnTo>
                  <a:lnTo>
                    <a:pt x="1744" y="982"/>
                  </a:lnTo>
                  <a:lnTo>
                    <a:pt x="1754" y="968"/>
                  </a:lnTo>
                  <a:lnTo>
                    <a:pt x="1765" y="954"/>
                  </a:lnTo>
                  <a:lnTo>
                    <a:pt x="1774" y="942"/>
                  </a:lnTo>
                  <a:lnTo>
                    <a:pt x="1784" y="928"/>
                  </a:lnTo>
                  <a:lnTo>
                    <a:pt x="1795" y="914"/>
                  </a:lnTo>
                  <a:lnTo>
                    <a:pt x="1804" y="901"/>
                  </a:lnTo>
                  <a:lnTo>
                    <a:pt x="1814" y="887"/>
                  </a:lnTo>
                  <a:lnTo>
                    <a:pt x="1824" y="874"/>
                  </a:lnTo>
                  <a:lnTo>
                    <a:pt x="1834" y="860"/>
                  </a:lnTo>
                  <a:lnTo>
                    <a:pt x="1844" y="845"/>
                  </a:lnTo>
                  <a:lnTo>
                    <a:pt x="1854" y="831"/>
                  </a:lnTo>
                  <a:lnTo>
                    <a:pt x="1864" y="816"/>
                  </a:lnTo>
                  <a:lnTo>
                    <a:pt x="1878" y="804"/>
                  </a:lnTo>
                  <a:lnTo>
                    <a:pt x="1896" y="794"/>
                  </a:lnTo>
                  <a:lnTo>
                    <a:pt x="1919" y="784"/>
                  </a:lnTo>
                  <a:lnTo>
                    <a:pt x="1945" y="775"/>
                  </a:lnTo>
                  <a:lnTo>
                    <a:pt x="1969" y="765"/>
                  </a:lnTo>
                  <a:lnTo>
                    <a:pt x="1992" y="756"/>
                  </a:lnTo>
                  <a:lnTo>
                    <a:pt x="2010" y="746"/>
                  </a:lnTo>
                  <a:lnTo>
                    <a:pt x="2024" y="737"/>
                  </a:lnTo>
                  <a:lnTo>
                    <a:pt x="2044" y="719"/>
                  </a:lnTo>
                  <a:lnTo>
                    <a:pt x="2066" y="701"/>
                  </a:lnTo>
                  <a:lnTo>
                    <a:pt x="2087" y="681"/>
                  </a:lnTo>
                  <a:lnTo>
                    <a:pt x="2109" y="660"/>
                  </a:lnTo>
                  <a:lnTo>
                    <a:pt x="2128" y="642"/>
                  </a:lnTo>
                  <a:lnTo>
                    <a:pt x="2144" y="624"/>
                  </a:lnTo>
                  <a:lnTo>
                    <a:pt x="2154" y="609"/>
                  </a:lnTo>
                  <a:lnTo>
                    <a:pt x="2158" y="597"/>
                  </a:lnTo>
                  <a:lnTo>
                    <a:pt x="2159" y="596"/>
                  </a:lnTo>
                  <a:lnTo>
                    <a:pt x="2162" y="591"/>
                  </a:lnTo>
                  <a:lnTo>
                    <a:pt x="2167" y="583"/>
                  </a:lnTo>
                  <a:lnTo>
                    <a:pt x="2171" y="573"/>
                  </a:lnTo>
                  <a:lnTo>
                    <a:pt x="2176" y="560"/>
                  </a:lnTo>
                  <a:lnTo>
                    <a:pt x="2180" y="545"/>
                  </a:lnTo>
                  <a:lnTo>
                    <a:pt x="2182" y="528"/>
                  </a:lnTo>
                  <a:lnTo>
                    <a:pt x="2180" y="510"/>
                  </a:lnTo>
                  <a:lnTo>
                    <a:pt x="2175" y="489"/>
                  </a:lnTo>
                  <a:lnTo>
                    <a:pt x="2165" y="467"/>
                  </a:lnTo>
                  <a:lnTo>
                    <a:pt x="2150" y="444"/>
                  </a:lnTo>
                  <a:lnTo>
                    <a:pt x="2129" y="420"/>
                  </a:lnTo>
                  <a:lnTo>
                    <a:pt x="2100" y="394"/>
                  </a:lnTo>
                  <a:lnTo>
                    <a:pt x="2064" y="368"/>
                  </a:lnTo>
                  <a:lnTo>
                    <a:pt x="2019" y="341"/>
                  </a:lnTo>
                  <a:lnTo>
                    <a:pt x="1965" y="315"/>
                  </a:lnTo>
                  <a:close/>
                </a:path>
              </a:pathLst>
            </a:custGeom>
            <a:solidFill>
              <a:srgbClr val="BFFFD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78" name="Freeform 64"/>
            <p:cNvSpPr>
              <a:spLocks noChangeArrowheads="1"/>
            </p:cNvSpPr>
            <p:nvPr/>
          </p:nvSpPr>
          <p:spPr bwMode="auto">
            <a:xfrm>
              <a:off x="5463" y="1959"/>
              <a:ext cx="234" cy="128"/>
            </a:xfrm>
            <a:custGeom>
              <a:avLst/>
              <a:gdLst>
                <a:gd name="T0" fmla="*/ 0 w 1834"/>
                <a:gd name="T1" fmla="*/ 0 h 1067"/>
                <a:gd name="T2" fmla="*/ 0 w 1834"/>
                <a:gd name="T3" fmla="*/ 0 h 1067"/>
                <a:gd name="T4" fmla="*/ 0 w 1834"/>
                <a:gd name="T5" fmla="*/ 0 h 1067"/>
                <a:gd name="T6" fmla="*/ 0 w 1834"/>
                <a:gd name="T7" fmla="*/ 0 h 1067"/>
                <a:gd name="T8" fmla="*/ 0 w 1834"/>
                <a:gd name="T9" fmla="*/ 0 h 1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4" h="1067">
                  <a:moveTo>
                    <a:pt x="0" y="331"/>
                  </a:moveTo>
                  <a:lnTo>
                    <a:pt x="298" y="1067"/>
                  </a:lnTo>
                  <a:lnTo>
                    <a:pt x="1706" y="843"/>
                  </a:lnTo>
                  <a:lnTo>
                    <a:pt x="1834" y="0"/>
                  </a:lnTo>
                  <a:lnTo>
                    <a:pt x="0" y="331"/>
                  </a:lnTo>
                  <a:close/>
                </a:path>
              </a:pathLst>
            </a:custGeom>
            <a:solidFill>
              <a:srgbClr val="FFFF4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79" name="Freeform 65"/>
            <p:cNvSpPr>
              <a:spLocks noChangeArrowheads="1"/>
            </p:cNvSpPr>
            <p:nvPr/>
          </p:nvSpPr>
          <p:spPr bwMode="auto">
            <a:xfrm>
              <a:off x="5459" y="1997"/>
              <a:ext cx="45" cy="94"/>
            </a:xfrm>
            <a:custGeom>
              <a:avLst/>
              <a:gdLst>
                <a:gd name="T0" fmla="*/ 0 w 358"/>
                <a:gd name="T1" fmla="*/ 0 h 785"/>
                <a:gd name="T2" fmla="*/ 0 w 358"/>
                <a:gd name="T3" fmla="*/ 0 h 785"/>
                <a:gd name="T4" fmla="*/ 0 w 358"/>
                <a:gd name="T5" fmla="*/ 0 h 785"/>
                <a:gd name="T6" fmla="*/ 0 w 358"/>
                <a:gd name="T7" fmla="*/ 0 h 785"/>
                <a:gd name="T8" fmla="*/ 0 w 358"/>
                <a:gd name="T9" fmla="*/ 0 h 785"/>
                <a:gd name="T10" fmla="*/ 0 w 358"/>
                <a:gd name="T11" fmla="*/ 0 h 785"/>
                <a:gd name="T12" fmla="*/ 0 w 358"/>
                <a:gd name="T13" fmla="*/ 0 h 785"/>
                <a:gd name="T14" fmla="*/ 0 w 358"/>
                <a:gd name="T15" fmla="*/ 0 h 785"/>
                <a:gd name="T16" fmla="*/ 0 w 358"/>
                <a:gd name="T17" fmla="*/ 0 h 785"/>
                <a:gd name="T18" fmla="*/ 0 w 358"/>
                <a:gd name="T19" fmla="*/ 0 h 7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8" h="785">
                  <a:moveTo>
                    <a:pt x="324" y="717"/>
                  </a:moveTo>
                  <a:lnTo>
                    <a:pt x="358" y="736"/>
                  </a:lnTo>
                  <a:lnTo>
                    <a:pt x="60" y="0"/>
                  </a:lnTo>
                  <a:lnTo>
                    <a:pt x="0" y="25"/>
                  </a:lnTo>
                  <a:lnTo>
                    <a:pt x="299" y="762"/>
                  </a:lnTo>
                  <a:lnTo>
                    <a:pt x="333" y="781"/>
                  </a:lnTo>
                  <a:lnTo>
                    <a:pt x="299" y="762"/>
                  </a:lnTo>
                  <a:lnTo>
                    <a:pt x="308" y="785"/>
                  </a:lnTo>
                  <a:lnTo>
                    <a:pt x="333" y="781"/>
                  </a:lnTo>
                  <a:lnTo>
                    <a:pt x="324" y="717"/>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80" name="Freeform 66"/>
            <p:cNvSpPr>
              <a:spLocks noChangeArrowheads="1"/>
            </p:cNvSpPr>
            <p:nvPr/>
          </p:nvSpPr>
          <p:spPr bwMode="auto">
            <a:xfrm>
              <a:off x="5501" y="2056"/>
              <a:ext cx="184" cy="35"/>
            </a:xfrm>
            <a:custGeom>
              <a:avLst/>
              <a:gdLst>
                <a:gd name="T0" fmla="*/ 0 w 1444"/>
                <a:gd name="T1" fmla="*/ 0 h 288"/>
                <a:gd name="T2" fmla="*/ 0 w 1444"/>
                <a:gd name="T3" fmla="*/ 0 h 288"/>
                <a:gd name="T4" fmla="*/ 0 w 1444"/>
                <a:gd name="T5" fmla="*/ 0 h 288"/>
                <a:gd name="T6" fmla="*/ 0 w 1444"/>
                <a:gd name="T7" fmla="*/ 0 h 288"/>
                <a:gd name="T8" fmla="*/ 0 w 1444"/>
                <a:gd name="T9" fmla="*/ 0 h 288"/>
                <a:gd name="T10" fmla="*/ 0 w 1444"/>
                <a:gd name="T11" fmla="*/ 0 h 288"/>
                <a:gd name="T12" fmla="*/ 0 w 1444"/>
                <a:gd name="T13" fmla="*/ 0 h 288"/>
                <a:gd name="T14" fmla="*/ 0 w 1444"/>
                <a:gd name="T15" fmla="*/ 0 h 288"/>
                <a:gd name="T16" fmla="*/ 0 w 1444"/>
                <a:gd name="T17" fmla="*/ 0 h 288"/>
                <a:gd name="T18" fmla="*/ 0 w 1444"/>
                <a:gd name="T19" fmla="*/ 0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44" h="288">
                  <a:moveTo>
                    <a:pt x="1380" y="28"/>
                  </a:moveTo>
                  <a:lnTo>
                    <a:pt x="1408" y="0"/>
                  </a:lnTo>
                  <a:lnTo>
                    <a:pt x="0" y="224"/>
                  </a:lnTo>
                  <a:lnTo>
                    <a:pt x="9" y="288"/>
                  </a:lnTo>
                  <a:lnTo>
                    <a:pt x="1417" y="65"/>
                  </a:lnTo>
                  <a:lnTo>
                    <a:pt x="1444" y="37"/>
                  </a:lnTo>
                  <a:lnTo>
                    <a:pt x="1417" y="65"/>
                  </a:lnTo>
                  <a:lnTo>
                    <a:pt x="1441" y="60"/>
                  </a:lnTo>
                  <a:lnTo>
                    <a:pt x="1444" y="37"/>
                  </a:lnTo>
                  <a:lnTo>
                    <a:pt x="1380" y="28"/>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81" name="Freeform 67"/>
            <p:cNvSpPr>
              <a:spLocks noChangeArrowheads="1"/>
            </p:cNvSpPr>
            <p:nvPr/>
          </p:nvSpPr>
          <p:spPr bwMode="auto">
            <a:xfrm>
              <a:off x="5677" y="1954"/>
              <a:ext cx="24" cy="105"/>
            </a:xfrm>
            <a:custGeom>
              <a:avLst/>
              <a:gdLst>
                <a:gd name="T0" fmla="*/ 0 w 198"/>
                <a:gd name="T1" fmla="*/ 0 h 887"/>
                <a:gd name="T2" fmla="*/ 0 w 198"/>
                <a:gd name="T3" fmla="*/ 0 h 887"/>
                <a:gd name="T4" fmla="*/ 0 w 198"/>
                <a:gd name="T5" fmla="*/ 0 h 887"/>
                <a:gd name="T6" fmla="*/ 0 w 198"/>
                <a:gd name="T7" fmla="*/ 0 h 887"/>
                <a:gd name="T8" fmla="*/ 0 w 198"/>
                <a:gd name="T9" fmla="*/ 0 h 887"/>
                <a:gd name="T10" fmla="*/ 0 w 198"/>
                <a:gd name="T11" fmla="*/ 0 h 887"/>
                <a:gd name="T12" fmla="*/ 0 w 198"/>
                <a:gd name="T13" fmla="*/ 0 h 887"/>
                <a:gd name="T14" fmla="*/ 0 w 198"/>
                <a:gd name="T15" fmla="*/ 0 h 887"/>
                <a:gd name="T16" fmla="*/ 0 w 198"/>
                <a:gd name="T17" fmla="*/ 0 h 887"/>
                <a:gd name="T18" fmla="*/ 0 w 198"/>
                <a:gd name="T19" fmla="*/ 0 h 8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887">
                  <a:moveTo>
                    <a:pt x="166" y="70"/>
                  </a:moveTo>
                  <a:lnTo>
                    <a:pt x="128" y="34"/>
                  </a:lnTo>
                  <a:lnTo>
                    <a:pt x="0" y="878"/>
                  </a:lnTo>
                  <a:lnTo>
                    <a:pt x="64" y="887"/>
                  </a:lnTo>
                  <a:lnTo>
                    <a:pt x="192" y="44"/>
                  </a:lnTo>
                  <a:lnTo>
                    <a:pt x="154" y="8"/>
                  </a:lnTo>
                  <a:lnTo>
                    <a:pt x="192" y="44"/>
                  </a:lnTo>
                  <a:lnTo>
                    <a:pt x="198" y="0"/>
                  </a:lnTo>
                  <a:lnTo>
                    <a:pt x="154" y="8"/>
                  </a:lnTo>
                  <a:lnTo>
                    <a:pt x="166" y="70"/>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82" name="Freeform 68"/>
            <p:cNvSpPr>
              <a:spLocks noChangeArrowheads="1"/>
            </p:cNvSpPr>
            <p:nvPr/>
          </p:nvSpPr>
          <p:spPr bwMode="auto">
            <a:xfrm>
              <a:off x="5457" y="1955"/>
              <a:ext cx="240" cy="47"/>
            </a:xfrm>
            <a:custGeom>
              <a:avLst/>
              <a:gdLst>
                <a:gd name="T0" fmla="*/ 0 w 1885"/>
                <a:gd name="T1" fmla="*/ 0 h 393"/>
                <a:gd name="T2" fmla="*/ 0 w 1885"/>
                <a:gd name="T3" fmla="*/ 0 h 393"/>
                <a:gd name="T4" fmla="*/ 0 w 1885"/>
                <a:gd name="T5" fmla="*/ 0 h 393"/>
                <a:gd name="T6" fmla="*/ 0 w 1885"/>
                <a:gd name="T7" fmla="*/ 0 h 393"/>
                <a:gd name="T8" fmla="*/ 0 w 1885"/>
                <a:gd name="T9" fmla="*/ 0 h 393"/>
                <a:gd name="T10" fmla="*/ 0 w 1885"/>
                <a:gd name="T11" fmla="*/ 0 h 393"/>
                <a:gd name="T12" fmla="*/ 0 w 1885"/>
                <a:gd name="T13" fmla="*/ 0 h 393"/>
                <a:gd name="T14" fmla="*/ 0 w 1885"/>
                <a:gd name="T15" fmla="*/ 0 h 393"/>
                <a:gd name="T16" fmla="*/ 0 w 1885"/>
                <a:gd name="T17" fmla="*/ 0 h 393"/>
                <a:gd name="T18" fmla="*/ 0 w 1885"/>
                <a:gd name="T19" fmla="*/ 0 h 3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5" h="393">
                  <a:moveTo>
                    <a:pt x="75" y="349"/>
                  </a:moveTo>
                  <a:lnTo>
                    <a:pt x="51" y="393"/>
                  </a:lnTo>
                  <a:lnTo>
                    <a:pt x="1885" y="62"/>
                  </a:lnTo>
                  <a:lnTo>
                    <a:pt x="1873" y="0"/>
                  </a:lnTo>
                  <a:lnTo>
                    <a:pt x="39" y="330"/>
                  </a:lnTo>
                  <a:lnTo>
                    <a:pt x="15" y="374"/>
                  </a:lnTo>
                  <a:lnTo>
                    <a:pt x="39" y="330"/>
                  </a:lnTo>
                  <a:lnTo>
                    <a:pt x="0" y="337"/>
                  </a:lnTo>
                  <a:lnTo>
                    <a:pt x="15" y="374"/>
                  </a:lnTo>
                  <a:lnTo>
                    <a:pt x="75" y="349"/>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83" name="Freeform 69"/>
            <p:cNvSpPr>
              <a:spLocks noChangeArrowheads="1"/>
            </p:cNvSpPr>
            <p:nvPr/>
          </p:nvSpPr>
          <p:spPr bwMode="auto">
            <a:xfrm>
              <a:off x="5468" y="1987"/>
              <a:ext cx="173" cy="100"/>
            </a:xfrm>
            <a:custGeom>
              <a:avLst/>
              <a:gdLst>
                <a:gd name="T0" fmla="*/ 0 w 1354"/>
                <a:gd name="T1" fmla="*/ 0 h 832"/>
                <a:gd name="T2" fmla="*/ 0 w 1354"/>
                <a:gd name="T3" fmla="*/ 0 h 832"/>
                <a:gd name="T4" fmla="*/ 0 w 1354"/>
                <a:gd name="T5" fmla="*/ 0 h 832"/>
                <a:gd name="T6" fmla="*/ 0 w 1354"/>
                <a:gd name="T7" fmla="*/ 0 h 832"/>
                <a:gd name="T8" fmla="*/ 0 w 1354"/>
                <a:gd name="T9" fmla="*/ 0 h 832"/>
                <a:gd name="T10" fmla="*/ 0 w 1354"/>
                <a:gd name="T11" fmla="*/ 0 h 832"/>
                <a:gd name="T12" fmla="*/ 0 w 1354"/>
                <a:gd name="T13" fmla="*/ 0 h 832"/>
                <a:gd name="T14" fmla="*/ 0 w 1354"/>
                <a:gd name="T15" fmla="*/ 0 h 832"/>
                <a:gd name="T16" fmla="*/ 0 w 1354"/>
                <a:gd name="T17" fmla="*/ 0 h 832"/>
                <a:gd name="T18" fmla="*/ 0 w 1354"/>
                <a:gd name="T19" fmla="*/ 0 h 832"/>
                <a:gd name="T20" fmla="*/ 0 w 1354"/>
                <a:gd name="T21" fmla="*/ 0 h 832"/>
                <a:gd name="T22" fmla="*/ 0 w 1354"/>
                <a:gd name="T23" fmla="*/ 0 h 832"/>
                <a:gd name="T24" fmla="*/ 0 w 1354"/>
                <a:gd name="T25" fmla="*/ 0 h 832"/>
                <a:gd name="T26" fmla="*/ 0 w 1354"/>
                <a:gd name="T27" fmla="*/ 0 h 8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4" h="832">
                  <a:moveTo>
                    <a:pt x="0" y="120"/>
                  </a:moveTo>
                  <a:lnTo>
                    <a:pt x="1186" y="0"/>
                  </a:lnTo>
                  <a:lnTo>
                    <a:pt x="171" y="240"/>
                  </a:lnTo>
                  <a:lnTo>
                    <a:pt x="1207" y="136"/>
                  </a:lnTo>
                  <a:lnTo>
                    <a:pt x="247" y="380"/>
                  </a:lnTo>
                  <a:lnTo>
                    <a:pt x="1275" y="291"/>
                  </a:lnTo>
                  <a:lnTo>
                    <a:pt x="320" y="508"/>
                  </a:lnTo>
                  <a:lnTo>
                    <a:pt x="1306" y="444"/>
                  </a:lnTo>
                  <a:lnTo>
                    <a:pt x="367" y="652"/>
                  </a:lnTo>
                  <a:lnTo>
                    <a:pt x="1354" y="532"/>
                  </a:lnTo>
                  <a:lnTo>
                    <a:pt x="383" y="777"/>
                  </a:lnTo>
                  <a:lnTo>
                    <a:pt x="364" y="804"/>
                  </a:lnTo>
                  <a:lnTo>
                    <a:pt x="256" y="832"/>
                  </a:lnTo>
                  <a:lnTo>
                    <a:pt x="0" y="120"/>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84" name="Freeform 70"/>
            <p:cNvSpPr>
              <a:spLocks noChangeArrowheads="1"/>
            </p:cNvSpPr>
            <p:nvPr/>
          </p:nvSpPr>
          <p:spPr bwMode="auto">
            <a:xfrm>
              <a:off x="5645" y="1963"/>
              <a:ext cx="47" cy="94"/>
            </a:xfrm>
            <a:custGeom>
              <a:avLst/>
              <a:gdLst>
                <a:gd name="T0" fmla="*/ 0 w 367"/>
                <a:gd name="T1" fmla="*/ 0 h 782"/>
                <a:gd name="T2" fmla="*/ 0 w 367"/>
                <a:gd name="T3" fmla="*/ 0 h 782"/>
                <a:gd name="T4" fmla="*/ 0 w 367"/>
                <a:gd name="T5" fmla="*/ 0 h 782"/>
                <a:gd name="T6" fmla="*/ 0 w 367"/>
                <a:gd name="T7" fmla="*/ 0 h 782"/>
                <a:gd name="T8" fmla="*/ 0 w 367"/>
                <a:gd name="T9" fmla="*/ 0 h 782"/>
                <a:gd name="T10" fmla="*/ 0 w 367"/>
                <a:gd name="T11" fmla="*/ 0 h 782"/>
                <a:gd name="T12" fmla="*/ 0 w 367"/>
                <a:gd name="T13" fmla="*/ 0 h 782"/>
                <a:gd name="T14" fmla="*/ 0 w 367"/>
                <a:gd name="T15" fmla="*/ 0 h 782"/>
                <a:gd name="T16" fmla="*/ 0 w 367"/>
                <a:gd name="T17" fmla="*/ 0 h 782"/>
                <a:gd name="T18" fmla="*/ 0 w 367"/>
                <a:gd name="T19" fmla="*/ 0 h 782"/>
                <a:gd name="T20" fmla="*/ 0 w 367"/>
                <a:gd name="T21" fmla="*/ 0 h 782"/>
                <a:gd name="T22" fmla="*/ 0 w 367"/>
                <a:gd name="T23" fmla="*/ 0 h 782"/>
                <a:gd name="T24" fmla="*/ 0 w 367"/>
                <a:gd name="T25" fmla="*/ 0 h 782"/>
                <a:gd name="T26" fmla="*/ 0 w 367"/>
                <a:gd name="T27" fmla="*/ 0 h 7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7" h="782">
                  <a:moveTo>
                    <a:pt x="367" y="0"/>
                  </a:moveTo>
                  <a:lnTo>
                    <a:pt x="19" y="150"/>
                  </a:lnTo>
                  <a:lnTo>
                    <a:pt x="245" y="176"/>
                  </a:lnTo>
                  <a:lnTo>
                    <a:pt x="27" y="277"/>
                  </a:lnTo>
                  <a:lnTo>
                    <a:pt x="232" y="310"/>
                  </a:lnTo>
                  <a:lnTo>
                    <a:pt x="28" y="404"/>
                  </a:lnTo>
                  <a:lnTo>
                    <a:pt x="218" y="470"/>
                  </a:lnTo>
                  <a:lnTo>
                    <a:pt x="12" y="532"/>
                  </a:lnTo>
                  <a:lnTo>
                    <a:pt x="186" y="614"/>
                  </a:lnTo>
                  <a:lnTo>
                    <a:pt x="11" y="665"/>
                  </a:lnTo>
                  <a:lnTo>
                    <a:pt x="179" y="718"/>
                  </a:lnTo>
                  <a:lnTo>
                    <a:pt x="0" y="768"/>
                  </a:lnTo>
                  <a:lnTo>
                    <a:pt x="253" y="782"/>
                  </a:lnTo>
                  <a:lnTo>
                    <a:pt x="367"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grpSp>
      <p:pic>
        <p:nvPicPr>
          <p:cNvPr id="89098" name="Picture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0925" y="4365625"/>
            <a:ext cx="1527175" cy="1439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099" name="Text Box 72"/>
          <p:cNvSpPr txBox="1">
            <a:spLocks noChangeArrowheads="1"/>
          </p:cNvSpPr>
          <p:nvPr/>
        </p:nvSpPr>
        <p:spPr bwMode="auto">
          <a:xfrm>
            <a:off x="5373688" y="6411913"/>
            <a:ext cx="4303712"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9pPr>
          </a:lstStyle>
          <a:p>
            <a:pPr eaLnBrk="1" hangingPunct="1">
              <a:lnSpc>
                <a:spcPct val="110000"/>
              </a:lnSpc>
              <a:spcBef>
                <a:spcPct val="0"/>
              </a:spcBef>
              <a:buClrTx/>
              <a:buFont typeface="Arial" panose="020B0604020202020204" pitchFamily="34" charset="0"/>
              <a:buChar char=" "/>
            </a:pPr>
            <a:r>
              <a:rPr lang="en-GB" altLang="fr-FR" sz="2000" b="1">
                <a:solidFill>
                  <a:srgbClr val="000000"/>
                </a:solidFill>
                <a:latin typeface="Arial" panose="020B0604020202020204" pitchFamily="34" charset="0"/>
                <a:cs typeface="Lucida Sans Unicode" panose="020B0602030504020204" pitchFamily="34" charset="0"/>
              </a:rPr>
              <a:t>Data communication and feedback</a:t>
            </a:r>
          </a:p>
        </p:txBody>
      </p:sp>
      <p:sp>
        <p:nvSpPr>
          <p:cNvPr id="89100" name="Text Box 73"/>
          <p:cNvSpPr txBox="1">
            <a:spLocks noChangeArrowheads="1"/>
          </p:cNvSpPr>
          <p:nvPr/>
        </p:nvSpPr>
        <p:spPr bwMode="auto">
          <a:xfrm>
            <a:off x="4144963" y="1879600"/>
            <a:ext cx="4073525"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9pPr>
          </a:lstStyle>
          <a:p>
            <a:pPr eaLnBrk="1" hangingPunct="1">
              <a:spcBef>
                <a:spcPct val="0"/>
              </a:spcBef>
              <a:buClrTx/>
              <a:buFontTx/>
              <a:buNone/>
            </a:pPr>
            <a:r>
              <a:rPr lang="en-GB" altLang="fr-FR" sz="2000" b="1">
                <a:solidFill>
                  <a:srgbClr val="000000"/>
                </a:solidFill>
                <a:latin typeface="Verdana" panose="020B0604030504040204" pitchFamily="34" charset="0"/>
                <a:cs typeface="Lucida Sans Unicode" panose="020B0602030504020204" pitchFamily="34" charset="0"/>
              </a:rPr>
              <a:t>Data processing &amp; analysis</a:t>
            </a:r>
          </a:p>
        </p:txBody>
      </p:sp>
      <p:sp>
        <p:nvSpPr>
          <p:cNvPr id="89101" name="Text Box 74"/>
          <p:cNvSpPr txBox="1">
            <a:spLocks noChangeArrowheads="1"/>
          </p:cNvSpPr>
          <p:nvPr/>
        </p:nvSpPr>
        <p:spPr bwMode="auto">
          <a:xfrm>
            <a:off x="1179513" y="1879600"/>
            <a:ext cx="2520950"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9pPr>
          </a:lstStyle>
          <a:p>
            <a:pPr eaLnBrk="1" hangingPunct="1">
              <a:spcBef>
                <a:spcPct val="0"/>
              </a:spcBef>
              <a:buClrTx/>
              <a:buFontTx/>
              <a:buNone/>
            </a:pPr>
            <a:r>
              <a:rPr lang="en-GB" altLang="fr-FR" sz="2000" b="1">
                <a:solidFill>
                  <a:srgbClr val="000000"/>
                </a:solidFill>
                <a:latin typeface="Verdana" panose="020B0604030504040204" pitchFamily="34" charset="0"/>
                <a:cs typeface="Lucida Sans Unicode" panose="020B0602030504020204" pitchFamily="34" charset="0"/>
              </a:rPr>
              <a:t>Data acquisition</a:t>
            </a:r>
          </a:p>
        </p:txBody>
      </p:sp>
      <p:grpSp>
        <p:nvGrpSpPr>
          <p:cNvPr id="89102" name="Group 75"/>
          <p:cNvGrpSpPr>
            <a:grpSpLocks/>
          </p:cNvGrpSpPr>
          <p:nvPr/>
        </p:nvGrpSpPr>
        <p:grpSpPr bwMode="auto">
          <a:xfrm>
            <a:off x="3983038" y="2565400"/>
            <a:ext cx="2339975" cy="1222375"/>
            <a:chOff x="1790" y="1616"/>
            <a:chExt cx="1473" cy="770"/>
          </a:xfrm>
        </p:grpSpPr>
        <p:pic>
          <p:nvPicPr>
            <p:cNvPr id="89120"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1" y="1635"/>
              <a:ext cx="1253" cy="7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9121" name="Picture 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0" y="2026"/>
              <a:ext cx="294" cy="2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122" name="Oval 78"/>
            <p:cNvSpPr>
              <a:spLocks noChangeArrowheads="1"/>
            </p:cNvSpPr>
            <p:nvPr/>
          </p:nvSpPr>
          <p:spPr bwMode="auto">
            <a:xfrm>
              <a:off x="1919" y="1616"/>
              <a:ext cx="1345" cy="771"/>
            </a:xfrm>
            <a:prstGeom prst="ellipse">
              <a:avLst/>
            </a:prstGeom>
            <a:noFill/>
            <a:ln w="38160">
              <a:solidFill>
                <a:srgbClr val="FFFF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endParaRPr>
            </a:p>
          </p:txBody>
        </p:sp>
      </p:grpSp>
      <p:sp>
        <p:nvSpPr>
          <p:cNvPr id="89103" name="Oval 79"/>
          <p:cNvSpPr>
            <a:spLocks noChangeArrowheads="1"/>
          </p:cNvSpPr>
          <p:nvPr/>
        </p:nvSpPr>
        <p:spPr bwMode="auto">
          <a:xfrm>
            <a:off x="6323013" y="2565400"/>
            <a:ext cx="1952625" cy="935038"/>
          </a:xfrm>
          <a:prstGeom prst="ellipse">
            <a:avLst/>
          </a:prstGeom>
          <a:noFill/>
          <a:ln w="38160">
            <a:solidFill>
              <a:srgbClr val="FFFF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endParaRPr>
          </a:p>
        </p:txBody>
      </p:sp>
      <p:sp>
        <p:nvSpPr>
          <p:cNvPr id="89104" name="Text Box 80"/>
          <p:cNvSpPr txBox="1">
            <a:spLocks noChangeArrowheads="1"/>
          </p:cNvSpPr>
          <p:nvPr/>
        </p:nvSpPr>
        <p:spPr bwMode="auto">
          <a:xfrm>
            <a:off x="6637338" y="2735263"/>
            <a:ext cx="957262" cy="54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9pPr>
          </a:lstStyle>
          <a:p>
            <a:pPr eaLnBrk="1" hangingPunct="1">
              <a:lnSpc>
                <a:spcPct val="110000"/>
              </a:lnSpc>
              <a:spcBef>
                <a:spcPct val="0"/>
              </a:spcBef>
              <a:buClrTx/>
              <a:buFont typeface="Arial" panose="020B0604020202020204" pitchFamily="34" charset="0"/>
              <a:buChar char=" "/>
            </a:pPr>
            <a:r>
              <a:rPr lang="en-GB" altLang="fr-FR" sz="1600" b="1">
                <a:solidFill>
                  <a:srgbClr val="000000"/>
                </a:solidFill>
                <a:latin typeface="Arial" panose="020B0604020202020204" pitchFamily="34" charset="0"/>
                <a:cs typeface="Lucida Sans Unicode" panose="020B0602030504020204" pitchFamily="34" charset="0"/>
              </a:rPr>
              <a:t>Medical </a:t>
            </a:r>
          </a:p>
          <a:p>
            <a:pPr eaLnBrk="1" hangingPunct="1">
              <a:lnSpc>
                <a:spcPct val="110000"/>
              </a:lnSpc>
              <a:spcBef>
                <a:spcPct val="0"/>
              </a:spcBef>
              <a:buClrTx/>
              <a:buFont typeface="Arial" panose="020B0604020202020204" pitchFamily="34" charset="0"/>
              <a:buChar char=" "/>
            </a:pPr>
            <a:r>
              <a:rPr lang="en-GB" altLang="fr-FR" sz="1600" b="1">
                <a:solidFill>
                  <a:srgbClr val="000000"/>
                </a:solidFill>
                <a:latin typeface="Arial" panose="020B0604020202020204" pitchFamily="34" charset="0"/>
                <a:cs typeface="Lucida Sans Unicode" panose="020B0602030504020204" pitchFamily="34" charset="0"/>
              </a:rPr>
              <a:t>expertise</a:t>
            </a:r>
          </a:p>
        </p:txBody>
      </p:sp>
      <p:sp>
        <p:nvSpPr>
          <p:cNvPr id="89105" name="Rectangle 81"/>
          <p:cNvSpPr>
            <a:spLocks noChangeArrowheads="1"/>
          </p:cNvSpPr>
          <p:nvPr/>
        </p:nvSpPr>
        <p:spPr bwMode="auto">
          <a:xfrm>
            <a:off x="5621338" y="4005263"/>
            <a:ext cx="1323975" cy="793750"/>
          </a:xfrm>
          <a:prstGeom prst="rect">
            <a:avLst/>
          </a:prstGeom>
          <a:noFill/>
          <a:ln w="28440">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endParaRPr>
          </a:p>
        </p:txBody>
      </p:sp>
      <p:sp>
        <p:nvSpPr>
          <p:cNvPr id="89106" name="Text Box 82"/>
          <p:cNvSpPr txBox="1">
            <a:spLocks noChangeArrowheads="1"/>
          </p:cNvSpPr>
          <p:nvPr/>
        </p:nvSpPr>
        <p:spPr bwMode="auto">
          <a:xfrm>
            <a:off x="5757863" y="4076700"/>
            <a:ext cx="1085850" cy="54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9pPr>
          </a:lstStyle>
          <a:p>
            <a:pPr eaLnBrk="1" hangingPunct="1">
              <a:lnSpc>
                <a:spcPct val="110000"/>
              </a:lnSpc>
              <a:spcBef>
                <a:spcPct val="0"/>
              </a:spcBef>
              <a:buClr>
                <a:srgbClr val="FF3300"/>
              </a:buClr>
              <a:buFont typeface="Arial" panose="020B0604020202020204" pitchFamily="34" charset="0"/>
              <a:buChar char=" "/>
            </a:pPr>
            <a:r>
              <a:rPr lang="en-GB" altLang="fr-FR" sz="1600" b="1">
                <a:solidFill>
                  <a:srgbClr val="FF3300"/>
                </a:solidFill>
                <a:latin typeface="Arial" panose="020B0604020202020204" pitchFamily="34" charset="0"/>
                <a:cs typeface="Lucida Sans Unicode" panose="020B0602030504020204" pitchFamily="34" charset="0"/>
              </a:rPr>
              <a:t>Intelligent </a:t>
            </a:r>
          </a:p>
          <a:p>
            <a:pPr eaLnBrk="1" hangingPunct="1">
              <a:lnSpc>
                <a:spcPct val="110000"/>
              </a:lnSpc>
              <a:spcBef>
                <a:spcPct val="0"/>
              </a:spcBef>
              <a:buClr>
                <a:srgbClr val="FF3300"/>
              </a:buClr>
              <a:buFont typeface="Arial" panose="020B0604020202020204" pitchFamily="34" charset="0"/>
              <a:buChar char=" "/>
            </a:pPr>
            <a:r>
              <a:rPr lang="en-GB" altLang="fr-FR" sz="1600" b="1">
                <a:solidFill>
                  <a:srgbClr val="FF3300"/>
                </a:solidFill>
                <a:latin typeface="Arial" panose="020B0604020202020204" pitchFamily="34" charset="0"/>
                <a:cs typeface="Lucida Sans Unicode" panose="020B0602030504020204" pitchFamily="34" charset="0"/>
              </a:rPr>
              <a:t>analysis</a:t>
            </a:r>
          </a:p>
        </p:txBody>
      </p:sp>
      <p:sp>
        <p:nvSpPr>
          <p:cNvPr id="89107" name="Rectangle 83"/>
          <p:cNvSpPr>
            <a:spLocks noChangeArrowheads="1"/>
          </p:cNvSpPr>
          <p:nvPr/>
        </p:nvSpPr>
        <p:spPr bwMode="auto">
          <a:xfrm>
            <a:off x="5076825" y="5157788"/>
            <a:ext cx="2339975" cy="647700"/>
          </a:xfrm>
          <a:prstGeom prst="rect">
            <a:avLst/>
          </a:prstGeom>
          <a:noFill/>
          <a:ln w="28440">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endParaRPr>
          </a:p>
        </p:txBody>
      </p:sp>
      <p:sp>
        <p:nvSpPr>
          <p:cNvPr id="89108" name="Text Box 84"/>
          <p:cNvSpPr txBox="1">
            <a:spLocks noChangeArrowheads="1"/>
          </p:cNvSpPr>
          <p:nvPr/>
        </p:nvSpPr>
        <p:spPr bwMode="auto">
          <a:xfrm>
            <a:off x="5081588" y="5197475"/>
            <a:ext cx="2166937" cy="54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9pPr>
          </a:lstStyle>
          <a:p>
            <a:pPr eaLnBrk="1" hangingPunct="1">
              <a:lnSpc>
                <a:spcPct val="110000"/>
              </a:lnSpc>
              <a:spcBef>
                <a:spcPct val="0"/>
              </a:spcBef>
              <a:buClr>
                <a:srgbClr val="FF3300"/>
              </a:buClr>
              <a:buFont typeface="Arial" panose="020B0604020202020204" pitchFamily="34" charset="0"/>
              <a:buChar char=" "/>
            </a:pPr>
            <a:r>
              <a:rPr lang="en-GB" altLang="fr-FR" sz="1600" b="1">
                <a:solidFill>
                  <a:srgbClr val="FF3300"/>
                </a:solidFill>
                <a:latin typeface="Arial" panose="020B0604020202020204" pitchFamily="34" charset="0"/>
                <a:cs typeface="Lucida Sans Unicode" panose="020B0602030504020204" pitchFamily="34" charset="0"/>
              </a:rPr>
              <a:t>Support to diagnosis </a:t>
            </a:r>
          </a:p>
          <a:p>
            <a:pPr eaLnBrk="1" hangingPunct="1">
              <a:lnSpc>
                <a:spcPct val="110000"/>
              </a:lnSpc>
              <a:spcBef>
                <a:spcPct val="0"/>
              </a:spcBef>
              <a:buClr>
                <a:srgbClr val="FF3300"/>
              </a:buClr>
              <a:buFont typeface="Arial" panose="020B0604020202020204" pitchFamily="34" charset="0"/>
              <a:buChar char=" "/>
            </a:pPr>
            <a:r>
              <a:rPr lang="en-GB" altLang="fr-FR" sz="1600" b="1">
                <a:solidFill>
                  <a:srgbClr val="FF3300"/>
                </a:solidFill>
                <a:latin typeface="Arial" panose="020B0604020202020204" pitchFamily="34" charset="0"/>
                <a:cs typeface="Lucida Sans Unicode" panose="020B0602030504020204" pitchFamily="34" charset="0"/>
              </a:rPr>
              <a:t>decision &amp; treatment</a:t>
            </a:r>
          </a:p>
        </p:txBody>
      </p:sp>
      <p:sp>
        <p:nvSpPr>
          <p:cNvPr id="89109" name="Line 85"/>
          <p:cNvSpPr>
            <a:spLocks noChangeShapeType="1"/>
          </p:cNvSpPr>
          <p:nvPr/>
        </p:nvSpPr>
        <p:spPr bwMode="auto">
          <a:xfrm>
            <a:off x="6319838" y="4797425"/>
            <a:ext cx="3175" cy="360363"/>
          </a:xfrm>
          <a:prstGeom prst="line">
            <a:avLst/>
          </a:prstGeom>
          <a:noFill/>
          <a:ln w="2844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89110" name="Line 86"/>
          <p:cNvSpPr>
            <a:spLocks noChangeShapeType="1"/>
          </p:cNvSpPr>
          <p:nvPr/>
        </p:nvSpPr>
        <p:spPr bwMode="auto">
          <a:xfrm flipH="1">
            <a:off x="6556375" y="3500438"/>
            <a:ext cx="549275" cy="504825"/>
          </a:xfrm>
          <a:prstGeom prst="line">
            <a:avLst/>
          </a:prstGeom>
          <a:noFill/>
          <a:ln w="2844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89111" name="Line 87"/>
          <p:cNvSpPr>
            <a:spLocks noChangeShapeType="1"/>
          </p:cNvSpPr>
          <p:nvPr/>
        </p:nvSpPr>
        <p:spPr bwMode="auto">
          <a:xfrm>
            <a:off x="5465763" y="3787775"/>
            <a:ext cx="781050" cy="217488"/>
          </a:xfrm>
          <a:prstGeom prst="line">
            <a:avLst/>
          </a:prstGeom>
          <a:noFill/>
          <a:ln w="2844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89112" name="Freeform 88"/>
          <p:cNvSpPr>
            <a:spLocks/>
          </p:cNvSpPr>
          <p:nvPr/>
        </p:nvSpPr>
        <p:spPr bwMode="auto">
          <a:xfrm rot="9900000">
            <a:off x="3040063" y="4737100"/>
            <a:ext cx="1665287" cy="941388"/>
          </a:xfrm>
          <a:custGeom>
            <a:avLst/>
            <a:gdLst>
              <a:gd name="T0" fmla="*/ 0 w 1426"/>
              <a:gd name="T1" fmla="*/ 0 h 765"/>
              <a:gd name="T2" fmla="*/ 2147483646 w 1426"/>
              <a:gd name="T3" fmla="*/ 2147483646 h 765"/>
              <a:gd name="T4" fmla="*/ 2147483646 w 1426"/>
              <a:gd name="T5" fmla="*/ 2147483646 h 765"/>
              <a:gd name="T6" fmla="*/ 2147483646 w 1426"/>
              <a:gd name="T7" fmla="*/ 2147483646 h 765"/>
              <a:gd name="T8" fmla="*/ 2147483646 w 1426"/>
              <a:gd name="T9" fmla="*/ 2147483646 h 7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6" h="765">
                <a:moveTo>
                  <a:pt x="0" y="0"/>
                </a:moveTo>
                <a:cubicBezTo>
                  <a:pt x="89" y="16"/>
                  <a:pt x="361" y="45"/>
                  <a:pt x="534" y="98"/>
                </a:cubicBezTo>
                <a:cubicBezTo>
                  <a:pt x="707" y="151"/>
                  <a:pt x="910" y="235"/>
                  <a:pt x="1039" y="316"/>
                </a:cubicBezTo>
                <a:cubicBezTo>
                  <a:pt x="1168" y="397"/>
                  <a:pt x="1241" y="508"/>
                  <a:pt x="1306" y="583"/>
                </a:cubicBezTo>
                <a:cubicBezTo>
                  <a:pt x="1371" y="658"/>
                  <a:pt x="1401" y="727"/>
                  <a:pt x="1426" y="765"/>
                </a:cubicBezTo>
              </a:path>
            </a:pathLst>
          </a:custGeom>
          <a:noFill/>
          <a:ln w="228600">
            <a:solidFill>
              <a:srgbClr val="E5D093"/>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13" name="Freeform 89"/>
          <p:cNvSpPr>
            <a:spLocks/>
          </p:cNvSpPr>
          <p:nvPr/>
        </p:nvSpPr>
        <p:spPr bwMode="auto">
          <a:xfrm rot="-1380000">
            <a:off x="3316288" y="3997325"/>
            <a:ext cx="1422400" cy="1228725"/>
          </a:xfrm>
          <a:custGeom>
            <a:avLst/>
            <a:gdLst>
              <a:gd name="T0" fmla="*/ 0 w 1426"/>
              <a:gd name="T1" fmla="*/ 0 h 765"/>
              <a:gd name="T2" fmla="*/ 2147483646 w 1426"/>
              <a:gd name="T3" fmla="*/ 2147483646 h 765"/>
              <a:gd name="T4" fmla="*/ 2147483646 w 1426"/>
              <a:gd name="T5" fmla="*/ 2147483646 h 765"/>
              <a:gd name="T6" fmla="*/ 2147483646 w 1426"/>
              <a:gd name="T7" fmla="*/ 2147483646 h 765"/>
              <a:gd name="T8" fmla="*/ 2147483646 w 1426"/>
              <a:gd name="T9" fmla="*/ 2147483646 h 7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6" h="765">
                <a:moveTo>
                  <a:pt x="0" y="0"/>
                </a:moveTo>
                <a:cubicBezTo>
                  <a:pt x="89" y="16"/>
                  <a:pt x="361" y="45"/>
                  <a:pt x="534" y="98"/>
                </a:cubicBezTo>
                <a:cubicBezTo>
                  <a:pt x="707" y="151"/>
                  <a:pt x="910" y="235"/>
                  <a:pt x="1039" y="316"/>
                </a:cubicBezTo>
                <a:cubicBezTo>
                  <a:pt x="1168" y="397"/>
                  <a:pt x="1241" y="508"/>
                  <a:pt x="1306" y="583"/>
                </a:cubicBezTo>
                <a:cubicBezTo>
                  <a:pt x="1371" y="658"/>
                  <a:pt x="1401" y="727"/>
                  <a:pt x="1426" y="765"/>
                </a:cubicBezTo>
              </a:path>
            </a:pathLst>
          </a:custGeom>
          <a:noFill/>
          <a:ln w="228600">
            <a:solidFill>
              <a:srgbClr val="E5D093"/>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14" name="Freeform 90"/>
          <p:cNvSpPr>
            <a:spLocks/>
          </p:cNvSpPr>
          <p:nvPr/>
        </p:nvSpPr>
        <p:spPr bwMode="auto">
          <a:xfrm rot="9900000">
            <a:off x="2441575" y="4537075"/>
            <a:ext cx="7064375" cy="2386013"/>
          </a:xfrm>
          <a:custGeom>
            <a:avLst/>
            <a:gdLst>
              <a:gd name="T0" fmla="*/ 0 w 1426"/>
              <a:gd name="T1" fmla="*/ 0 h 765"/>
              <a:gd name="T2" fmla="*/ 2147483646 w 1426"/>
              <a:gd name="T3" fmla="*/ 2147483646 h 765"/>
              <a:gd name="T4" fmla="*/ 2147483646 w 1426"/>
              <a:gd name="T5" fmla="*/ 2147483646 h 765"/>
              <a:gd name="T6" fmla="*/ 2147483646 w 1426"/>
              <a:gd name="T7" fmla="*/ 2147483646 h 765"/>
              <a:gd name="T8" fmla="*/ 2147483646 w 1426"/>
              <a:gd name="T9" fmla="*/ 2147483646 h 7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6" h="765">
                <a:moveTo>
                  <a:pt x="0" y="0"/>
                </a:moveTo>
                <a:cubicBezTo>
                  <a:pt x="89" y="16"/>
                  <a:pt x="361" y="45"/>
                  <a:pt x="534" y="98"/>
                </a:cubicBezTo>
                <a:cubicBezTo>
                  <a:pt x="707" y="151"/>
                  <a:pt x="910" y="235"/>
                  <a:pt x="1039" y="316"/>
                </a:cubicBezTo>
                <a:cubicBezTo>
                  <a:pt x="1168" y="397"/>
                  <a:pt x="1241" y="508"/>
                  <a:pt x="1306" y="583"/>
                </a:cubicBezTo>
                <a:cubicBezTo>
                  <a:pt x="1371" y="658"/>
                  <a:pt x="1401" y="727"/>
                  <a:pt x="1426" y="765"/>
                </a:cubicBezTo>
              </a:path>
            </a:pathLst>
          </a:custGeom>
          <a:noFill/>
          <a:ln w="228600">
            <a:solidFill>
              <a:srgbClr val="E5D093"/>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15" name="Freeform 91"/>
          <p:cNvSpPr>
            <a:spLocks/>
          </p:cNvSpPr>
          <p:nvPr/>
        </p:nvSpPr>
        <p:spPr bwMode="auto">
          <a:xfrm rot="-3600000">
            <a:off x="7692231" y="3255170"/>
            <a:ext cx="1355725" cy="1287462"/>
          </a:xfrm>
          <a:custGeom>
            <a:avLst/>
            <a:gdLst>
              <a:gd name="T0" fmla="*/ 0 w 1426"/>
              <a:gd name="T1" fmla="*/ 0 h 765"/>
              <a:gd name="T2" fmla="*/ 2147483646 w 1426"/>
              <a:gd name="T3" fmla="*/ 2147483646 h 765"/>
              <a:gd name="T4" fmla="*/ 2147483646 w 1426"/>
              <a:gd name="T5" fmla="*/ 2147483646 h 765"/>
              <a:gd name="T6" fmla="*/ 2147483646 w 1426"/>
              <a:gd name="T7" fmla="*/ 2147483646 h 765"/>
              <a:gd name="T8" fmla="*/ 2147483646 w 1426"/>
              <a:gd name="T9" fmla="*/ 2147483646 h 7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6" h="765">
                <a:moveTo>
                  <a:pt x="0" y="0"/>
                </a:moveTo>
                <a:cubicBezTo>
                  <a:pt x="89" y="16"/>
                  <a:pt x="361" y="45"/>
                  <a:pt x="534" y="98"/>
                </a:cubicBezTo>
                <a:cubicBezTo>
                  <a:pt x="707" y="151"/>
                  <a:pt x="910" y="235"/>
                  <a:pt x="1039" y="316"/>
                </a:cubicBezTo>
                <a:cubicBezTo>
                  <a:pt x="1168" y="397"/>
                  <a:pt x="1241" y="508"/>
                  <a:pt x="1306" y="583"/>
                </a:cubicBezTo>
                <a:cubicBezTo>
                  <a:pt x="1371" y="658"/>
                  <a:pt x="1401" y="727"/>
                  <a:pt x="1426" y="765"/>
                </a:cubicBezTo>
              </a:path>
            </a:pathLst>
          </a:custGeom>
          <a:noFill/>
          <a:ln w="228600">
            <a:solidFill>
              <a:srgbClr val="E5D093"/>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9116" name="Text Box 92"/>
          <p:cNvSpPr txBox="1">
            <a:spLocks noChangeArrowheads="1"/>
          </p:cNvSpPr>
          <p:nvPr/>
        </p:nvSpPr>
        <p:spPr bwMode="auto">
          <a:xfrm>
            <a:off x="3092450" y="179388"/>
            <a:ext cx="6616700" cy="495300"/>
          </a:xfrm>
          <a:prstGeom prst="rect">
            <a:avLst/>
          </a:pr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altLang="fr-FR" sz="2600">
                <a:solidFill>
                  <a:srgbClr val="000000"/>
                </a:solidFill>
                <a:latin typeface="Times New Roman" panose="02020603050405020304" pitchFamily="18" charset="0"/>
                <a:cs typeface="Lucida Sans Unicode" panose="020B0602030504020204" pitchFamily="34" charset="0"/>
              </a:rPr>
              <a:t>Telemonitoring for chronic disease management</a:t>
            </a:r>
          </a:p>
        </p:txBody>
      </p:sp>
      <p:pic>
        <p:nvPicPr>
          <p:cNvPr id="89117" name="Imag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218738" y="214313"/>
            <a:ext cx="17843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pPr>
              <a:defRPr/>
            </a:pPr>
            <a:r>
              <a:rPr lang="fr-FR"/>
              <a:t>ANFH La Réunion 21 avril 2016</a:t>
            </a:r>
            <a:endParaRPr lang="en-US" dirty="0"/>
          </a:p>
        </p:txBody>
      </p:sp>
      <p:sp>
        <p:nvSpPr>
          <p:cNvPr id="89119"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DAC7A919-3A97-4920-B995-59B960B63D58}" type="slidenum">
              <a:rPr lang="en-US" altLang="fr-FR" smtClean="0">
                <a:solidFill>
                  <a:srgbClr val="FEFFFF"/>
                </a:solidFill>
              </a:rPr>
              <a:pPr fontAlgn="base">
                <a:spcBef>
                  <a:spcPct val="0"/>
                </a:spcBef>
                <a:spcAft>
                  <a:spcPct val="0"/>
                </a:spcAft>
                <a:buClrTx/>
                <a:buFontTx/>
                <a:buNone/>
              </a:pPr>
              <a:t>46</a:t>
            </a:fld>
            <a:endParaRPr lang="en-US" altLang="fr-FR">
              <a:solidFill>
                <a:srgbClr val="FE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re 1"/>
          <p:cNvSpPr>
            <a:spLocks noGrp="1"/>
          </p:cNvSpPr>
          <p:nvPr>
            <p:ph type="title"/>
          </p:nvPr>
        </p:nvSpPr>
        <p:spPr>
          <a:xfrm>
            <a:off x="2592388" y="623888"/>
            <a:ext cx="8912225" cy="1281112"/>
          </a:xfrm>
        </p:spPr>
        <p:txBody>
          <a:bodyPr/>
          <a:lstStyle/>
          <a:p>
            <a:pPr algn="ctr"/>
            <a:r>
              <a:rPr lang="fr-FR" altLang="fr-FR"/>
              <a:t>Plan de l’exposé</a:t>
            </a:r>
          </a:p>
        </p:txBody>
      </p:sp>
      <p:sp>
        <p:nvSpPr>
          <p:cNvPr id="93187" name="Espace réservé du contenu 2"/>
          <p:cNvSpPr>
            <a:spLocks noGrp="1"/>
          </p:cNvSpPr>
          <p:nvPr>
            <p:ph idx="1"/>
          </p:nvPr>
        </p:nvSpPr>
        <p:spPr>
          <a:xfrm>
            <a:off x="2589213" y="2133600"/>
            <a:ext cx="8915400" cy="3778250"/>
          </a:xfrm>
        </p:spPr>
        <p:txBody>
          <a:bodyPr/>
          <a:lstStyle/>
          <a:p>
            <a:r>
              <a:rPr lang="fr-FR" altLang="fr-FR" sz="3200" dirty="0"/>
              <a:t>Définition et réglementation</a:t>
            </a:r>
          </a:p>
          <a:p>
            <a:r>
              <a:rPr lang="fr-FR" altLang="fr-FR" sz="3200" dirty="0"/>
              <a:t>Bénéfice pour les patients</a:t>
            </a:r>
          </a:p>
          <a:p>
            <a:r>
              <a:rPr lang="fr-FR" altLang="fr-FR" sz="3200" dirty="0"/>
              <a:t>Bénéfice pour les professionnels de santé</a:t>
            </a:r>
          </a:p>
          <a:p>
            <a:r>
              <a:rPr lang="fr-FR" altLang="fr-FR" sz="3200" b="1" dirty="0"/>
              <a:t>Bénéfice pour le Système de santé</a:t>
            </a:r>
          </a:p>
        </p:txBody>
      </p:sp>
      <p:sp>
        <p:nvSpPr>
          <p:cNvPr id="4" name="Espace réservé du pied de page 3"/>
          <p:cNvSpPr>
            <a:spLocks noGrp="1"/>
          </p:cNvSpPr>
          <p:nvPr>
            <p:ph type="ftr" sz="quarter" idx="11"/>
          </p:nvPr>
        </p:nvSpPr>
        <p:spPr/>
        <p:txBody>
          <a:bodyPr/>
          <a:lstStyle/>
          <a:p>
            <a:pPr algn="r">
              <a:defRPr/>
            </a:pPr>
            <a:r>
              <a:rPr lang="fr-FR" dirty="0"/>
              <a:t>ANFH La Réunion 21 avril 2016</a:t>
            </a:r>
            <a:endParaRPr lang="en-US" dirty="0"/>
          </a:p>
        </p:txBody>
      </p:sp>
      <p:sp>
        <p:nvSpPr>
          <p:cNvPr id="93189" name="Espace réservé du numéro de diapositive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8674747-816E-4B48-8902-D10CD22B9C34}" type="slidenum">
              <a:rPr lang="en-US" altLang="fr-FR" smtClean="0">
                <a:solidFill>
                  <a:srgbClr val="FEFFFF"/>
                </a:solidFill>
              </a:rPr>
              <a:pPr fontAlgn="base">
                <a:spcBef>
                  <a:spcPct val="0"/>
                </a:spcBef>
                <a:spcAft>
                  <a:spcPct val="0"/>
                </a:spcAft>
              </a:pPr>
              <a:t>47</a:t>
            </a:fld>
            <a:endParaRPr lang="en-US" altLang="fr-FR">
              <a:solidFill>
                <a:srgbClr val="FEFFF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re 4"/>
          <p:cNvSpPr>
            <a:spLocks noGrp="1"/>
          </p:cNvSpPr>
          <p:nvPr>
            <p:ph type="title"/>
          </p:nvPr>
        </p:nvSpPr>
        <p:spPr>
          <a:xfrm>
            <a:off x="1457325" y="84138"/>
            <a:ext cx="9124950" cy="1346200"/>
          </a:xfrm>
        </p:spPr>
        <p:txBody>
          <a:bodyPr/>
          <a:lstStyle/>
          <a:p>
            <a:pPr algn="ctr"/>
            <a:r>
              <a:rPr lang="fr-FR" altLang="fr-FR" sz="2800" b="1" dirty="0"/>
              <a:t>La télémédecine structure le projet médical partagé d’un GHT pour </a:t>
            </a:r>
            <a:r>
              <a:rPr lang="fr-FR" altLang="fr-FR" sz="2800" b="1" i="1" dirty="0">
                <a:solidFill>
                  <a:srgbClr val="C00000"/>
                </a:solidFill>
              </a:rPr>
              <a:t>le juste soin au bon endroit et au juste prix</a:t>
            </a:r>
          </a:p>
        </p:txBody>
      </p:sp>
      <p:sp>
        <p:nvSpPr>
          <p:cNvPr id="94211" name="Espace réservé du numéro de diapositive 3"/>
          <p:cNvSpPr>
            <a:spLocks noGrp="1"/>
          </p:cNvSpPr>
          <p:nvPr>
            <p:ph type="sldNum" sz="quarter" idx="12"/>
          </p:nvPr>
        </p:nvSpPr>
        <p:spPr>
          <a:xfrm>
            <a:off x="4648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fontAlgn="base">
              <a:spcBef>
                <a:spcPct val="0"/>
              </a:spcBef>
              <a:spcAft>
                <a:spcPct val="0"/>
              </a:spcAft>
              <a:buClrTx/>
              <a:buFontTx/>
              <a:buNone/>
            </a:pPr>
            <a:fld id="{09CBEF32-FB77-4C55-882C-6EB162330348}" type="slidenum">
              <a:rPr lang="fr-FR" altLang="fr-FR" smtClean="0">
                <a:solidFill>
                  <a:srgbClr val="898989"/>
                </a:solidFill>
                <a:latin typeface="Arial" panose="020B0604020202020204" pitchFamily="34" charset="0"/>
              </a:rPr>
              <a:pPr algn="ctr" fontAlgn="base">
                <a:spcBef>
                  <a:spcPct val="0"/>
                </a:spcBef>
                <a:spcAft>
                  <a:spcPct val="0"/>
                </a:spcAft>
                <a:buClrTx/>
                <a:buFontTx/>
                <a:buNone/>
              </a:pPr>
              <a:t>48</a:t>
            </a:fld>
            <a:endParaRPr lang="fr-FR" altLang="fr-FR">
              <a:solidFill>
                <a:srgbClr val="898989"/>
              </a:solidFill>
              <a:latin typeface="Arial" panose="020B0604020202020204" pitchFamily="34" charset="0"/>
            </a:endParaRPr>
          </a:p>
        </p:txBody>
      </p:sp>
      <p:sp>
        <p:nvSpPr>
          <p:cNvPr id="6" name="Rectangle 5"/>
          <p:cNvSpPr/>
          <p:nvPr/>
        </p:nvSpPr>
        <p:spPr>
          <a:xfrm>
            <a:off x="5087938" y="3716338"/>
            <a:ext cx="2087562" cy="1296987"/>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fr-FR" sz="1600" b="1" dirty="0"/>
              <a:t>ES support</a:t>
            </a:r>
          </a:p>
          <a:p>
            <a:pPr algn="ctr" eaLnBrk="1" fontAlgn="auto" hangingPunct="1">
              <a:spcBef>
                <a:spcPts val="0"/>
              </a:spcBef>
              <a:spcAft>
                <a:spcPts val="0"/>
              </a:spcAft>
              <a:defRPr/>
            </a:pPr>
            <a:r>
              <a:rPr lang="fr-FR" sz="1600" b="1" dirty="0"/>
              <a:t>Spécialistes</a:t>
            </a:r>
          </a:p>
          <a:p>
            <a:pPr algn="ctr" eaLnBrk="1" fontAlgn="auto" hangingPunct="1">
              <a:spcBef>
                <a:spcPts val="0"/>
              </a:spcBef>
              <a:spcAft>
                <a:spcPts val="0"/>
              </a:spcAft>
              <a:defRPr/>
            </a:pPr>
            <a:r>
              <a:rPr lang="fr-FR" sz="1600" b="1" dirty="0"/>
              <a:t>Plateau technique</a:t>
            </a:r>
          </a:p>
        </p:txBody>
      </p:sp>
      <p:sp>
        <p:nvSpPr>
          <p:cNvPr id="7" name="Rectangle 6"/>
          <p:cNvSpPr/>
          <p:nvPr/>
        </p:nvSpPr>
        <p:spPr>
          <a:xfrm>
            <a:off x="2495550" y="2205038"/>
            <a:ext cx="1439863" cy="8636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fr-FR" sz="1600" b="1" dirty="0"/>
              <a:t>ES de proximité</a:t>
            </a:r>
          </a:p>
          <a:p>
            <a:pPr algn="ctr" eaLnBrk="1" fontAlgn="auto" hangingPunct="1">
              <a:spcBef>
                <a:spcPts val="0"/>
              </a:spcBef>
              <a:spcAft>
                <a:spcPts val="0"/>
              </a:spcAft>
              <a:defRPr/>
            </a:pPr>
            <a:r>
              <a:rPr lang="fr-FR" sz="1600" b="1" dirty="0"/>
              <a:t>SAU</a:t>
            </a:r>
          </a:p>
        </p:txBody>
      </p:sp>
      <p:sp>
        <p:nvSpPr>
          <p:cNvPr id="8" name="Rectangle 7"/>
          <p:cNvSpPr/>
          <p:nvPr/>
        </p:nvSpPr>
        <p:spPr>
          <a:xfrm>
            <a:off x="2495550" y="5373688"/>
            <a:ext cx="1441450" cy="914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fr-FR" sz="1600" b="1" dirty="0"/>
              <a:t>ES de proximité</a:t>
            </a:r>
          </a:p>
          <a:p>
            <a:pPr algn="ctr" eaLnBrk="1" fontAlgn="auto" hangingPunct="1">
              <a:spcBef>
                <a:spcPts val="0"/>
              </a:spcBef>
              <a:spcAft>
                <a:spcPts val="0"/>
              </a:spcAft>
              <a:defRPr/>
            </a:pPr>
            <a:r>
              <a:rPr lang="fr-FR" sz="1600" b="1" dirty="0"/>
              <a:t>SAU</a:t>
            </a:r>
          </a:p>
        </p:txBody>
      </p:sp>
      <p:sp>
        <p:nvSpPr>
          <p:cNvPr id="9" name="Rectangle 8"/>
          <p:cNvSpPr/>
          <p:nvPr/>
        </p:nvSpPr>
        <p:spPr>
          <a:xfrm>
            <a:off x="8472488" y="5300663"/>
            <a:ext cx="1368425" cy="914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fr-FR" sz="1600" b="1" dirty="0"/>
              <a:t>ES de proximité</a:t>
            </a:r>
          </a:p>
          <a:p>
            <a:pPr algn="ctr" eaLnBrk="1" fontAlgn="auto" hangingPunct="1">
              <a:spcBef>
                <a:spcPts val="0"/>
              </a:spcBef>
              <a:spcAft>
                <a:spcPts val="0"/>
              </a:spcAft>
              <a:defRPr/>
            </a:pPr>
            <a:r>
              <a:rPr lang="fr-FR" sz="1600" b="1" dirty="0"/>
              <a:t>SAU</a:t>
            </a:r>
          </a:p>
        </p:txBody>
      </p:sp>
      <p:sp>
        <p:nvSpPr>
          <p:cNvPr id="10" name="Rectangle 9"/>
          <p:cNvSpPr/>
          <p:nvPr/>
        </p:nvSpPr>
        <p:spPr>
          <a:xfrm>
            <a:off x="8399463" y="2133600"/>
            <a:ext cx="1368425" cy="8636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fr-FR" sz="1600" b="1" dirty="0"/>
              <a:t>ES de proximité</a:t>
            </a:r>
          </a:p>
          <a:p>
            <a:pPr algn="ctr" eaLnBrk="1" fontAlgn="auto" hangingPunct="1">
              <a:spcBef>
                <a:spcPts val="0"/>
              </a:spcBef>
              <a:spcAft>
                <a:spcPts val="0"/>
              </a:spcAft>
              <a:defRPr/>
            </a:pPr>
            <a:r>
              <a:rPr lang="fr-FR" sz="1600" b="1" dirty="0"/>
              <a:t>SAU</a:t>
            </a:r>
          </a:p>
        </p:txBody>
      </p:sp>
      <p:cxnSp>
        <p:nvCxnSpPr>
          <p:cNvPr id="12" name="Connecteur droit avec flèche 11"/>
          <p:cNvCxnSpPr/>
          <p:nvPr/>
        </p:nvCxnSpPr>
        <p:spPr>
          <a:xfrm>
            <a:off x="4079875" y="3141663"/>
            <a:ext cx="720725" cy="43180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10800000" flipV="1">
            <a:off x="7391400" y="3068638"/>
            <a:ext cx="865188" cy="504825"/>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10800000" flipV="1">
            <a:off x="4079875" y="4941888"/>
            <a:ext cx="792163" cy="43180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7535863" y="4941888"/>
            <a:ext cx="792162" cy="43180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5440363" y="1700213"/>
            <a:ext cx="1592262" cy="5238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eaLnBrk="1" fontAlgn="auto" hangingPunct="1">
              <a:spcBef>
                <a:spcPts val="0"/>
              </a:spcBef>
              <a:spcAft>
                <a:spcPts val="0"/>
              </a:spcAft>
              <a:defRPr/>
            </a:pPr>
            <a:r>
              <a:rPr lang="fr-FR" sz="1400" dirty="0"/>
              <a:t>Téléconsultation</a:t>
            </a:r>
          </a:p>
          <a:p>
            <a:pPr algn="ctr" eaLnBrk="1" fontAlgn="auto" hangingPunct="1">
              <a:spcBef>
                <a:spcPts val="0"/>
              </a:spcBef>
              <a:spcAft>
                <a:spcPts val="0"/>
              </a:spcAft>
              <a:defRPr/>
            </a:pPr>
            <a:r>
              <a:rPr lang="fr-FR" sz="1400" dirty="0"/>
              <a:t>Télé expertise</a:t>
            </a:r>
          </a:p>
        </p:txBody>
      </p:sp>
      <p:cxnSp>
        <p:nvCxnSpPr>
          <p:cNvPr id="26" name="Connecteur droit avec flèche 25"/>
          <p:cNvCxnSpPr/>
          <p:nvPr/>
        </p:nvCxnSpPr>
        <p:spPr>
          <a:xfrm rot="5400000">
            <a:off x="4583113" y="2565400"/>
            <a:ext cx="649288" cy="503237"/>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rot="16200000" flipH="1">
            <a:off x="7103269" y="2564606"/>
            <a:ext cx="649288" cy="504825"/>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5410200" y="6013450"/>
            <a:ext cx="1592263" cy="5238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eaLnBrk="1" fontAlgn="auto" hangingPunct="1">
              <a:spcBef>
                <a:spcPts val="0"/>
              </a:spcBef>
              <a:spcAft>
                <a:spcPts val="0"/>
              </a:spcAft>
              <a:defRPr/>
            </a:pPr>
            <a:r>
              <a:rPr lang="fr-FR" sz="1400" dirty="0"/>
              <a:t>Téléconsultation</a:t>
            </a:r>
          </a:p>
          <a:p>
            <a:pPr algn="ctr" eaLnBrk="1" fontAlgn="auto" hangingPunct="1">
              <a:spcBef>
                <a:spcPts val="0"/>
              </a:spcBef>
              <a:spcAft>
                <a:spcPts val="0"/>
              </a:spcAft>
              <a:defRPr/>
            </a:pPr>
            <a:r>
              <a:rPr lang="fr-FR" sz="1400" dirty="0"/>
              <a:t>Télé expertise</a:t>
            </a:r>
          </a:p>
        </p:txBody>
      </p:sp>
      <p:cxnSp>
        <p:nvCxnSpPr>
          <p:cNvPr id="32" name="Connecteur droit avec flèche 31"/>
          <p:cNvCxnSpPr/>
          <p:nvPr/>
        </p:nvCxnSpPr>
        <p:spPr>
          <a:xfrm rot="16200000" flipV="1">
            <a:off x="4475163" y="5408613"/>
            <a:ext cx="720725" cy="504825"/>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rot="5400000" flipH="1" flipV="1">
            <a:off x="7176294" y="5445919"/>
            <a:ext cx="647700" cy="503238"/>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307" name="ZoneTexte 34"/>
          <p:cNvSpPr txBox="1">
            <a:spLocks noChangeArrowheads="1"/>
          </p:cNvSpPr>
          <p:nvPr/>
        </p:nvSpPr>
        <p:spPr bwMode="auto">
          <a:xfrm>
            <a:off x="5084763" y="2420938"/>
            <a:ext cx="21145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1600">
                <a:solidFill>
                  <a:schemeClr val="tx1"/>
                </a:solidFill>
                <a:latin typeface="Calibri" panose="020F0502020204030204" pitchFamily="34" charset="0"/>
              </a:rPr>
              <a:t>Radiologie,</a:t>
            </a:r>
          </a:p>
          <a:p>
            <a:pPr algn="ctr" eaLnBrk="1" hangingPunct="1">
              <a:spcBef>
                <a:spcPct val="0"/>
              </a:spcBef>
              <a:buClrTx/>
              <a:buFontTx/>
              <a:buNone/>
            </a:pPr>
            <a:r>
              <a:rPr lang="fr-FR" altLang="fr-FR" sz="1600">
                <a:solidFill>
                  <a:schemeClr val="tx1"/>
                </a:solidFill>
                <a:latin typeface="Calibri" panose="020F0502020204030204" pitchFamily="34" charset="0"/>
              </a:rPr>
              <a:t>Cardiologie;</a:t>
            </a:r>
          </a:p>
          <a:p>
            <a:pPr algn="ctr" eaLnBrk="1" hangingPunct="1">
              <a:spcBef>
                <a:spcPct val="0"/>
              </a:spcBef>
              <a:buClrTx/>
              <a:buFontTx/>
              <a:buNone/>
            </a:pPr>
            <a:r>
              <a:rPr lang="fr-FR" altLang="fr-FR" sz="1600">
                <a:solidFill>
                  <a:schemeClr val="tx1"/>
                </a:solidFill>
                <a:latin typeface="Calibri" panose="020F0502020204030204" pitchFamily="34" charset="0"/>
              </a:rPr>
              <a:t>Neurologie (AVC ++)</a:t>
            </a:r>
          </a:p>
          <a:p>
            <a:pPr algn="ctr" eaLnBrk="1" hangingPunct="1">
              <a:spcBef>
                <a:spcPct val="0"/>
              </a:spcBef>
              <a:buClrTx/>
              <a:buFontTx/>
              <a:buNone/>
            </a:pPr>
            <a:r>
              <a:rPr lang="fr-FR" altLang="fr-FR" sz="1600">
                <a:solidFill>
                  <a:schemeClr val="tx1"/>
                </a:solidFill>
                <a:latin typeface="Calibri" panose="020F0502020204030204" pitchFamily="34" charset="0"/>
              </a:rPr>
              <a:t>Néphrologie</a:t>
            </a:r>
          </a:p>
          <a:p>
            <a:pPr algn="ctr" eaLnBrk="1" hangingPunct="1">
              <a:spcBef>
                <a:spcPct val="0"/>
              </a:spcBef>
              <a:buClrTx/>
              <a:buFontTx/>
              <a:buNone/>
            </a:pPr>
            <a:r>
              <a:rPr lang="fr-FR" altLang="fr-FR" sz="1600">
                <a:solidFill>
                  <a:schemeClr val="tx1"/>
                </a:solidFill>
                <a:latin typeface="Calibri" panose="020F0502020204030204" pitchFamily="34" charset="0"/>
              </a:rPr>
              <a:t>Cancérologie (RCP) etc.</a:t>
            </a:r>
          </a:p>
        </p:txBody>
      </p:sp>
      <p:sp>
        <p:nvSpPr>
          <p:cNvPr id="12308" name="ZoneTexte 35"/>
          <p:cNvSpPr txBox="1">
            <a:spLocks noChangeArrowheads="1"/>
          </p:cNvSpPr>
          <p:nvPr/>
        </p:nvSpPr>
        <p:spPr bwMode="auto">
          <a:xfrm>
            <a:off x="5018088" y="5300663"/>
            <a:ext cx="21161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1600">
                <a:solidFill>
                  <a:schemeClr val="tx1"/>
                </a:solidFill>
                <a:latin typeface="Calibri" panose="020F0502020204030204" pitchFamily="34" charset="0"/>
              </a:rPr>
              <a:t>Urgence </a:t>
            </a:r>
          </a:p>
          <a:p>
            <a:pPr algn="ctr" eaLnBrk="1" hangingPunct="1">
              <a:spcBef>
                <a:spcPct val="0"/>
              </a:spcBef>
              <a:buClrTx/>
              <a:buFontTx/>
              <a:buNone/>
            </a:pPr>
            <a:r>
              <a:rPr lang="fr-FR" altLang="fr-FR" sz="1600">
                <a:solidFill>
                  <a:schemeClr val="tx1"/>
                </a:solidFill>
                <a:latin typeface="Calibri" panose="020F0502020204030204" pitchFamily="34" charset="0"/>
              </a:rPr>
              <a:t>Programmé</a:t>
            </a:r>
          </a:p>
          <a:p>
            <a:pPr algn="ctr" eaLnBrk="1" hangingPunct="1">
              <a:spcBef>
                <a:spcPct val="0"/>
              </a:spcBef>
              <a:buClrTx/>
              <a:buFontTx/>
              <a:buNone/>
            </a:pPr>
            <a:endParaRPr lang="fr-FR" altLang="fr-FR" sz="1600">
              <a:solidFill>
                <a:schemeClr val="tx1"/>
              </a:solidFill>
              <a:latin typeface="Calibri" panose="020F0502020204030204" pitchFamily="34" charset="0"/>
            </a:endParaRPr>
          </a:p>
        </p:txBody>
      </p:sp>
      <p:sp>
        <p:nvSpPr>
          <p:cNvPr id="37" name="ZoneTexte 36"/>
          <p:cNvSpPr txBox="1"/>
          <p:nvPr/>
        </p:nvSpPr>
        <p:spPr>
          <a:xfrm>
            <a:off x="2855913" y="4076700"/>
            <a:ext cx="1471612" cy="3079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eaLnBrk="1" fontAlgn="auto" hangingPunct="1">
              <a:spcBef>
                <a:spcPts val="0"/>
              </a:spcBef>
              <a:spcAft>
                <a:spcPts val="0"/>
              </a:spcAft>
              <a:defRPr/>
            </a:pPr>
            <a:r>
              <a:rPr lang="fr-FR" sz="1400" dirty="0"/>
              <a:t>Télé assistance</a:t>
            </a:r>
          </a:p>
        </p:txBody>
      </p:sp>
      <p:sp>
        <p:nvSpPr>
          <p:cNvPr id="38" name="ZoneTexte 37"/>
          <p:cNvSpPr txBox="1"/>
          <p:nvPr/>
        </p:nvSpPr>
        <p:spPr>
          <a:xfrm>
            <a:off x="7680325" y="4076700"/>
            <a:ext cx="1550988" cy="3079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eaLnBrk="1" fontAlgn="auto" hangingPunct="1">
              <a:spcBef>
                <a:spcPts val="0"/>
              </a:spcBef>
              <a:spcAft>
                <a:spcPts val="0"/>
              </a:spcAft>
              <a:defRPr/>
            </a:pPr>
            <a:r>
              <a:rPr lang="fr-FR" sz="1400" dirty="0"/>
              <a:t>Télésurveillance</a:t>
            </a:r>
          </a:p>
        </p:txBody>
      </p:sp>
      <p:sp>
        <p:nvSpPr>
          <p:cNvPr id="12311" name="ZoneTexte 38"/>
          <p:cNvSpPr txBox="1">
            <a:spLocks noChangeArrowheads="1"/>
          </p:cNvSpPr>
          <p:nvPr/>
        </p:nvSpPr>
        <p:spPr bwMode="auto">
          <a:xfrm>
            <a:off x="1703388" y="3860800"/>
            <a:ext cx="10144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sz="1600">
                <a:solidFill>
                  <a:schemeClr val="tx1"/>
                </a:solidFill>
                <a:latin typeface="Calibri" panose="020F0502020204030204" pitchFamily="34" charset="0"/>
              </a:rPr>
              <a:t>Chirurgie</a:t>
            </a:r>
          </a:p>
          <a:p>
            <a:pPr eaLnBrk="1" hangingPunct="1">
              <a:spcBef>
                <a:spcPct val="0"/>
              </a:spcBef>
              <a:buClrTx/>
              <a:buFontTx/>
              <a:buNone/>
            </a:pPr>
            <a:r>
              <a:rPr lang="fr-FR" altLang="fr-FR" sz="1600">
                <a:solidFill>
                  <a:schemeClr val="tx1"/>
                </a:solidFill>
                <a:latin typeface="Calibri" panose="020F0502020204030204" pitchFamily="34" charset="0"/>
              </a:rPr>
              <a:t>Urgence</a:t>
            </a:r>
          </a:p>
          <a:p>
            <a:pPr eaLnBrk="1" hangingPunct="1">
              <a:spcBef>
                <a:spcPct val="0"/>
              </a:spcBef>
              <a:buClrTx/>
              <a:buFontTx/>
              <a:buNone/>
            </a:pPr>
            <a:r>
              <a:rPr lang="fr-FR" altLang="fr-FR" sz="1600">
                <a:solidFill>
                  <a:schemeClr val="tx1"/>
                </a:solidFill>
                <a:latin typeface="Calibri" panose="020F0502020204030204" pitchFamily="34" charset="0"/>
              </a:rPr>
              <a:t>radiologie</a:t>
            </a:r>
          </a:p>
        </p:txBody>
      </p:sp>
      <p:cxnSp>
        <p:nvCxnSpPr>
          <p:cNvPr id="41" name="Connecteur droit avec flèche 40"/>
          <p:cNvCxnSpPr/>
          <p:nvPr/>
        </p:nvCxnSpPr>
        <p:spPr>
          <a:xfrm rot="5400000" flipH="1" flipV="1">
            <a:off x="3863181" y="3501232"/>
            <a:ext cx="504825" cy="503238"/>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rot="16200000" flipH="1">
            <a:off x="3898900" y="4545013"/>
            <a:ext cx="504825" cy="4318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rot="16200000" flipV="1">
            <a:off x="7895431" y="3572670"/>
            <a:ext cx="504825" cy="360362"/>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rot="5400000">
            <a:off x="7967663" y="4581525"/>
            <a:ext cx="504825" cy="358775"/>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94237" name="Imag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52088" y="207963"/>
            <a:ext cx="1839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a:xfrm>
            <a:off x="4314825" y="6454775"/>
            <a:ext cx="7620000" cy="365125"/>
          </a:xfrm>
        </p:spPr>
        <p:txBody>
          <a:bodyPr/>
          <a:lstStyle/>
          <a:p>
            <a:pPr algn="r">
              <a:defRPr/>
            </a:pPr>
            <a:r>
              <a:rPr lang="fr-FR"/>
              <a:t>ANFH La Réunion 21 avril 2016</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1412875"/>
            <a:ext cx="7345362"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re 4"/>
          <p:cNvSpPr>
            <a:spLocks noGrp="1"/>
          </p:cNvSpPr>
          <p:nvPr>
            <p:ph type="title"/>
          </p:nvPr>
        </p:nvSpPr>
        <p:spPr>
          <a:xfrm>
            <a:off x="1909763" y="0"/>
            <a:ext cx="8229600" cy="884238"/>
          </a:xfrm>
        </p:spPr>
        <p:txBody>
          <a:bodyPr rtlCol="0">
            <a:normAutofit fontScale="90000"/>
          </a:bodyPr>
          <a:lstStyle/>
          <a:p>
            <a:pPr algn="ctr" fontAlgn="auto">
              <a:spcAft>
                <a:spcPts val="0"/>
              </a:spcAft>
              <a:defRPr/>
            </a:pPr>
            <a:r>
              <a:rPr lang="fr-FR" altLang="fr-FR" sz="3100" dirty="0">
                <a:solidFill>
                  <a:schemeClr val="tx1">
                    <a:lumMod val="85000"/>
                    <a:lumOff val="15000"/>
                  </a:schemeClr>
                </a:solidFill>
              </a:rPr>
              <a:t>Le besoin de télémédecine entre le CH Mayotte et le CHU Réunion </a:t>
            </a:r>
            <a:br>
              <a:rPr lang="fr-FR" altLang="fr-FR" sz="3200" dirty="0">
                <a:solidFill>
                  <a:schemeClr val="tx1">
                    <a:lumMod val="85000"/>
                    <a:lumOff val="15000"/>
                  </a:schemeClr>
                </a:solidFill>
              </a:rPr>
            </a:br>
            <a:endParaRPr lang="fr-FR" altLang="fr-FR" sz="2800" dirty="0">
              <a:solidFill>
                <a:schemeClr val="tx1">
                  <a:lumMod val="85000"/>
                  <a:lumOff val="15000"/>
                </a:schemeClr>
              </a:solidFill>
            </a:endParaRPr>
          </a:p>
        </p:txBody>
      </p:sp>
      <p:cxnSp>
        <p:nvCxnSpPr>
          <p:cNvPr id="3" name="Connecteur droit avec flèche 2"/>
          <p:cNvCxnSpPr/>
          <p:nvPr/>
        </p:nvCxnSpPr>
        <p:spPr>
          <a:xfrm>
            <a:off x="5138738" y="4083050"/>
            <a:ext cx="2343150" cy="145415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6542088" y="4440238"/>
            <a:ext cx="1185862" cy="369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fontAlgn="auto" hangingPunct="1">
              <a:spcBef>
                <a:spcPts val="0"/>
              </a:spcBef>
              <a:spcAft>
                <a:spcPts val="0"/>
              </a:spcAft>
              <a:defRPr/>
            </a:pPr>
            <a:r>
              <a:rPr lang="fr-FR" dirty="0"/>
              <a:t>2000 km</a:t>
            </a:r>
          </a:p>
        </p:txBody>
      </p:sp>
      <p:pic>
        <p:nvPicPr>
          <p:cNvPr id="96262"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55325" y="0"/>
            <a:ext cx="133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ox(in)">
                                      <p:cBhvr>
                                        <p:cTn id="7"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38375" y="76200"/>
            <a:ext cx="7539038" cy="1344613"/>
          </a:xfrm>
        </p:spPr>
        <p:style>
          <a:lnRef idx="1">
            <a:schemeClr val="accent6"/>
          </a:lnRef>
          <a:fillRef idx="2">
            <a:schemeClr val="accent6"/>
          </a:fillRef>
          <a:effectRef idx="1">
            <a:schemeClr val="accent6"/>
          </a:effectRef>
          <a:fontRef idx="minor">
            <a:schemeClr val="dk1"/>
          </a:fontRef>
        </p:style>
        <p:txBody>
          <a:bodyPr rtlCol="0">
            <a:normAutofit fontScale="90000"/>
          </a:bodyPr>
          <a:lstStyle/>
          <a:p>
            <a:pPr algn="ctr" fontAlgn="auto">
              <a:spcAft>
                <a:spcPts val="0"/>
              </a:spcAft>
              <a:defRPr/>
            </a:pPr>
            <a:r>
              <a:rPr lang="fr-FR" sz="2325" b="1" dirty="0">
                <a:solidFill>
                  <a:srgbClr val="993300"/>
                </a:solidFill>
              </a:rPr>
              <a:t>Une définition des actes médicaux de télémédecine pour décrire les pratiques professionnelles dans le projet médical de télémédecine</a:t>
            </a:r>
            <a:r>
              <a:rPr lang="en-US" sz="2325" dirty="0">
                <a:solidFill>
                  <a:srgbClr val="993300"/>
                </a:solidFill>
              </a:rPr>
              <a:t>.</a:t>
            </a:r>
            <a:br>
              <a:rPr lang="en-US" dirty="0">
                <a:solidFill>
                  <a:srgbClr val="993300"/>
                </a:solidFill>
              </a:rPr>
            </a:br>
            <a:r>
              <a:rPr lang="fr-FR" sz="1650" i="1" dirty="0">
                <a:solidFill>
                  <a:srgbClr val="993300"/>
                </a:solidFill>
              </a:rPr>
              <a:t>Décret du 19 octobre 2010</a:t>
            </a:r>
            <a:endParaRPr lang="fr-FR" sz="1650" dirty="0"/>
          </a:p>
        </p:txBody>
      </p:sp>
      <p:sp>
        <p:nvSpPr>
          <p:cNvPr id="12291" name="Rectangle 3"/>
          <p:cNvSpPr>
            <a:spLocks noGrp="1" noChangeArrowheads="1"/>
          </p:cNvSpPr>
          <p:nvPr>
            <p:ph type="body" idx="1"/>
          </p:nvPr>
        </p:nvSpPr>
        <p:spPr>
          <a:xfrm>
            <a:off x="1703388" y="1673225"/>
            <a:ext cx="8569325" cy="5184775"/>
          </a:xfrm>
        </p:spPr>
        <p:txBody>
          <a:bodyPr rtlCol="0">
            <a:normAutofit fontScale="77500" lnSpcReduction="20000"/>
          </a:bodyPr>
          <a:lstStyle/>
          <a:p>
            <a:pPr fontAlgn="auto">
              <a:lnSpc>
                <a:spcPct val="120000"/>
              </a:lnSpc>
              <a:spcBef>
                <a:spcPct val="0"/>
              </a:spcBef>
              <a:spcAft>
                <a:spcPts val="0"/>
              </a:spcAft>
              <a:buFont typeface="Wingdings 3" charset="2"/>
              <a:buChar char=""/>
              <a:defRPr/>
            </a:pPr>
            <a:r>
              <a:rPr lang="fr-FR" altLang="fr-FR" sz="2400" b="1" dirty="0">
                <a:solidFill>
                  <a:schemeClr val="tx1">
                    <a:lumMod val="75000"/>
                    <a:lumOff val="25000"/>
                  </a:schemeClr>
                </a:solidFill>
              </a:rPr>
              <a:t>La téléconsultation</a:t>
            </a:r>
            <a:r>
              <a:rPr lang="fr-FR" altLang="fr-FR" sz="2400" dirty="0">
                <a:solidFill>
                  <a:schemeClr val="tx1">
                    <a:lumMod val="75000"/>
                    <a:lumOff val="25000"/>
                  </a:schemeClr>
                </a:solidFill>
              </a:rPr>
              <a:t> </a:t>
            </a:r>
            <a:r>
              <a:rPr lang="fr-FR" altLang="fr-FR" sz="2400" i="1" dirty="0">
                <a:solidFill>
                  <a:schemeClr val="tx1">
                    <a:lumMod val="75000"/>
                    <a:lumOff val="25000"/>
                  </a:schemeClr>
                </a:solidFill>
              </a:rPr>
              <a:t>en présence du patient </a:t>
            </a:r>
            <a:r>
              <a:rPr lang="fr-FR" altLang="fr-FR" sz="2400" dirty="0">
                <a:solidFill>
                  <a:schemeClr val="tx1">
                    <a:lumMod val="75000"/>
                    <a:lumOff val="25000"/>
                  </a:schemeClr>
                </a:solidFill>
              </a:rPr>
              <a:t>qui peut être assisté d’un professionnel de santé médical ou non = </a:t>
            </a:r>
            <a:r>
              <a:rPr lang="fr-FR" altLang="fr-FR" sz="2400" i="1" dirty="0">
                <a:solidFill>
                  <a:srgbClr val="FF0000"/>
                </a:solidFill>
              </a:rPr>
              <a:t>une pratique qui vient </a:t>
            </a:r>
            <a:r>
              <a:rPr lang="fr-FR" altLang="fr-FR" sz="2400" i="1" u="sng" dirty="0">
                <a:solidFill>
                  <a:srgbClr val="FF0000"/>
                </a:solidFill>
              </a:rPr>
              <a:t>compléter</a:t>
            </a:r>
            <a:r>
              <a:rPr lang="fr-FR" altLang="fr-FR" sz="2400" i="1" dirty="0">
                <a:solidFill>
                  <a:srgbClr val="FF0000"/>
                </a:solidFill>
              </a:rPr>
              <a:t> la consultation en face en face  </a:t>
            </a:r>
            <a:endParaRPr lang="fr-FR" altLang="fr-FR" sz="2400" dirty="0">
              <a:solidFill>
                <a:schemeClr val="tx1">
                  <a:lumMod val="75000"/>
                  <a:lumOff val="25000"/>
                </a:schemeClr>
              </a:solidFill>
            </a:endParaRPr>
          </a:p>
          <a:p>
            <a:pPr fontAlgn="auto">
              <a:lnSpc>
                <a:spcPct val="120000"/>
              </a:lnSpc>
              <a:spcBef>
                <a:spcPct val="0"/>
              </a:spcBef>
              <a:spcAft>
                <a:spcPts val="0"/>
              </a:spcAft>
              <a:buFont typeface="Wingdings 3" charset="2"/>
              <a:buChar char=""/>
              <a:defRPr/>
            </a:pPr>
            <a:r>
              <a:rPr lang="fr-FR" altLang="fr-FR" sz="2400" b="1" dirty="0">
                <a:solidFill>
                  <a:schemeClr val="tx1">
                    <a:lumMod val="75000"/>
                    <a:lumOff val="25000"/>
                  </a:schemeClr>
                </a:solidFill>
              </a:rPr>
              <a:t>La </a:t>
            </a:r>
            <a:r>
              <a:rPr lang="fr-FR" altLang="fr-FR" sz="2400" b="1" dirty="0" err="1">
                <a:solidFill>
                  <a:schemeClr val="tx1">
                    <a:lumMod val="75000"/>
                    <a:lumOff val="25000"/>
                  </a:schemeClr>
                </a:solidFill>
              </a:rPr>
              <a:t>téléexpertise</a:t>
            </a:r>
            <a:r>
              <a:rPr lang="fr-FR" altLang="fr-FR" sz="2400" dirty="0">
                <a:solidFill>
                  <a:schemeClr val="tx1">
                    <a:lumMod val="75000"/>
                    <a:lumOff val="25000"/>
                  </a:schemeClr>
                </a:solidFill>
              </a:rPr>
              <a:t> entre médecins avec le dossier médical </a:t>
            </a:r>
            <a:r>
              <a:rPr lang="fr-FR" altLang="fr-FR" sz="2400" i="1" dirty="0">
                <a:solidFill>
                  <a:schemeClr val="tx1">
                    <a:lumMod val="75000"/>
                    <a:lumOff val="25000"/>
                  </a:schemeClr>
                </a:solidFill>
              </a:rPr>
              <a:t>en l’absence du patient  = </a:t>
            </a:r>
            <a:r>
              <a:rPr lang="fr-FR" altLang="fr-FR" sz="2400" i="1" dirty="0">
                <a:solidFill>
                  <a:srgbClr val="FF0000"/>
                </a:solidFill>
              </a:rPr>
              <a:t>une pratique qui prend en compte la nécessaire </a:t>
            </a:r>
            <a:r>
              <a:rPr lang="fr-FR" altLang="fr-FR" sz="2400" i="1" u="sng" dirty="0">
                <a:solidFill>
                  <a:srgbClr val="FF0000"/>
                </a:solidFill>
              </a:rPr>
              <a:t>mutualisation</a:t>
            </a:r>
            <a:r>
              <a:rPr lang="fr-FR" altLang="fr-FR" sz="2400" i="1" dirty="0">
                <a:solidFill>
                  <a:srgbClr val="FF0000"/>
                </a:solidFill>
              </a:rPr>
              <a:t> des savoirs des professionnels médicaux</a:t>
            </a:r>
            <a:endParaRPr lang="fr-FR" altLang="fr-FR" sz="2400" dirty="0">
              <a:solidFill>
                <a:schemeClr val="tx1">
                  <a:lumMod val="75000"/>
                  <a:lumOff val="25000"/>
                </a:schemeClr>
              </a:solidFill>
            </a:endParaRPr>
          </a:p>
          <a:p>
            <a:pPr algn="just" fontAlgn="auto">
              <a:lnSpc>
                <a:spcPct val="120000"/>
              </a:lnSpc>
              <a:spcBef>
                <a:spcPct val="0"/>
              </a:spcBef>
              <a:spcAft>
                <a:spcPts val="0"/>
              </a:spcAft>
              <a:buFont typeface="Wingdings 3" charset="2"/>
              <a:buChar char=""/>
              <a:defRPr/>
            </a:pPr>
            <a:r>
              <a:rPr lang="fr-FR" altLang="fr-FR" sz="2400" b="1" dirty="0">
                <a:solidFill>
                  <a:schemeClr val="tx1">
                    <a:lumMod val="75000"/>
                    <a:lumOff val="25000"/>
                  </a:schemeClr>
                </a:solidFill>
              </a:rPr>
              <a:t>La télésurveillance médicale</a:t>
            </a:r>
            <a:r>
              <a:rPr lang="fr-FR" altLang="fr-FR" sz="2400" dirty="0">
                <a:solidFill>
                  <a:schemeClr val="tx1">
                    <a:lumMod val="75000"/>
                    <a:lumOff val="25000"/>
                  </a:schemeClr>
                </a:solidFill>
              </a:rPr>
              <a:t> : transmission et interprétation par un médecin d’un indicateur clinique ou biologique d’une maladie (chronique) = </a:t>
            </a:r>
            <a:r>
              <a:rPr lang="fr-FR" altLang="fr-FR" sz="2400" i="1" dirty="0">
                <a:solidFill>
                  <a:srgbClr val="FF0000"/>
                </a:solidFill>
              </a:rPr>
              <a:t>une pratique qui structure </a:t>
            </a:r>
            <a:r>
              <a:rPr lang="fr-FR" altLang="fr-FR" sz="2400" i="1" u="sng" dirty="0">
                <a:solidFill>
                  <a:srgbClr val="FF0000"/>
                </a:solidFill>
              </a:rPr>
              <a:t>le parcours de soin d’une maladie chronique</a:t>
            </a:r>
            <a:endParaRPr lang="fr-FR" altLang="fr-FR" sz="2400" u="sng" dirty="0">
              <a:solidFill>
                <a:schemeClr val="tx1">
                  <a:lumMod val="75000"/>
                  <a:lumOff val="25000"/>
                </a:schemeClr>
              </a:solidFill>
            </a:endParaRPr>
          </a:p>
          <a:p>
            <a:pPr algn="just" fontAlgn="auto">
              <a:lnSpc>
                <a:spcPct val="120000"/>
              </a:lnSpc>
              <a:spcBef>
                <a:spcPct val="0"/>
              </a:spcBef>
              <a:spcAft>
                <a:spcPts val="0"/>
              </a:spcAft>
              <a:buFont typeface="Wingdings 3" charset="2"/>
              <a:buChar char=""/>
              <a:defRPr/>
            </a:pPr>
            <a:r>
              <a:rPr lang="fr-FR" altLang="fr-FR" sz="2400" b="1" dirty="0">
                <a:solidFill>
                  <a:schemeClr val="tx1">
                    <a:lumMod val="75000"/>
                    <a:lumOff val="25000"/>
                  </a:schemeClr>
                </a:solidFill>
              </a:rPr>
              <a:t>La téléassistance</a:t>
            </a:r>
            <a:r>
              <a:rPr lang="fr-FR" altLang="fr-FR" sz="2400" dirty="0">
                <a:solidFill>
                  <a:schemeClr val="tx1">
                    <a:lumMod val="75000"/>
                    <a:lumOff val="25000"/>
                  </a:schemeClr>
                </a:solidFill>
              </a:rPr>
              <a:t> </a:t>
            </a:r>
            <a:r>
              <a:rPr lang="fr-FR" altLang="fr-FR" sz="2400" b="1" dirty="0">
                <a:solidFill>
                  <a:schemeClr val="tx1">
                    <a:lumMod val="75000"/>
                    <a:lumOff val="25000"/>
                  </a:schemeClr>
                </a:solidFill>
              </a:rPr>
              <a:t>médicale</a:t>
            </a:r>
            <a:r>
              <a:rPr lang="fr-FR" altLang="fr-FR" sz="2400" dirty="0">
                <a:solidFill>
                  <a:schemeClr val="tx1">
                    <a:lumMod val="75000"/>
                    <a:lumOff val="25000"/>
                  </a:schemeClr>
                </a:solidFill>
              </a:rPr>
              <a:t> d’un médecin à un autre médecin ou à un professionnel de santé non-médical = </a:t>
            </a:r>
            <a:r>
              <a:rPr lang="fr-FR" altLang="fr-FR" sz="2400" i="1" dirty="0">
                <a:solidFill>
                  <a:srgbClr val="FF0000"/>
                </a:solidFill>
              </a:rPr>
              <a:t>une pratique qui structure </a:t>
            </a:r>
            <a:r>
              <a:rPr lang="fr-FR" altLang="fr-FR" sz="2400" i="1" u="sng" dirty="0">
                <a:solidFill>
                  <a:srgbClr val="FF0000"/>
                </a:solidFill>
              </a:rPr>
              <a:t>une prise en charge pluri-professionnelle (avec les professionnels de santé non médicaux)</a:t>
            </a:r>
            <a:endParaRPr lang="fr-FR" altLang="fr-FR" sz="2400" u="sng" dirty="0">
              <a:solidFill>
                <a:srgbClr val="FF0000"/>
              </a:solidFill>
            </a:endParaRPr>
          </a:p>
          <a:p>
            <a:pPr fontAlgn="auto">
              <a:lnSpc>
                <a:spcPct val="120000"/>
              </a:lnSpc>
              <a:spcBef>
                <a:spcPct val="0"/>
              </a:spcBef>
              <a:spcAft>
                <a:spcPts val="0"/>
              </a:spcAft>
              <a:buFont typeface="Wingdings 3" charset="2"/>
              <a:buChar char=""/>
              <a:defRPr/>
            </a:pPr>
            <a:r>
              <a:rPr lang="fr-FR" altLang="fr-FR" sz="2400" b="1" dirty="0">
                <a:solidFill>
                  <a:schemeClr val="tx1">
                    <a:lumMod val="75000"/>
                    <a:lumOff val="25000"/>
                  </a:schemeClr>
                </a:solidFill>
              </a:rPr>
              <a:t>Le téléconseil médical (</a:t>
            </a:r>
            <a:r>
              <a:rPr lang="fr-FR" altLang="fr-FR" sz="2400" i="1" dirty="0">
                <a:solidFill>
                  <a:schemeClr val="tx1">
                    <a:lumMod val="75000"/>
                    <a:lumOff val="25000"/>
                  </a:schemeClr>
                </a:solidFill>
              </a:rPr>
              <a:t>réponse médicale</a:t>
            </a:r>
            <a:r>
              <a:rPr lang="fr-FR" altLang="fr-FR" sz="2400" b="1" dirty="0">
                <a:solidFill>
                  <a:schemeClr val="tx1">
                    <a:lumMod val="75000"/>
                    <a:lumOff val="25000"/>
                  </a:schemeClr>
                </a:solidFill>
              </a:rPr>
              <a:t>)</a:t>
            </a:r>
            <a:r>
              <a:rPr lang="fr-FR" altLang="fr-FR" sz="2400" dirty="0">
                <a:solidFill>
                  <a:schemeClr val="tx1">
                    <a:lumMod val="75000"/>
                    <a:lumOff val="25000"/>
                  </a:schemeClr>
                </a:solidFill>
              </a:rPr>
              <a:t> du Centre 15 dans le cadre de la PDS = </a:t>
            </a:r>
            <a:r>
              <a:rPr lang="fr-FR" altLang="fr-FR" sz="2400" i="1" dirty="0">
                <a:solidFill>
                  <a:srgbClr val="FF0000"/>
                </a:solidFill>
              </a:rPr>
              <a:t>une nouvelle prestation médicale de soin primaire</a:t>
            </a:r>
            <a:endParaRPr lang="fr-FR" altLang="fr-FR" sz="2400" b="1" dirty="0">
              <a:solidFill>
                <a:schemeClr val="tx1">
                  <a:lumMod val="75000"/>
                  <a:lumOff val="25000"/>
                </a:schemeClr>
              </a:solidFill>
            </a:endParaRPr>
          </a:p>
        </p:txBody>
      </p:sp>
      <p:pic>
        <p:nvPicPr>
          <p:cNvPr id="26628"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6588" y="76200"/>
            <a:ext cx="133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a:xfrm flipV="1">
            <a:off x="2589213" y="6500813"/>
            <a:ext cx="8655050" cy="357187"/>
          </a:xfrm>
        </p:spPr>
        <p:txBody>
          <a:bodyPr/>
          <a:lstStyle/>
          <a:p>
            <a:pPr>
              <a:defRPr/>
            </a:pPr>
            <a:r>
              <a:rPr lang="fr-FR" dirty="0"/>
              <a:t>ANFH La Réunion 21 avril 2016</a:t>
            </a:r>
            <a:endParaRPr lang="en-US" dirty="0"/>
          </a:p>
        </p:txBody>
      </p:sp>
      <p:sp>
        <p:nvSpPr>
          <p:cNvPr id="26630"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1C91FAD4-8132-4750-8046-27A158BDE48C}" type="slidenum">
              <a:rPr lang="en-US" altLang="fr-FR" smtClean="0">
                <a:solidFill>
                  <a:srgbClr val="FEFFFF"/>
                </a:solidFill>
              </a:rPr>
              <a:pPr fontAlgn="base">
                <a:spcBef>
                  <a:spcPct val="0"/>
                </a:spcBef>
                <a:spcAft>
                  <a:spcPct val="0"/>
                </a:spcAft>
                <a:buClrTx/>
                <a:buFontTx/>
                <a:buNone/>
              </a:pPr>
              <a:t>5</a:t>
            </a:fld>
            <a:endParaRPr lang="en-US" altLang="fr-FR">
              <a:solidFill>
                <a:srgbClr val="FEFFFF"/>
              </a:solidFill>
            </a:endParaRPr>
          </a:p>
        </p:txBody>
      </p:sp>
    </p:spTree>
    <p:extLst>
      <p:ext uri="{BB962C8B-B14F-4D97-AF65-F5344CB8AC3E}">
        <p14:creationId xmlns:p14="http://schemas.microsoft.com/office/powerpoint/2010/main" val="23080488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88" y="1700213"/>
            <a:ext cx="5464175"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8307" name="Line 4"/>
          <p:cNvSpPr>
            <a:spLocks noChangeShapeType="1"/>
          </p:cNvSpPr>
          <p:nvPr/>
        </p:nvSpPr>
        <p:spPr bwMode="auto">
          <a:xfrm>
            <a:off x="5562600" y="1676400"/>
            <a:ext cx="1588" cy="15240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2535" name="Titre 6"/>
          <p:cNvSpPr>
            <a:spLocks noGrp="1"/>
          </p:cNvSpPr>
          <p:nvPr>
            <p:ph type="title"/>
          </p:nvPr>
        </p:nvSpPr>
        <p:spPr>
          <a:xfrm>
            <a:off x="1981200" y="260350"/>
            <a:ext cx="8477250" cy="936625"/>
          </a:xfrm>
        </p:spPr>
        <p:txBody>
          <a:bodyPr rtlCol="0">
            <a:normAutofit fontScale="90000"/>
          </a:bodyPr>
          <a:lstStyle/>
          <a:p>
            <a:pPr algn="ctr" fontAlgn="auto">
              <a:spcAft>
                <a:spcPts val="0"/>
              </a:spcAft>
              <a:defRPr/>
            </a:pPr>
            <a:r>
              <a:rPr lang="fr-FR" altLang="fr-FR" sz="2800" dirty="0">
                <a:solidFill>
                  <a:schemeClr val="tx1">
                    <a:lumMod val="85000"/>
                    <a:lumOff val="15000"/>
                  </a:schemeClr>
                </a:solidFill>
              </a:rPr>
              <a:t>Le projet médical partagé avec  télémédecine dans </a:t>
            </a:r>
            <a:br>
              <a:rPr lang="fr-FR" altLang="fr-FR" sz="2800" dirty="0">
                <a:solidFill>
                  <a:schemeClr val="tx1">
                    <a:lumMod val="85000"/>
                    <a:lumOff val="15000"/>
                  </a:schemeClr>
                </a:solidFill>
              </a:rPr>
            </a:br>
            <a:r>
              <a:rPr lang="fr-FR" altLang="fr-FR" sz="2800" dirty="0">
                <a:solidFill>
                  <a:schemeClr val="tx1">
                    <a:lumMod val="85000"/>
                    <a:lumOff val="15000"/>
                  </a:schemeClr>
                </a:solidFill>
              </a:rPr>
              <a:t>le GHT Mayotte-Réunion</a:t>
            </a:r>
          </a:p>
        </p:txBody>
      </p:sp>
      <p:pic>
        <p:nvPicPr>
          <p:cNvPr id="98309"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55325" y="0"/>
            <a:ext cx="133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p:cNvSpPr/>
          <p:nvPr/>
        </p:nvSpPr>
        <p:spPr>
          <a:xfrm>
            <a:off x="5029200" y="1676400"/>
            <a:ext cx="728663" cy="609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 name="Ellipse 3"/>
          <p:cNvSpPr/>
          <p:nvPr/>
        </p:nvSpPr>
        <p:spPr>
          <a:xfrm>
            <a:off x="4129088" y="285750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 name="Ellipse 5"/>
          <p:cNvSpPr/>
          <p:nvPr/>
        </p:nvSpPr>
        <p:spPr>
          <a:xfrm>
            <a:off x="3857625" y="2857500"/>
            <a:ext cx="571500" cy="5000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 name="Ellipse 7"/>
          <p:cNvSpPr/>
          <p:nvPr/>
        </p:nvSpPr>
        <p:spPr>
          <a:xfrm>
            <a:off x="7072313" y="3100388"/>
            <a:ext cx="614362" cy="542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 name="Ellipse 9"/>
          <p:cNvSpPr/>
          <p:nvPr/>
        </p:nvSpPr>
        <p:spPr>
          <a:xfrm>
            <a:off x="5357813" y="5672138"/>
            <a:ext cx="614362" cy="62865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 name="Rectangle 14"/>
          <p:cNvSpPr/>
          <p:nvPr/>
        </p:nvSpPr>
        <p:spPr>
          <a:xfrm>
            <a:off x="1028700" y="3365500"/>
            <a:ext cx="771525" cy="58102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CHM</a:t>
            </a:r>
          </a:p>
        </p:txBody>
      </p:sp>
      <p:cxnSp>
        <p:nvCxnSpPr>
          <p:cNvPr id="19" name="Connecteur droit avec flèche 18"/>
          <p:cNvCxnSpPr/>
          <p:nvPr/>
        </p:nvCxnSpPr>
        <p:spPr>
          <a:xfrm flipV="1">
            <a:off x="4429125" y="2286000"/>
            <a:ext cx="600075" cy="617538"/>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1887538" y="2012950"/>
            <a:ext cx="3048000" cy="139065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1887538" y="4095750"/>
            <a:ext cx="3355975" cy="1890713"/>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5781675" y="2171700"/>
            <a:ext cx="1290638" cy="928688"/>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5507038" y="2400300"/>
            <a:ext cx="107950" cy="3071813"/>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255713" y="1889125"/>
            <a:ext cx="2124075" cy="6381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fr-FR" dirty="0"/>
              <a:t>Télé-expertise</a:t>
            </a:r>
          </a:p>
          <a:p>
            <a:pPr algn="ctr" eaLnBrk="1" fontAlgn="auto" hangingPunct="1">
              <a:spcBef>
                <a:spcPts val="0"/>
              </a:spcBef>
              <a:spcAft>
                <a:spcPts val="0"/>
              </a:spcAft>
              <a:defRPr/>
            </a:pPr>
            <a:r>
              <a:rPr lang="fr-FR" dirty="0"/>
              <a:t>Téléconsultation</a:t>
            </a:r>
          </a:p>
        </p:txBody>
      </p:sp>
      <p:sp>
        <p:nvSpPr>
          <p:cNvPr id="35" name="Rectangle 34"/>
          <p:cNvSpPr/>
          <p:nvPr/>
        </p:nvSpPr>
        <p:spPr>
          <a:xfrm>
            <a:off x="1287463" y="5026025"/>
            <a:ext cx="2124075" cy="6381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fr-FR" dirty="0"/>
              <a:t>Télé-expertise</a:t>
            </a:r>
          </a:p>
          <a:p>
            <a:pPr algn="ctr" eaLnBrk="1" fontAlgn="auto" hangingPunct="1">
              <a:spcBef>
                <a:spcPts val="0"/>
              </a:spcBef>
              <a:spcAft>
                <a:spcPts val="0"/>
              </a:spcAft>
              <a:defRPr/>
            </a:pPr>
            <a:r>
              <a:rPr lang="fr-FR" dirty="0"/>
              <a:t>Téléconsultation</a:t>
            </a:r>
          </a:p>
        </p:txBody>
      </p:sp>
      <p:sp>
        <p:nvSpPr>
          <p:cNvPr id="32" name="ZoneTexte 31"/>
          <p:cNvSpPr txBox="1"/>
          <p:nvPr/>
        </p:nvSpPr>
        <p:spPr>
          <a:xfrm>
            <a:off x="4672013" y="2822575"/>
            <a:ext cx="2000250" cy="646113"/>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eaLnBrk="1" fontAlgn="auto" hangingPunct="1">
              <a:spcBef>
                <a:spcPts val="0"/>
              </a:spcBef>
              <a:spcAft>
                <a:spcPts val="0"/>
              </a:spcAft>
              <a:defRPr/>
            </a:pPr>
            <a:r>
              <a:rPr lang="fr-FR" dirty="0"/>
              <a:t>Télé-expertise</a:t>
            </a:r>
          </a:p>
          <a:p>
            <a:pPr algn="ctr" eaLnBrk="1" fontAlgn="auto" hangingPunct="1">
              <a:spcBef>
                <a:spcPts val="0"/>
              </a:spcBef>
              <a:spcAft>
                <a:spcPts val="0"/>
              </a:spcAft>
              <a:defRPr/>
            </a:pPr>
            <a:r>
              <a:rPr lang="fr-FR" dirty="0"/>
              <a:t>Téléconsultation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re 1"/>
          <p:cNvSpPr>
            <a:spLocks noGrp="1"/>
          </p:cNvSpPr>
          <p:nvPr>
            <p:ph type="title"/>
          </p:nvPr>
        </p:nvSpPr>
        <p:spPr>
          <a:xfrm>
            <a:off x="1900239" y="147638"/>
            <a:ext cx="9601200" cy="1611312"/>
          </a:xfrm>
        </p:spPr>
        <p:style>
          <a:lnRef idx="2">
            <a:schemeClr val="accent1"/>
          </a:lnRef>
          <a:fillRef idx="1">
            <a:schemeClr val="lt1"/>
          </a:fillRef>
          <a:effectRef idx="0">
            <a:schemeClr val="accent1"/>
          </a:effectRef>
          <a:fontRef idx="minor">
            <a:schemeClr val="dk1"/>
          </a:fontRef>
        </p:style>
        <p:txBody>
          <a:bodyPr/>
          <a:lstStyle/>
          <a:p>
            <a:pPr algn="ctr"/>
            <a:r>
              <a:rPr lang="fr-FR" altLang="fr-FR" sz="3200" dirty="0"/>
              <a:t>La télé-expertise est l’acte de télémédecine le plus structurant d’un GHT Outre-mer pour réguler les EVASANS</a:t>
            </a:r>
          </a:p>
        </p:txBody>
      </p:sp>
      <p:sp>
        <p:nvSpPr>
          <p:cNvPr id="3" name="Espace réservé du pied de page 2"/>
          <p:cNvSpPr>
            <a:spLocks noGrp="1"/>
          </p:cNvSpPr>
          <p:nvPr>
            <p:ph type="ftr" sz="quarter" idx="11"/>
          </p:nvPr>
        </p:nvSpPr>
        <p:spPr/>
        <p:txBody>
          <a:bodyPr/>
          <a:lstStyle/>
          <a:p>
            <a:pPr algn="r">
              <a:defRPr/>
            </a:pPr>
            <a:r>
              <a:rPr lang="fr-FR" dirty="0"/>
              <a:t>ANFH La Réunion 21 avril 2016</a:t>
            </a:r>
            <a:endParaRPr lang="en-US" dirty="0"/>
          </a:p>
        </p:txBody>
      </p:sp>
      <p:sp>
        <p:nvSpPr>
          <p:cNvPr id="100356"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452DA5D-49B2-46A2-AD15-8DD64066BDDC}" type="slidenum">
              <a:rPr lang="en-US" altLang="fr-FR" smtClean="0">
                <a:solidFill>
                  <a:srgbClr val="FEFFFF"/>
                </a:solidFill>
              </a:rPr>
              <a:pPr fontAlgn="base">
                <a:spcBef>
                  <a:spcPct val="0"/>
                </a:spcBef>
                <a:spcAft>
                  <a:spcPct val="0"/>
                </a:spcAft>
              </a:pPr>
              <a:t>51</a:t>
            </a:fld>
            <a:endParaRPr lang="en-US" altLang="fr-FR">
              <a:solidFill>
                <a:srgbClr val="FEFFFF"/>
              </a:solidFill>
            </a:endParaRPr>
          </a:p>
        </p:txBody>
      </p:sp>
      <p:pic>
        <p:nvPicPr>
          <p:cNvPr id="100357"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4688" y="2003425"/>
            <a:ext cx="7443787"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re 1"/>
          <p:cNvSpPr>
            <a:spLocks noGrp="1"/>
          </p:cNvSpPr>
          <p:nvPr>
            <p:ph type="title"/>
          </p:nvPr>
        </p:nvSpPr>
        <p:spPr>
          <a:xfrm>
            <a:off x="1857375" y="0"/>
            <a:ext cx="9161463" cy="1281112"/>
          </a:xfrm>
        </p:spPr>
        <p:style>
          <a:lnRef idx="2">
            <a:schemeClr val="accent1"/>
          </a:lnRef>
          <a:fillRef idx="1">
            <a:schemeClr val="lt1"/>
          </a:fillRef>
          <a:effectRef idx="0">
            <a:schemeClr val="accent1"/>
          </a:effectRef>
          <a:fontRef idx="minor">
            <a:schemeClr val="dk1"/>
          </a:fontRef>
        </p:style>
        <p:txBody>
          <a:bodyPr/>
          <a:lstStyle/>
          <a:p>
            <a:pPr algn="ctr"/>
            <a:r>
              <a:rPr lang="fr-FR" altLang="fr-FR" sz="2800" dirty="0"/>
              <a:t>La téléconsultation programmée dans un GHT permet de réduire les consultations avancées et de mieux gérer le temps médical </a:t>
            </a:r>
          </a:p>
        </p:txBody>
      </p:sp>
      <p:sp>
        <p:nvSpPr>
          <p:cNvPr id="3" name="Espace réservé du pied de page 2"/>
          <p:cNvSpPr>
            <a:spLocks noGrp="1"/>
          </p:cNvSpPr>
          <p:nvPr>
            <p:ph type="ftr" sz="quarter" idx="11"/>
          </p:nvPr>
        </p:nvSpPr>
        <p:spPr/>
        <p:txBody>
          <a:bodyPr/>
          <a:lstStyle/>
          <a:p>
            <a:pPr>
              <a:defRPr/>
            </a:pPr>
            <a:r>
              <a:rPr lang="fr-FR"/>
              <a:t>ANFH La Réunion 21 avril 2016</a:t>
            </a:r>
            <a:endParaRPr lang="en-US" dirty="0"/>
          </a:p>
        </p:txBody>
      </p:sp>
      <p:sp>
        <p:nvSpPr>
          <p:cNvPr id="101380"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896D4D1-9AEE-4591-8CB6-E364B901E7B0}" type="slidenum">
              <a:rPr lang="en-US" altLang="fr-FR" smtClean="0">
                <a:solidFill>
                  <a:srgbClr val="FEFFFF"/>
                </a:solidFill>
              </a:rPr>
              <a:pPr fontAlgn="base">
                <a:spcBef>
                  <a:spcPct val="0"/>
                </a:spcBef>
                <a:spcAft>
                  <a:spcPct val="0"/>
                </a:spcAft>
              </a:pPr>
              <a:t>52</a:t>
            </a:fld>
            <a:endParaRPr lang="en-US" altLang="fr-FR">
              <a:solidFill>
                <a:srgbClr val="FEFFFF"/>
              </a:solidFill>
            </a:endParaRPr>
          </a:p>
        </p:txBody>
      </p:sp>
      <p:pic>
        <p:nvPicPr>
          <p:cNvPr id="101381"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4474" y="1417044"/>
            <a:ext cx="9672639" cy="544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ce réservé du pied de page 1"/>
          <p:cNvSpPr>
            <a:spLocks noGrp="1"/>
          </p:cNvSpPr>
          <p:nvPr>
            <p:ph type="ftr" sz="quarter" idx="11"/>
          </p:nvPr>
        </p:nvSpPr>
        <p:spPr bwMode="auto">
          <a:xfrm>
            <a:off x="4727575" y="6248400"/>
            <a:ext cx="2816225" cy="420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r>
              <a:rPr lang="fr-FR" altLang="fr-FR" sz="1400">
                <a:solidFill>
                  <a:schemeClr val="tx1"/>
                </a:solidFill>
                <a:latin typeface="Arial" panose="020B0604020202020204" pitchFamily="34" charset="0"/>
                <a:cs typeface="Arial" panose="020B0604020202020204" pitchFamily="34" charset="0"/>
              </a:rPr>
              <a:t>Modèle HEGP-Hôpital Vaugirard</a:t>
            </a:r>
          </a:p>
        </p:txBody>
      </p:sp>
      <p:sp>
        <p:nvSpPr>
          <p:cNvPr id="102403" name="Espace réservé du numéro de diapositive 2"/>
          <p:cNvSpPr>
            <a:spLocks noGrp="1"/>
          </p:cNvSpPr>
          <p:nvPr>
            <p:ph type="sldNum" sz="quarter" idx="12"/>
          </p:nvPr>
        </p:nvSpPr>
        <p:spPr>
          <a:xfrm>
            <a:off x="4648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fontAlgn="base">
              <a:spcBef>
                <a:spcPct val="0"/>
              </a:spcBef>
              <a:spcAft>
                <a:spcPct val="0"/>
              </a:spcAft>
              <a:buClrTx/>
              <a:buFontTx/>
              <a:buNone/>
            </a:pPr>
            <a:fld id="{CC34365C-30C1-499C-B94A-343BBF90008E}" type="slidenum">
              <a:rPr lang="fr-FR" altLang="fr-FR" sz="1400" smtClean="0">
                <a:solidFill>
                  <a:schemeClr val="tx1"/>
                </a:solidFill>
                <a:latin typeface="Arial" panose="020B0604020202020204" pitchFamily="34" charset="0"/>
                <a:cs typeface="Arial" panose="020B0604020202020204" pitchFamily="34" charset="0"/>
              </a:rPr>
              <a:pPr algn="ctr" fontAlgn="base">
                <a:spcBef>
                  <a:spcPct val="0"/>
                </a:spcBef>
                <a:spcAft>
                  <a:spcPct val="0"/>
                </a:spcAft>
                <a:buClrTx/>
                <a:buFontTx/>
                <a:buNone/>
              </a:pPr>
              <a:t>53</a:t>
            </a:fld>
            <a:endParaRPr lang="fr-FR" altLang="fr-FR" sz="1400">
              <a:solidFill>
                <a:schemeClr val="tx1"/>
              </a:solidFill>
              <a:latin typeface="Arial" panose="020B0604020202020204" pitchFamily="34" charset="0"/>
              <a:cs typeface="Arial" panose="020B0604020202020204" pitchFamily="34" charset="0"/>
            </a:endParaRPr>
          </a:p>
        </p:txBody>
      </p:sp>
      <p:pic>
        <p:nvPicPr>
          <p:cNvPr id="102404" name="Picture 2" descr="2010033110512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533400"/>
            <a:ext cx="9217025"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3"/>
          <p:cNvSpPr txBox="1">
            <a:spLocks noChangeArrowheads="1"/>
          </p:cNvSpPr>
          <p:nvPr/>
        </p:nvSpPr>
        <p:spPr bwMode="auto">
          <a:xfrm>
            <a:off x="1524000" y="0"/>
            <a:ext cx="9144000" cy="4619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eaLnBrk="1" fontAlgn="auto" hangingPunct="1">
              <a:spcBef>
                <a:spcPts val="0"/>
              </a:spcBef>
              <a:spcAft>
                <a:spcPts val="0"/>
              </a:spcAft>
              <a:defRPr/>
            </a:pPr>
            <a:r>
              <a:rPr lang="fr-FR" sz="2400" b="1" dirty="0">
                <a:solidFill>
                  <a:srgbClr val="0033CC"/>
                </a:solidFill>
              </a:rPr>
              <a:t>La téléconsultation de cardiologie </a:t>
            </a:r>
          </a:p>
        </p:txBody>
      </p:sp>
      <p:pic>
        <p:nvPicPr>
          <p:cNvPr id="102406" name="Imag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55325" y="0"/>
            <a:ext cx="133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F:\20101005150543_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71513"/>
            <a:ext cx="9144000"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2057400" y="-76200"/>
            <a:ext cx="184150" cy="769938"/>
          </a:xfrm>
          <a:prstGeom prst="rect">
            <a:avLst/>
          </a:prstGeom>
          <a:solidFill>
            <a:schemeClr val="bg1">
              <a:lumMod val="95000"/>
              <a:alpha val="60000"/>
            </a:schemeClr>
          </a:solidFill>
          <a:ln w="9525">
            <a:noFill/>
            <a:miter lim="800000"/>
            <a:headEnd/>
            <a:tailEnd/>
          </a:ln>
          <a:effectLst/>
        </p:spPr>
        <p:txBody>
          <a:bodyPr wrap="none">
            <a:spAutoFit/>
          </a:bodyPr>
          <a:lstStyle/>
          <a:p>
            <a:pPr eaLnBrk="1" fontAlgn="auto" hangingPunct="1">
              <a:spcBef>
                <a:spcPts val="0"/>
              </a:spcBef>
              <a:spcAft>
                <a:spcPts val="0"/>
              </a:spcAft>
              <a:defRPr/>
            </a:pPr>
            <a:endParaRPr lang="fr-FR" sz="4400" b="1" dirty="0">
              <a:solidFill>
                <a:srgbClr val="0033CC"/>
              </a:solidFill>
              <a:latin typeface="Arial" charset="0"/>
              <a:cs typeface="Arial" charset="0"/>
            </a:endParaRPr>
          </a:p>
        </p:txBody>
      </p:sp>
      <p:sp>
        <p:nvSpPr>
          <p:cNvPr id="104452" name="Espace réservé du numéro de diapositive 4"/>
          <p:cNvSpPr txBox="1">
            <a:spLocks noGrp="1"/>
          </p:cNvSpPr>
          <p:nvPr/>
        </p:nvSpPr>
        <p:spPr bwMode="auto">
          <a:xfrm>
            <a:off x="96012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fld id="{B8F04441-2D54-4CDA-8520-551EDEE59D17}" type="slidenum">
              <a:rPr lang="fr-FR" altLang="fr-FR" sz="1200">
                <a:solidFill>
                  <a:srgbClr val="355161"/>
                </a:solidFill>
              </a:rPr>
              <a:pPr algn="r" eaLnBrk="1" hangingPunct="1"/>
              <a:t>54</a:t>
            </a:fld>
            <a:endParaRPr lang="fr-FR" altLang="fr-FR" sz="1200">
              <a:solidFill>
                <a:srgbClr val="355161"/>
              </a:solidFill>
            </a:endParaRPr>
          </a:p>
        </p:txBody>
      </p:sp>
      <p:sp>
        <p:nvSpPr>
          <p:cNvPr id="2" name="ZoneTexte 1"/>
          <p:cNvSpPr txBox="1"/>
          <p:nvPr/>
        </p:nvSpPr>
        <p:spPr>
          <a:xfrm>
            <a:off x="3300413" y="111125"/>
            <a:ext cx="5591175" cy="36988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fr-FR" b="1" dirty="0">
                <a:solidFill>
                  <a:srgbClr val="0033CC"/>
                </a:solidFill>
              </a:rPr>
              <a:t>La téléconsultation d’orthopédie post-opératoire</a:t>
            </a:r>
          </a:p>
        </p:txBody>
      </p:sp>
      <p:pic>
        <p:nvPicPr>
          <p:cNvPr id="104454" name="Imag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34700" y="693738"/>
            <a:ext cx="133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re 4"/>
          <p:cNvSpPr>
            <a:spLocks noGrp="1"/>
          </p:cNvSpPr>
          <p:nvPr>
            <p:ph type="title"/>
          </p:nvPr>
        </p:nvSpPr>
        <p:spPr>
          <a:xfrm>
            <a:off x="2300288" y="147638"/>
            <a:ext cx="9201150" cy="1279525"/>
          </a:xfrm>
        </p:spPr>
        <p:txBody>
          <a:bodyPr/>
          <a:lstStyle/>
          <a:p>
            <a:pPr algn="ctr"/>
            <a:r>
              <a:rPr lang="fr-FR" altLang="fr-FR" sz="3200" b="1" dirty="0"/>
              <a:t>Quel financement pour le </a:t>
            </a:r>
            <a:r>
              <a:rPr lang="fr-FR" altLang="fr-FR" sz="3200" b="1" dirty="0">
                <a:solidFill>
                  <a:srgbClr val="C00000"/>
                </a:solidFill>
              </a:rPr>
              <a:t>fonctionnement</a:t>
            </a:r>
            <a:r>
              <a:rPr lang="fr-FR" altLang="fr-FR" sz="3200" b="1" dirty="0"/>
              <a:t> de la télémédecine ?</a:t>
            </a:r>
          </a:p>
        </p:txBody>
      </p:sp>
      <p:sp>
        <p:nvSpPr>
          <p:cNvPr id="114691" name="Espace réservé du contenu 5"/>
          <p:cNvSpPr>
            <a:spLocks noGrp="1"/>
          </p:cNvSpPr>
          <p:nvPr>
            <p:ph idx="1"/>
          </p:nvPr>
        </p:nvSpPr>
        <p:spPr>
          <a:xfrm>
            <a:off x="1557339" y="1427163"/>
            <a:ext cx="10223500" cy="5372100"/>
          </a:xfrm>
        </p:spPr>
        <p:style>
          <a:lnRef idx="2">
            <a:schemeClr val="accent1"/>
          </a:lnRef>
          <a:fillRef idx="1">
            <a:schemeClr val="lt1"/>
          </a:fillRef>
          <a:effectRef idx="0">
            <a:schemeClr val="accent1"/>
          </a:effectRef>
          <a:fontRef idx="minor">
            <a:schemeClr val="dk1"/>
          </a:fontRef>
        </p:style>
        <p:txBody>
          <a:bodyPr/>
          <a:lstStyle/>
          <a:p>
            <a:pPr algn="just"/>
            <a:r>
              <a:rPr lang="fr-FR" altLang="fr-FR" sz="2200" b="1" dirty="0">
                <a:solidFill>
                  <a:srgbClr val="C00000"/>
                </a:solidFill>
              </a:rPr>
              <a:t>Pour les établissements sous T2A </a:t>
            </a:r>
            <a:r>
              <a:rPr lang="fr-FR" altLang="fr-FR" sz="2200" b="1" dirty="0">
                <a:solidFill>
                  <a:schemeClr val="tx1"/>
                </a:solidFill>
              </a:rPr>
              <a:t>:</a:t>
            </a:r>
          </a:p>
          <a:p>
            <a:pPr lvl="1" algn="just"/>
            <a:r>
              <a:rPr lang="fr-FR" altLang="fr-FR" sz="1800" b="1" dirty="0">
                <a:solidFill>
                  <a:schemeClr val="tx1"/>
                </a:solidFill>
              </a:rPr>
              <a:t>Une partie du financement est dans les GHS </a:t>
            </a:r>
            <a:r>
              <a:rPr lang="fr-FR" altLang="fr-FR" sz="1800" dirty="0">
                <a:solidFill>
                  <a:schemeClr val="tx1"/>
                </a:solidFill>
              </a:rPr>
              <a:t>(temps médical, avis spécialisé, etc.). Mais il sera nécessaire de revaloriser certains GHS avec télémédecine dans l’ENC</a:t>
            </a:r>
          </a:p>
          <a:p>
            <a:pPr lvl="1" algn="just"/>
            <a:r>
              <a:rPr lang="fr-FR" altLang="fr-FR" sz="1800" b="1" dirty="0">
                <a:solidFill>
                  <a:schemeClr val="tx1"/>
                </a:solidFill>
              </a:rPr>
              <a:t>Utiliser le droit commun de la SS (LFSS 2010) pour les téléconsultations des patients non hospitalisés </a:t>
            </a:r>
            <a:r>
              <a:rPr lang="fr-FR" altLang="fr-FR" sz="1800" dirty="0">
                <a:solidFill>
                  <a:schemeClr val="tx1"/>
                </a:solidFill>
              </a:rPr>
              <a:t>(les propositions de la mission Hubert-Martineau pour ne pas ralentir la mise en place des GHT).</a:t>
            </a:r>
          </a:p>
          <a:p>
            <a:pPr lvl="1" algn="just"/>
            <a:r>
              <a:rPr lang="fr-FR" altLang="fr-FR" sz="1800" b="1" dirty="0">
                <a:solidFill>
                  <a:schemeClr val="tx1"/>
                </a:solidFill>
              </a:rPr>
              <a:t>Des mesures incitatives pour les établissements en difficultés financières </a:t>
            </a:r>
            <a:r>
              <a:rPr lang="fr-FR" altLang="fr-FR" sz="1800" dirty="0">
                <a:solidFill>
                  <a:schemeClr val="tx1"/>
                </a:solidFill>
              </a:rPr>
              <a:t>lorsque la pratique de la TLM diminue les recettes d’activité</a:t>
            </a:r>
          </a:p>
          <a:p>
            <a:pPr algn="just"/>
            <a:r>
              <a:rPr lang="fr-FR" altLang="fr-FR" sz="2200" b="1" dirty="0">
                <a:solidFill>
                  <a:srgbClr val="C00000"/>
                </a:solidFill>
              </a:rPr>
              <a:t>Pour le secteur ambulatoire :</a:t>
            </a:r>
          </a:p>
          <a:p>
            <a:pPr lvl="1" algn="just"/>
            <a:r>
              <a:rPr lang="fr-FR" altLang="fr-FR" sz="1800" b="1" dirty="0">
                <a:solidFill>
                  <a:schemeClr val="tx1"/>
                </a:solidFill>
              </a:rPr>
              <a:t>Les actes en CCAM pour la télé-ophtalmologie depuis 2014 (médecins et orthoptistes)</a:t>
            </a:r>
          </a:p>
          <a:p>
            <a:pPr lvl="1" algn="just"/>
            <a:r>
              <a:rPr lang="fr-FR" altLang="fr-FR" sz="1800" b="1" dirty="0">
                <a:solidFill>
                  <a:schemeClr val="tx1"/>
                </a:solidFill>
              </a:rPr>
              <a:t>Les propositions actuelles de l’expérimentation art.36 (LFSS 2014)</a:t>
            </a:r>
          </a:p>
          <a:p>
            <a:pPr lvl="2" algn="just"/>
            <a:r>
              <a:rPr lang="fr-FR" altLang="fr-FR" sz="1600" b="1" dirty="0">
                <a:solidFill>
                  <a:schemeClr val="tx1"/>
                </a:solidFill>
              </a:rPr>
              <a:t>Téléconsultation spécialisée ou non : 28€, téléconsultation psychiatrique : 43 €</a:t>
            </a:r>
          </a:p>
          <a:p>
            <a:pPr lvl="2" algn="just"/>
            <a:r>
              <a:rPr lang="fr-FR" altLang="fr-FR" sz="1600" b="1" dirty="0">
                <a:solidFill>
                  <a:schemeClr val="tx1"/>
                </a:solidFill>
              </a:rPr>
              <a:t>Télé-expertise : 14€/acte ou 50€/an/patient</a:t>
            </a:r>
          </a:p>
          <a:p>
            <a:pPr lvl="2" algn="just"/>
            <a:r>
              <a:rPr lang="fr-FR" altLang="fr-FR" sz="1600" b="1" dirty="0">
                <a:solidFill>
                  <a:schemeClr val="tx1"/>
                </a:solidFill>
              </a:rPr>
              <a:t>Télésurveillance : en cours (forfait intégré à une filière de soin)</a:t>
            </a:r>
          </a:p>
          <a:p>
            <a:pPr lvl="1" algn="just"/>
            <a:endParaRPr lang="fr-FR" altLang="fr-FR" sz="2000" b="1" dirty="0">
              <a:solidFill>
                <a:srgbClr val="C00000"/>
              </a:solidFill>
            </a:endParaRPr>
          </a:p>
        </p:txBody>
      </p:sp>
      <p:sp>
        <p:nvSpPr>
          <p:cNvPr id="3" name="Espace réservé du pied de page 2"/>
          <p:cNvSpPr>
            <a:spLocks noGrp="1"/>
          </p:cNvSpPr>
          <p:nvPr>
            <p:ph type="ftr" sz="quarter" idx="11"/>
          </p:nvPr>
        </p:nvSpPr>
        <p:spPr>
          <a:xfrm>
            <a:off x="4281488" y="6434138"/>
            <a:ext cx="7620000" cy="365125"/>
          </a:xfrm>
        </p:spPr>
        <p:txBody>
          <a:bodyPr/>
          <a:lstStyle/>
          <a:p>
            <a:pPr algn="r">
              <a:defRPr/>
            </a:pPr>
            <a:r>
              <a:rPr lang="fr-FR"/>
              <a:t>ANFH La Réunion 21 avril 2016</a:t>
            </a:r>
            <a:endParaRPr lang="en-US" dirty="0"/>
          </a:p>
        </p:txBody>
      </p:sp>
      <p:sp>
        <p:nvSpPr>
          <p:cNvPr id="114693"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A87AC1E-13D0-402A-A7C0-DEB4D458519E}" type="slidenum">
              <a:rPr lang="en-US" altLang="fr-FR" smtClean="0">
                <a:solidFill>
                  <a:srgbClr val="FEFFFF"/>
                </a:solidFill>
              </a:rPr>
              <a:pPr fontAlgn="base">
                <a:spcBef>
                  <a:spcPct val="0"/>
                </a:spcBef>
                <a:spcAft>
                  <a:spcPct val="0"/>
                </a:spcAft>
              </a:pPr>
              <a:t>55</a:t>
            </a:fld>
            <a:endParaRPr lang="en-US" altLang="fr-FR">
              <a:solidFill>
                <a:srgbClr val="FEFFFF"/>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ChangeArrowheads="1"/>
          </p:cNvSpPr>
          <p:nvPr/>
        </p:nvSpPr>
        <p:spPr bwMode="auto">
          <a:xfrm>
            <a:off x="1676400" y="1025526"/>
            <a:ext cx="8991600" cy="5375275"/>
          </a:xfrm>
          <a:prstGeom prst="rect">
            <a:avLst/>
          </a:prstGeom>
          <a:gradFill rotWithShape="0">
            <a:gsLst>
              <a:gs pos="0">
                <a:srgbClr val="6D665A">
                  <a:alpha val="0"/>
                </a:srgbClr>
              </a:gs>
              <a:gs pos="50000">
                <a:schemeClr val="bg2">
                  <a:alpha val="50998"/>
                </a:schemeClr>
              </a:gs>
              <a:gs pos="100000">
                <a:srgbClr val="6D665A">
                  <a:alpha val="0"/>
                </a:srgbClr>
              </a:gs>
            </a:gsLst>
            <a:lin ang="0" scaled="1"/>
          </a:gradFill>
          <a:ln w="12700">
            <a:noFill/>
            <a:miter lim="800000"/>
            <a:headEnd type="none" w="sm" len="sm"/>
            <a:tailEnd type="none" w="sm" len="sm"/>
          </a:ln>
        </p:spPr>
        <p:txBody>
          <a:bodyPr wrap="none" anchor="ctr"/>
          <a:lstStyle/>
          <a:p>
            <a:pPr eaLnBrk="1" fontAlgn="auto" hangingPunct="1">
              <a:spcBef>
                <a:spcPts val="0"/>
              </a:spcBef>
              <a:spcAft>
                <a:spcPts val="0"/>
              </a:spcAft>
              <a:defRPr/>
            </a:pPr>
            <a:endParaRPr lang="fr-FR">
              <a:latin typeface="Tw Cen MT" pitchFamily="34" charset="0"/>
              <a:cs typeface="Arial" charset="0"/>
            </a:endParaRPr>
          </a:p>
        </p:txBody>
      </p:sp>
      <p:sp>
        <p:nvSpPr>
          <p:cNvPr id="115717" name="AutoShape 3"/>
          <p:cNvSpPr>
            <a:spLocks noChangeArrowheads="1"/>
          </p:cNvSpPr>
          <p:nvPr/>
        </p:nvSpPr>
        <p:spPr bwMode="auto">
          <a:xfrm rot="-3541810">
            <a:off x="5288756" y="3028157"/>
            <a:ext cx="2589213" cy="654050"/>
          </a:xfrm>
          <a:prstGeom prst="upArrow">
            <a:avLst>
              <a:gd name="adj1" fmla="val 60963"/>
              <a:gd name="adj2" fmla="val 72148"/>
            </a:avLst>
          </a:prstGeom>
          <a:gradFill rotWithShape="0">
            <a:gsLst>
              <a:gs pos="0">
                <a:srgbClr val="445461">
                  <a:alpha val="39998"/>
                </a:srgbClr>
              </a:gs>
              <a:gs pos="100000">
                <a:schemeClr val="accent1">
                  <a:alpha val="20000"/>
                </a:schemeClr>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latin typeface="Tw Cen MT" panose="020B0602020104020603" pitchFamily="34" charset="0"/>
            </a:endParaRPr>
          </a:p>
        </p:txBody>
      </p:sp>
      <p:sp>
        <p:nvSpPr>
          <p:cNvPr id="578564" name="Rectangle 4"/>
          <p:cNvSpPr>
            <a:spLocks noChangeArrowheads="1"/>
          </p:cNvSpPr>
          <p:nvPr/>
        </p:nvSpPr>
        <p:spPr bwMode="auto">
          <a:xfrm>
            <a:off x="3354388" y="5657850"/>
            <a:ext cx="949325" cy="274638"/>
          </a:xfrm>
          <a:prstGeom prst="rect">
            <a:avLst/>
          </a:prstGeom>
          <a:noFill/>
          <a:ln w="9525">
            <a:noFill/>
            <a:miter lim="800000"/>
            <a:headEnd/>
            <a:tailEnd/>
          </a:ln>
        </p:spPr>
        <p:txBody>
          <a:bodyPr lIns="0" tIns="0" rIns="0" bIns="0">
            <a:spAutoFit/>
          </a:bodyPr>
          <a:lstStyle/>
          <a:p>
            <a:pPr algn="ctr" eaLnBrk="1" fontAlgn="auto" hangingPunct="1">
              <a:spcBef>
                <a:spcPts val="0"/>
              </a:spcBef>
              <a:spcAft>
                <a:spcPts val="0"/>
              </a:spcAft>
              <a:defRPr/>
            </a:pPr>
            <a:r>
              <a:rPr lang="en-US">
                <a:effectLst>
                  <a:outerShdw blurRad="38100" dist="38100" dir="2700000" algn="tl">
                    <a:srgbClr val="C0C0C0"/>
                  </a:outerShdw>
                </a:effectLst>
                <a:latin typeface="Tw Cen MT" pitchFamily="34" charset="0"/>
                <a:cs typeface="Arial" charset="0"/>
                <a:sym typeface="Wingdings" pitchFamily="2" charset="2"/>
              </a:rPr>
              <a:t>30 €</a:t>
            </a:r>
          </a:p>
        </p:txBody>
      </p:sp>
      <p:sp>
        <p:nvSpPr>
          <p:cNvPr id="578565" name="Rectangle 5"/>
          <p:cNvSpPr>
            <a:spLocks noChangeArrowheads="1"/>
          </p:cNvSpPr>
          <p:nvPr/>
        </p:nvSpPr>
        <p:spPr bwMode="auto">
          <a:xfrm>
            <a:off x="4767263" y="5657850"/>
            <a:ext cx="950912" cy="274638"/>
          </a:xfrm>
          <a:prstGeom prst="rect">
            <a:avLst/>
          </a:prstGeom>
          <a:noFill/>
          <a:ln w="9525">
            <a:noFill/>
            <a:miter lim="800000"/>
            <a:headEnd/>
            <a:tailEnd/>
          </a:ln>
        </p:spPr>
        <p:txBody>
          <a:bodyPr lIns="0" tIns="0" rIns="0" bIns="0">
            <a:spAutoFit/>
          </a:bodyPr>
          <a:lstStyle/>
          <a:p>
            <a:pPr algn="ctr" eaLnBrk="1" fontAlgn="auto" hangingPunct="1">
              <a:spcBef>
                <a:spcPts val="0"/>
              </a:spcBef>
              <a:spcAft>
                <a:spcPts val="0"/>
              </a:spcAft>
              <a:defRPr/>
            </a:pPr>
            <a:r>
              <a:rPr lang="en-US">
                <a:effectLst>
                  <a:outerShdw blurRad="38100" dist="38100" dir="2700000" algn="tl">
                    <a:srgbClr val="C0C0C0"/>
                  </a:outerShdw>
                </a:effectLst>
                <a:latin typeface="Tw Cen MT" pitchFamily="34" charset="0"/>
                <a:cs typeface="Arial" charset="0"/>
                <a:sym typeface="Wingdings" pitchFamily="2" charset="2"/>
              </a:rPr>
              <a:t>100 €</a:t>
            </a:r>
          </a:p>
        </p:txBody>
      </p:sp>
      <p:sp>
        <p:nvSpPr>
          <p:cNvPr id="578566" name="Rectangle 6"/>
          <p:cNvSpPr>
            <a:spLocks noChangeArrowheads="1"/>
          </p:cNvSpPr>
          <p:nvPr/>
        </p:nvSpPr>
        <p:spPr bwMode="auto">
          <a:xfrm>
            <a:off x="6194425" y="5657850"/>
            <a:ext cx="925513" cy="274638"/>
          </a:xfrm>
          <a:prstGeom prst="rect">
            <a:avLst/>
          </a:prstGeom>
          <a:noFill/>
          <a:ln w="9525">
            <a:noFill/>
            <a:miter lim="800000"/>
            <a:headEnd/>
            <a:tailEnd/>
          </a:ln>
        </p:spPr>
        <p:txBody>
          <a:bodyPr lIns="0" tIns="0" rIns="0" bIns="0">
            <a:spAutoFit/>
          </a:bodyPr>
          <a:lstStyle/>
          <a:p>
            <a:pPr algn="ctr" eaLnBrk="1" fontAlgn="auto" hangingPunct="1">
              <a:spcBef>
                <a:spcPts val="0"/>
              </a:spcBef>
              <a:spcAft>
                <a:spcPts val="0"/>
              </a:spcAft>
              <a:defRPr/>
            </a:pPr>
            <a:r>
              <a:rPr lang="en-US">
                <a:effectLst>
                  <a:outerShdw blurRad="38100" dist="38100" dir="2700000" algn="tl">
                    <a:srgbClr val="C0C0C0"/>
                  </a:outerShdw>
                </a:effectLst>
                <a:latin typeface="Tw Cen MT" pitchFamily="34" charset="0"/>
                <a:cs typeface="Arial" charset="0"/>
                <a:sym typeface="Wingdings" pitchFamily="2" charset="2"/>
              </a:rPr>
              <a:t>300 €</a:t>
            </a:r>
          </a:p>
        </p:txBody>
      </p:sp>
      <p:sp>
        <p:nvSpPr>
          <p:cNvPr id="578567" name="Rectangle 7"/>
          <p:cNvSpPr>
            <a:spLocks noChangeArrowheads="1"/>
          </p:cNvSpPr>
          <p:nvPr/>
        </p:nvSpPr>
        <p:spPr bwMode="auto">
          <a:xfrm>
            <a:off x="7461250" y="5657850"/>
            <a:ext cx="1231900" cy="274638"/>
          </a:xfrm>
          <a:prstGeom prst="rect">
            <a:avLst/>
          </a:prstGeom>
          <a:noFill/>
          <a:ln w="9525">
            <a:noFill/>
            <a:miter lim="800000"/>
            <a:headEnd/>
            <a:tailEnd/>
          </a:ln>
        </p:spPr>
        <p:txBody>
          <a:bodyPr lIns="0" tIns="0" rIns="0" bIns="0">
            <a:spAutoFit/>
          </a:bodyPr>
          <a:lstStyle/>
          <a:p>
            <a:pPr algn="ctr" eaLnBrk="1" fontAlgn="auto" hangingPunct="1">
              <a:spcBef>
                <a:spcPts val="0"/>
              </a:spcBef>
              <a:spcAft>
                <a:spcPts val="0"/>
              </a:spcAft>
              <a:defRPr/>
            </a:pPr>
            <a:r>
              <a:rPr lang="en-US">
                <a:effectLst>
                  <a:outerShdw blurRad="38100" dist="38100" dir="2700000" algn="tl">
                    <a:srgbClr val="C0C0C0"/>
                  </a:outerShdw>
                </a:effectLst>
                <a:latin typeface="Tw Cen MT" pitchFamily="34" charset="0"/>
                <a:cs typeface="Arial" charset="0"/>
                <a:sym typeface="Wingdings" pitchFamily="2" charset="2"/>
              </a:rPr>
              <a:t>1,000 €</a:t>
            </a:r>
          </a:p>
        </p:txBody>
      </p:sp>
      <p:sp>
        <p:nvSpPr>
          <p:cNvPr id="578568" name="Rectangle 8"/>
          <p:cNvSpPr>
            <a:spLocks noChangeArrowheads="1"/>
          </p:cNvSpPr>
          <p:nvPr/>
        </p:nvSpPr>
        <p:spPr bwMode="auto">
          <a:xfrm>
            <a:off x="9121775" y="5657850"/>
            <a:ext cx="690563" cy="276225"/>
          </a:xfrm>
          <a:prstGeom prst="rect">
            <a:avLst/>
          </a:prstGeom>
          <a:noFill/>
          <a:ln w="9525">
            <a:noFill/>
            <a:miter lim="800000"/>
            <a:headEnd/>
            <a:tailEnd/>
          </a:ln>
        </p:spPr>
        <p:txBody>
          <a:bodyPr wrap="none" lIns="0" tIns="0" rIns="0" bIns="0">
            <a:spAutoFit/>
          </a:bodyPr>
          <a:lstStyle/>
          <a:p>
            <a:pPr algn="ctr" eaLnBrk="1" fontAlgn="auto" hangingPunct="1">
              <a:spcBef>
                <a:spcPts val="0"/>
              </a:spcBef>
              <a:spcAft>
                <a:spcPts val="0"/>
              </a:spcAft>
              <a:defRPr/>
            </a:pPr>
            <a:r>
              <a:rPr lang="en-US">
                <a:effectLst>
                  <a:outerShdw blurRad="38100" dist="38100" dir="2700000" algn="tl">
                    <a:srgbClr val="C0C0C0"/>
                  </a:outerShdw>
                </a:effectLst>
                <a:latin typeface="Tw Cen MT" pitchFamily="34" charset="0"/>
                <a:cs typeface="Arial" charset="0"/>
                <a:sym typeface="Wingdings" pitchFamily="2" charset="2"/>
              </a:rPr>
              <a:t>3000 €</a:t>
            </a:r>
          </a:p>
        </p:txBody>
      </p:sp>
      <p:sp>
        <p:nvSpPr>
          <p:cNvPr id="578569" name="Rectangle 9"/>
          <p:cNvSpPr>
            <a:spLocks noChangeArrowheads="1"/>
          </p:cNvSpPr>
          <p:nvPr/>
        </p:nvSpPr>
        <p:spPr bwMode="auto">
          <a:xfrm>
            <a:off x="1949450" y="5376863"/>
            <a:ext cx="950913" cy="274637"/>
          </a:xfrm>
          <a:prstGeom prst="rect">
            <a:avLst/>
          </a:prstGeom>
          <a:noFill/>
          <a:ln w="9525">
            <a:noFill/>
            <a:miter lim="800000"/>
            <a:headEnd/>
            <a:tailEnd/>
          </a:ln>
        </p:spPr>
        <p:txBody>
          <a:bodyPr lIns="0" tIns="0" rIns="0" bIns="0">
            <a:spAutoFit/>
          </a:bodyPr>
          <a:lstStyle/>
          <a:p>
            <a:pPr algn="r" eaLnBrk="1" fontAlgn="auto" hangingPunct="1">
              <a:spcBef>
                <a:spcPts val="0"/>
              </a:spcBef>
              <a:spcAft>
                <a:spcPts val="0"/>
              </a:spcAft>
              <a:defRPr/>
            </a:pPr>
            <a:r>
              <a:rPr lang="en-US">
                <a:effectLst>
                  <a:outerShdw blurRad="38100" dist="38100" dir="2700000" algn="tl">
                    <a:srgbClr val="C0C0C0"/>
                  </a:outerShdw>
                </a:effectLst>
                <a:latin typeface="Tw Cen MT" pitchFamily="34" charset="0"/>
                <a:cs typeface="Arial" charset="0"/>
                <a:sym typeface="Wingdings" pitchFamily="2" charset="2"/>
              </a:rPr>
              <a:t>0%</a:t>
            </a:r>
          </a:p>
        </p:txBody>
      </p:sp>
      <p:sp>
        <p:nvSpPr>
          <p:cNvPr id="578570" name="Rectangle 10"/>
          <p:cNvSpPr>
            <a:spLocks noChangeArrowheads="1"/>
          </p:cNvSpPr>
          <p:nvPr/>
        </p:nvSpPr>
        <p:spPr bwMode="auto">
          <a:xfrm>
            <a:off x="1949450" y="1485900"/>
            <a:ext cx="950913" cy="274638"/>
          </a:xfrm>
          <a:prstGeom prst="rect">
            <a:avLst/>
          </a:prstGeom>
          <a:noFill/>
          <a:ln w="9525">
            <a:noFill/>
            <a:miter lim="800000"/>
            <a:headEnd/>
            <a:tailEnd/>
          </a:ln>
        </p:spPr>
        <p:txBody>
          <a:bodyPr lIns="0" tIns="0" rIns="0" bIns="0">
            <a:spAutoFit/>
          </a:bodyPr>
          <a:lstStyle/>
          <a:p>
            <a:pPr algn="r" eaLnBrk="1" fontAlgn="auto" hangingPunct="1">
              <a:spcBef>
                <a:spcPts val="0"/>
              </a:spcBef>
              <a:spcAft>
                <a:spcPts val="0"/>
              </a:spcAft>
              <a:defRPr/>
            </a:pPr>
            <a:r>
              <a:rPr lang="en-US">
                <a:effectLst>
                  <a:outerShdw blurRad="38100" dist="38100" dir="2700000" algn="tl">
                    <a:srgbClr val="C0C0C0"/>
                  </a:outerShdw>
                </a:effectLst>
                <a:latin typeface="Tw Cen MT" pitchFamily="34" charset="0"/>
                <a:cs typeface="Arial" charset="0"/>
                <a:sym typeface="Wingdings" pitchFamily="2" charset="2"/>
              </a:rPr>
              <a:t>100%</a:t>
            </a:r>
          </a:p>
        </p:txBody>
      </p:sp>
      <p:sp>
        <p:nvSpPr>
          <p:cNvPr id="115725" name="Rectangle 11"/>
          <p:cNvSpPr>
            <a:spLocks noChangeArrowheads="1"/>
          </p:cNvSpPr>
          <p:nvPr/>
        </p:nvSpPr>
        <p:spPr bwMode="auto">
          <a:xfrm>
            <a:off x="3067050" y="1163638"/>
            <a:ext cx="4238625" cy="1698625"/>
          </a:xfrm>
          <a:prstGeom prst="rect">
            <a:avLst/>
          </a:prstGeom>
          <a:gradFill rotWithShape="0">
            <a:gsLst>
              <a:gs pos="0">
                <a:schemeClr val="tx2">
                  <a:alpha val="25000"/>
                </a:schemeClr>
              </a:gs>
              <a:gs pos="100000">
                <a:srgbClr val="867168">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latin typeface="Tw Cen MT" panose="020B0602020104020603" pitchFamily="34" charset="0"/>
            </a:endParaRPr>
          </a:p>
        </p:txBody>
      </p:sp>
      <p:sp>
        <p:nvSpPr>
          <p:cNvPr id="578572" name="Text Box 12"/>
          <p:cNvSpPr txBox="1">
            <a:spLocks noChangeArrowheads="1"/>
          </p:cNvSpPr>
          <p:nvPr/>
        </p:nvSpPr>
        <p:spPr bwMode="auto">
          <a:xfrm>
            <a:off x="3062288" y="1463675"/>
            <a:ext cx="2043112" cy="517525"/>
          </a:xfrm>
          <a:prstGeom prst="rect">
            <a:avLst/>
          </a:prstGeom>
          <a:gradFill rotWithShape="0">
            <a:gsLst>
              <a:gs pos="0">
                <a:srgbClr val="FF9933">
                  <a:alpha val="0"/>
                </a:srgbClr>
              </a:gs>
              <a:gs pos="100000">
                <a:srgbClr val="FF9E3D"/>
              </a:gs>
            </a:gsLst>
            <a:lin ang="0" scaled="1"/>
          </a:gradFill>
          <a:ln w="3175">
            <a:noFill/>
            <a:miter lim="800000"/>
            <a:headEnd/>
            <a:tailEnd/>
          </a:ln>
        </p:spPr>
        <p:txBody>
          <a:bodyPr wrap="none" anchor="ctr" anchorCtr="1"/>
          <a:lstStyle/>
          <a:p>
            <a:pPr algn="ctr" eaLnBrk="1" fontAlgn="auto" hangingPunct="1">
              <a:lnSpc>
                <a:spcPct val="95000"/>
              </a:lnSpc>
              <a:spcBef>
                <a:spcPts val="0"/>
              </a:spcBef>
              <a:spcAft>
                <a:spcPts val="0"/>
              </a:spcAft>
              <a:defRPr/>
            </a:pPr>
            <a:r>
              <a:rPr lang="en-US">
                <a:effectLst>
                  <a:outerShdw blurRad="38100" dist="38100" dir="2700000" algn="tl">
                    <a:srgbClr val="FFFFFF"/>
                  </a:outerShdw>
                </a:effectLst>
                <a:latin typeface="Tw Cen MT" pitchFamily="34" charset="0"/>
                <a:cs typeface="Arial" charset="0"/>
              </a:rPr>
              <a:t>Bonne santé</a:t>
            </a:r>
          </a:p>
          <a:p>
            <a:pPr algn="ctr" eaLnBrk="1" fontAlgn="auto" hangingPunct="1">
              <a:lnSpc>
                <a:spcPct val="95000"/>
              </a:lnSpc>
              <a:spcBef>
                <a:spcPts val="0"/>
              </a:spcBef>
              <a:spcAft>
                <a:spcPts val="0"/>
              </a:spcAft>
              <a:defRPr/>
            </a:pPr>
            <a:r>
              <a:rPr lang="en-US">
                <a:effectLst>
                  <a:outerShdw blurRad="38100" dist="38100" dir="2700000" algn="tl">
                    <a:srgbClr val="FFFFFF"/>
                  </a:outerShdw>
                </a:effectLst>
                <a:latin typeface="Tw Cen MT" pitchFamily="34" charset="0"/>
                <a:cs typeface="Arial" charset="0"/>
              </a:rPr>
              <a:t>indépendant</a:t>
            </a:r>
          </a:p>
        </p:txBody>
      </p:sp>
      <p:sp>
        <p:nvSpPr>
          <p:cNvPr id="578573" name="Text Box 13"/>
          <p:cNvSpPr txBox="1">
            <a:spLocks noChangeArrowheads="1"/>
          </p:cNvSpPr>
          <p:nvPr/>
        </p:nvSpPr>
        <p:spPr bwMode="auto">
          <a:xfrm>
            <a:off x="3455988" y="2090738"/>
            <a:ext cx="2241550" cy="427037"/>
          </a:xfrm>
          <a:prstGeom prst="rect">
            <a:avLst/>
          </a:prstGeom>
          <a:solidFill>
            <a:srgbClr val="FFCC00">
              <a:alpha val="0"/>
            </a:srgbClr>
          </a:solidFill>
          <a:ln w="3175">
            <a:noFill/>
            <a:miter lim="800000"/>
            <a:headEnd/>
            <a:tailEnd/>
          </a:ln>
        </p:spPr>
        <p:txBody>
          <a:bodyPr wrap="none" anchor="ctr" anchorCtr="1"/>
          <a:lstStyle/>
          <a:p>
            <a:pPr algn="ctr" eaLnBrk="1" fontAlgn="auto" hangingPunct="1">
              <a:lnSpc>
                <a:spcPct val="95000"/>
              </a:lnSpc>
              <a:spcBef>
                <a:spcPts val="0"/>
              </a:spcBef>
              <a:spcAft>
                <a:spcPts val="0"/>
              </a:spcAft>
              <a:defRPr/>
            </a:pPr>
            <a:r>
              <a:rPr lang="en-US">
                <a:solidFill>
                  <a:srgbClr val="FFCC00"/>
                </a:solidFill>
                <a:effectLst>
                  <a:outerShdw blurRad="38100" dist="38100" dir="2700000" algn="tl">
                    <a:srgbClr val="000000"/>
                  </a:outerShdw>
                </a:effectLst>
                <a:latin typeface="Tw Cen MT" pitchFamily="34" charset="0"/>
                <a:cs typeface="Arial" charset="0"/>
              </a:rPr>
              <a:t>Gestion de la pathologie</a:t>
            </a:r>
          </a:p>
          <a:p>
            <a:pPr algn="ctr" eaLnBrk="1" fontAlgn="auto" hangingPunct="1">
              <a:lnSpc>
                <a:spcPct val="95000"/>
              </a:lnSpc>
              <a:spcBef>
                <a:spcPts val="0"/>
              </a:spcBef>
              <a:spcAft>
                <a:spcPts val="0"/>
              </a:spcAft>
              <a:defRPr/>
            </a:pPr>
            <a:r>
              <a:rPr lang="en-US">
                <a:solidFill>
                  <a:srgbClr val="FFCC00"/>
                </a:solidFill>
                <a:effectLst>
                  <a:outerShdw blurRad="38100" dist="38100" dir="2700000" algn="tl">
                    <a:srgbClr val="000000"/>
                  </a:outerShdw>
                </a:effectLst>
                <a:latin typeface="Tw Cen MT" pitchFamily="34" charset="0"/>
                <a:cs typeface="Arial" charset="0"/>
              </a:rPr>
              <a:t>chronique</a:t>
            </a:r>
          </a:p>
        </p:txBody>
      </p:sp>
      <p:sp>
        <p:nvSpPr>
          <p:cNvPr id="578574" name="Text Box 14"/>
          <p:cNvSpPr txBox="1">
            <a:spLocks noChangeArrowheads="1"/>
          </p:cNvSpPr>
          <p:nvPr/>
        </p:nvSpPr>
        <p:spPr bwMode="auto">
          <a:xfrm>
            <a:off x="5791200" y="2362200"/>
            <a:ext cx="1423988" cy="427038"/>
          </a:xfrm>
          <a:prstGeom prst="rect">
            <a:avLst/>
          </a:prstGeom>
          <a:gradFill rotWithShape="0">
            <a:gsLst>
              <a:gs pos="0">
                <a:srgbClr val="FF9933">
                  <a:alpha val="0"/>
                </a:srgbClr>
              </a:gs>
              <a:gs pos="100000">
                <a:srgbClr val="FF9E3D"/>
              </a:gs>
            </a:gsLst>
            <a:lin ang="0" scaled="1"/>
          </a:gradFill>
          <a:ln w="3175">
            <a:noFill/>
            <a:miter lim="800000"/>
            <a:headEnd/>
            <a:tailEnd/>
          </a:ln>
        </p:spPr>
        <p:txBody>
          <a:bodyPr wrap="none" anchor="ctr" anchorCtr="1"/>
          <a:lstStyle/>
          <a:p>
            <a:pPr algn="ctr" eaLnBrk="1" fontAlgn="auto" hangingPunct="1">
              <a:lnSpc>
                <a:spcPct val="95000"/>
              </a:lnSpc>
              <a:spcBef>
                <a:spcPts val="0"/>
              </a:spcBef>
              <a:spcAft>
                <a:spcPts val="0"/>
              </a:spcAft>
              <a:defRPr/>
            </a:pPr>
            <a:r>
              <a:rPr lang="en-US">
                <a:effectLst>
                  <a:outerShdw blurRad="38100" dist="38100" dir="2700000" algn="tl">
                    <a:srgbClr val="FFFFFF"/>
                  </a:outerShdw>
                </a:effectLst>
                <a:latin typeface="Tw Cen MT" pitchFamily="34" charset="0"/>
                <a:cs typeface="Arial" charset="0"/>
              </a:rPr>
              <a:t>Généraliste</a:t>
            </a:r>
          </a:p>
        </p:txBody>
      </p:sp>
      <p:sp>
        <p:nvSpPr>
          <p:cNvPr id="578575" name="Text Box 15"/>
          <p:cNvSpPr txBox="1">
            <a:spLocks noChangeArrowheads="1"/>
          </p:cNvSpPr>
          <p:nvPr/>
        </p:nvSpPr>
        <p:spPr bwMode="auto">
          <a:xfrm>
            <a:off x="4946650" y="1636713"/>
            <a:ext cx="2130425" cy="425450"/>
          </a:xfrm>
          <a:prstGeom prst="rect">
            <a:avLst/>
          </a:prstGeom>
          <a:gradFill rotWithShape="0">
            <a:gsLst>
              <a:gs pos="0">
                <a:srgbClr val="FF9933">
                  <a:alpha val="0"/>
                </a:srgbClr>
              </a:gs>
              <a:gs pos="100000">
                <a:srgbClr val="FF9E3D"/>
              </a:gs>
            </a:gsLst>
            <a:lin ang="0" scaled="1"/>
          </a:gradFill>
          <a:ln w="3175">
            <a:noFill/>
            <a:miter lim="800000"/>
            <a:headEnd/>
            <a:tailEnd/>
          </a:ln>
        </p:spPr>
        <p:txBody>
          <a:bodyPr wrap="none" anchor="ctr" anchorCtr="1"/>
          <a:lstStyle/>
          <a:p>
            <a:pPr algn="ctr" eaLnBrk="1" fontAlgn="auto" hangingPunct="1">
              <a:lnSpc>
                <a:spcPct val="95000"/>
              </a:lnSpc>
              <a:spcBef>
                <a:spcPts val="0"/>
              </a:spcBef>
              <a:spcAft>
                <a:spcPts val="0"/>
              </a:spcAft>
              <a:defRPr/>
            </a:pPr>
            <a:r>
              <a:rPr lang="en-US">
                <a:effectLst>
                  <a:outerShdw blurRad="38100" dist="38100" dir="2700000" algn="tl">
                    <a:srgbClr val="FFFFFF"/>
                  </a:outerShdw>
                </a:effectLst>
                <a:latin typeface="Tw Cen MT" pitchFamily="34" charset="0"/>
                <a:cs typeface="Arial" charset="0"/>
              </a:rPr>
              <a:t>Maison de santé</a:t>
            </a:r>
          </a:p>
        </p:txBody>
      </p:sp>
      <p:sp>
        <p:nvSpPr>
          <p:cNvPr id="578576" name="Text Box 16"/>
          <p:cNvSpPr txBox="1">
            <a:spLocks noChangeArrowheads="1"/>
          </p:cNvSpPr>
          <p:nvPr/>
        </p:nvSpPr>
        <p:spPr bwMode="auto">
          <a:xfrm>
            <a:off x="2474913" y="1068388"/>
            <a:ext cx="2463800" cy="366712"/>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a:effectLst>
                  <a:outerShdw blurRad="38100" dist="38100" dir="2700000" algn="tl">
                    <a:srgbClr val="C0C0C0"/>
                  </a:outerShdw>
                </a:effectLst>
                <a:latin typeface="Arial Narrow" pitchFamily="34" charset="0"/>
                <a:cs typeface="Arial" charset="0"/>
                <a:sym typeface="Wingdings" pitchFamily="2" charset="2"/>
              </a:rPr>
              <a:t>Domicile</a:t>
            </a:r>
          </a:p>
        </p:txBody>
      </p:sp>
      <p:sp>
        <p:nvSpPr>
          <p:cNvPr id="115731" name="Freeform 17"/>
          <p:cNvSpPr>
            <a:spLocks/>
          </p:cNvSpPr>
          <p:nvPr/>
        </p:nvSpPr>
        <p:spPr bwMode="auto">
          <a:xfrm>
            <a:off x="3022600" y="5226050"/>
            <a:ext cx="7405688" cy="369888"/>
          </a:xfrm>
          <a:custGeom>
            <a:avLst/>
            <a:gdLst>
              <a:gd name="T0" fmla="*/ 2147483646 w 3260"/>
              <a:gd name="T1" fmla="*/ 2147483646 h 2607"/>
              <a:gd name="T2" fmla="*/ 0 w 3260"/>
              <a:gd name="T3" fmla="*/ 2147483646 h 2607"/>
              <a:gd name="T4" fmla="*/ 0 w 3260"/>
              <a:gd name="T5" fmla="*/ 0 h 2607"/>
              <a:gd name="T6" fmla="*/ 0 60000 65536"/>
              <a:gd name="T7" fmla="*/ 0 60000 65536"/>
              <a:gd name="T8" fmla="*/ 0 60000 65536"/>
              <a:gd name="T9" fmla="*/ 0 w 3260"/>
              <a:gd name="T10" fmla="*/ 0 h 2607"/>
              <a:gd name="T11" fmla="*/ 3260 w 3260"/>
              <a:gd name="T12" fmla="*/ 2607 h 2607"/>
            </a:gdLst>
            <a:ahLst/>
            <a:cxnLst>
              <a:cxn ang="T6">
                <a:pos x="T0" y="T1"/>
              </a:cxn>
              <a:cxn ang="T7">
                <a:pos x="T2" y="T3"/>
              </a:cxn>
              <a:cxn ang="T8">
                <a:pos x="T4" y="T5"/>
              </a:cxn>
            </a:cxnLst>
            <a:rect l="T9" t="T10" r="T11" b="T12"/>
            <a:pathLst>
              <a:path w="3260" h="2607">
                <a:moveTo>
                  <a:pt x="3260" y="2607"/>
                </a:moveTo>
                <a:lnTo>
                  <a:pt x="0" y="2607"/>
                </a:lnTo>
                <a:lnTo>
                  <a:pt x="0" y="0"/>
                </a:lnTo>
              </a:path>
            </a:pathLst>
          </a:custGeom>
          <a:noFill/>
          <a:ln w="57150">
            <a:solidFill>
              <a:schemeClr val="tx1">
                <a:alpha val="50195"/>
              </a:schemeClr>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spAutoFit/>
          </a:bodyPr>
          <a:lstStyle/>
          <a:p>
            <a:endParaRPr lang="fr-FR"/>
          </a:p>
        </p:txBody>
      </p:sp>
      <p:sp>
        <p:nvSpPr>
          <p:cNvPr id="115732" name="Rectangle 18"/>
          <p:cNvSpPr>
            <a:spLocks noChangeArrowheads="1"/>
          </p:cNvSpPr>
          <p:nvPr/>
        </p:nvSpPr>
        <p:spPr bwMode="auto">
          <a:xfrm>
            <a:off x="5160963" y="2806700"/>
            <a:ext cx="2132012" cy="1577975"/>
          </a:xfrm>
          <a:prstGeom prst="rect">
            <a:avLst/>
          </a:prstGeom>
          <a:gradFill rotWithShape="0">
            <a:gsLst>
              <a:gs pos="0">
                <a:schemeClr val="hlink">
                  <a:alpha val="25000"/>
                </a:schemeClr>
              </a:gs>
              <a:gs pos="100000">
                <a:srgbClr val="F8BE2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latin typeface="Tw Cen MT" panose="020B0602020104020603" pitchFamily="34" charset="0"/>
            </a:endParaRPr>
          </a:p>
        </p:txBody>
      </p:sp>
      <p:sp>
        <p:nvSpPr>
          <p:cNvPr id="578579" name="Text Box 19"/>
          <p:cNvSpPr txBox="1">
            <a:spLocks noChangeArrowheads="1"/>
          </p:cNvSpPr>
          <p:nvPr/>
        </p:nvSpPr>
        <p:spPr bwMode="auto">
          <a:xfrm>
            <a:off x="5262563" y="3117850"/>
            <a:ext cx="1792287" cy="427038"/>
          </a:xfrm>
          <a:prstGeom prst="rect">
            <a:avLst/>
          </a:prstGeom>
          <a:gradFill rotWithShape="0">
            <a:gsLst>
              <a:gs pos="0">
                <a:schemeClr val="hlink">
                  <a:alpha val="0"/>
                </a:schemeClr>
              </a:gs>
              <a:gs pos="100000">
                <a:srgbClr val="F7B920"/>
              </a:gs>
            </a:gsLst>
            <a:lin ang="0" scaled="1"/>
          </a:gradFill>
          <a:ln w="3175">
            <a:noFill/>
            <a:miter lim="800000"/>
            <a:headEnd/>
            <a:tailEnd/>
          </a:ln>
        </p:spPr>
        <p:txBody>
          <a:bodyPr wrap="none" anchor="ctr" anchorCtr="1"/>
          <a:lstStyle/>
          <a:p>
            <a:pPr algn="ctr" eaLnBrk="1" fontAlgn="auto" hangingPunct="1">
              <a:lnSpc>
                <a:spcPct val="95000"/>
              </a:lnSpc>
              <a:spcBef>
                <a:spcPts val="0"/>
              </a:spcBef>
              <a:spcAft>
                <a:spcPts val="0"/>
              </a:spcAft>
              <a:defRPr/>
            </a:pPr>
            <a:r>
              <a:rPr lang="en-US">
                <a:effectLst>
                  <a:outerShdw blurRad="38100" dist="38100" dir="2700000" algn="tl">
                    <a:srgbClr val="FFFFFF"/>
                  </a:outerShdw>
                </a:effectLst>
                <a:latin typeface="Tw Cen MT" pitchFamily="34" charset="0"/>
                <a:cs typeface="Arial" charset="0"/>
              </a:rPr>
              <a:t>assistance</a:t>
            </a:r>
          </a:p>
        </p:txBody>
      </p:sp>
      <p:sp>
        <p:nvSpPr>
          <p:cNvPr id="578580" name="Text Box 20"/>
          <p:cNvSpPr txBox="1">
            <a:spLocks noChangeArrowheads="1"/>
          </p:cNvSpPr>
          <p:nvPr/>
        </p:nvSpPr>
        <p:spPr bwMode="auto">
          <a:xfrm>
            <a:off x="5456238" y="3730625"/>
            <a:ext cx="1746250" cy="427038"/>
          </a:xfrm>
          <a:prstGeom prst="rect">
            <a:avLst/>
          </a:prstGeom>
          <a:gradFill rotWithShape="0">
            <a:gsLst>
              <a:gs pos="0">
                <a:schemeClr val="hlink">
                  <a:alpha val="0"/>
                </a:schemeClr>
              </a:gs>
              <a:gs pos="100000">
                <a:srgbClr val="F7B920"/>
              </a:gs>
            </a:gsLst>
            <a:lin ang="0" scaled="1"/>
          </a:gradFill>
          <a:ln w="3175">
            <a:noFill/>
            <a:miter lim="800000"/>
            <a:headEnd/>
            <a:tailEnd/>
          </a:ln>
        </p:spPr>
        <p:txBody>
          <a:bodyPr wrap="none" anchor="ctr" anchorCtr="1"/>
          <a:lstStyle/>
          <a:p>
            <a:pPr algn="ctr" eaLnBrk="1" fontAlgn="auto" hangingPunct="1">
              <a:lnSpc>
                <a:spcPct val="95000"/>
              </a:lnSpc>
              <a:spcBef>
                <a:spcPts val="0"/>
              </a:spcBef>
              <a:spcAft>
                <a:spcPts val="0"/>
              </a:spcAft>
              <a:defRPr/>
            </a:pPr>
            <a:r>
              <a:rPr lang="en-US">
                <a:effectLst>
                  <a:outerShdw blurRad="38100" dist="38100" dir="2700000" algn="tl">
                    <a:srgbClr val="FFFFFF"/>
                  </a:outerShdw>
                </a:effectLst>
                <a:latin typeface="Tw Cen MT" pitchFamily="34" charset="0"/>
                <a:cs typeface="Arial" charset="0"/>
              </a:rPr>
              <a:t>Rééducation</a:t>
            </a:r>
          </a:p>
        </p:txBody>
      </p:sp>
      <p:sp>
        <p:nvSpPr>
          <p:cNvPr id="578581" name="Text Box 21"/>
          <p:cNvSpPr txBox="1">
            <a:spLocks noChangeArrowheads="1"/>
          </p:cNvSpPr>
          <p:nvPr/>
        </p:nvSpPr>
        <p:spPr bwMode="auto">
          <a:xfrm>
            <a:off x="5230813" y="2760663"/>
            <a:ext cx="2198687" cy="400050"/>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2000">
                <a:effectLst>
                  <a:outerShdw blurRad="38100" dist="38100" dir="2700000" algn="tl">
                    <a:srgbClr val="C0C0C0"/>
                  </a:outerShdw>
                </a:effectLst>
                <a:latin typeface="Arial Narrow" pitchFamily="34" charset="0"/>
                <a:cs typeface="Arial" charset="0"/>
                <a:sym typeface="Wingdings" pitchFamily="2" charset="2"/>
              </a:rPr>
              <a:t>Moyen séjour</a:t>
            </a:r>
          </a:p>
        </p:txBody>
      </p:sp>
      <p:sp>
        <p:nvSpPr>
          <p:cNvPr id="115736" name="Rectangle 22"/>
          <p:cNvSpPr>
            <a:spLocks noChangeArrowheads="1"/>
          </p:cNvSpPr>
          <p:nvPr/>
        </p:nvSpPr>
        <p:spPr bwMode="auto">
          <a:xfrm>
            <a:off x="7343775" y="3017838"/>
            <a:ext cx="2836863" cy="2492375"/>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latin typeface="Tw Cen MT" panose="020B0602020104020603" pitchFamily="34" charset="0"/>
            </a:endParaRPr>
          </a:p>
        </p:txBody>
      </p:sp>
      <p:sp>
        <p:nvSpPr>
          <p:cNvPr id="578583" name="Text Box 23"/>
          <p:cNvSpPr txBox="1">
            <a:spLocks noChangeArrowheads="1"/>
          </p:cNvSpPr>
          <p:nvPr/>
        </p:nvSpPr>
        <p:spPr bwMode="auto">
          <a:xfrm>
            <a:off x="7772400" y="4114800"/>
            <a:ext cx="1809750" cy="427038"/>
          </a:xfrm>
          <a:prstGeom prst="rect">
            <a:avLst/>
          </a:prstGeom>
          <a:gradFill rotWithShape="0">
            <a:gsLst>
              <a:gs pos="0">
                <a:srgbClr val="000099">
                  <a:alpha val="0"/>
                </a:srgbClr>
              </a:gs>
              <a:gs pos="100000">
                <a:srgbClr val="0C0C9E"/>
              </a:gs>
            </a:gsLst>
            <a:lin ang="0" scaled="1"/>
          </a:gradFill>
          <a:ln w="3175">
            <a:noFill/>
            <a:miter lim="800000"/>
            <a:headEnd/>
            <a:tailEnd/>
          </a:ln>
        </p:spPr>
        <p:txBody>
          <a:bodyPr wrap="none" anchor="ctr" anchorCtr="1"/>
          <a:lstStyle/>
          <a:p>
            <a:pPr algn="ctr" eaLnBrk="1" fontAlgn="auto" hangingPunct="1">
              <a:lnSpc>
                <a:spcPct val="95000"/>
              </a:lnSpc>
              <a:spcBef>
                <a:spcPts val="0"/>
              </a:spcBef>
              <a:spcAft>
                <a:spcPts val="0"/>
              </a:spcAft>
              <a:defRPr/>
            </a:pPr>
            <a:r>
              <a:rPr lang="en-US">
                <a:effectLst>
                  <a:outerShdw blurRad="38100" dist="38100" dir="2700000" algn="tl">
                    <a:srgbClr val="FFFFFF"/>
                  </a:outerShdw>
                </a:effectLst>
                <a:latin typeface="Tw Cen MT" pitchFamily="34" charset="0"/>
                <a:cs typeface="Arial" charset="0"/>
              </a:rPr>
              <a:t>Hôpital</a:t>
            </a:r>
          </a:p>
        </p:txBody>
      </p:sp>
      <p:sp>
        <p:nvSpPr>
          <p:cNvPr id="578584" name="Text Box 24"/>
          <p:cNvSpPr txBox="1">
            <a:spLocks noChangeArrowheads="1"/>
          </p:cNvSpPr>
          <p:nvPr/>
        </p:nvSpPr>
        <p:spPr bwMode="auto">
          <a:xfrm>
            <a:off x="8077200" y="4724400"/>
            <a:ext cx="1819275" cy="427038"/>
          </a:xfrm>
          <a:prstGeom prst="rect">
            <a:avLst/>
          </a:prstGeom>
          <a:gradFill rotWithShape="0">
            <a:gsLst>
              <a:gs pos="0">
                <a:srgbClr val="000099">
                  <a:alpha val="0"/>
                </a:srgbClr>
              </a:gs>
              <a:gs pos="100000">
                <a:srgbClr val="0C0C9E"/>
              </a:gs>
            </a:gsLst>
            <a:lin ang="0" scaled="1"/>
          </a:gradFill>
          <a:ln w="3175">
            <a:noFill/>
            <a:miter lim="800000"/>
            <a:headEnd/>
            <a:tailEnd/>
          </a:ln>
        </p:spPr>
        <p:txBody>
          <a:bodyPr wrap="none" anchor="ctr" anchorCtr="1"/>
          <a:lstStyle/>
          <a:p>
            <a:pPr algn="ctr" eaLnBrk="1" fontAlgn="auto" hangingPunct="1">
              <a:lnSpc>
                <a:spcPct val="95000"/>
              </a:lnSpc>
              <a:spcBef>
                <a:spcPts val="0"/>
              </a:spcBef>
              <a:spcAft>
                <a:spcPts val="0"/>
              </a:spcAft>
              <a:defRPr/>
            </a:pPr>
            <a:r>
              <a:rPr lang="en-US" dirty="0" err="1">
                <a:effectLst>
                  <a:outerShdw blurRad="38100" dist="38100" dir="2700000" algn="tl">
                    <a:srgbClr val="FFFFFF"/>
                  </a:outerShdw>
                </a:effectLst>
                <a:latin typeface="Tw Cen MT" pitchFamily="34" charset="0"/>
                <a:cs typeface="Arial" charset="0"/>
              </a:rPr>
              <a:t>Soins</a:t>
            </a:r>
            <a:r>
              <a:rPr lang="en-US" dirty="0">
                <a:effectLst>
                  <a:outerShdw blurRad="38100" dist="38100" dir="2700000" algn="tl">
                    <a:srgbClr val="FFFFFF"/>
                  </a:outerShdw>
                </a:effectLst>
                <a:latin typeface="Tw Cen MT" pitchFamily="34" charset="0"/>
                <a:cs typeface="Arial" charset="0"/>
              </a:rPr>
              <a:t>  </a:t>
            </a:r>
            <a:r>
              <a:rPr lang="en-US" dirty="0" err="1">
                <a:effectLst>
                  <a:outerShdw blurRad="38100" dist="38100" dir="2700000" algn="tl">
                    <a:srgbClr val="FFFFFF"/>
                  </a:outerShdw>
                </a:effectLst>
                <a:latin typeface="Tw Cen MT" pitchFamily="34" charset="0"/>
                <a:cs typeface="Arial" charset="0"/>
              </a:rPr>
              <a:t>intensifs</a:t>
            </a:r>
            <a:endParaRPr lang="en-US" dirty="0">
              <a:effectLst>
                <a:outerShdw blurRad="38100" dist="38100" dir="2700000" algn="tl">
                  <a:srgbClr val="FFFFFF"/>
                </a:outerShdw>
              </a:effectLst>
              <a:latin typeface="Tw Cen MT" pitchFamily="34" charset="0"/>
              <a:cs typeface="Arial" charset="0"/>
            </a:endParaRPr>
          </a:p>
        </p:txBody>
      </p:sp>
      <p:sp>
        <p:nvSpPr>
          <p:cNvPr id="578585" name="Text Box 25"/>
          <p:cNvSpPr txBox="1">
            <a:spLocks noChangeArrowheads="1"/>
          </p:cNvSpPr>
          <p:nvPr/>
        </p:nvSpPr>
        <p:spPr bwMode="auto">
          <a:xfrm>
            <a:off x="7315200" y="3505200"/>
            <a:ext cx="1895475" cy="427038"/>
          </a:xfrm>
          <a:prstGeom prst="rect">
            <a:avLst/>
          </a:prstGeom>
          <a:gradFill rotWithShape="0">
            <a:gsLst>
              <a:gs pos="0">
                <a:srgbClr val="000099">
                  <a:alpha val="0"/>
                </a:srgbClr>
              </a:gs>
              <a:gs pos="100000">
                <a:srgbClr val="0C0C9E"/>
              </a:gs>
            </a:gsLst>
            <a:lin ang="0" scaled="1"/>
          </a:gradFill>
          <a:ln w="3175">
            <a:noFill/>
            <a:miter lim="800000"/>
            <a:headEnd/>
            <a:tailEnd/>
          </a:ln>
        </p:spPr>
        <p:txBody>
          <a:bodyPr wrap="none" anchor="ctr" anchorCtr="1"/>
          <a:lstStyle/>
          <a:p>
            <a:pPr algn="ctr" eaLnBrk="1" fontAlgn="auto" hangingPunct="1">
              <a:lnSpc>
                <a:spcPct val="95000"/>
              </a:lnSpc>
              <a:spcBef>
                <a:spcPts val="0"/>
              </a:spcBef>
              <a:spcAft>
                <a:spcPts val="0"/>
              </a:spcAft>
              <a:defRPr/>
            </a:pPr>
            <a:r>
              <a:rPr lang="en-US">
                <a:effectLst>
                  <a:outerShdw blurRad="38100" dist="38100" dir="2700000" algn="tl">
                    <a:srgbClr val="FFFFFF"/>
                  </a:outerShdw>
                </a:effectLst>
                <a:latin typeface="Tw Cen MT" pitchFamily="34" charset="0"/>
                <a:cs typeface="Arial" charset="0"/>
              </a:rPr>
              <a:t>Clinique</a:t>
            </a:r>
          </a:p>
        </p:txBody>
      </p:sp>
      <p:sp>
        <p:nvSpPr>
          <p:cNvPr id="578586" name="Text Box 26"/>
          <p:cNvSpPr txBox="1">
            <a:spLocks noChangeArrowheads="1"/>
          </p:cNvSpPr>
          <p:nvPr/>
        </p:nvSpPr>
        <p:spPr bwMode="auto">
          <a:xfrm>
            <a:off x="8713788" y="3097213"/>
            <a:ext cx="1503362" cy="400050"/>
          </a:xfrm>
          <a:prstGeom prst="rect">
            <a:avLst/>
          </a:prstGeom>
          <a:noFill/>
          <a:ln w="9525">
            <a:noFill/>
            <a:miter lim="800000"/>
            <a:headEnd/>
            <a:tailEnd/>
          </a:ln>
        </p:spPr>
        <p:txBody>
          <a:bodyPr>
            <a:spAutoFit/>
          </a:bodyPr>
          <a:lstStyle/>
          <a:p>
            <a:pPr algn="r" eaLnBrk="1" fontAlgn="auto" hangingPunct="1">
              <a:spcBef>
                <a:spcPts val="0"/>
              </a:spcBef>
              <a:spcAft>
                <a:spcPts val="0"/>
              </a:spcAft>
              <a:defRPr/>
            </a:pPr>
            <a:r>
              <a:rPr lang="en-US" sz="2000" dirty="0">
                <a:effectLst>
                  <a:outerShdw blurRad="38100" dist="38100" dir="2700000" algn="tl">
                    <a:srgbClr val="C0C0C0"/>
                  </a:outerShdw>
                </a:effectLst>
                <a:latin typeface="Arial Narrow" pitchFamily="34" charset="0"/>
                <a:cs typeface="Arial" charset="0"/>
                <a:sym typeface="Wingdings" pitchFamily="2" charset="2"/>
              </a:rPr>
              <a:t>MCO</a:t>
            </a:r>
          </a:p>
        </p:txBody>
      </p:sp>
      <p:sp>
        <p:nvSpPr>
          <p:cNvPr id="578587" name="Text Box 27"/>
          <p:cNvSpPr txBox="1">
            <a:spLocks noChangeArrowheads="1"/>
          </p:cNvSpPr>
          <p:nvPr/>
        </p:nvSpPr>
        <p:spPr bwMode="auto">
          <a:xfrm>
            <a:off x="2479675" y="5953125"/>
            <a:ext cx="7389813" cy="369888"/>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fr-FR" b="1" dirty="0">
                <a:effectLst>
                  <a:outerShdw blurRad="38100" dist="38100" dir="2700000" algn="tl">
                    <a:srgbClr val="C0C0C0"/>
                  </a:outerShdw>
                </a:effectLst>
                <a:latin typeface="Tw Cen MT" pitchFamily="34" charset="0"/>
                <a:cs typeface="Arial" charset="0"/>
                <a:sym typeface="Wingdings" pitchFamily="2" charset="2"/>
              </a:rPr>
              <a:t>Coût de la journée</a:t>
            </a:r>
          </a:p>
        </p:txBody>
      </p:sp>
      <p:sp>
        <p:nvSpPr>
          <p:cNvPr id="578588" name="Text Box 28"/>
          <p:cNvSpPr txBox="1">
            <a:spLocks noChangeArrowheads="1"/>
          </p:cNvSpPr>
          <p:nvPr/>
        </p:nvSpPr>
        <p:spPr bwMode="auto">
          <a:xfrm>
            <a:off x="1658938" y="3178175"/>
            <a:ext cx="1374775" cy="641350"/>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a:effectLst>
                  <a:outerShdw blurRad="38100" dist="38100" dir="2700000" algn="tl">
                    <a:srgbClr val="C0C0C0"/>
                  </a:outerShdw>
                </a:effectLst>
                <a:latin typeface="Tw Cen MT" pitchFamily="34" charset="0"/>
                <a:cs typeface="Arial" charset="0"/>
                <a:sym typeface="Wingdings" pitchFamily="2" charset="2"/>
              </a:rPr>
              <a:t>Qualité de </a:t>
            </a:r>
          </a:p>
          <a:p>
            <a:pPr algn="ctr" eaLnBrk="1" fontAlgn="auto" hangingPunct="1">
              <a:spcBef>
                <a:spcPts val="0"/>
              </a:spcBef>
              <a:spcAft>
                <a:spcPts val="0"/>
              </a:spcAft>
              <a:defRPr/>
            </a:pPr>
            <a:r>
              <a:rPr lang="en-US">
                <a:effectLst>
                  <a:outerShdw blurRad="38100" dist="38100" dir="2700000" algn="tl">
                    <a:srgbClr val="C0C0C0"/>
                  </a:outerShdw>
                </a:effectLst>
                <a:latin typeface="Tw Cen MT" pitchFamily="34" charset="0"/>
                <a:cs typeface="Arial" charset="0"/>
                <a:sym typeface="Wingdings" pitchFamily="2" charset="2"/>
              </a:rPr>
              <a:t>vie</a:t>
            </a:r>
          </a:p>
        </p:txBody>
      </p:sp>
      <p:sp>
        <p:nvSpPr>
          <p:cNvPr id="115743" name="Rectangle 29"/>
          <p:cNvSpPr>
            <a:spLocks noGrp="1"/>
          </p:cNvSpPr>
          <p:nvPr>
            <p:ph type="title" idx="4294967295"/>
          </p:nvPr>
        </p:nvSpPr>
        <p:spPr>
          <a:xfrm>
            <a:off x="1524000" y="0"/>
            <a:ext cx="10668000" cy="990600"/>
          </a:xfrm>
          <a:solidFill>
            <a:schemeClr val="accent1"/>
          </a:solidFill>
        </p:spPr>
        <p:txBody>
          <a:bodyPr/>
          <a:lstStyle/>
          <a:p>
            <a:pPr algn="ctr"/>
            <a:r>
              <a:rPr lang="fr-FR" altLang="fr-FR" sz="2900" b="1" dirty="0">
                <a:solidFill>
                  <a:srgbClr val="FFFF00"/>
                </a:solidFill>
              </a:rPr>
              <a:t>La télémédecine améliore le service médical rendu au patient </a:t>
            </a:r>
            <a:r>
              <a:rPr lang="fr-FR" altLang="fr-FR" sz="2900" b="1">
                <a:solidFill>
                  <a:srgbClr val="FFFF00"/>
                </a:solidFill>
              </a:rPr>
              <a:t>et réduit </a:t>
            </a:r>
            <a:r>
              <a:rPr lang="fr-FR" altLang="fr-FR" sz="2900" b="1" dirty="0">
                <a:solidFill>
                  <a:srgbClr val="FFFF00"/>
                </a:solidFill>
              </a:rPr>
              <a:t>les coûts hospitaliers (</a:t>
            </a:r>
            <a:r>
              <a:rPr lang="fr-FR" altLang="fr-FR" sz="2900" b="1">
                <a:solidFill>
                  <a:srgbClr val="FFFF00"/>
                </a:solidFill>
              </a:rPr>
              <a:t>les recettes T2A)</a:t>
            </a:r>
            <a:endParaRPr lang="en-US" altLang="fr-FR" sz="2900" dirty="0">
              <a:solidFill>
                <a:srgbClr val="FFFF00"/>
              </a:solidFill>
            </a:endParaRPr>
          </a:p>
        </p:txBody>
      </p:sp>
      <p:sp>
        <p:nvSpPr>
          <p:cNvPr id="115744" name="Rectangle 30"/>
          <p:cNvSpPr>
            <a:spLocks noChangeArrowheads="1"/>
          </p:cNvSpPr>
          <p:nvPr/>
        </p:nvSpPr>
        <p:spPr bwMode="auto">
          <a:xfrm flipH="1">
            <a:off x="7246938" y="3068638"/>
            <a:ext cx="74612" cy="74612"/>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latin typeface="Tw Cen MT" panose="020B0602020104020603" pitchFamily="34" charset="0"/>
            </a:endParaRPr>
          </a:p>
        </p:txBody>
      </p:sp>
      <p:sp>
        <p:nvSpPr>
          <p:cNvPr id="115745" name="Rectangle 31"/>
          <p:cNvSpPr>
            <a:spLocks noChangeArrowheads="1"/>
          </p:cNvSpPr>
          <p:nvPr/>
        </p:nvSpPr>
        <p:spPr bwMode="auto">
          <a:xfrm flipV="1">
            <a:off x="10058400" y="3327400"/>
            <a:ext cx="149225" cy="74613"/>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latin typeface="Tw Cen MT" panose="020B0602020104020603" pitchFamily="34" charset="0"/>
            </a:endParaRPr>
          </a:p>
        </p:txBody>
      </p:sp>
      <p:sp>
        <p:nvSpPr>
          <p:cNvPr id="115746" name="Rectangle 32"/>
          <p:cNvSpPr>
            <a:spLocks noChangeArrowheads="1"/>
          </p:cNvSpPr>
          <p:nvPr/>
        </p:nvSpPr>
        <p:spPr bwMode="auto">
          <a:xfrm>
            <a:off x="6172200" y="1066800"/>
            <a:ext cx="76200" cy="762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latin typeface="Tw Cen MT" panose="020B0602020104020603" pitchFamily="34" charset="0"/>
            </a:endParaRPr>
          </a:p>
        </p:txBody>
      </p:sp>
      <p:pic>
        <p:nvPicPr>
          <p:cNvPr id="115747" name="Picture 33" descr="stehekin new"/>
          <p:cNvPicPr>
            <a:picLocks noChangeAspect="1" noChangeArrowheads="1"/>
          </p:cNvPicPr>
          <p:nvPr/>
        </p:nvPicPr>
        <p:blipFill>
          <a:blip r:embed="rId3">
            <a:clrChange>
              <a:clrFrom>
                <a:srgbClr val="00FF00"/>
              </a:clrFrom>
              <a:clrTo>
                <a:srgbClr val="00FF00">
                  <a:alpha val="0"/>
                </a:srgbClr>
              </a:clrTo>
            </a:clrChange>
            <a:extLst>
              <a:ext uri="{28A0092B-C50C-407E-A947-70E740481C1C}">
                <a14:useLocalDpi xmlns:a14="http://schemas.microsoft.com/office/drawing/2010/main" val="0"/>
              </a:ext>
            </a:extLst>
          </a:blip>
          <a:srcRect r="39215" b="31854"/>
          <a:stretch>
            <a:fillRect/>
          </a:stretch>
        </p:blipFill>
        <p:spPr bwMode="auto">
          <a:xfrm>
            <a:off x="3352800" y="2819400"/>
            <a:ext cx="15875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5748" name="Group 34"/>
          <p:cNvGrpSpPr>
            <a:grpSpLocks/>
          </p:cNvGrpSpPr>
          <p:nvPr/>
        </p:nvGrpSpPr>
        <p:grpSpPr bwMode="auto">
          <a:xfrm>
            <a:off x="7162800" y="1276350"/>
            <a:ext cx="2628900" cy="1822450"/>
            <a:chOff x="3312" y="1980"/>
            <a:chExt cx="2160" cy="1620"/>
          </a:xfrm>
        </p:grpSpPr>
        <p:pic>
          <p:nvPicPr>
            <p:cNvPr id="115763" name="Picture 35" descr="handhe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 y="1980"/>
              <a:ext cx="2160" cy="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64" name="Rectangle 36"/>
            <p:cNvSpPr>
              <a:spLocks noChangeArrowheads="1"/>
            </p:cNvSpPr>
            <p:nvPr/>
          </p:nvSpPr>
          <p:spPr bwMode="auto">
            <a:xfrm rot="961198">
              <a:off x="4080" y="3072"/>
              <a:ext cx="240" cy="4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latin typeface="Tw Cen MT" panose="020B0602020104020603" pitchFamily="34" charset="0"/>
              </a:endParaRPr>
            </a:p>
          </p:txBody>
        </p:sp>
      </p:grpSp>
      <p:pic>
        <p:nvPicPr>
          <p:cNvPr id="115749" name="Picture 37" descr="spac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048000"/>
            <a:ext cx="2057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50" name="Text Box 38"/>
          <p:cNvSpPr txBox="1">
            <a:spLocks noChangeArrowheads="1"/>
          </p:cNvSpPr>
          <p:nvPr/>
        </p:nvSpPr>
        <p:spPr bwMode="auto">
          <a:xfrm>
            <a:off x="4876800" y="2743200"/>
            <a:ext cx="677863" cy="336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fr-FR" sz="1600">
                <a:solidFill>
                  <a:schemeClr val="tx1"/>
                </a:solidFill>
                <a:latin typeface="Times New Roman" panose="02020603050405020304" pitchFamily="18" charset="0"/>
              </a:rPr>
              <a:t>H@D</a:t>
            </a:r>
          </a:p>
        </p:txBody>
      </p:sp>
      <p:sp>
        <p:nvSpPr>
          <p:cNvPr id="115751" name="Text Box 39"/>
          <p:cNvSpPr txBox="1">
            <a:spLocks noChangeArrowheads="1"/>
          </p:cNvSpPr>
          <p:nvPr/>
        </p:nvSpPr>
        <p:spPr bwMode="auto">
          <a:xfrm>
            <a:off x="4038600" y="2590800"/>
            <a:ext cx="646113"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fr-FR" sz="1400">
                <a:solidFill>
                  <a:schemeClr val="tx1"/>
                </a:solidFill>
                <a:latin typeface="Times New Roman" panose="02020603050405020304" pitchFamily="18" charset="0"/>
              </a:rPr>
              <a:t>M@D</a:t>
            </a:r>
            <a:endParaRPr lang="en-US" altLang="fr-FR" sz="1600">
              <a:solidFill>
                <a:schemeClr val="tx1"/>
              </a:solidFill>
              <a:latin typeface="Times New Roman" panose="02020603050405020304" pitchFamily="18" charset="0"/>
            </a:endParaRPr>
          </a:p>
        </p:txBody>
      </p:sp>
      <p:sp>
        <p:nvSpPr>
          <p:cNvPr id="115752" name="Text Box 40"/>
          <p:cNvSpPr txBox="1">
            <a:spLocks noChangeArrowheads="1"/>
          </p:cNvSpPr>
          <p:nvPr/>
        </p:nvSpPr>
        <p:spPr bwMode="auto">
          <a:xfrm flipV="1">
            <a:off x="4452938" y="1143000"/>
            <a:ext cx="2085975" cy="3381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sz="1600">
                <a:solidFill>
                  <a:srgbClr val="FFFF00"/>
                </a:solidFill>
                <a:cs typeface="Tahoma" panose="020B0604030504040204" pitchFamily="34" charset="0"/>
              </a:rPr>
              <a:t>Télésurveillance</a:t>
            </a:r>
          </a:p>
        </p:txBody>
      </p:sp>
      <p:sp>
        <p:nvSpPr>
          <p:cNvPr id="115753" name="ZoneTexte 42"/>
          <p:cNvSpPr txBox="1">
            <a:spLocks noChangeArrowheads="1"/>
          </p:cNvSpPr>
          <p:nvPr/>
        </p:nvSpPr>
        <p:spPr bwMode="auto">
          <a:xfrm>
            <a:off x="6415088" y="4572000"/>
            <a:ext cx="16097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sz="1400">
                <a:solidFill>
                  <a:schemeClr val="tx1"/>
                </a:solidFill>
              </a:rPr>
              <a:t>Teleconsultation</a:t>
            </a:r>
          </a:p>
          <a:p>
            <a:pPr eaLnBrk="1" hangingPunct="1">
              <a:spcBef>
                <a:spcPct val="0"/>
              </a:spcBef>
              <a:buClrTx/>
              <a:buFontTx/>
              <a:buNone/>
            </a:pPr>
            <a:endParaRPr lang="fr-FR" altLang="fr-FR" sz="1400">
              <a:solidFill>
                <a:schemeClr val="tx1"/>
              </a:solidFill>
            </a:endParaRPr>
          </a:p>
          <a:p>
            <a:pPr eaLnBrk="1" hangingPunct="1">
              <a:spcBef>
                <a:spcPct val="0"/>
              </a:spcBef>
              <a:buClrTx/>
              <a:buFontTx/>
              <a:buNone/>
            </a:pPr>
            <a:r>
              <a:rPr lang="fr-FR" altLang="fr-FR" sz="1400">
                <a:solidFill>
                  <a:schemeClr val="tx1"/>
                </a:solidFill>
              </a:rPr>
              <a:t>   Tele expertise</a:t>
            </a:r>
          </a:p>
          <a:p>
            <a:pPr eaLnBrk="1" hangingPunct="1">
              <a:spcBef>
                <a:spcPct val="0"/>
              </a:spcBef>
              <a:buClrTx/>
              <a:buFontTx/>
              <a:buNone/>
            </a:pPr>
            <a:endParaRPr lang="fr-FR" altLang="fr-FR" sz="1000">
              <a:solidFill>
                <a:schemeClr val="tx1"/>
              </a:solidFill>
            </a:endParaRPr>
          </a:p>
        </p:txBody>
      </p:sp>
      <p:cxnSp>
        <p:nvCxnSpPr>
          <p:cNvPr id="115754" name="Connecteur droit avec flèche 44"/>
          <p:cNvCxnSpPr>
            <a:cxnSpLocks noChangeShapeType="1"/>
          </p:cNvCxnSpPr>
          <p:nvPr/>
        </p:nvCxnSpPr>
        <p:spPr bwMode="auto">
          <a:xfrm rot="5400000" flipH="1" flipV="1">
            <a:off x="7274719" y="4179094"/>
            <a:ext cx="714375" cy="2143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5755" name="Connecteur droit avec flèche 46"/>
          <p:cNvCxnSpPr>
            <a:cxnSpLocks noChangeShapeType="1"/>
          </p:cNvCxnSpPr>
          <p:nvPr/>
        </p:nvCxnSpPr>
        <p:spPr bwMode="auto">
          <a:xfrm flipV="1">
            <a:off x="7739063" y="4429125"/>
            <a:ext cx="571500" cy="2143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5756" name="Connecteur droit avec flèche 48"/>
          <p:cNvCxnSpPr>
            <a:cxnSpLocks noChangeShapeType="1"/>
          </p:cNvCxnSpPr>
          <p:nvPr/>
        </p:nvCxnSpPr>
        <p:spPr bwMode="auto">
          <a:xfrm rot="16200000" flipV="1">
            <a:off x="6524625" y="3786188"/>
            <a:ext cx="1428750" cy="2857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5757" name="Connecteur droit avec flèche 55"/>
          <p:cNvCxnSpPr>
            <a:cxnSpLocks noChangeShapeType="1"/>
          </p:cNvCxnSpPr>
          <p:nvPr/>
        </p:nvCxnSpPr>
        <p:spPr bwMode="auto">
          <a:xfrm rot="16200000" flipH="1">
            <a:off x="5881688" y="1428750"/>
            <a:ext cx="357187" cy="2143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5758" name="Connecteur droit avec flèche 57"/>
          <p:cNvCxnSpPr>
            <a:cxnSpLocks noChangeShapeType="1"/>
          </p:cNvCxnSpPr>
          <p:nvPr/>
        </p:nvCxnSpPr>
        <p:spPr bwMode="auto">
          <a:xfrm rot="16200000" flipH="1">
            <a:off x="5524500" y="1857375"/>
            <a:ext cx="928688" cy="7143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5759" name="Connecteur droit avec flèche 60"/>
          <p:cNvCxnSpPr>
            <a:cxnSpLocks noChangeShapeType="1"/>
          </p:cNvCxnSpPr>
          <p:nvPr/>
        </p:nvCxnSpPr>
        <p:spPr bwMode="auto">
          <a:xfrm rot="5400000">
            <a:off x="4953000" y="1571626"/>
            <a:ext cx="1214437" cy="7858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15760" name="Image 4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298113" y="5791200"/>
            <a:ext cx="18796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pied de page 2"/>
          <p:cNvSpPr>
            <a:spLocks noGrp="1"/>
          </p:cNvSpPr>
          <p:nvPr>
            <p:ph type="ftr" sz="quarter" idx="11"/>
          </p:nvPr>
        </p:nvSpPr>
        <p:spPr>
          <a:xfrm>
            <a:off x="4560888" y="6502400"/>
            <a:ext cx="7620000" cy="365125"/>
          </a:xfrm>
        </p:spPr>
        <p:txBody>
          <a:bodyPr/>
          <a:lstStyle/>
          <a:p>
            <a:pPr algn="r">
              <a:defRPr/>
            </a:pPr>
            <a:r>
              <a:rPr lang="fr-FR"/>
              <a:t>ANFH La Réunion 21 avril 2016</a:t>
            </a:r>
            <a:endParaRPr lang="en-US" dirty="0"/>
          </a:p>
        </p:txBody>
      </p:sp>
      <p:sp>
        <p:nvSpPr>
          <p:cNvPr id="115762"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73436CEF-AEE8-40C7-AF76-7E2AEEDC7E96}" type="slidenum">
              <a:rPr lang="en-US" altLang="fr-FR" smtClean="0">
                <a:solidFill>
                  <a:srgbClr val="FEFFFF"/>
                </a:solidFill>
              </a:rPr>
              <a:pPr fontAlgn="base">
                <a:spcBef>
                  <a:spcPct val="0"/>
                </a:spcBef>
                <a:spcAft>
                  <a:spcPct val="0"/>
                </a:spcAft>
                <a:buClrTx/>
                <a:buFontTx/>
                <a:buNone/>
              </a:pPr>
              <a:t>56</a:t>
            </a:fld>
            <a:endParaRPr lang="en-US" altLang="fr-FR">
              <a:solidFill>
                <a:srgbClr val="FEFFFF"/>
              </a:solidFill>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572000" y="6492875"/>
            <a:ext cx="7620000" cy="365125"/>
          </a:xfrm>
        </p:spPr>
        <p:txBody>
          <a:bodyPr/>
          <a:lstStyle/>
          <a:p>
            <a:pPr algn="r">
              <a:defRPr/>
            </a:pPr>
            <a:r>
              <a:rPr lang="fr-FR" dirty="0"/>
              <a:t>ANFH La Réunion 21 avril 2016</a:t>
            </a:r>
            <a:endParaRPr lang="en-US" dirty="0"/>
          </a:p>
        </p:txBody>
      </p:sp>
      <p:sp>
        <p:nvSpPr>
          <p:cNvPr id="117763"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7ACAD39-0ED2-4A80-B534-AA8D06305C64}" type="slidenum">
              <a:rPr lang="en-US" altLang="fr-FR" smtClean="0">
                <a:solidFill>
                  <a:srgbClr val="FEFFFF"/>
                </a:solidFill>
              </a:rPr>
              <a:pPr fontAlgn="base">
                <a:spcBef>
                  <a:spcPct val="0"/>
                </a:spcBef>
                <a:spcAft>
                  <a:spcPct val="0"/>
                </a:spcAft>
              </a:pPr>
              <a:t>57</a:t>
            </a:fld>
            <a:endParaRPr lang="en-US" altLang="fr-FR">
              <a:solidFill>
                <a:srgbClr val="FEFFFF"/>
              </a:solidFill>
            </a:endParaRPr>
          </a:p>
        </p:txBody>
      </p:sp>
      <p:pic>
        <p:nvPicPr>
          <p:cNvPr id="117764"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0"/>
            <a:ext cx="4829175" cy="676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numéro de diapositive 4"/>
          <p:cNvSpPr txBox="1">
            <a:spLocks noGrp="1"/>
          </p:cNvSpPr>
          <p:nvPr/>
        </p:nvSpPr>
        <p:spPr bwMode="auto">
          <a:xfrm>
            <a:off x="96012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eaLnBrk="1" hangingPunct="1">
              <a:spcBef>
                <a:spcPct val="0"/>
              </a:spcBef>
              <a:buClrTx/>
              <a:buFontTx/>
              <a:buNone/>
            </a:pPr>
            <a:fld id="{9C3B4B5B-5F12-45A1-B750-DE457D25A9CB}" type="slidenum">
              <a:rPr lang="fr-FR" altLang="fr-FR" sz="1200">
                <a:solidFill>
                  <a:srgbClr val="355161"/>
                </a:solidFill>
                <a:latin typeface="Arial" panose="020B0604020202020204" pitchFamily="34" charset="0"/>
              </a:rPr>
              <a:pPr algn="r" eaLnBrk="1" hangingPunct="1">
                <a:spcBef>
                  <a:spcPct val="0"/>
                </a:spcBef>
                <a:buClrTx/>
                <a:buFontTx/>
                <a:buNone/>
              </a:pPr>
              <a:t>6</a:t>
            </a:fld>
            <a:endParaRPr lang="fr-FR" altLang="fr-FR" sz="1200">
              <a:solidFill>
                <a:srgbClr val="355161"/>
              </a:solidFill>
              <a:latin typeface="Arial" panose="020B0604020202020204" pitchFamily="34" charset="0"/>
            </a:endParaRPr>
          </a:p>
        </p:txBody>
      </p:sp>
      <p:sp>
        <p:nvSpPr>
          <p:cNvPr id="37892" name="Rectangle 10"/>
          <p:cNvSpPr>
            <a:spLocks noGrp="1" noChangeArrowheads="1"/>
          </p:cNvSpPr>
          <p:nvPr>
            <p:ph type="title" idx="4294967295"/>
          </p:nvPr>
        </p:nvSpPr>
        <p:spPr/>
        <p:txBody>
          <a:bodyPr rtlCol="0">
            <a:normAutofit fontScale="90000"/>
          </a:bodyPr>
          <a:lstStyle/>
          <a:p>
            <a:pPr fontAlgn="auto">
              <a:spcAft>
                <a:spcPts val="0"/>
              </a:spcAft>
              <a:defRPr/>
            </a:pPr>
            <a:r>
              <a:rPr lang="fr-FR" dirty="0">
                <a:solidFill>
                  <a:schemeClr val="tx1">
                    <a:lumMod val="85000"/>
                    <a:lumOff val="15000"/>
                  </a:schemeClr>
                </a:solidFill>
              </a:rPr>
              <a:t>Les conditions de mise en œuvre des actes </a:t>
            </a:r>
            <a:br>
              <a:rPr lang="fr-FR" dirty="0">
                <a:solidFill>
                  <a:schemeClr val="tx1">
                    <a:lumMod val="85000"/>
                    <a:lumOff val="15000"/>
                  </a:schemeClr>
                </a:solidFill>
              </a:rPr>
            </a:br>
            <a:r>
              <a:rPr lang="fr-FR" dirty="0">
                <a:solidFill>
                  <a:schemeClr val="tx1">
                    <a:lumMod val="85000"/>
                    <a:lumOff val="15000"/>
                  </a:schemeClr>
                </a:solidFill>
              </a:rPr>
              <a:t>de télémédecine [1]</a:t>
            </a:r>
            <a:br>
              <a:rPr lang="fr-FR" dirty="0">
                <a:solidFill>
                  <a:schemeClr val="tx1">
                    <a:lumMod val="85000"/>
                    <a:lumOff val="15000"/>
                  </a:schemeClr>
                </a:solidFill>
              </a:rPr>
            </a:br>
            <a:endParaRPr lang="fr-FR" dirty="0">
              <a:solidFill>
                <a:schemeClr val="tx1">
                  <a:lumMod val="85000"/>
                  <a:lumOff val="15000"/>
                </a:schemeClr>
              </a:solidFill>
            </a:endParaRPr>
          </a:p>
        </p:txBody>
      </p:sp>
      <p:sp>
        <p:nvSpPr>
          <p:cNvPr id="72709" name="Rectangle 11"/>
          <p:cNvSpPr>
            <a:spLocks noGrp="1" noChangeArrowheads="1"/>
          </p:cNvSpPr>
          <p:nvPr>
            <p:ph type="body" idx="4294967295"/>
          </p:nvPr>
        </p:nvSpPr>
        <p:spPr/>
        <p:txBody>
          <a:bodyPr rtlCol="0">
            <a:normAutofit/>
          </a:bodyPr>
          <a:lstStyle/>
          <a:p>
            <a:pPr marL="274320" indent="-274320" fontAlgn="auto">
              <a:spcAft>
                <a:spcPts val="0"/>
              </a:spcAft>
              <a:buClr>
                <a:schemeClr val="accent3"/>
              </a:buClr>
              <a:buFont typeface="Wingdings 3" charset="2"/>
              <a:buNone/>
              <a:defRPr/>
            </a:pPr>
            <a:r>
              <a:rPr lang="fr-FR" b="1" dirty="0">
                <a:solidFill>
                  <a:schemeClr val="tx1">
                    <a:lumMod val="75000"/>
                    <a:lumOff val="25000"/>
                  </a:schemeClr>
                </a:solidFill>
              </a:rPr>
              <a:t>Article R. 6316-2 </a:t>
            </a:r>
            <a:r>
              <a:rPr lang="fr-FR" dirty="0">
                <a:solidFill>
                  <a:schemeClr val="tx1">
                    <a:lumMod val="75000"/>
                    <a:lumOff val="25000"/>
                  </a:schemeClr>
                </a:solidFill>
              </a:rPr>
              <a:t>  </a:t>
            </a:r>
          </a:p>
          <a:p>
            <a:pPr marL="274320" indent="-274320" algn="just" fontAlgn="auto">
              <a:spcAft>
                <a:spcPts val="0"/>
              </a:spcAft>
              <a:buClr>
                <a:schemeClr val="accent3"/>
              </a:buClr>
              <a:buFont typeface="Wingdings 2"/>
              <a:buChar char=""/>
              <a:defRPr/>
            </a:pPr>
            <a:r>
              <a:rPr lang="fr-FR" sz="2000" dirty="0">
                <a:solidFill>
                  <a:schemeClr val="tx1">
                    <a:lumMod val="75000"/>
                    <a:lumOff val="25000"/>
                  </a:schemeClr>
                </a:solidFill>
              </a:rPr>
              <a:t>Les actes de télémédecine sont réalisés avec </a:t>
            </a:r>
            <a:r>
              <a:rPr lang="fr-FR" sz="2000" b="1" u="sng" dirty="0">
                <a:solidFill>
                  <a:srgbClr val="FF0000"/>
                </a:solidFill>
              </a:rPr>
              <a:t>le consentement libre et éclairé de la personne</a:t>
            </a:r>
            <a:r>
              <a:rPr lang="fr-FR" sz="2000" b="1" dirty="0">
                <a:solidFill>
                  <a:srgbClr val="FF0000"/>
                </a:solidFill>
              </a:rPr>
              <a:t>,</a:t>
            </a:r>
            <a:r>
              <a:rPr lang="fr-FR" sz="2000" dirty="0">
                <a:solidFill>
                  <a:schemeClr val="tx1">
                    <a:lumMod val="75000"/>
                    <a:lumOff val="25000"/>
                  </a:schemeClr>
                </a:solidFill>
              </a:rPr>
              <a:t> en application notamment des dispositions des articles L. 1111-2 et L. 1111-4.</a:t>
            </a:r>
          </a:p>
          <a:p>
            <a:pPr marL="274320" indent="-274320" fontAlgn="auto">
              <a:spcAft>
                <a:spcPts val="0"/>
              </a:spcAft>
              <a:buClr>
                <a:schemeClr val="accent3"/>
              </a:buClr>
              <a:buFont typeface="Wingdings 3" charset="2"/>
              <a:buNone/>
              <a:defRPr/>
            </a:pPr>
            <a:r>
              <a:rPr lang="fr-FR" sz="2000" dirty="0">
                <a:solidFill>
                  <a:schemeClr val="tx1">
                    <a:lumMod val="75000"/>
                    <a:lumOff val="25000"/>
                  </a:schemeClr>
                </a:solidFill>
              </a:rPr>
              <a:t> </a:t>
            </a:r>
          </a:p>
          <a:p>
            <a:pPr marL="274320" indent="-274320" algn="just" fontAlgn="auto">
              <a:spcAft>
                <a:spcPts val="0"/>
              </a:spcAft>
              <a:buClr>
                <a:schemeClr val="accent3"/>
              </a:buClr>
              <a:buFont typeface="Wingdings 2"/>
              <a:buChar char=""/>
              <a:defRPr/>
            </a:pPr>
            <a:r>
              <a:rPr lang="fr-FR" sz="2000" dirty="0">
                <a:solidFill>
                  <a:schemeClr val="tx1">
                    <a:lumMod val="75000"/>
                    <a:lumOff val="25000"/>
                  </a:schemeClr>
                </a:solidFill>
              </a:rPr>
              <a:t>Les professionnels participant à un acte de télémédecine peuvent, sauf opposition de la personne dûment informée, échanger des informations relatives à cette personne, notamment par le biais des technologies de l’information et de la communication.</a:t>
            </a:r>
          </a:p>
        </p:txBody>
      </p:sp>
      <p:sp>
        <p:nvSpPr>
          <p:cNvPr id="27653" name="Rectangle 2"/>
          <p:cNvSpPr>
            <a:spLocks noChangeArrowheads="1"/>
          </p:cNvSpPr>
          <p:nvPr/>
        </p:nvSpPr>
        <p:spPr bwMode="auto">
          <a:xfrm>
            <a:off x="1981200" y="42863"/>
            <a:ext cx="82296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fr-FR" altLang="fr-FR" sz="2800">
              <a:solidFill>
                <a:srgbClr val="73243E"/>
              </a:solidFill>
              <a:latin typeface="Arial" panose="020B0604020202020204" pitchFamily="34" charset="0"/>
            </a:endParaRPr>
          </a:p>
        </p:txBody>
      </p:sp>
      <p:sp>
        <p:nvSpPr>
          <p:cNvPr id="2" name="Espace réservé du pied de page 1"/>
          <p:cNvSpPr>
            <a:spLocks noGrp="1"/>
          </p:cNvSpPr>
          <p:nvPr>
            <p:ph type="ftr" sz="quarter" idx="11"/>
          </p:nvPr>
        </p:nvSpPr>
        <p:spPr/>
        <p:txBody>
          <a:bodyPr/>
          <a:lstStyle/>
          <a:p>
            <a:pPr>
              <a:defRPr/>
            </a:pPr>
            <a:r>
              <a:rPr lang="fr-FR"/>
              <a:t>ANFH La Réunion 21 avril 2016</a:t>
            </a:r>
            <a:endParaRPr lang="en-US" dirty="0"/>
          </a:p>
        </p:txBody>
      </p:sp>
      <p:sp>
        <p:nvSpPr>
          <p:cNvPr id="27655"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742316E-2F69-4A64-B764-12BE23B0C8BB}" type="slidenum">
              <a:rPr lang="en-US" altLang="fr-FR" smtClean="0">
                <a:solidFill>
                  <a:srgbClr val="FEFFFF"/>
                </a:solidFill>
              </a:rPr>
              <a:pPr fontAlgn="base">
                <a:spcBef>
                  <a:spcPct val="0"/>
                </a:spcBef>
                <a:spcAft>
                  <a:spcPct val="0"/>
                </a:spcAft>
              </a:pPr>
              <a:t>6</a:t>
            </a:fld>
            <a:endParaRPr lang="en-US" altLang="fr-FR">
              <a:solidFill>
                <a:srgbClr val="FEFFFF"/>
              </a:solidFill>
            </a:endParaRPr>
          </a:p>
        </p:txBody>
      </p:sp>
      <p:pic>
        <p:nvPicPr>
          <p:cNvPr id="27656"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6588" y="76200"/>
            <a:ext cx="133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numéro de diapositive 4"/>
          <p:cNvSpPr txBox="1">
            <a:spLocks noGrp="1"/>
          </p:cNvSpPr>
          <p:nvPr/>
        </p:nvSpPr>
        <p:spPr bwMode="auto">
          <a:xfrm>
            <a:off x="96012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eaLnBrk="1" hangingPunct="1">
              <a:spcBef>
                <a:spcPct val="0"/>
              </a:spcBef>
              <a:buClrTx/>
              <a:buFontTx/>
              <a:buNone/>
            </a:pPr>
            <a:fld id="{0D2496A9-263E-458B-AEF6-3047795486FF}" type="slidenum">
              <a:rPr lang="fr-FR" altLang="fr-FR" sz="1200">
                <a:solidFill>
                  <a:srgbClr val="355161"/>
                </a:solidFill>
                <a:latin typeface="Arial" panose="020B0604020202020204" pitchFamily="34" charset="0"/>
              </a:rPr>
              <a:pPr algn="r" eaLnBrk="1" hangingPunct="1">
                <a:spcBef>
                  <a:spcPct val="0"/>
                </a:spcBef>
                <a:buClrTx/>
                <a:buFontTx/>
                <a:buNone/>
              </a:pPr>
              <a:t>7</a:t>
            </a:fld>
            <a:endParaRPr lang="fr-FR" altLang="fr-FR" sz="1200">
              <a:solidFill>
                <a:srgbClr val="355161"/>
              </a:solidFill>
              <a:latin typeface="Arial" panose="020B0604020202020204" pitchFamily="34" charset="0"/>
            </a:endParaRPr>
          </a:p>
        </p:txBody>
      </p:sp>
      <p:sp>
        <p:nvSpPr>
          <p:cNvPr id="38916" name="Rectangle 10"/>
          <p:cNvSpPr>
            <a:spLocks noGrp="1" noChangeArrowheads="1"/>
          </p:cNvSpPr>
          <p:nvPr>
            <p:ph type="title" idx="4294967295"/>
          </p:nvPr>
        </p:nvSpPr>
        <p:spPr>
          <a:xfrm>
            <a:off x="1992313" y="260350"/>
            <a:ext cx="7127875" cy="1143000"/>
          </a:xfrm>
        </p:spPr>
        <p:txBody>
          <a:bodyPr rtlCol="0">
            <a:normAutofit fontScale="90000"/>
          </a:bodyPr>
          <a:lstStyle/>
          <a:p>
            <a:pPr fontAlgn="auto">
              <a:spcAft>
                <a:spcPts val="0"/>
              </a:spcAft>
              <a:defRPr/>
            </a:pPr>
            <a:r>
              <a:rPr lang="fr-FR" dirty="0">
                <a:solidFill>
                  <a:schemeClr val="tx1">
                    <a:lumMod val="85000"/>
                    <a:lumOff val="15000"/>
                  </a:schemeClr>
                </a:solidFill>
              </a:rPr>
              <a:t>Les conditions de mise en œuvre des actes de télémédecine [2]</a:t>
            </a:r>
          </a:p>
        </p:txBody>
      </p:sp>
      <p:sp>
        <p:nvSpPr>
          <p:cNvPr id="73733" name="Rectangle 11"/>
          <p:cNvSpPr>
            <a:spLocks noGrp="1" noChangeArrowheads="1"/>
          </p:cNvSpPr>
          <p:nvPr>
            <p:ph type="body" idx="4294967295"/>
          </p:nvPr>
        </p:nvSpPr>
        <p:spPr/>
        <p:txBody>
          <a:bodyPr rtlCol="0">
            <a:normAutofit/>
          </a:bodyPr>
          <a:lstStyle/>
          <a:p>
            <a:pPr marL="274320" indent="-274320" algn="just" fontAlgn="auto">
              <a:spcAft>
                <a:spcPts val="0"/>
              </a:spcAft>
              <a:buClr>
                <a:schemeClr val="accent3"/>
              </a:buClr>
              <a:buFont typeface="Wingdings 3" charset="2"/>
              <a:buNone/>
              <a:defRPr/>
            </a:pPr>
            <a:r>
              <a:rPr lang="fr-FR" b="1" dirty="0">
                <a:solidFill>
                  <a:schemeClr val="tx1">
                    <a:lumMod val="75000"/>
                    <a:lumOff val="25000"/>
                  </a:schemeClr>
                </a:solidFill>
              </a:rPr>
              <a:t>Article R. 6316-3</a:t>
            </a:r>
          </a:p>
          <a:p>
            <a:pPr marL="274320" indent="-274320" algn="just" fontAlgn="auto">
              <a:spcAft>
                <a:spcPts val="0"/>
              </a:spcAft>
              <a:buClr>
                <a:schemeClr val="accent3"/>
              </a:buClr>
              <a:buFont typeface="Wingdings 2"/>
              <a:buChar char=""/>
              <a:defRPr/>
            </a:pPr>
            <a:r>
              <a:rPr lang="fr-FR" sz="2000" dirty="0">
                <a:solidFill>
                  <a:schemeClr val="tx1">
                    <a:lumMod val="75000"/>
                    <a:lumOff val="25000"/>
                  </a:schemeClr>
                </a:solidFill>
              </a:rPr>
              <a:t>Chaque acte de télémédecine est réalisé dans des conditions garantissant :</a:t>
            </a:r>
          </a:p>
          <a:p>
            <a:pPr marL="274320" indent="-274320" algn="just" fontAlgn="auto">
              <a:spcAft>
                <a:spcPts val="0"/>
              </a:spcAft>
              <a:buClr>
                <a:schemeClr val="accent3"/>
              </a:buClr>
              <a:buFont typeface="Wingdings 2"/>
              <a:buChar char=""/>
              <a:defRPr/>
            </a:pPr>
            <a:r>
              <a:rPr lang="fr-FR" sz="2000" dirty="0">
                <a:solidFill>
                  <a:schemeClr val="tx1">
                    <a:lumMod val="75000"/>
                    <a:lumOff val="25000"/>
                  </a:schemeClr>
                </a:solidFill>
              </a:rPr>
              <a:t> 1° a) </a:t>
            </a:r>
            <a:r>
              <a:rPr lang="fr-FR" sz="2000" b="1" dirty="0">
                <a:solidFill>
                  <a:schemeClr val="tx1">
                    <a:lumMod val="75000"/>
                    <a:lumOff val="25000"/>
                  </a:schemeClr>
                </a:solidFill>
              </a:rPr>
              <a:t>L’authentification des professionnels de santé intervenant dans l’acte </a:t>
            </a:r>
            <a:r>
              <a:rPr lang="fr-FR" sz="2000" dirty="0">
                <a:solidFill>
                  <a:schemeClr val="tx1">
                    <a:lumMod val="75000"/>
                    <a:lumOff val="25000"/>
                  </a:schemeClr>
                </a:solidFill>
              </a:rPr>
              <a:t>; </a:t>
            </a:r>
          </a:p>
          <a:p>
            <a:pPr marL="274320" indent="-274320" algn="just" fontAlgn="auto">
              <a:spcAft>
                <a:spcPts val="0"/>
              </a:spcAft>
              <a:buClr>
                <a:schemeClr val="accent3"/>
              </a:buClr>
              <a:buFont typeface="Wingdings 3" charset="2"/>
              <a:buNone/>
              <a:defRPr/>
            </a:pPr>
            <a:r>
              <a:rPr lang="fr-FR" sz="2000" dirty="0">
                <a:solidFill>
                  <a:schemeClr val="tx1">
                    <a:lumMod val="75000"/>
                    <a:lumOff val="25000"/>
                  </a:schemeClr>
                </a:solidFill>
              </a:rPr>
              <a:t>            b) </a:t>
            </a:r>
            <a:r>
              <a:rPr lang="fr-FR" sz="2000" b="1" dirty="0">
                <a:solidFill>
                  <a:schemeClr val="tx1">
                    <a:lumMod val="75000"/>
                    <a:lumOff val="25000"/>
                  </a:schemeClr>
                </a:solidFill>
              </a:rPr>
              <a:t>L’identification du patient </a:t>
            </a:r>
            <a:r>
              <a:rPr lang="fr-FR" sz="2000" dirty="0">
                <a:solidFill>
                  <a:schemeClr val="tx1">
                    <a:lumMod val="75000"/>
                    <a:lumOff val="25000"/>
                  </a:schemeClr>
                </a:solidFill>
              </a:rPr>
              <a:t>; </a:t>
            </a:r>
          </a:p>
          <a:p>
            <a:pPr marL="274320" indent="-274320" algn="just" fontAlgn="auto">
              <a:spcAft>
                <a:spcPts val="0"/>
              </a:spcAft>
              <a:buClr>
                <a:schemeClr val="accent3"/>
              </a:buClr>
              <a:buFont typeface="Wingdings 3" charset="2"/>
              <a:buNone/>
              <a:defRPr/>
            </a:pPr>
            <a:r>
              <a:rPr lang="fr-FR" sz="2000" dirty="0">
                <a:solidFill>
                  <a:schemeClr val="tx1">
                    <a:lumMod val="75000"/>
                    <a:lumOff val="25000"/>
                  </a:schemeClr>
                </a:solidFill>
              </a:rPr>
              <a:t>            c) </a:t>
            </a:r>
            <a:r>
              <a:rPr lang="fr-FR" sz="2000" b="1" dirty="0">
                <a:solidFill>
                  <a:srgbClr val="FF0000"/>
                </a:solidFill>
              </a:rPr>
              <a:t>L’accès des professionnels de santé aux données médicales du patient nécessaires à la réalisation de l’acte </a:t>
            </a:r>
            <a:r>
              <a:rPr lang="fr-FR" sz="2000" b="1" dirty="0">
                <a:solidFill>
                  <a:schemeClr val="tx1">
                    <a:lumMod val="75000"/>
                    <a:lumOff val="25000"/>
                  </a:schemeClr>
                </a:solidFill>
              </a:rPr>
              <a:t>;</a:t>
            </a:r>
          </a:p>
          <a:p>
            <a:pPr marL="274320" indent="-274320" algn="just" fontAlgn="auto">
              <a:spcAft>
                <a:spcPts val="0"/>
              </a:spcAft>
              <a:buClr>
                <a:schemeClr val="accent3"/>
              </a:buClr>
              <a:buFont typeface="Wingdings 2"/>
              <a:buChar char=""/>
              <a:defRPr/>
            </a:pPr>
            <a:r>
              <a:rPr lang="fr-FR" sz="2000" dirty="0">
                <a:solidFill>
                  <a:schemeClr val="tx1">
                    <a:lumMod val="75000"/>
                    <a:lumOff val="25000"/>
                  </a:schemeClr>
                </a:solidFill>
              </a:rPr>
              <a:t> 2° Lorsque la situation l’impose, la formation ou la préparation du patient à l’utilisation du dispositif de télémédecine.</a:t>
            </a:r>
          </a:p>
        </p:txBody>
      </p:sp>
      <p:sp>
        <p:nvSpPr>
          <p:cNvPr id="29701" name="Rectangle 2"/>
          <p:cNvSpPr>
            <a:spLocks noChangeArrowheads="1"/>
          </p:cNvSpPr>
          <p:nvPr/>
        </p:nvSpPr>
        <p:spPr bwMode="auto">
          <a:xfrm>
            <a:off x="1981200" y="42863"/>
            <a:ext cx="82296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fr-FR" altLang="fr-FR" sz="2800">
              <a:solidFill>
                <a:srgbClr val="73243E"/>
              </a:solidFill>
              <a:latin typeface="Arial" panose="020B0604020202020204" pitchFamily="34" charset="0"/>
            </a:endParaRPr>
          </a:p>
        </p:txBody>
      </p:sp>
      <p:sp>
        <p:nvSpPr>
          <p:cNvPr id="2" name="Espace réservé du pied de page 1"/>
          <p:cNvSpPr>
            <a:spLocks noGrp="1"/>
          </p:cNvSpPr>
          <p:nvPr>
            <p:ph type="ftr" sz="quarter" idx="11"/>
          </p:nvPr>
        </p:nvSpPr>
        <p:spPr/>
        <p:txBody>
          <a:bodyPr/>
          <a:lstStyle/>
          <a:p>
            <a:pPr>
              <a:defRPr/>
            </a:pPr>
            <a:r>
              <a:rPr lang="fr-FR"/>
              <a:t>ANFH La Réunion 21 avril 2016</a:t>
            </a:r>
            <a:endParaRPr lang="en-US" dirty="0"/>
          </a:p>
        </p:txBody>
      </p:sp>
      <p:sp>
        <p:nvSpPr>
          <p:cNvPr id="29703"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2794CA8-18E8-4A2F-909B-4A60D8B35FAA}" type="slidenum">
              <a:rPr lang="en-US" altLang="fr-FR" smtClean="0">
                <a:solidFill>
                  <a:srgbClr val="FEFFFF"/>
                </a:solidFill>
              </a:rPr>
              <a:pPr fontAlgn="base">
                <a:spcBef>
                  <a:spcPct val="0"/>
                </a:spcBef>
                <a:spcAft>
                  <a:spcPct val="0"/>
                </a:spcAft>
              </a:pPr>
              <a:t>7</a:t>
            </a:fld>
            <a:endParaRPr lang="en-US" altLang="fr-FR">
              <a:solidFill>
                <a:srgbClr val="FEFFFF"/>
              </a:solidFill>
            </a:endParaRPr>
          </a:p>
        </p:txBody>
      </p:sp>
      <p:pic>
        <p:nvPicPr>
          <p:cNvPr id="29704"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6588" y="76200"/>
            <a:ext cx="133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numéro de diapositive 4"/>
          <p:cNvSpPr txBox="1">
            <a:spLocks noGrp="1"/>
          </p:cNvSpPr>
          <p:nvPr/>
        </p:nvSpPr>
        <p:spPr bwMode="auto">
          <a:xfrm>
            <a:off x="96012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eaLnBrk="1" hangingPunct="1">
              <a:spcBef>
                <a:spcPct val="0"/>
              </a:spcBef>
              <a:buClrTx/>
              <a:buFontTx/>
              <a:buNone/>
            </a:pPr>
            <a:fld id="{1D357520-8155-4241-9D42-C40F22ED32DB}" type="slidenum">
              <a:rPr lang="fr-FR" altLang="fr-FR" sz="1200">
                <a:solidFill>
                  <a:srgbClr val="355161"/>
                </a:solidFill>
                <a:latin typeface="Arial" panose="020B0604020202020204" pitchFamily="34" charset="0"/>
              </a:rPr>
              <a:pPr algn="r" eaLnBrk="1" hangingPunct="1">
                <a:spcBef>
                  <a:spcPct val="0"/>
                </a:spcBef>
                <a:buClrTx/>
                <a:buFontTx/>
                <a:buNone/>
              </a:pPr>
              <a:t>8</a:t>
            </a:fld>
            <a:endParaRPr lang="fr-FR" altLang="fr-FR" sz="1200">
              <a:solidFill>
                <a:srgbClr val="355161"/>
              </a:solidFill>
              <a:latin typeface="Arial" panose="020B0604020202020204" pitchFamily="34" charset="0"/>
            </a:endParaRPr>
          </a:p>
        </p:txBody>
      </p:sp>
      <p:sp>
        <p:nvSpPr>
          <p:cNvPr id="38916" name="Rectangle 10"/>
          <p:cNvSpPr>
            <a:spLocks noGrp="1" noChangeArrowheads="1"/>
          </p:cNvSpPr>
          <p:nvPr>
            <p:ph type="title" idx="4294967295"/>
          </p:nvPr>
        </p:nvSpPr>
        <p:spPr>
          <a:xfrm>
            <a:off x="1992313" y="260350"/>
            <a:ext cx="7056437" cy="1143000"/>
          </a:xfrm>
        </p:spPr>
        <p:txBody>
          <a:bodyPr rtlCol="0">
            <a:normAutofit fontScale="90000"/>
          </a:bodyPr>
          <a:lstStyle/>
          <a:p>
            <a:pPr fontAlgn="auto">
              <a:spcAft>
                <a:spcPts val="0"/>
              </a:spcAft>
              <a:defRPr/>
            </a:pPr>
            <a:r>
              <a:rPr lang="fr-FR" dirty="0">
                <a:solidFill>
                  <a:schemeClr val="tx1">
                    <a:lumMod val="85000"/>
                    <a:lumOff val="15000"/>
                  </a:schemeClr>
                </a:solidFill>
              </a:rPr>
              <a:t>Les conditions de mise en œuvre des actes de télémédecine [3]</a:t>
            </a:r>
          </a:p>
        </p:txBody>
      </p:sp>
      <p:sp>
        <p:nvSpPr>
          <p:cNvPr id="74757" name="Rectangle 11"/>
          <p:cNvSpPr>
            <a:spLocks noGrp="1" noChangeArrowheads="1"/>
          </p:cNvSpPr>
          <p:nvPr>
            <p:ph type="body" idx="4294967295"/>
          </p:nvPr>
        </p:nvSpPr>
        <p:spPr/>
        <p:txBody>
          <a:bodyPr rtlCol="0">
            <a:normAutofit/>
          </a:bodyPr>
          <a:lstStyle/>
          <a:p>
            <a:pPr marL="274320" indent="-274320" algn="just" fontAlgn="auto">
              <a:spcAft>
                <a:spcPts val="0"/>
              </a:spcAft>
              <a:buClr>
                <a:schemeClr val="accent3"/>
              </a:buClr>
              <a:buFont typeface="Wingdings 3" charset="2"/>
              <a:buNone/>
              <a:defRPr/>
            </a:pPr>
            <a:endParaRPr lang="fr-FR" b="1" dirty="0">
              <a:solidFill>
                <a:schemeClr val="tx1">
                  <a:lumMod val="75000"/>
                  <a:lumOff val="25000"/>
                </a:schemeClr>
              </a:solidFill>
            </a:endParaRPr>
          </a:p>
          <a:p>
            <a:pPr marL="274320" indent="-274320" algn="just" fontAlgn="auto">
              <a:spcAft>
                <a:spcPts val="0"/>
              </a:spcAft>
              <a:buClr>
                <a:schemeClr val="accent3"/>
              </a:buClr>
              <a:buFont typeface="Wingdings 3" charset="2"/>
              <a:buNone/>
              <a:defRPr/>
            </a:pPr>
            <a:r>
              <a:rPr lang="fr-FR" b="1" dirty="0">
                <a:solidFill>
                  <a:schemeClr val="tx1">
                    <a:lumMod val="75000"/>
                    <a:lumOff val="25000"/>
                  </a:schemeClr>
                </a:solidFill>
              </a:rPr>
              <a:t>Article R. 6316-4</a:t>
            </a:r>
          </a:p>
          <a:p>
            <a:pPr marL="274320" indent="-274320" algn="just" fontAlgn="auto">
              <a:spcBef>
                <a:spcPts val="0"/>
              </a:spcBef>
              <a:spcAft>
                <a:spcPts val="0"/>
              </a:spcAft>
              <a:buClr>
                <a:schemeClr val="accent3"/>
              </a:buClr>
              <a:buFont typeface="Wingdings 2"/>
              <a:buChar char=""/>
              <a:defRPr/>
            </a:pPr>
            <a:r>
              <a:rPr lang="fr-FR" sz="2000" dirty="0">
                <a:solidFill>
                  <a:schemeClr val="tx1">
                    <a:lumMod val="75000"/>
                    <a:lumOff val="25000"/>
                  </a:schemeClr>
                </a:solidFill>
              </a:rPr>
              <a:t> Sont inscrits dans </a:t>
            </a:r>
            <a:r>
              <a:rPr lang="fr-FR" sz="2000" b="1" dirty="0">
                <a:solidFill>
                  <a:srgbClr val="C00000"/>
                </a:solidFill>
              </a:rPr>
              <a:t>le dossier du patient tenu par chaque professionnel médical intervenant dans l’acte de télémédecine </a:t>
            </a:r>
            <a:r>
              <a:rPr lang="fr-FR" sz="2000" dirty="0">
                <a:solidFill>
                  <a:schemeClr val="tx1">
                    <a:lumMod val="75000"/>
                    <a:lumOff val="25000"/>
                  </a:schemeClr>
                </a:solidFill>
              </a:rPr>
              <a:t>et dans la fiche d’observation mentionnée à l’article R. 4127-45 :</a:t>
            </a:r>
          </a:p>
          <a:p>
            <a:pPr marL="274320" indent="-274320" fontAlgn="auto">
              <a:spcBef>
                <a:spcPts val="0"/>
              </a:spcBef>
              <a:spcAft>
                <a:spcPts val="0"/>
              </a:spcAft>
              <a:buClr>
                <a:schemeClr val="accent3"/>
              </a:buClr>
              <a:buFont typeface="Wingdings 2"/>
              <a:buChar char=""/>
              <a:defRPr/>
            </a:pPr>
            <a:r>
              <a:rPr lang="fr-FR" sz="2000" dirty="0">
                <a:solidFill>
                  <a:schemeClr val="tx1">
                    <a:lumMod val="75000"/>
                    <a:lumOff val="25000"/>
                  </a:schemeClr>
                </a:solidFill>
              </a:rPr>
              <a:t>« 1° </a:t>
            </a:r>
            <a:r>
              <a:rPr lang="fr-FR" sz="2000" b="1" dirty="0">
                <a:solidFill>
                  <a:srgbClr val="C00000"/>
                </a:solidFill>
              </a:rPr>
              <a:t>Le compte rendu de la réalisation de l’acte </a:t>
            </a:r>
            <a:r>
              <a:rPr lang="fr-FR" sz="2000" dirty="0">
                <a:solidFill>
                  <a:schemeClr val="tx1">
                    <a:lumMod val="75000"/>
                    <a:lumOff val="25000"/>
                  </a:schemeClr>
                </a:solidFill>
              </a:rPr>
              <a:t>;</a:t>
            </a:r>
          </a:p>
          <a:p>
            <a:pPr marL="274320" indent="-274320" fontAlgn="auto">
              <a:spcBef>
                <a:spcPts val="0"/>
              </a:spcBef>
              <a:spcAft>
                <a:spcPts val="0"/>
              </a:spcAft>
              <a:buClr>
                <a:schemeClr val="accent3"/>
              </a:buClr>
              <a:buFont typeface="Wingdings 2"/>
              <a:buChar char=""/>
              <a:defRPr/>
            </a:pPr>
            <a:r>
              <a:rPr lang="fr-FR" sz="2000" dirty="0">
                <a:solidFill>
                  <a:schemeClr val="tx1">
                    <a:lumMod val="75000"/>
                    <a:lumOff val="25000"/>
                  </a:schemeClr>
                </a:solidFill>
              </a:rPr>
              <a:t>« 2° Les actes et les prescriptions médicamenteuses effectués dans le cadre de l’acte de télémédecine ;</a:t>
            </a:r>
          </a:p>
          <a:p>
            <a:pPr marL="274320" indent="-274320" fontAlgn="auto">
              <a:spcBef>
                <a:spcPts val="0"/>
              </a:spcBef>
              <a:spcAft>
                <a:spcPts val="0"/>
              </a:spcAft>
              <a:buClr>
                <a:schemeClr val="accent3"/>
              </a:buClr>
              <a:buFont typeface="Wingdings 2"/>
              <a:buChar char=""/>
              <a:defRPr/>
            </a:pPr>
            <a:r>
              <a:rPr lang="fr-FR" sz="2000" dirty="0">
                <a:solidFill>
                  <a:schemeClr val="tx1">
                    <a:lumMod val="75000"/>
                    <a:lumOff val="25000"/>
                  </a:schemeClr>
                </a:solidFill>
              </a:rPr>
              <a:t>« 3° L’identité des professionnels de santé participant à l’acte ;</a:t>
            </a:r>
          </a:p>
          <a:p>
            <a:pPr marL="274320" indent="-274320" fontAlgn="auto">
              <a:spcBef>
                <a:spcPts val="0"/>
              </a:spcBef>
              <a:spcAft>
                <a:spcPts val="0"/>
              </a:spcAft>
              <a:buClr>
                <a:schemeClr val="accent3"/>
              </a:buClr>
              <a:buFont typeface="Wingdings 2"/>
              <a:buChar char=""/>
              <a:defRPr/>
            </a:pPr>
            <a:r>
              <a:rPr lang="fr-FR" sz="2000" dirty="0">
                <a:solidFill>
                  <a:schemeClr val="tx1">
                    <a:lumMod val="75000"/>
                    <a:lumOff val="25000"/>
                  </a:schemeClr>
                </a:solidFill>
              </a:rPr>
              <a:t>« 4° La date et l’heure de l’acte ;</a:t>
            </a:r>
          </a:p>
          <a:p>
            <a:pPr marL="274320" indent="-274320" fontAlgn="auto">
              <a:spcBef>
                <a:spcPts val="0"/>
              </a:spcBef>
              <a:spcAft>
                <a:spcPts val="0"/>
              </a:spcAft>
              <a:buClr>
                <a:schemeClr val="accent3"/>
              </a:buClr>
              <a:buFont typeface="Wingdings 2"/>
              <a:buChar char=""/>
              <a:defRPr/>
            </a:pPr>
            <a:r>
              <a:rPr lang="fr-FR" sz="2000" dirty="0">
                <a:solidFill>
                  <a:schemeClr val="tx1">
                    <a:lumMod val="75000"/>
                    <a:lumOff val="25000"/>
                  </a:schemeClr>
                </a:solidFill>
              </a:rPr>
              <a:t>« 5° Le cas échéant, les incidents techniques survenus au cours de l’acte.</a:t>
            </a:r>
          </a:p>
          <a:p>
            <a:pPr marL="274320" indent="-274320" fontAlgn="auto">
              <a:spcAft>
                <a:spcPts val="0"/>
              </a:spcAft>
              <a:buClr>
                <a:schemeClr val="accent3"/>
              </a:buClr>
              <a:buFont typeface="Wingdings 3" charset="2"/>
              <a:buNone/>
              <a:defRPr/>
            </a:pPr>
            <a:endParaRPr lang="fr-FR" sz="800" dirty="0">
              <a:solidFill>
                <a:schemeClr val="tx1">
                  <a:lumMod val="75000"/>
                  <a:lumOff val="25000"/>
                </a:schemeClr>
              </a:solidFill>
            </a:endParaRPr>
          </a:p>
        </p:txBody>
      </p:sp>
      <p:sp>
        <p:nvSpPr>
          <p:cNvPr id="31749" name="Rectangle 2"/>
          <p:cNvSpPr>
            <a:spLocks noChangeArrowheads="1"/>
          </p:cNvSpPr>
          <p:nvPr/>
        </p:nvSpPr>
        <p:spPr bwMode="auto">
          <a:xfrm>
            <a:off x="1981200" y="42863"/>
            <a:ext cx="82296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fr-FR" altLang="fr-FR" sz="2800">
              <a:solidFill>
                <a:srgbClr val="73243E"/>
              </a:solidFill>
              <a:latin typeface="Arial" panose="020B0604020202020204" pitchFamily="34" charset="0"/>
            </a:endParaRPr>
          </a:p>
        </p:txBody>
      </p:sp>
      <p:sp>
        <p:nvSpPr>
          <p:cNvPr id="2" name="Espace réservé du pied de page 1"/>
          <p:cNvSpPr>
            <a:spLocks noGrp="1"/>
          </p:cNvSpPr>
          <p:nvPr>
            <p:ph type="ftr" sz="quarter" idx="11"/>
          </p:nvPr>
        </p:nvSpPr>
        <p:spPr>
          <a:xfrm>
            <a:off x="3844925" y="6188075"/>
            <a:ext cx="7620000" cy="365125"/>
          </a:xfrm>
        </p:spPr>
        <p:txBody>
          <a:bodyPr/>
          <a:lstStyle/>
          <a:p>
            <a:pPr algn="r">
              <a:defRPr/>
            </a:pPr>
            <a:r>
              <a:rPr lang="fr-FR" dirty="0"/>
              <a:t>ANFH La Réunion 21 avril 2016</a:t>
            </a:r>
            <a:endParaRPr lang="en-US" dirty="0"/>
          </a:p>
        </p:txBody>
      </p:sp>
      <p:sp>
        <p:nvSpPr>
          <p:cNvPr id="31751"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3D8E65D-9406-4118-B7BF-04FB7C91C8F0}" type="slidenum">
              <a:rPr lang="en-US" altLang="fr-FR" smtClean="0">
                <a:solidFill>
                  <a:srgbClr val="FEFFFF"/>
                </a:solidFill>
              </a:rPr>
              <a:pPr fontAlgn="base">
                <a:spcBef>
                  <a:spcPct val="0"/>
                </a:spcBef>
                <a:spcAft>
                  <a:spcPct val="0"/>
                </a:spcAft>
              </a:pPr>
              <a:t>8</a:t>
            </a:fld>
            <a:endParaRPr lang="en-US" altLang="fr-FR">
              <a:solidFill>
                <a:srgbClr val="FEFFFF"/>
              </a:solidFill>
            </a:endParaRPr>
          </a:p>
        </p:txBody>
      </p:sp>
      <p:pic>
        <p:nvPicPr>
          <p:cNvPr id="31752"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6588" y="76200"/>
            <a:ext cx="133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97417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2028825" y="328613"/>
            <a:ext cx="7958138" cy="1281112"/>
          </a:xfrm>
        </p:spPr>
        <p:txBody>
          <a:bodyPr rtlCol="0">
            <a:normAutofit fontScale="90000"/>
          </a:bodyPr>
          <a:lstStyle/>
          <a:p>
            <a:pPr algn="ctr" fontAlgn="auto">
              <a:spcAft>
                <a:spcPts val="0"/>
              </a:spcAft>
              <a:defRPr/>
            </a:pPr>
            <a:r>
              <a:rPr lang="fr-FR" altLang="fr-FR" dirty="0">
                <a:solidFill>
                  <a:schemeClr val="tx1">
                    <a:lumMod val="85000"/>
                    <a:lumOff val="15000"/>
                  </a:schemeClr>
                </a:solidFill>
              </a:rPr>
              <a:t>5 priorités nationales de déploiement</a:t>
            </a:r>
            <a:br>
              <a:rPr lang="fr-FR" altLang="fr-FR" dirty="0">
                <a:solidFill>
                  <a:schemeClr val="tx1">
                    <a:lumMod val="85000"/>
                    <a:lumOff val="15000"/>
                  </a:schemeClr>
                </a:solidFill>
              </a:rPr>
            </a:br>
            <a:r>
              <a:rPr lang="fr-FR" altLang="fr-FR" sz="3100" b="1" dirty="0">
                <a:solidFill>
                  <a:srgbClr val="C00000"/>
                </a:solidFill>
              </a:rPr>
              <a:t>le plan quinquennal 2012-2017 </a:t>
            </a:r>
          </a:p>
        </p:txBody>
      </p:sp>
      <p:sp>
        <p:nvSpPr>
          <p:cNvPr id="37891" name="Espace réservé du contenu 2"/>
          <p:cNvSpPr>
            <a:spLocks noGrp="1"/>
          </p:cNvSpPr>
          <p:nvPr>
            <p:ph idx="1"/>
          </p:nvPr>
        </p:nvSpPr>
        <p:spPr>
          <a:xfrm>
            <a:off x="3462338" y="2316163"/>
            <a:ext cx="7000875" cy="3962400"/>
          </a:xfrm>
        </p:spPr>
        <p:txBody>
          <a:bodyPr/>
          <a:lstStyle/>
          <a:p>
            <a:endParaRPr lang="fr-FR" altLang="fr-FR" dirty="0"/>
          </a:p>
          <a:p>
            <a:endParaRPr lang="fr-FR" altLang="fr-FR" dirty="0"/>
          </a:p>
          <a:p>
            <a:r>
              <a:rPr lang="fr-FR" altLang="fr-FR" sz="2400" dirty="0"/>
              <a:t>Permanence des soins en imagerie</a:t>
            </a:r>
          </a:p>
          <a:p>
            <a:r>
              <a:rPr lang="fr-FR" altLang="fr-FR" sz="2400" dirty="0"/>
              <a:t>Prise en charge de l’AVC</a:t>
            </a:r>
          </a:p>
          <a:p>
            <a:r>
              <a:rPr lang="fr-FR" altLang="fr-FR" sz="2400" dirty="0"/>
              <a:t>Santé des personnes détenues</a:t>
            </a:r>
          </a:p>
          <a:p>
            <a:r>
              <a:rPr lang="fr-FR" altLang="fr-FR" sz="2400" dirty="0"/>
              <a:t>Prise en charge des maladies chroniques</a:t>
            </a:r>
          </a:p>
          <a:p>
            <a:r>
              <a:rPr lang="fr-FR" altLang="fr-FR" sz="2400" dirty="0"/>
              <a:t>Soins en structure médico-sociale ou en HAD</a:t>
            </a:r>
          </a:p>
        </p:txBody>
      </p:sp>
      <p:sp>
        <p:nvSpPr>
          <p:cNvPr id="37892" name="Flèche vers le haut 3"/>
          <p:cNvSpPr>
            <a:spLocks noChangeArrowheads="1"/>
          </p:cNvSpPr>
          <p:nvPr/>
        </p:nvSpPr>
        <p:spPr bwMode="auto">
          <a:xfrm>
            <a:off x="2298700" y="2466975"/>
            <a:ext cx="809625" cy="3441700"/>
          </a:xfrm>
          <a:prstGeom prst="upArrow">
            <a:avLst>
              <a:gd name="adj1" fmla="val 50000"/>
              <a:gd name="adj2" fmla="val 50028"/>
            </a:avLst>
          </a:prstGeom>
          <a:solidFill>
            <a:schemeClr val="accent1"/>
          </a:solidFill>
          <a:ln w="9525" algn="ctr">
            <a:solidFill>
              <a:schemeClr val="tx1"/>
            </a:solidFill>
            <a:round/>
            <a:headEnd/>
            <a:tailEnd/>
          </a:ln>
        </p:spPr>
        <p:txBody>
          <a:bodyPr lIns="64282" tIns="32141" rIns="64282" bIns="32141"/>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sz="1400">
              <a:solidFill>
                <a:schemeClr val="tx1"/>
              </a:solidFill>
              <a:latin typeface="Arial" panose="020B0604020202020204" pitchFamily="34" charset="0"/>
            </a:endParaRPr>
          </a:p>
        </p:txBody>
      </p:sp>
      <p:sp>
        <p:nvSpPr>
          <p:cNvPr id="37893" name="Rectangle 4"/>
          <p:cNvSpPr>
            <a:spLocks noChangeArrowheads="1"/>
          </p:cNvSpPr>
          <p:nvPr/>
        </p:nvSpPr>
        <p:spPr bwMode="auto">
          <a:xfrm>
            <a:off x="1809750" y="1809750"/>
            <a:ext cx="234473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2" tIns="32141" rIns="64282" bIns="32141">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2000" b="1" i="1">
                <a:solidFill>
                  <a:schemeClr val="tx1"/>
                </a:solidFill>
                <a:latin typeface="Arial" panose="020B0604020202020204" pitchFamily="34" charset="0"/>
              </a:rPr>
              <a:t>Degré de maturité</a:t>
            </a:r>
          </a:p>
        </p:txBody>
      </p:sp>
      <p:sp>
        <p:nvSpPr>
          <p:cNvPr id="2" name="Espace réservé du pied de page 1"/>
          <p:cNvSpPr>
            <a:spLocks noGrp="1"/>
          </p:cNvSpPr>
          <p:nvPr>
            <p:ph type="ftr" sz="quarter" idx="11"/>
          </p:nvPr>
        </p:nvSpPr>
        <p:spPr/>
        <p:txBody>
          <a:bodyPr/>
          <a:lstStyle/>
          <a:p>
            <a:pPr algn="r">
              <a:defRPr/>
            </a:pPr>
            <a:r>
              <a:rPr lang="fr-FR" dirty="0"/>
              <a:t>ANFH La Réunion 21 avril 2016</a:t>
            </a:r>
            <a:endParaRPr lang="en-US" dirty="0"/>
          </a:p>
        </p:txBody>
      </p:sp>
      <p:sp>
        <p:nvSpPr>
          <p:cNvPr id="37895"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B45C038-7C92-4984-983A-CD98D4DC472F}" type="slidenum">
              <a:rPr lang="en-US" altLang="fr-FR" smtClean="0">
                <a:solidFill>
                  <a:srgbClr val="FEFFFF"/>
                </a:solidFill>
              </a:rPr>
              <a:pPr fontAlgn="base">
                <a:spcBef>
                  <a:spcPct val="0"/>
                </a:spcBef>
                <a:spcAft>
                  <a:spcPct val="0"/>
                </a:spcAft>
              </a:pPr>
              <a:t>9</a:t>
            </a:fld>
            <a:endParaRPr lang="en-US" altLang="fr-FR">
              <a:solidFill>
                <a:srgbClr val="FEFFFF"/>
              </a:solidFill>
            </a:endParaRPr>
          </a:p>
        </p:txBody>
      </p:sp>
      <p:pic>
        <p:nvPicPr>
          <p:cNvPr id="37896"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6588" y="76200"/>
            <a:ext cx="133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1071</TotalTime>
  <Words>2618</Words>
  <Application>Microsoft Office PowerPoint</Application>
  <PresentationFormat>Grand écran</PresentationFormat>
  <Paragraphs>531</Paragraphs>
  <Slides>57</Slides>
  <Notes>19</Notes>
  <HiddenSlides>0</HiddenSlides>
  <MMClips>0</MMClips>
  <ScaleCrop>false</ScaleCrop>
  <HeadingPairs>
    <vt:vector size="8" baseType="variant">
      <vt:variant>
        <vt:lpstr>Polices utilisées</vt:lpstr>
      </vt:variant>
      <vt:variant>
        <vt:i4>17</vt:i4>
      </vt:variant>
      <vt:variant>
        <vt:lpstr>Thème</vt:lpstr>
      </vt:variant>
      <vt:variant>
        <vt:i4>1</vt:i4>
      </vt:variant>
      <vt:variant>
        <vt:lpstr>Serveurs OLE incorporés</vt:lpstr>
      </vt:variant>
      <vt:variant>
        <vt:i4>2</vt:i4>
      </vt:variant>
      <vt:variant>
        <vt:lpstr>Titres des diapositives</vt:lpstr>
      </vt:variant>
      <vt:variant>
        <vt:i4>57</vt:i4>
      </vt:variant>
    </vt:vector>
  </HeadingPairs>
  <TitlesOfParts>
    <vt:vector size="77" baseType="lpstr">
      <vt:lpstr>ＭＳ Ｐゴシック</vt:lpstr>
      <vt:lpstr>SimSun</vt:lpstr>
      <vt:lpstr>Arial</vt:lpstr>
      <vt:lpstr>Arial Narrow</vt:lpstr>
      <vt:lpstr>Calibri</vt:lpstr>
      <vt:lpstr>Century Gothic</vt:lpstr>
      <vt:lpstr>Comic Sans MS</vt:lpstr>
      <vt:lpstr>Courier New</vt:lpstr>
      <vt:lpstr>Lucida Sans Unicode</vt:lpstr>
      <vt:lpstr>Tahoma</vt:lpstr>
      <vt:lpstr>Times New Roman</vt:lpstr>
      <vt:lpstr>Tw Cen MT</vt:lpstr>
      <vt:lpstr>Verdana</vt:lpstr>
      <vt:lpstr>Webdings</vt:lpstr>
      <vt:lpstr>Wingdings</vt:lpstr>
      <vt:lpstr>Wingdings 2</vt:lpstr>
      <vt:lpstr>Wingdings 3</vt:lpstr>
      <vt:lpstr>Brin</vt:lpstr>
      <vt:lpstr>Chart</vt:lpstr>
      <vt:lpstr>Graphique</vt:lpstr>
      <vt:lpstr>La télémédecine en 2016</vt:lpstr>
      <vt:lpstr>Plan de l’exposé</vt:lpstr>
      <vt:lpstr>La définition française de la télémédecine clinique :  Article L.6316-1 du Code de la santé publique</vt:lpstr>
      <vt:lpstr>Qui sont les professionnels de santé médicaux (art. L4111-1 à L4163-10 du CSP)?</vt:lpstr>
      <vt:lpstr>Une définition des actes médicaux de télémédecine pour décrire les pratiques professionnelles dans le projet médical de télémédecine. Décret du 19 octobre 2010</vt:lpstr>
      <vt:lpstr>Les conditions de mise en œuvre des actes  de télémédecine [1] </vt:lpstr>
      <vt:lpstr>Les conditions de mise en œuvre des actes de télémédecine [2]</vt:lpstr>
      <vt:lpstr>Les conditions de mise en œuvre des actes de télémédecine [3]</vt:lpstr>
      <vt:lpstr>5 priorités nationales de déploiement le plan quinquennal 2012-2017 </vt:lpstr>
      <vt:lpstr>Plan de l’exposé</vt:lpstr>
      <vt:lpstr>La demande de nos concitoyens en matière d’accès aux soins a changé: société de « l’immédiateté »</vt:lpstr>
      <vt:lpstr>Présentation PowerPoint</vt:lpstr>
      <vt:lpstr>Une disponibilité médicale libérale jugée insuffisante </vt:lpstr>
      <vt:lpstr>Une intention forte de recours à la télémédecine malgré quelques freins à lever</vt:lpstr>
      <vt:lpstr>Une nouvelle forme de médecine dans laquelle les personnes se projettent</vt:lpstr>
      <vt:lpstr>Le modèle de télémédecine en secteur ambulatoire entre le 1er et le 2ème recours</vt:lpstr>
      <vt:lpstr>Le bénéfice médical pour les patients est la réduction de la perte de chance</vt:lpstr>
      <vt:lpstr>Télé-AVC : réduire les pertes de chances avec la solution fibrinolytique ou la thrombectomie à la phase aiguë  </vt:lpstr>
      <vt:lpstr>Présentation PowerPoint</vt:lpstr>
      <vt:lpstr>Télé-Oncologie : pouvoir réaliser la chimiothérapie au domicile pour améliorer la tolérance et l’efficacité</vt:lpstr>
      <vt:lpstr>Présentation PowerPoint</vt:lpstr>
      <vt:lpstr>Télé-Dialyse : améliorer la qualité de vie des patients dialysés tout en garantissant la sécurité du traitement</vt:lpstr>
      <vt:lpstr>Présentation PowerPoint</vt:lpstr>
      <vt:lpstr>Présentation PowerPoint</vt:lpstr>
      <vt:lpstr> Le dispositif de télésurveillance </vt:lpstr>
      <vt:lpstr>Présentation PowerPoint</vt:lpstr>
      <vt:lpstr>Exemples de  systèmes experts utilisés en télé dialyse</vt:lpstr>
      <vt:lpstr>Télé-graft : améliorer la qualité de vie des  transplantés rénaux par des  téléconsultations à domicile</vt:lpstr>
      <vt:lpstr>Dans l’étude télégraft, le choix des patients pour un suivi par téléconsultation</vt:lpstr>
      <vt:lpstr>Présentation PowerPoint</vt:lpstr>
      <vt:lpstr>Télé-cardiologie (troubles du rythme) : améliorer la sécurité des DM implantés</vt:lpstr>
      <vt:lpstr>Présentation PowerPoint</vt:lpstr>
      <vt:lpstr>Télé suivi des diabètes complexes insulinodépendants pour prévenir les complications dégénératives à 10 ans</vt:lpstr>
      <vt:lpstr> « Le chaînon manquant » : le logiciel de décision de dose : l’action synchrone </vt:lpstr>
      <vt:lpstr>Le système Diabeo®</vt:lpstr>
      <vt:lpstr>Plus de patients à l’objectif à 6 mois dans le groupe DIABEO + Suivi téléphonique</vt:lpstr>
      <vt:lpstr>Niveau de preuves pour la télésurveillance médicale  (Home Tele Monitoring ou HTM) dans la littérature scientifique en 2013</vt:lpstr>
      <vt:lpstr>Plan de l’exposé</vt:lpstr>
      <vt:lpstr>Présentation PowerPoint</vt:lpstr>
      <vt:lpstr>La fonction apprenante de la télé-expertise</vt:lpstr>
      <vt:lpstr>La meilleure connaissance de l’évolution d’une maladie chronique entre deux consultations en face à face grâce aux objets connectés de santé</vt:lpstr>
      <vt:lpstr>La fonction éducative pour le patient du quantified self</vt:lpstr>
      <vt:lpstr>L’automesure de la tension artérielle</vt:lpstr>
      <vt:lpstr>L’autosurveillance par le quantified self</vt:lpstr>
      <vt:lpstr>Un meilleur dépistage des complications des maladies chroniques sévères pour prévenir les hospitalisations évitables </vt:lpstr>
      <vt:lpstr>HomeCare: Overall Scheme</vt:lpstr>
      <vt:lpstr>Plan de l’exposé</vt:lpstr>
      <vt:lpstr>La télémédecine structure le projet médical partagé d’un GHT pour le juste soin au bon endroit et au juste prix</vt:lpstr>
      <vt:lpstr>Le besoin de télémédecine entre le CH Mayotte et le CHU Réunion  </vt:lpstr>
      <vt:lpstr>Le projet médical partagé avec  télémédecine dans  le GHT Mayotte-Réunion</vt:lpstr>
      <vt:lpstr>La télé-expertise est l’acte de télémédecine le plus structurant d’un GHT Outre-mer pour réguler les EVASANS</vt:lpstr>
      <vt:lpstr>La téléconsultation programmée dans un GHT permet de réduire les consultations avancées et de mieux gérer le temps médical </vt:lpstr>
      <vt:lpstr>Présentation PowerPoint</vt:lpstr>
      <vt:lpstr>Présentation PowerPoint</vt:lpstr>
      <vt:lpstr>Quel financement pour le fonctionnement de la télémédecine ?</vt:lpstr>
      <vt:lpstr>La télémédecine améliore le service médical rendu au patient et réduit les coûts hospitaliers (les recettes T2A)</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télémédecine en 2016</dc:title>
  <dc:creator>Pierre Simon</dc:creator>
  <cp:lastModifiedBy>Pierre Simon</cp:lastModifiedBy>
  <cp:revision>38</cp:revision>
  <dcterms:created xsi:type="dcterms:W3CDTF">2016-04-14T13:10:52Z</dcterms:created>
  <dcterms:modified xsi:type="dcterms:W3CDTF">2016-04-20T19:59:11Z</dcterms:modified>
</cp:coreProperties>
</file>