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4" r:id="rId4"/>
    <p:sldId id="259" r:id="rId5"/>
    <p:sldId id="261" r:id="rId6"/>
    <p:sldId id="266" r:id="rId7"/>
    <p:sldId id="260" r:id="rId8"/>
    <p:sldId id="262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elli mathias" initials="wm" lastIdx="2" clrIdx="0">
    <p:extLst>
      <p:ext uri="{19B8F6BF-5375-455C-9EA6-DF929625EA0E}">
        <p15:presenceInfo xmlns:p15="http://schemas.microsoft.com/office/powerpoint/2012/main" userId="80873cb077ac5a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6C0"/>
    <a:srgbClr val="353895"/>
    <a:srgbClr val="8B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27252-8AF4-48FB-9DB7-BA4F84F0832F}" v="4" dt="2021-05-31T09:38:32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819F-F7A9-43EB-86F8-3EF3F931FF30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568D-0F65-4AA0-85AB-09894D089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0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0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64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5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5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2"/>
          <p:cNvGrpSpPr/>
          <p:nvPr/>
        </p:nvGrpSpPr>
        <p:grpSpPr>
          <a:xfrm>
            <a:off x="0" y="1099751"/>
            <a:ext cx="12192000" cy="4287796"/>
            <a:chOff x="0" y="1099751"/>
            <a:chExt cx="12192000" cy="4287796"/>
          </a:xfrm>
        </p:grpSpPr>
        <p:sp>
          <p:nvSpPr>
            <p:cNvPr id="15" name="Google Shape;15;p12"/>
            <p:cNvSpPr/>
            <p:nvPr/>
          </p:nvSpPr>
          <p:spPr>
            <a:xfrm>
              <a:off x="0" y="3620530"/>
              <a:ext cx="12192000" cy="176701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0" y="1099751"/>
              <a:ext cx="12192000" cy="2520779"/>
            </a:xfrm>
            <a:prstGeom prst="rect">
              <a:avLst/>
            </a:prstGeom>
            <a:solidFill>
              <a:srgbClr val="002B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4695566" y="1427700"/>
            <a:ext cx="7408160" cy="133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4695565" y="3761452"/>
            <a:ext cx="7366295" cy="82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2"/>
              </a:buClr>
              <a:buSzPts val="3200"/>
              <a:buNone/>
              <a:defRPr sz="3200" cap="small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" name="Google Shape;19;p12"/>
          <p:cNvGrpSpPr/>
          <p:nvPr/>
        </p:nvGrpSpPr>
        <p:grpSpPr>
          <a:xfrm>
            <a:off x="484337" y="-8773"/>
            <a:ext cx="2768817" cy="3404104"/>
            <a:chOff x="484337" y="-8773"/>
            <a:chExt cx="2768817" cy="3404104"/>
          </a:xfrm>
        </p:grpSpPr>
        <p:sp>
          <p:nvSpPr>
            <p:cNvPr id="20" name="Google Shape;20;p12"/>
            <p:cNvSpPr/>
            <p:nvPr/>
          </p:nvSpPr>
          <p:spPr>
            <a:xfrm>
              <a:off x="484337" y="-8773"/>
              <a:ext cx="2768817" cy="34041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6279" y="384737"/>
              <a:ext cx="2121901" cy="264993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687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556053" y="471282"/>
            <a:ext cx="10305794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13"/>
          <p:cNvCxnSpPr/>
          <p:nvPr/>
        </p:nvCxnSpPr>
        <p:spPr>
          <a:xfrm>
            <a:off x="593124" y="1080588"/>
            <a:ext cx="4868562" cy="0"/>
          </a:xfrm>
          <a:prstGeom prst="straightConnector1">
            <a:avLst/>
          </a:prstGeom>
          <a:noFill/>
          <a:ln w="38100" cap="flat" cmpd="sng">
            <a:solidFill>
              <a:srgbClr val="4187D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0" y="1779372"/>
            <a:ext cx="5461686" cy="31700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0" tIns="45700" rIns="91425" bIns="45700" anchor="t" anchorCtr="0">
            <a:sp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2000"/>
              <a:buFont typeface="Calibri"/>
              <a:buAutoNum type="arabicPeriod"/>
              <a:defRPr sz="2000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0" y="-4550"/>
            <a:ext cx="457200" cy="6862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/>
          <p:nvPr/>
        </p:nvSpPr>
        <p:spPr>
          <a:xfrm>
            <a:off x="11454064" y="6485148"/>
            <a:ext cx="737936" cy="3728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B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13"/>
          <p:cNvGrpSpPr/>
          <p:nvPr/>
        </p:nvGrpSpPr>
        <p:grpSpPr>
          <a:xfrm>
            <a:off x="10951301" y="-4550"/>
            <a:ext cx="880846" cy="1006867"/>
            <a:chOff x="10951301" y="-4550"/>
            <a:chExt cx="880846" cy="1006867"/>
          </a:xfrm>
        </p:grpSpPr>
        <p:sp>
          <p:nvSpPr>
            <p:cNvPr id="29" name="Google Shape;29;p13"/>
            <p:cNvSpPr/>
            <p:nvPr/>
          </p:nvSpPr>
          <p:spPr>
            <a:xfrm>
              <a:off x="10951301" y="-4550"/>
              <a:ext cx="880846" cy="100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oogle Shape;30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40756" y="60577"/>
              <a:ext cx="701937" cy="876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 sz="1800" b="0">
                <a:solidFill>
                  <a:schemeClr val="dk1"/>
                </a:solidFill>
              </a:rPr>
              <a:t> 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3132" y="5632737"/>
            <a:ext cx="692191" cy="83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14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us">
  <p:cSld name="2 contenu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790074" y="1305860"/>
            <a:ext cx="5181600" cy="27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2"/>
              </a:buClr>
              <a:buSzPts val="1800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200"/>
              <a:buChar char="•"/>
              <a:defRPr>
                <a:solidFill>
                  <a:srgbClr val="002B5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000"/>
              <a:buChar char="•"/>
              <a:defRPr>
                <a:solidFill>
                  <a:srgbClr val="002B5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6143325" y="1305861"/>
            <a:ext cx="5181600" cy="27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2"/>
              </a:buClr>
              <a:buSzPts val="2400"/>
              <a:buFont typeface="Noto Sans Symbols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200"/>
              <a:buChar char="•"/>
              <a:defRPr>
                <a:solidFill>
                  <a:srgbClr val="002B5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000"/>
              <a:buChar char="•"/>
              <a:defRPr>
                <a:solidFill>
                  <a:srgbClr val="002B5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/>
          <p:nvPr/>
        </p:nvSpPr>
        <p:spPr>
          <a:xfrm>
            <a:off x="11454064" y="6485148"/>
            <a:ext cx="737936" cy="3728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B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556053" y="471282"/>
            <a:ext cx="10305794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8"/>
          <p:cNvCxnSpPr/>
          <p:nvPr/>
        </p:nvCxnSpPr>
        <p:spPr>
          <a:xfrm>
            <a:off x="593124" y="1080588"/>
            <a:ext cx="4868562" cy="0"/>
          </a:xfrm>
          <a:prstGeom prst="straightConnector1">
            <a:avLst/>
          </a:prstGeom>
          <a:noFill/>
          <a:ln w="38100" cap="flat" cmpd="sng">
            <a:solidFill>
              <a:srgbClr val="4187D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8"/>
          <p:cNvSpPr/>
          <p:nvPr/>
        </p:nvSpPr>
        <p:spPr>
          <a:xfrm>
            <a:off x="0" y="-4550"/>
            <a:ext cx="457200" cy="6862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18"/>
          <p:cNvGrpSpPr/>
          <p:nvPr/>
        </p:nvGrpSpPr>
        <p:grpSpPr>
          <a:xfrm>
            <a:off x="10951301" y="-4550"/>
            <a:ext cx="880846" cy="1006867"/>
            <a:chOff x="10951301" y="-4550"/>
            <a:chExt cx="880846" cy="1006867"/>
          </a:xfrm>
        </p:grpSpPr>
        <p:sp>
          <p:nvSpPr>
            <p:cNvPr id="41" name="Google Shape;41;p18"/>
            <p:cNvSpPr/>
            <p:nvPr/>
          </p:nvSpPr>
          <p:spPr>
            <a:xfrm>
              <a:off x="10951301" y="-4550"/>
              <a:ext cx="880846" cy="100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" name="Google Shape;42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40756" y="60577"/>
              <a:ext cx="701937" cy="876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 sz="1800" b="0">
                <a:solidFill>
                  <a:schemeClr val="dk1"/>
                </a:solidFill>
              </a:rPr>
              <a:t> 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41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u">
  <p:cSld name="1 conten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8200" y="142221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2"/>
              </a:buClr>
              <a:buSzPts val="2400"/>
              <a:buFont typeface="Noto Sans Symbols"/>
              <a:buChar char="▪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200"/>
              <a:buChar char="•"/>
              <a:defRPr>
                <a:solidFill>
                  <a:srgbClr val="002B5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2000"/>
              <a:buChar char="•"/>
              <a:defRPr>
                <a:solidFill>
                  <a:srgbClr val="002B5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Char char="•"/>
              <a:defRPr>
                <a:solidFill>
                  <a:srgbClr val="002B5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556053" y="471282"/>
            <a:ext cx="10305794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14"/>
          <p:cNvCxnSpPr/>
          <p:nvPr/>
        </p:nvCxnSpPr>
        <p:spPr>
          <a:xfrm>
            <a:off x="593124" y="1080588"/>
            <a:ext cx="4868562" cy="0"/>
          </a:xfrm>
          <a:prstGeom prst="straightConnector1">
            <a:avLst/>
          </a:prstGeom>
          <a:noFill/>
          <a:ln w="38100" cap="flat" cmpd="sng">
            <a:solidFill>
              <a:srgbClr val="4187D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14"/>
          <p:cNvSpPr/>
          <p:nvPr/>
        </p:nvSpPr>
        <p:spPr>
          <a:xfrm>
            <a:off x="0" y="-4550"/>
            <a:ext cx="457200" cy="6862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11454064" y="6485148"/>
            <a:ext cx="737936" cy="3728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B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 sz="1800" b="0">
                <a:solidFill>
                  <a:schemeClr val="dk1"/>
                </a:solidFill>
              </a:rPr>
              <a:t> 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4"/>
          <p:cNvGrpSpPr/>
          <p:nvPr/>
        </p:nvGrpSpPr>
        <p:grpSpPr>
          <a:xfrm>
            <a:off x="10951301" y="-4550"/>
            <a:ext cx="880846" cy="1006867"/>
            <a:chOff x="10951301" y="-4550"/>
            <a:chExt cx="880846" cy="1006867"/>
          </a:xfrm>
        </p:grpSpPr>
        <p:sp>
          <p:nvSpPr>
            <p:cNvPr id="52" name="Google Shape;52;p14"/>
            <p:cNvSpPr/>
            <p:nvPr/>
          </p:nvSpPr>
          <p:spPr>
            <a:xfrm>
              <a:off x="10951301" y="-4550"/>
              <a:ext cx="880846" cy="100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40756" y="60577"/>
              <a:ext cx="701937" cy="8766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Google Shape;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3132" y="5632737"/>
            <a:ext cx="692191" cy="83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94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ransition">
  <p:cSld name="Diapositive de transi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745066" y="2879508"/>
            <a:ext cx="10611556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16"/>
          <p:cNvCxnSpPr/>
          <p:nvPr/>
        </p:nvCxnSpPr>
        <p:spPr>
          <a:xfrm>
            <a:off x="3605831" y="3647839"/>
            <a:ext cx="4868562" cy="0"/>
          </a:xfrm>
          <a:prstGeom prst="straightConnector1">
            <a:avLst/>
          </a:prstGeom>
          <a:noFill/>
          <a:ln w="38100" cap="flat" cmpd="sng">
            <a:solidFill>
              <a:srgbClr val="4187D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6"/>
          <p:cNvSpPr/>
          <p:nvPr/>
        </p:nvSpPr>
        <p:spPr>
          <a:xfrm>
            <a:off x="0" y="-4550"/>
            <a:ext cx="457200" cy="6862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11454064" y="6485148"/>
            <a:ext cx="737936" cy="3728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B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16"/>
          <p:cNvGrpSpPr/>
          <p:nvPr/>
        </p:nvGrpSpPr>
        <p:grpSpPr>
          <a:xfrm>
            <a:off x="10951301" y="-4550"/>
            <a:ext cx="880846" cy="1006867"/>
            <a:chOff x="10951301" y="-4550"/>
            <a:chExt cx="880846" cy="1006867"/>
          </a:xfrm>
        </p:grpSpPr>
        <p:sp>
          <p:nvSpPr>
            <p:cNvPr id="61" name="Google Shape;61;p16"/>
            <p:cNvSpPr/>
            <p:nvPr/>
          </p:nvSpPr>
          <p:spPr>
            <a:xfrm>
              <a:off x="10951301" y="-4550"/>
              <a:ext cx="880846" cy="100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40756" y="60577"/>
              <a:ext cx="701937" cy="876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 sz="1800" b="0">
                <a:solidFill>
                  <a:schemeClr val="dk1"/>
                </a:solidFill>
              </a:rPr>
              <a:t> 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92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556053" y="471282"/>
            <a:ext cx="10305794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7"/>
          <p:cNvCxnSpPr/>
          <p:nvPr/>
        </p:nvCxnSpPr>
        <p:spPr>
          <a:xfrm>
            <a:off x="593124" y="1080588"/>
            <a:ext cx="4868562" cy="0"/>
          </a:xfrm>
          <a:prstGeom prst="straightConnector1">
            <a:avLst/>
          </a:prstGeom>
          <a:noFill/>
          <a:ln w="38100" cap="flat" cmpd="sng">
            <a:solidFill>
              <a:srgbClr val="4187D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7"/>
          <p:cNvSpPr/>
          <p:nvPr/>
        </p:nvSpPr>
        <p:spPr>
          <a:xfrm>
            <a:off x="0" y="-4550"/>
            <a:ext cx="457200" cy="68625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11454064" y="6485148"/>
            <a:ext cx="737936" cy="3728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B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17"/>
          <p:cNvGrpSpPr/>
          <p:nvPr/>
        </p:nvGrpSpPr>
        <p:grpSpPr>
          <a:xfrm>
            <a:off x="10951301" y="-4550"/>
            <a:ext cx="880846" cy="1006867"/>
            <a:chOff x="10951301" y="-4550"/>
            <a:chExt cx="880846" cy="1006867"/>
          </a:xfrm>
        </p:grpSpPr>
        <p:sp>
          <p:nvSpPr>
            <p:cNvPr id="70" name="Google Shape;70;p17"/>
            <p:cNvSpPr/>
            <p:nvPr/>
          </p:nvSpPr>
          <p:spPr>
            <a:xfrm>
              <a:off x="10951301" y="-4550"/>
              <a:ext cx="880846" cy="100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" name="Google Shape;71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40756" y="60577"/>
              <a:ext cx="701937" cy="8766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 sz="1800" b="0">
                <a:solidFill>
                  <a:schemeClr val="dk1"/>
                </a:solidFill>
              </a:rPr>
              <a:t> </a:t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3132" y="5632737"/>
            <a:ext cx="692191" cy="83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19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2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9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5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6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3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3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D291-D606-4F46-9A00-81D311557119}" type="datetimeFigureOut">
              <a:rPr lang="fr-FR" smtClean="0"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2F097-32F0-4F4E-AB6F-B72B534C5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80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5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556053" y="471282"/>
            <a:ext cx="10305794" cy="64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02B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73132" y="5632737"/>
            <a:ext cx="692191" cy="837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23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59124" b="7972"/>
          <a:stretch/>
        </p:blipFill>
        <p:spPr>
          <a:xfrm>
            <a:off x="5582653" y="3814418"/>
            <a:ext cx="6609347" cy="30435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18800" y="3777722"/>
            <a:ext cx="1973200" cy="842403"/>
          </a:xfrm>
          <a:prstGeom prst="rect">
            <a:avLst/>
          </a:prstGeom>
          <a:solidFill>
            <a:srgbClr val="353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6270" y="4442492"/>
            <a:ext cx="4157672" cy="1211398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002B52"/>
              </a:buClr>
              <a:buSzPts val="3200"/>
            </a:pPr>
            <a:r>
              <a:rPr lang="pt-BR" sz="2960" b="1" kern="0" cap="small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Mercredi 02 juin 2021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002B52"/>
              </a:buClr>
              <a:buSzPts val="3200"/>
            </a:pPr>
            <a:r>
              <a:rPr lang="pt-BR" sz="2960" b="1" kern="0" cap="small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(10h – 17h30)</a:t>
            </a:r>
            <a:endParaRPr lang="pt-BR" sz="3200" b="1" kern="0" cap="small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2657" t="-985" r="17037" b="81943"/>
          <a:stretch/>
        </p:blipFill>
        <p:spPr>
          <a:xfrm>
            <a:off x="331839" y="-88157"/>
            <a:ext cx="1555956" cy="204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851" t="3577" r="42111" b="88376"/>
          <a:stretch/>
        </p:blipFill>
        <p:spPr>
          <a:xfrm>
            <a:off x="2133278" y="623970"/>
            <a:ext cx="4623657" cy="10007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87795" y="2419205"/>
            <a:ext cx="10304205" cy="184566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79;p1"/>
          <p:cNvSpPr txBox="1">
            <a:spLocks/>
          </p:cNvSpPr>
          <p:nvPr/>
        </p:nvSpPr>
        <p:spPr>
          <a:xfrm>
            <a:off x="2312189" y="2168939"/>
            <a:ext cx="7408160" cy="786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fr-FR" sz="4800" b="1" i="0" u="none" strike="noStrike" kern="0" cap="small" spc="0" normalizeH="0" baseline="0" noProof="0" dirty="0">
                <a:ln>
                  <a:noFill/>
                </a:ln>
                <a:solidFill>
                  <a:srgbClr val="3538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Colloque en distanciel  </a:t>
            </a:r>
          </a:p>
        </p:txBody>
      </p:sp>
      <p:sp>
        <p:nvSpPr>
          <p:cNvPr id="9" name="Google Shape;81;p1"/>
          <p:cNvSpPr txBox="1"/>
          <p:nvPr/>
        </p:nvSpPr>
        <p:spPr>
          <a:xfrm>
            <a:off x="2312189" y="3133186"/>
            <a:ext cx="9709765" cy="94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fr-FR" sz="2800" b="1" kern="0" dirty="0">
                <a:solidFill>
                  <a:srgbClr val="35389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Infirmiers et E-santé, </a:t>
            </a:r>
          </a:p>
          <a:p>
            <a:pPr>
              <a:lnSpc>
                <a:spcPct val="11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fr-FR" sz="2800" b="1" kern="0" dirty="0">
                <a:solidFill>
                  <a:srgbClr val="35389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Quel rôle dans la gestion des parcours personnalisées? </a:t>
            </a:r>
            <a:endParaRPr sz="2800" kern="0" dirty="0">
              <a:solidFill>
                <a:srgbClr val="35389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88817" y="4515135"/>
            <a:ext cx="603183" cy="783322"/>
          </a:xfrm>
          <a:prstGeom prst="rect">
            <a:avLst/>
          </a:prstGeom>
          <a:solidFill>
            <a:srgbClr val="353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2321559">
            <a:off x="11247045" y="4432520"/>
            <a:ext cx="426720" cy="279713"/>
          </a:xfrm>
          <a:prstGeom prst="rect">
            <a:avLst/>
          </a:prstGeom>
          <a:solidFill>
            <a:srgbClr val="353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6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0176" y="5553777"/>
            <a:ext cx="718868" cy="87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72152" y="2414374"/>
            <a:ext cx="10703292" cy="3736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Google Shape;254;p2"/>
          <p:cNvSpPr/>
          <p:nvPr/>
        </p:nvSpPr>
        <p:spPr>
          <a:xfrm>
            <a:off x="500448" y="1009403"/>
            <a:ext cx="6079525" cy="5993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 txBox="1">
            <a:spLocks noGrp="1"/>
          </p:cNvSpPr>
          <p:nvPr>
            <p:ph type="title"/>
          </p:nvPr>
        </p:nvSpPr>
        <p:spPr>
          <a:xfrm>
            <a:off x="0" y="1062160"/>
            <a:ext cx="12192000" cy="1137424"/>
          </a:xfrm>
          <a:prstGeom prst="rect">
            <a:avLst/>
          </a:prstGeom>
          <a:solidFill>
            <a:srgbClr val="35389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3600"/>
              <a:buFont typeface="Calibri"/>
              <a:buNone/>
            </a:pPr>
            <a:r>
              <a:rPr lang="fr-FR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Participation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et échanges avec les intervenants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7" name="Google Shape;247;p2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2B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584256" y="6330270"/>
            <a:ext cx="10926692" cy="36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Pensez à </a:t>
            </a:r>
            <a:r>
              <a:rPr lang="fr-FR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>vous renommer (prénom, nom) 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pour que nous puissions vous donner la parole plus facilement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252" name="Google Shape;252;p2"/>
          <p:cNvSpPr txBox="1"/>
          <p:nvPr/>
        </p:nvSpPr>
        <p:spPr>
          <a:xfrm>
            <a:off x="1412421" y="3771714"/>
            <a:ext cx="9864236" cy="22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Pour poser vos questions et communiquer avec les intervenants, utilisez la commande discussion.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B5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L’animateur de </a:t>
            </a:r>
            <a:r>
              <a:rPr lang="fr-FR" sz="2000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>la session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vous donnera la parole à la fin de l’intervention. Vous pourrez alors rebrancher votre caméra et votre micro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003" y="567828"/>
            <a:ext cx="1652345" cy="575417"/>
          </a:xfrm>
          <a:prstGeom prst="rect">
            <a:avLst/>
          </a:prstGeom>
        </p:spPr>
      </p:pic>
      <p:pic>
        <p:nvPicPr>
          <p:cNvPr id="1026" name="Picture 2" descr="Attention Icons - 2,542 free vector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2" y="6245769"/>
            <a:ext cx="538290" cy="5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">
            <a:extLst>
              <a:ext uri="{FF2B5EF4-FFF2-40B4-BE49-F238E27FC236}">
                <a16:creationId xmlns:a16="http://schemas.microsoft.com/office/drawing/2014/main" id="{ECBEB603-E72B-4580-B9CE-DF44089D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86936" r="86904" b="8025"/>
          <a:stretch/>
        </p:blipFill>
        <p:spPr bwMode="auto">
          <a:xfrm>
            <a:off x="7678845" y="2956954"/>
            <a:ext cx="768823" cy="5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>
            <a:extLst>
              <a:ext uri="{FF2B5EF4-FFF2-40B4-BE49-F238E27FC236}">
                <a16:creationId xmlns:a16="http://schemas.microsoft.com/office/drawing/2014/main" id="{5B5BDCE8-B2FF-4943-ABC8-E3BB2B7DD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86863" r="94213" b="8098"/>
          <a:stretch/>
        </p:blipFill>
        <p:spPr bwMode="auto">
          <a:xfrm>
            <a:off x="4232706" y="2955861"/>
            <a:ext cx="768823" cy="51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D2C90-C40E-4606-BE8C-B9E9063185F9}"/>
              </a:ext>
            </a:extLst>
          </p:cNvPr>
          <p:cNvSpPr txBox="1"/>
          <p:nvPr/>
        </p:nvSpPr>
        <p:spPr>
          <a:xfrm>
            <a:off x="1170978" y="2391005"/>
            <a:ext cx="1030563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Durant les interventions, les participants sont priés de garder leurs micros             et leurs caméras            éteints.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FE547A-96BE-4BD5-A6A3-590144E0BF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73" t="91311" r="48839"/>
          <a:stretch/>
        </p:blipFill>
        <p:spPr>
          <a:xfrm>
            <a:off x="4118746" y="4191532"/>
            <a:ext cx="755333" cy="5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595" y="1732546"/>
            <a:ext cx="11659402" cy="499551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9625" y="755135"/>
            <a:ext cx="9987814" cy="1200329"/>
          </a:xfrm>
          <a:prstGeom prst="rect">
            <a:avLst/>
          </a:prstGeom>
          <a:solidFill>
            <a:srgbClr val="8C86C0"/>
          </a:solidFill>
        </p:spPr>
        <p:txBody>
          <a:bodyPr wrap="square" anchor="ctr">
            <a:spAutoFit/>
          </a:bodyPr>
          <a:lstStyle/>
          <a:p>
            <a:pPr lvl="1">
              <a:lnSpc>
                <a:spcPct val="200000"/>
              </a:lnSpc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PROGRAMME 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fr-FR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La matinée  de 10h à 12h 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1" b="41694" l="73025" r="99774">
                        <a14:foregroundMark x1="77032" y1="26694" x2="82054" y2="26694"/>
                        <a14:foregroundMark x1="91422" y1="22984" x2="94752" y2="22984"/>
                        <a14:foregroundMark x1="89221" y1="32379" x2="95993" y2="32944"/>
                        <a14:foregroundMark x1="75734" y1="28145" x2="76242" y2="25444"/>
                        <a14:foregroundMark x1="75903" y1="25444" x2="82957" y2="25242"/>
                      </a14:backgroundRemoval>
                    </a14:imgEffect>
                  </a14:imgLayer>
                </a14:imgProps>
              </a:ext>
            </a:extLst>
          </a:blip>
          <a:srcRect l="72150" t="19140" b="55782"/>
          <a:stretch/>
        </p:blipFill>
        <p:spPr>
          <a:xfrm>
            <a:off x="10482376" y="-155653"/>
            <a:ext cx="1709624" cy="2111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997" y="4043737"/>
            <a:ext cx="11244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11H00-12H00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Les innovations en œuvre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(Séance 2)</a:t>
            </a:r>
          </a:p>
          <a:p>
            <a:pPr algn="just"/>
            <a:endParaRPr lang="fr-FR" sz="900" dirty="0">
              <a:solidFill>
                <a:schemeClr val="bg1"/>
              </a:solidFill>
              <a:latin typeface="ArialMT"/>
            </a:endParaRPr>
          </a:p>
          <a:p>
            <a:pPr algn="just"/>
            <a:r>
              <a:rPr lang="fr-FR" sz="1600" dirty="0">
                <a:solidFill>
                  <a:schemeClr val="bg1"/>
                </a:solidFill>
                <a:latin typeface="ArialMT"/>
              </a:rPr>
              <a:t>- Rôle de la coordination et intérêt de l’E-santé pour les parcours chirurgicaux d’un établissement engagé dans l’expérimentation nationale «Épisode De Soins»</a:t>
            </a:r>
          </a:p>
          <a:p>
            <a:pPr lvl="2" algn="just">
              <a:lnSpc>
                <a:spcPts val="3800"/>
              </a:lnSpc>
            </a:pPr>
            <a:r>
              <a:rPr lang="fr-FR" sz="1600" dirty="0">
                <a:solidFill>
                  <a:schemeClr val="bg1"/>
                </a:solidFill>
                <a:latin typeface="ArialMT"/>
              </a:rPr>
              <a:t>&gt;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Yves ASCENSIO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(HIA Robert </a:t>
            </a:r>
            <a:r>
              <a:rPr lang="fr-FR" sz="1600" dirty="0" err="1">
                <a:solidFill>
                  <a:schemeClr val="bg1"/>
                </a:solidFill>
                <a:latin typeface="Arial-BoldMT"/>
              </a:rPr>
              <a:t>Picqué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)            &gt;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Laetitia GUILLERM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(GCS BAHIA)</a:t>
            </a:r>
          </a:p>
          <a:p>
            <a:pPr algn="just"/>
            <a:endParaRPr lang="fr-FR" sz="1600" dirty="0">
              <a:solidFill>
                <a:schemeClr val="bg1"/>
              </a:solidFill>
              <a:latin typeface="ArialMT"/>
            </a:endParaRPr>
          </a:p>
          <a:p>
            <a:pPr algn="just"/>
            <a:r>
              <a:rPr lang="fr-FR" sz="1600" dirty="0">
                <a:solidFill>
                  <a:schemeClr val="bg1"/>
                </a:solidFill>
                <a:latin typeface="ArialMT"/>
              </a:rPr>
              <a:t>- CAPRI : un dispositif de </a:t>
            </a:r>
            <a:r>
              <a:rPr lang="fr-FR" sz="1600" dirty="0" err="1">
                <a:solidFill>
                  <a:schemeClr val="bg1"/>
                </a:solidFill>
                <a:latin typeface="ArialMT"/>
              </a:rPr>
              <a:t>télésuivi</a:t>
            </a:r>
            <a:r>
              <a:rPr lang="fr-FR" sz="1600" dirty="0">
                <a:solidFill>
                  <a:schemeClr val="bg1"/>
                </a:solidFill>
                <a:latin typeface="ArialMT"/>
              </a:rPr>
              <a:t> pour les patients sous anticancéreux oraux</a:t>
            </a:r>
          </a:p>
          <a:p>
            <a:pPr lvl="2" algn="just">
              <a:lnSpc>
                <a:spcPts val="3800"/>
              </a:lnSpc>
            </a:pPr>
            <a:r>
              <a:rPr lang="nb-NO" sz="1600" dirty="0">
                <a:solidFill>
                  <a:schemeClr val="bg1"/>
                </a:solidFill>
                <a:latin typeface="ArialMT"/>
              </a:rPr>
              <a:t>&gt; </a:t>
            </a:r>
            <a:r>
              <a:rPr lang="nb-NO" sz="1600" b="1" dirty="0">
                <a:solidFill>
                  <a:schemeClr val="bg1"/>
                </a:solidFill>
                <a:latin typeface="Arial-BoldMT"/>
              </a:rPr>
              <a:t>Adeline DUFLOT </a:t>
            </a:r>
            <a:r>
              <a:rPr lang="nb-NO" sz="1600" dirty="0">
                <a:solidFill>
                  <a:schemeClr val="bg1"/>
                </a:solidFill>
                <a:latin typeface="Arial-BoldMT"/>
              </a:rPr>
              <a:t>(Gustave Roussy)               </a:t>
            </a:r>
            <a:r>
              <a:rPr lang="nb-NO" sz="1600" b="1" dirty="0">
                <a:solidFill>
                  <a:schemeClr val="bg1"/>
                </a:solidFill>
                <a:latin typeface="Arial-BoldMT"/>
              </a:rPr>
              <a:t>&gt; Jennifer LEGENDRE </a:t>
            </a:r>
            <a:r>
              <a:rPr lang="nb-NO" sz="1600" dirty="0">
                <a:solidFill>
                  <a:schemeClr val="bg1"/>
                </a:solidFill>
                <a:latin typeface="Arial-BoldMT"/>
              </a:rPr>
              <a:t>(Gustave Roussy)</a:t>
            </a:r>
            <a:endParaRPr lang="fr-FR" sz="1600" dirty="0">
              <a:solidFill>
                <a:schemeClr val="bg1"/>
              </a:solidFill>
              <a:latin typeface="Arial-Bold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998" y="1955464"/>
            <a:ext cx="11244071" cy="197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10H10-10H30 </a:t>
            </a:r>
            <a:r>
              <a:rPr lang="fr-FR" sz="1600" dirty="0">
                <a:solidFill>
                  <a:schemeClr val="bg1"/>
                </a:solidFill>
                <a:latin typeface="Arial-Black"/>
              </a:rPr>
              <a:t>Introduction – Mot de bienvenue</a:t>
            </a:r>
          </a:p>
          <a:p>
            <a:pPr marL="625475" lvl="2">
              <a:lnSpc>
                <a:spcPts val="3800"/>
              </a:lnSpc>
            </a:pPr>
            <a:r>
              <a:rPr lang="fr-FR" sz="1600" dirty="0">
                <a:solidFill>
                  <a:schemeClr val="bg1"/>
                </a:solidFill>
                <a:latin typeface="ArialMT"/>
              </a:rPr>
              <a:t>&gt;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Ophélie LABELLE </a:t>
            </a:r>
            <a:r>
              <a:rPr lang="fr-FR" sz="1600" dirty="0">
                <a:solidFill>
                  <a:schemeClr val="bg1"/>
                </a:solidFill>
                <a:latin typeface="ArialMT"/>
              </a:rPr>
              <a:t>(ANFH)    &gt;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Laurent CHAMBAUD </a:t>
            </a:r>
            <a:r>
              <a:rPr lang="fr-FR" sz="1600" dirty="0">
                <a:solidFill>
                  <a:schemeClr val="bg1"/>
                </a:solidFill>
                <a:latin typeface="ArialMT"/>
              </a:rPr>
              <a:t>(EHESP)</a:t>
            </a:r>
          </a:p>
          <a:p>
            <a:endParaRPr lang="fr-FR" sz="1600" b="1" dirty="0">
              <a:solidFill>
                <a:schemeClr val="bg1"/>
              </a:solidFill>
              <a:latin typeface="Arial-BoldMT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Arial-BoldMT"/>
              </a:rPr>
              <a:t>10H30-11H00 </a:t>
            </a:r>
            <a:r>
              <a:rPr lang="fr-FR" sz="1600" dirty="0">
                <a:solidFill>
                  <a:schemeClr val="bg1"/>
                </a:solidFill>
                <a:latin typeface="Arial-Black"/>
              </a:rPr>
              <a:t>Transformation des pratiques et cadre institutionnel </a:t>
            </a:r>
            <a:r>
              <a:rPr lang="fr-FR" sz="1600" b="1" dirty="0">
                <a:solidFill>
                  <a:schemeClr val="bg1"/>
                </a:solidFill>
                <a:latin typeface="Arial-Black"/>
              </a:rPr>
              <a:t>(Séance 1)</a:t>
            </a:r>
          </a:p>
          <a:p>
            <a:pPr marL="625475" lvl="2">
              <a:lnSpc>
                <a:spcPts val="3800"/>
              </a:lnSpc>
            </a:pPr>
            <a:r>
              <a:rPr lang="fr-FR" sz="1600" dirty="0">
                <a:solidFill>
                  <a:schemeClr val="bg1"/>
                </a:solidFill>
                <a:latin typeface="ArialMT"/>
              </a:rPr>
              <a:t>&gt;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Patrick CHAMBOREDON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(ONI)</a:t>
            </a: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6EC31632-6E09-44D6-883B-D3548E3B1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1" r="98204" b="12680"/>
          <a:stretch/>
        </p:blipFill>
        <p:spPr bwMode="auto">
          <a:xfrm>
            <a:off x="11538860" y="6362503"/>
            <a:ext cx="328426" cy="3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9124" b="7972"/>
          <a:stretch/>
        </p:blipFill>
        <p:spPr>
          <a:xfrm>
            <a:off x="5582653" y="3814418"/>
            <a:ext cx="6609347" cy="3043582"/>
          </a:xfrm>
          <a:prstGeom prst="rect">
            <a:avLst/>
          </a:prstGeom>
        </p:spPr>
      </p:pic>
      <p:sp>
        <p:nvSpPr>
          <p:cNvPr id="4" name="Google Shape;365;p29"/>
          <p:cNvSpPr txBox="1"/>
          <p:nvPr/>
        </p:nvSpPr>
        <p:spPr>
          <a:xfrm>
            <a:off x="2030931" y="1183906"/>
            <a:ext cx="7998593" cy="292608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r>
              <a:rPr lang="fr-FR" sz="3509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/>
            </a:r>
            <a:br>
              <a:rPr lang="fr-FR" sz="3509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</a:br>
            <a: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nous nous retrouvons à </a:t>
            </a:r>
            <a:r>
              <a:rPr lang="fr-FR" sz="3509" b="1" u="sng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13h30</a:t>
            </a:r>
            <a:endParaRPr sz="1400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endParaRPr sz="3509" b="1" u="sng" kern="0" dirty="0">
              <a:solidFill>
                <a:srgbClr val="002B5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endParaRPr sz="3509" b="1" u="sng" kern="0" dirty="0">
              <a:solidFill>
                <a:srgbClr val="002B5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Bon appétit !</a:t>
            </a:r>
            <a:endParaRPr sz="3509" kern="0" dirty="0">
              <a:solidFill>
                <a:srgbClr val="002B5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79;p1"/>
          <p:cNvSpPr txBox="1">
            <a:spLocks/>
          </p:cNvSpPr>
          <p:nvPr/>
        </p:nvSpPr>
        <p:spPr>
          <a:xfrm>
            <a:off x="2326147" y="590394"/>
            <a:ext cx="7408160" cy="1055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FFFFFF"/>
              </a:buClr>
            </a:pPr>
            <a:r>
              <a:rPr lang="fr-FR" kern="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 déjeuner</a:t>
            </a:r>
            <a:endParaRPr kumimoji="0" lang="fr-FR" sz="4800" b="1" i="0" u="none" strike="noStrike" kern="0" cap="small" spc="0" normalizeH="0" baseline="0" noProof="0" dirty="0">
              <a:ln>
                <a:noFill/>
              </a:ln>
              <a:solidFill>
                <a:srgbClr val="35389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6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0176" y="5553777"/>
            <a:ext cx="718868" cy="87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72152" y="2414374"/>
            <a:ext cx="10703292" cy="37361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Google Shape;254;p2"/>
          <p:cNvSpPr/>
          <p:nvPr/>
        </p:nvSpPr>
        <p:spPr>
          <a:xfrm>
            <a:off x="500448" y="1009403"/>
            <a:ext cx="6079525" cy="5993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 txBox="1">
            <a:spLocks noGrp="1"/>
          </p:cNvSpPr>
          <p:nvPr>
            <p:ph type="title"/>
          </p:nvPr>
        </p:nvSpPr>
        <p:spPr>
          <a:xfrm>
            <a:off x="0" y="1062160"/>
            <a:ext cx="12192000" cy="1137424"/>
          </a:xfrm>
          <a:prstGeom prst="rect">
            <a:avLst/>
          </a:prstGeom>
          <a:solidFill>
            <a:srgbClr val="35389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2"/>
              </a:buClr>
              <a:buSzPts val="3600"/>
              <a:buFont typeface="Calibri"/>
              <a:buNone/>
            </a:pPr>
            <a:r>
              <a:rPr lang="fr-FR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Participation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 et échanges avec les intervenants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7" name="Google Shape;247;p2"/>
          <p:cNvSpPr txBox="1">
            <a:spLocks noGrp="1"/>
          </p:cNvSpPr>
          <p:nvPr>
            <p:ph type="sldNum" idx="12"/>
          </p:nvPr>
        </p:nvSpPr>
        <p:spPr>
          <a:xfrm>
            <a:off x="11473132" y="6514916"/>
            <a:ext cx="302986" cy="29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2B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1011273" y="6359445"/>
            <a:ext cx="10398903" cy="400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Pensez à </a:t>
            </a:r>
            <a:r>
              <a:rPr lang="fr-FR" sz="2000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>vous renommer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pour que nous puissions vous donner la parole plus facilement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252" name="Google Shape;252;p2"/>
          <p:cNvSpPr txBox="1"/>
          <p:nvPr/>
        </p:nvSpPr>
        <p:spPr>
          <a:xfrm>
            <a:off x="1412421" y="3771714"/>
            <a:ext cx="9864236" cy="22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Pour poser vos questions et communiquer avec les intervenants, utilisez la commande discussion.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B5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L’animateur de </a:t>
            </a:r>
            <a:r>
              <a:rPr lang="fr-FR" sz="2000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>la session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B52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vous donnera la parole à la fin de l’intervention. Vous pourrez alors rebrancher votre caméra et votre micro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003" y="567828"/>
            <a:ext cx="1652345" cy="575417"/>
          </a:xfrm>
          <a:prstGeom prst="rect">
            <a:avLst/>
          </a:prstGeom>
        </p:spPr>
      </p:pic>
      <p:pic>
        <p:nvPicPr>
          <p:cNvPr id="1026" name="Picture 2" descr="Attention Icons - 2,542 free vector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6" y="6123360"/>
            <a:ext cx="688207" cy="6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">
            <a:extLst>
              <a:ext uri="{FF2B5EF4-FFF2-40B4-BE49-F238E27FC236}">
                <a16:creationId xmlns:a16="http://schemas.microsoft.com/office/drawing/2014/main" id="{ECBEB603-E72B-4580-B9CE-DF44089D2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86936" r="86904" b="8025"/>
          <a:stretch/>
        </p:blipFill>
        <p:spPr bwMode="auto">
          <a:xfrm>
            <a:off x="7678845" y="2956954"/>
            <a:ext cx="768823" cy="5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>
            <a:extLst>
              <a:ext uri="{FF2B5EF4-FFF2-40B4-BE49-F238E27FC236}">
                <a16:creationId xmlns:a16="http://schemas.microsoft.com/office/drawing/2014/main" id="{5B5BDCE8-B2FF-4943-ABC8-E3BB2B7DD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86863" r="94213" b="8098"/>
          <a:stretch/>
        </p:blipFill>
        <p:spPr bwMode="auto">
          <a:xfrm>
            <a:off x="4232706" y="2955861"/>
            <a:ext cx="768823" cy="51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D2C90-C40E-4606-BE8C-B9E9063185F9}"/>
              </a:ext>
            </a:extLst>
          </p:cNvPr>
          <p:cNvSpPr txBox="1"/>
          <p:nvPr/>
        </p:nvSpPr>
        <p:spPr>
          <a:xfrm>
            <a:off x="1170978" y="2391005"/>
            <a:ext cx="1030563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Durant les interventions, les participants sont priés de garder leurs micros             et leurs caméras            éteints.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FE547A-96BE-4BD5-A6A3-590144E0BF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73" t="91311" r="48839"/>
          <a:stretch/>
        </p:blipFill>
        <p:spPr>
          <a:xfrm>
            <a:off x="4118746" y="4191532"/>
            <a:ext cx="755333" cy="5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332" y="1761422"/>
            <a:ext cx="11659402" cy="499551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9625" y="755135"/>
            <a:ext cx="10077650" cy="1200329"/>
          </a:xfrm>
          <a:prstGeom prst="rect">
            <a:avLst/>
          </a:prstGeom>
          <a:solidFill>
            <a:srgbClr val="8C86C0"/>
          </a:solidFill>
        </p:spPr>
        <p:txBody>
          <a:bodyPr wrap="square" anchor="ctr">
            <a:spAutoFit/>
          </a:bodyPr>
          <a:lstStyle/>
          <a:p>
            <a:pPr lvl="1">
              <a:lnSpc>
                <a:spcPct val="200000"/>
              </a:lnSpc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PROGRAMME 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fr-FR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L’après-midi de 13h30 à 17h30 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1" b="41694" l="73025" r="99774">
                        <a14:foregroundMark x1="77032" y1="26694" x2="82054" y2="26694"/>
                        <a14:foregroundMark x1="91422" y1="22984" x2="94752" y2="22984"/>
                        <a14:foregroundMark x1="89221" y1="32379" x2="95993" y2="32944"/>
                        <a14:foregroundMark x1="75734" y1="28145" x2="76242" y2="25444"/>
                        <a14:foregroundMark x1="75903" y1="25444" x2="82957" y2="25242"/>
                      </a14:backgroundRemoval>
                    </a14:imgEffect>
                  </a14:imgLayer>
                </a14:imgProps>
              </a:ext>
            </a:extLst>
          </a:blip>
          <a:srcRect l="72150" t="19140" b="55782"/>
          <a:stretch/>
        </p:blipFill>
        <p:spPr>
          <a:xfrm>
            <a:off x="10482376" y="-155653"/>
            <a:ext cx="1709624" cy="2111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6702" y="2087463"/>
            <a:ext cx="6096000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-BoldMT"/>
              </a:rPr>
              <a:t>15H30-16H15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 Éclairage international et intersectoriel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(Séance 4)</a:t>
            </a:r>
          </a:p>
          <a:p>
            <a:pPr lvl="1"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</a:t>
            </a:r>
            <a:r>
              <a:rPr lang="fr-FR" sz="1600" b="1" dirty="0" err="1">
                <a:solidFill>
                  <a:schemeClr val="bg1"/>
                </a:solidFill>
                <a:latin typeface="Arial-BoldMT"/>
              </a:rPr>
              <a:t>Lohyd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 TERRIER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(École hôtelière de Lausanne)</a:t>
            </a: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chemeClr val="bg1"/>
              </a:solidFill>
              <a:latin typeface="Arial-BoldMT"/>
            </a:endParaRPr>
          </a:p>
          <a:p>
            <a:pPr algn="just"/>
            <a:r>
              <a:rPr lang="fr-FR" sz="1600" b="1" dirty="0">
                <a:solidFill>
                  <a:schemeClr val="bg1"/>
                </a:solidFill>
                <a:latin typeface="Arial-BoldMT"/>
              </a:rPr>
              <a:t>16H15-17H15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Table ronde : Former les infirmiers au défi de l’E-SANTÉ, animé par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Mathias WAELLI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(EHESP). </a:t>
            </a:r>
          </a:p>
          <a:p>
            <a:pPr lvl="1" algn="just"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Nasser IHAMOUCHENE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(ANFH)</a:t>
            </a:r>
          </a:p>
          <a:p>
            <a:pPr lvl="1" algn="just"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Sanae MAZOURI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(HUG, Suisse)</a:t>
            </a:r>
          </a:p>
          <a:p>
            <a:pPr lvl="1" algn="just"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</a:t>
            </a:r>
            <a:r>
              <a:rPr lang="fr-FR" sz="1600" b="1" dirty="0" err="1">
                <a:solidFill>
                  <a:schemeClr val="bg1"/>
                </a:solidFill>
                <a:latin typeface="Arial-BoldMT"/>
              </a:rPr>
              <a:t>Marilène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 GUILLET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(Consultante)</a:t>
            </a:r>
          </a:p>
          <a:p>
            <a:pPr lvl="1" algn="just">
              <a:lnSpc>
                <a:spcPts val="38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Étienne MINVIELLE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(École polytechnique)</a:t>
            </a:r>
          </a:p>
          <a:p>
            <a:pPr algn="just"/>
            <a:endParaRPr lang="pt-BR" sz="1600" b="1" dirty="0">
              <a:solidFill>
                <a:prstClr val="black"/>
              </a:solidFill>
              <a:latin typeface="Arial-BoldMT"/>
            </a:endParaRPr>
          </a:p>
          <a:p>
            <a:pPr algn="just"/>
            <a:r>
              <a:rPr lang="pt-BR" sz="1600" b="1" dirty="0">
                <a:solidFill>
                  <a:prstClr val="black"/>
                </a:solidFill>
                <a:latin typeface="Arial-BoldMT"/>
              </a:rPr>
              <a:t>17H15-17H30</a:t>
            </a:r>
            <a:r>
              <a:rPr lang="pt-BR" sz="1600" dirty="0">
                <a:solidFill>
                  <a:prstClr val="black"/>
                </a:solidFill>
                <a:latin typeface="Arial-BoldMT"/>
              </a:rPr>
              <a:t>  Synthèse  </a:t>
            </a:r>
          </a:p>
          <a:p>
            <a:pPr lvl="1" algn="just">
              <a:lnSpc>
                <a:spcPts val="3800"/>
              </a:lnSpc>
            </a:pPr>
            <a:r>
              <a:rPr lang="pt-BR" sz="1600" b="1" dirty="0">
                <a:solidFill>
                  <a:prstClr val="black"/>
                </a:solidFill>
                <a:latin typeface="Arial-BoldMT"/>
              </a:rPr>
              <a:t>&gt; Mathias WAELLI </a:t>
            </a:r>
            <a:r>
              <a:rPr lang="pt-BR" sz="1600" dirty="0">
                <a:solidFill>
                  <a:prstClr val="black"/>
                </a:solidFill>
                <a:latin typeface="Arial-BoldMT"/>
              </a:rPr>
              <a:t>(EHESP</a:t>
            </a:r>
            <a:endParaRPr lang="fr-FR" sz="1600" dirty="0">
              <a:solidFill>
                <a:schemeClr val="bg1"/>
              </a:solidFill>
              <a:latin typeface="Arial-Bold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125" y="2087463"/>
            <a:ext cx="432350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-BoldMT"/>
              </a:rPr>
              <a:t>13H30-14H00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Les transformations du métier </a:t>
            </a:r>
            <a:r>
              <a:rPr lang="fr-FR" sz="1600" b="1" dirty="0">
                <a:solidFill>
                  <a:schemeClr val="bg1"/>
                </a:solidFill>
                <a:latin typeface="Arial-BoldMT"/>
              </a:rPr>
              <a:t>(Séance 3)</a:t>
            </a:r>
          </a:p>
          <a:p>
            <a:endParaRPr lang="fr-FR" sz="800" b="1" dirty="0">
              <a:solidFill>
                <a:schemeClr val="bg1"/>
              </a:solidFill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-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Implémentation des innovations </a:t>
            </a:r>
          </a:p>
          <a:p>
            <a:pPr lvl="1"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Israa SALMA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(EHESP) </a:t>
            </a:r>
          </a:p>
          <a:p>
            <a:endParaRPr lang="fr-FR" sz="800" dirty="0">
              <a:solidFill>
                <a:schemeClr val="bg1"/>
              </a:solidFill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Arial-BoldMT"/>
              </a:rPr>
              <a:t>- Les infirmiers de coordination </a:t>
            </a:r>
          </a:p>
          <a:p>
            <a:pPr lvl="1"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Maria ACERO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(ANFH – EHESP) </a:t>
            </a:r>
          </a:p>
          <a:p>
            <a:endParaRPr lang="fr-FR" sz="800" dirty="0">
              <a:solidFill>
                <a:schemeClr val="bg1"/>
              </a:solidFill>
              <a:latin typeface="Arial-BoldMT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  <a:latin typeface="Arial-BoldMT"/>
              </a:rPr>
              <a:t>- Les infirmiers et le doctorat </a:t>
            </a:r>
          </a:p>
          <a:p>
            <a:pPr lvl="1">
              <a:lnSpc>
                <a:spcPct val="150000"/>
              </a:lnSpc>
            </a:pPr>
            <a:r>
              <a:rPr lang="fr-FR" sz="1600" b="1" dirty="0">
                <a:solidFill>
                  <a:schemeClr val="bg1"/>
                </a:solidFill>
                <a:latin typeface="Arial-BoldMT"/>
              </a:rPr>
              <a:t>&gt; Nsuni MET 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(AP-HP – EHESP)</a:t>
            </a:r>
            <a:endParaRPr lang="fr-FR" sz="1600" b="1" dirty="0">
              <a:solidFill>
                <a:schemeClr val="bg1"/>
              </a:solidFill>
              <a:latin typeface="Arial-BoldMT"/>
            </a:endParaRPr>
          </a:p>
          <a:p>
            <a:endParaRPr lang="fr-FR" sz="1600" dirty="0">
              <a:solidFill>
                <a:schemeClr val="bg1"/>
              </a:solidFill>
              <a:latin typeface="Arial-BoldMT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Arial-BoldMT"/>
              </a:rPr>
              <a:t>15H00-15H30</a:t>
            </a:r>
            <a:r>
              <a:rPr lang="fr-FR" sz="1600" dirty="0">
                <a:solidFill>
                  <a:schemeClr val="bg1"/>
                </a:solidFill>
                <a:latin typeface="Arial-BoldMT"/>
              </a:rPr>
              <a:t> Pause-café</a:t>
            </a:r>
          </a:p>
          <a:p>
            <a:endParaRPr lang="fr-FR" sz="1600" b="1" dirty="0">
              <a:solidFill>
                <a:schemeClr val="bg1"/>
              </a:solidFill>
              <a:latin typeface="Arial-BoldMT"/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25A96510-5CEA-466A-AEAF-4FF3B6A8E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1" r="98204" b="12680"/>
          <a:stretch/>
        </p:blipFill>
        <p:spPr bwMode="auto">
          <a:xfrm>
            <a:off x="11564308" y="6406685"/>
            <a:ext cx="328426" cy="3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9124" b="7972"/>
          <a:stretch/>
        </p:blipFill>
        <p:spPr>
          <a:xfrm>
            <a:off x="5582653" y="3814418"/>
            <a:ext cx="6609347" cy="3043582"/>
          </a:xfrm>
          <a:prstGeom prst="rect">
            <a:avLst/>
          </a:prstGeom>
        </p:spPr>
      </p:pic>
      <p:sp>
        <p:nvSpPr>
          <p:cNvPr id="4" name="Google Shape;365;p29"/>
          <p:cNvSpPr txBox="1"/>
          <p:nvPr/>
        </p:nvSpPr>
        <p:spPr>
          <a:xfrm>
            <a:off x="2030931" y="2050181"/>
            <a:ext cx="7998593" cy="205980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r>
              <a:rPr lang="fr-FR" sz="3509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  <a:t/>
            </a:r>
            <a:br>
              <a:rPr lang="fr-FR" sz="3509" kern="0" dirty="0">
                <a:solidFill>
                  <a:srgbClr val="002B52"/>
                </a:solidFill>
                <a:ea typeface="Calibri"/>
                <a:cs typeface="Calibri"/>
                <a:sym typeface="Calibri"/>
              </a:rPr>
            </a:br>
            <a: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nous nous retrouvons à </a:t>
            </a:r>
            <a:r>
              <a:rPr lang="fr-FR" sz="3509" b="1" u="sng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15H30</a:t>
            </a:r>
          </a:p>
        </p:txBody>
      </p:sp>
      <p:sp>
        <p:nvSpPr>
          <p:cNvPr id="5" name="Google Shape;79;p1"/>
          <p:cNvSpPr txBox="1">
            <a:spLocks/>
          </p:cNvSpPr>
          <p:nvPr/>
        </p:nvSpPr>
        <p:spPr>
          <a:xfrm>
            <a:off x="2326147" y="1522418"/>
            <a:ext cx="7408160" cy="1055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FFFFFF"/>
              </a:buClr>
            </a:pPr>
            <a:r>
              <a:rPr lang="fr-FR" kern="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Pause-café</a:t>
            </a:r>
          </a:p>
        </p:txBody>
      </p:sp>
    </p:spTree>
    <p:extLst>
      <p:ext uri="{BB962C8B-B14F-4D97-AF65-F5344CB8AC3E}">
        <p14:creationId xmlns:p14="http://schemas.microsoft.com/office/powerpoint/2010/main" val="13074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9124" b="7972"/>
          <a:stretch/>
        </p:blipFill>
        <p:spPr>
          <a:xfrm>
            <a:off x="5582653" y="3814418"/>
            <a:ext cx="6609347" cy="3043582"/>
          </a:xfrm>
          <a:prstGeom prst="rect">
            <a:avLst/>
          </a:prstGeom>
        </p:spPr>
      </p:pic>
      <p:sp>
        <p:nvSpPr>
          <p:cNvPr id="4" name="Google Shape;365;p29"/>
          <p:cNvSpPr txBox="1"/>
          <p:nvPr/>
        </p:nvSpPr>
        <p:spPr>
          <a:xfrm>
            <a:off x="2030931" y="2367815"/>
            <a:ext cx="7998593" cy="174217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B52"/>
              </a:buClr>
              <a:buSzPts val="1800"/>
              <a:buFont typeface="Calibri"/>
              <a:buNone/>
            </a:pPr>
            <a: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Nous vous remercions d’avoir </a:t>
            </a:r>
            <a:b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fr-FR" sz="3509" kern="0" dirty="0">
                <a:solidFill>
                  <a:srgbClr val="002B5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suivi ce webinaire</a:t>
            </a:r>
            <a:endParaRPr lang="fr-FR" sz="3509" b="1" u="sng" kern="0" dirty="0">
              <a:solidFill>
                <a:srgbClr val="002B5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79;p1"/>
          <p:cNvSpPr txBox="1">
            <a:spLocks/>
          </p:cNvSpPr>
          <p:nvPr/>
        </p:nvSpPr>
        <p:spPr>
          <a:xfrm>
            <a:off x="3724976" y="3900706"/>
            <a:ext cx="4985505" cy="1306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0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FFFFFF"/>
              </a:buClr>
            </a:pPr>
            <a:r>
              <a:rPr lang="fr-FR" sz="2800" kern="0" dirty="0">
                <a:solidFill>
                  <a:srgbClr val="002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plus d’informations : www.anfh.fr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2657" t="-985" r="17037" b="81943"/>
          <a:stretch/>
        </p:blipFill>
        <p:spPr>
          <a:xfrm>
            <a:off x="331839" y="-88157"/>
            <a:ext cx="1555956" cy="204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851" t="3577" r="42111" b="88376"/>
          <a:stretch/>
        </p:blipFill>
        <p:spPr>
          <a:xfrm>
            <a:off x="2133278" y="623970"/>
            <a:ext cx="4623657" cy="10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463</Words>
  <Application>Microsoft Office PowerPoint</Application>
  <PresentationFormat>Grand écran</PresentationFormat>
  <Paragraphs>67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Arial-Black</vt:lpstr>
      <vt:lpstr>Arial-BoldMT</vt:lpstr>
      <vt:lpstr>ArialMT</vt:lpstr>
      <vt:lpstr>Calibri</vt:lpstr>
      <vt:lpstr>Calibri Light</vt:lpstr>
      <vt:lpstr>Noto Sans Symbols</vt:lpstr>
      <vt:lpstr>Thème Office</vt:lpstr>
      <vt:lpstr>1_Thème Office</vt:lpstr>
      <vt:lpstr>Présentation PowerPoint</vt:lpstr>
      <vt:lpstr>Participation et échanges avec les intervenants</vt:lpstr>
      <vt:lpstr>Présentation PowerPoint</vt:lpstr>
      <vt:lpstr>Présentation PowerPoint</vt:lpstr>
      <vt:lpstr>Participation et échanges avec les intervenants</vt:lpstr>
      <vt:lpstr>Présentation PowerPoint</vt:lpstr>
      <vt:lpstr>Présentation PowerPoint</vt:lpstr>
      <vt:lpstr>Présentation PowerPoint</vt:lpstr>
    </vt:vector>
  </TitlesOfParts>
  <Company>EHESP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ACERO, Maria</dc:creator>
  <cp:lastModifiedBy>ACERO, Maria</cp:lastModifiedBy>
  <cp:revision>20</cp:revision>
  <dcterms:created xsi:type="dcterms:W3CDTF">2021-05-27T13:36:59Z</dcterms:created>
  <dcterms:modified xsi:type="dcterms:W3CDTF">2021-05-31T12:47:50Z</dcterms:modified>
</cp:coreProperties>
</file>