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9" r:id="rId4"/>
    <p:sldId id="268" r:id="rId5"/>
    <p:sldId id="261" r:id="rId6"/>
    <p:sldId id="264" r:id="rId7"/>
    <p:sldId id="266" r:id="rId8"/>
    <p:sldId id="270" r:id="rId9"/>
  </p:sldIdLst>
  <p:sldSz cx="10691813" cy="755967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47EC9"/>
    <a:srgbClr val="ED7D31"/>
    <a:srgbClr val="A5A5A5"/>
    <a:srgbClr val="8FC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1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Feuil1!$A$2</c:f>
              <c:strCache>
                <c:ptCount val="1"/>
                <c:pt idx="0">
                  <c:v>Oui tout à fait</c:v>
                </c:pt>
              </c:strCache>
            </c:strRef>
          </c:tx>
          <c:spPr>
            <a:solidFill>
              <a:srgbClr val="8FC2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Tous</c:v>
                </c:pt>
                <c:pt idx="1">
                  <c:v>Filière Gériatrie</c:v>
                </c:pt>
                <c:pt idx="2">
                  <c:v>EHPAD</c:v>
                </c:pt>
              </c:strCache>
            </c:strRef>
          </c:cat>
          <c:val>
            <c:numRef>
              <c:f>Feuil1!$B$2:$D$2</c:f>
              <c:numCache>
                <c:formatCode>0%</c:formatCode>
                <c:ptCount val="3"/>
                <c:pt idx="0">
                  <c:v>0.21</c:v>
                </c:pt>
                <c:pt idx="1">
                  <c:v>0.22</c:v>
                </c:pt>
                <c:pt idx="2">
                  <c:v>0.25</c:v>
                </c:pt>
              </c:numCache>
            </c:numRef>
          </c:val>
          <c:extLst>
            <c:ext xmlns:c16="http://schemas.microsoft.com/office/drawing/2014/chart" uri="{C3380CC4-5D6E-409C-BE32-E72D297353CC}">
              <c16:uniqueId val="{00000000-C12B-439E-98DB-61F48DAEB3E5}"/>
            </c:ext>
          </c:extLst>
        </c:ser>
        <c:ser>
          <c:idx val="1"/>
          <c:order val="1"/>
          <c:tx>
            <c:strRef>
              <c:f>Feuil1!$A$3</c:f>
              <c:strCache>
                <c:ptCount val="1"/>
                <c:pt idx="0">
                  <c:v>Plutôt oui</c:v>
                </c:pt>
              </c:strCache>
            </c:strRef>
          </c:tx>
          <c:spPr>
            <a:solidFill>
              <a:srgbClr val="FFF3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Tous</c:v>
                </c:pt>
                <c:pt idx="1">
                  <c:v>Filière Gériatrie</c:v>
                </c:pt>
                <c:pt idx="2">
                  <c:v>EHPAD</c:v>
                </c:pt>
              </c:strCache>
            </c:strRef>
          </c:cat>
          <c:val>
            <c:numRef>
              <c:f>Feuil1!$B$3:$D$3</c:f>
              <c:numCache>
                <c:formatCode>0%</c:formatCode>
                <c:ptCount val="3"/>
                <c:pt idx="0">
                  <c:v>0.44</c:v>
                </c:pt>
                <c:pt idx="1">
                  <c:v>0.42</c:v>
                </c:pt>
                <c:pt idx="2">
                  <c:v>0.45</c:v>
                </c:pt>
              </c:numCache>
            </c:numRef>
          </c:val>
          <c:extLst>
            <c:ext xmlns:c16="http://schemas.microsoft.com/office/drawing/2014/chart" uri="{C3380CC4-5D6E-409C-BE32-E72D297353CC}">
              <c16:uniqueId val="{00000001-C12B-439E-98DB-61F48DAEB3E5}"/>
            </c:ext>
          </c:extLst>
        </c:ser>
        <c:ser>
          <c:idx val="2"/>
          <c:order val="2"/>
          <c:tx>
            <c:strRef>
              <c:f>Feuil1!$A$4</c:f>
              <c:strCache>
                <c:ptCount val="1"/>
                <c:pt idx="0">
                  <c:v>Plutôt non</c:v>
                </c:pt>
              </c:strCache>
            </c:strRef>
          </c:tx>
          <c:spPr>
            <a:solidFill>
              <a:srgbClr val="DC6B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Tous</c:v>
                </c:pt>
                <c:pt idx="1">
                  <c:v>Filière Gériatrie</c:v>
                </c:pt>
                <c:pt idx="2">
                  <c:v>EHPAD</c:v>
                </c:pt>
              </c:strCache>
            </c:strRef>
          </c:cat>
          <c:val>
            <c:numRef>
              <c:f>Feuil1!$B$4:$D$4</c:f>
              <c:numCache>
                <c:formatCode>0%</c:formatCode>
                <c:ptCount val="3"/>
                <c:pt idx="0">
                  <c:v>0.22</c:v>
                </c:pt>
                <c:pt idx="1">
                  <c:v>0.22</c:v>
                </c:pt>
                <c:pt idx="2">
                  <c:v>0.19</c:v>
                </c:pt>
              </c:numCache>
            </c:numRef>
          </c:val>
          <c:extLst>
            <c:ext xmlns:c16="http://schemas.microsoft.com/office/drawing/2014/chart" uri="{C3380CC4-5D6E-409C-BE32-E72D297353CC}">
              <c16:uniqueId val="{00000002-C12B-439E-98DB-61F48DAEB3E5}"/>
            </c:ext>
          </c:extLst>
        </c:ser>
        <c:ser>
          <c:idx val="3"/>
          <c:order val="3"/>
          <c:tx>
            <c:strRef>
              <c:f>Feuil1!$A$5</c:f>
              <c:strCache>
                <c:ptCount val="1"/>
                <c:pt idx="0">
                  <c:v>Non pas du tout</c:v>
                </c:pt>
              </c:strCache>
            </c:strRef>
          </c:tx>
          <c:spPr>
            <a:solidFill>
              <a:srgbClr val="6F26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Tous</c:v>
                </c:pt>
                <c:pt idx="1">
                  <c:v>Filière Gériatrie</c:v>
                </c:pt>
                <c:pt idx="2">
                  <c:v>EHPAD</c:v>
                </c:pt>
              </c:strCache>
            </c:strRef>
          </c:cat>
          <c:val>
            <c:numRef>
              <c:f>Feuil1!$B$5:$D$5</c:f>
              <c:numCache>
                <c:formatCode>0%</c:formatCode>
                <c:ptCount val="3"/>
                <c:pt idx="0">
                  <c:v>0.13</c:v>
                </c:pt>
                <c:pt idx="1">
                  <c:v>0.14000000000000001</c:v>
                </c:pt>
                <c:pt idx="2">
                  <c:v>0.12</c:v>
                </c:pt>
              </c:numCache>
            </c:numRef>
          </c:val>
          <c:extLst>
            <c:ext xmlns:c16="http://schemas.microsoft.com/office/drawing/2014/chart" uri="{C3380CC4-5D6E-409C-BE32-E72D297353CC}">
              <c16:uniqueId val="{00000003-C12B-439E-98DB-61F48DAEB3E5}"/>
            </c:ext>
          </c:extLst>
        </c:ser>
        <c:dLbls>
          <c:dLblPos val="ctr"/>
          <c:showLegendKey val="0"/>
          <c:showVal val="1"/>
          <c:showCatName val="0"/>
          <c:showSerName val="0"/>
          <c:showPercent val="0"/>
          <c:showBubbleSize val="0"/>
        </c:dLbls>
        <c:gapWidth val="150"/>
        <c:overlap val="100"/>
        <c:axId val="392287128"/>
        <c:axId val="493985488"/>
      </c:barChart>
      <c:catAx>
        <c:axId val="392287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493985488"/>
        <c:crossesAt val="0"/>
        <c:auto val="1"/>
        <c:lblAlgn val="ctr"/>
        <c:lblOffset val="100"/>
        <c:noMultiLvlLbl val="0"/>
      </c:catAx>
      <c:valAx>
        <c:axId val="493985488"/>
        <c:scaling>
          <c:orientation val="minMax"/>
        </c:scaling>
        <c:delete val="1"/>
        <c:axPos val="t"/>
        <c:numFmt formatCode="0%" sourceLinked="1"/>
        <c:majorTickMark val="out"/>
        <c:minorTickMark val="none"/>
        <c:tickLblPos val="nextTo"/>
        <c:crossAx val="392287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92629882423761"/>
          <c:y val="9.9126279731368658E-2"/>
          <c:w val="0.49815273761021162"/>
          <c:h val="0.79661714992506882"/>
        </c:manualLayout>
      </c:layout>
      <c:radarChart>
        <c:radarStyle val="marker"/>
        <c:varyColors val="0"/>
        <c:ser>
          <c:idx val="0"/>
          <c:order val="0"/>
          <c:tx>
            <c:strRef>
              <c:f>Feuil2!$A$2</c:f>
              <c:strCache>
                <c:ptCount val="1"/>
                <c:pt idx="0">
                  <c:v>Tous</c:v>
                </c:pt>
              </c:strCache>
            </c:strRef>
          </c:tx>
          <c:spPr>
            <a:ln w="28575" cap="rnd">
              <a:solidFill>
                <a:schemeClr val="accent1"/>
              </a:solidFill>
              <a:round/>
            </a:ln>
            <a:effectLst/>
          </c:spPr>
          <c:marker>
            <c:symbol val="none"/>
          </c:marker>
          <c:dLbls>
            <c:dLbl>
              <c:idx val="0"/>
              <c:layout>
                <c:manualLayout>
                  <c:x val="1.0510510821170899E-2"/>
                  <c:y val="7.158351409978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01-436C-9819-6CFE69BF1564}"/>
                </c:ext>
              </c:extLst>
            </c:dLbl>
            <c:dLbl>
              <c:idx val="1"/>
              <c:layout>
                <c:manualLayout>
                  <c:x val="-3.1531532463512701E-2"/>
                  <c:y val="5.2060737527114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01-436C-9819-6CFE69BF1564}"/>
                </c:ext>
              </c:extLst>
            </c:dLbl>
            <c:dLbl>
              <c:idx val="2"/>
              <c:layout>
                <c:manualLayout>
                  <c:x val="-4.992492640056187E-2"/>
                  <c:y val="-2.1691973969631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01-436C-9819-6CFE69BF1564}"/>
                </c:ext>
              </c:extLst>
            </c:dLbl>
            <c:dLbl>
              <c:idx val="3"/>
              <c:layout>
                <c:manualLayout>
                  <c:x val="-9.6345236205676479E-17"/>
                  <c:y val="-5.8568329718004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501-436C-9819-6CFE69BF1564}"/>
                </c:ext>
              </c:extLst>
            </c:dLbl>
            <c:dLbl>
              <c:idx val="4"/>
              <c:layout>
                <c:manualLayout>
                  <c:x val="2.3648649347634478E-2"/>
                  <c:y val="-8.0260303687635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01-436C-9819-6CFE69BF1564}"/>
                </c:ext>
              </c:extLst>
            </c:dLbl>
            <c:dLbl>
              <c:idx val="5"/>
              <c:layout>
                <c:manualLayout>
                  <c:x val="5.3866367958500909E-2"/>
                  <c:y val="-1.5184381778741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01-436C-9819-6CFE69BF1564}"/>
                </c:ext>
              </c:extLst>
            </c:dLbl>
            <c:dLbl>
              <c:idx val="6"/>
              <c:layout>
                <c:manualLayout>
                  <c:x val="4.7677764077270861E-2"/>
                  <c:y val="6.287959278149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01-436C-9819-6CFE69BF1564}"/>
                </c:ext>
              </c:extLst>
            </c:dLbl>
            <c:spPr>
              <a:solidFill>
                <a:srgbClr val="FFFFFF"/>
              </a:solidFill>
              <a:ln>
                <a:solidFill>
                  <a:srgbClr val="547EC9"/>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Feuil2!$B$1:$H$1</c:f>
              <c:strCache>
                <c:ptCount val="7"/>
                <c:pt idx="0">
                  <c:v>Exercice du métier</c:v>
                </c:pt>
                <c:pt idx="1">
                  <c:v>Organisation du travail</c:v>
                </c:pt>
                <c:pt idx="2">
                  <c:v>Fonctionnement et animation au sein de l'équipe</c:v>
                </c:pt>
                <c:pt idx="3">
                  <c:v>Encadrement de l'équipe</c:v>
                </c:pt>
                <c:pt idx="4">
                  <c:v>Relations avec les personnes prises en charge</c:v>
                </c:pt>
                <c:pt idx="5">
                  <c:v>Information</c:v>
                </c:pt>
                <c:pt idx="6">
                  <c:v>Avenir de l'établissement</c:v>
                </c:pt>
              </c:strCache>
            </c:strRef>
          </c:cat>
          <c:val>
            <c:numRef>
              <c:f>Feuil2!$B$2:$H$2</c:f>
              <c:numCache>
                <c:formatCode>General</c:formatCode>
                <c:ptCount val="7"/>
                <c:pt idx="0">
                  <c:v>76</c:v>
                </c:pt>
                <c:pt idx="1">
                  <c:v>49</c:v>
                </c:pt>
                <c:pt idx="2">
                  <c:v>71</c:v>
                </c:pt>
                <c:pt idx="3">
                  <c:v>64</c:v>
                </c:pt>
                <c:pt idx="4">
                  <c:v>84</c:v>
                </c:pt>
                <c:pt idx="5">
                  <c:v>58</c:v>
                </c:pt>
                <c:pt idx="6">
                  <c:v>62</c:v>
                </c:pt>
              </c:numCache>
            </c:numRef>
          </c:val>
          <c:extLst>
            <c:ext xmlns:c16="http://schemas.microsoft.com/office/drawing/2014/chart" uri="{C3380CC4-5D6E-409C-BE32-E72D297353CC}">
              <c16:uniqueId val="{00000001-0501-436C-9819-6CFE69BF1564}"/>
            </c:ext>
          </c:extLst>
        </c:ser>
        <c:ser>
          <c:idx val="1"/>
          <c:order val="1"/>
          <c:tx>
            <c:strRef>
              <c:f>Feuil2!$A$3</c:f>
              <c:strCache>
                <c:ptCount val="1"/>
                <c:pt idx="0">
                  <c:v>Filière Gériatrie</c:v>
                </c:pt>
              </c:strCache>
            </c:strRef>
          </c:tx>
          <c:spPr>
            <a:ln w="28575" cap="rnd">
              <a:solidFill>
                <a:schemeClr val="accent2"/>
              </a:solidFill>
              <a:round/>
            </a:ln>
            <a:effectLst/>
          </c:spPr>
          <c:marker>
            <c:symbol val="none"/>
          </c:marker>
          <c:dLbls>
            <c:dLbl>
              <c:idx val="0"/>
              <c:layout>
                <c:manualLayout>
                  <c:x val="-1.3138138526463624E-3"/>
                  <c:y val="9.7613882863340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01-436C-9819-6CFE69BF1564}"/>
                </c:ext>
              </c:extLst>
            </c:dLbl>
            <c:dLbl>
              <c:idx val="1"/>
              <c:layout>
                <c:manualLayout>
                  <c:x val="-3.8100601726744607E-2"/>
                  <c:y val="4.989154013015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01-436C-9819-6CFE69BF1564}"/>
                </c:ext>
              </c:extLst>
            </c:dLbl>
            <c:dLbl>
              <c:idx val="2"/>
              <c:layout>
                <c:manualLayout>
                  <c:x val="-6.5690692632318221E-2"/>
                  <c:y val="-1.5184381778741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501-436C-9819-6CFE69BF1564}"/>
                </c:ext>
              </c:extLst>
            </c:dLbl>
            <c:dLbl>
              <c:idx val="3"/>
              <c:layout>
                <c:manualLayout>
                  <c:x val="-2.1021021642341799E-2"/>
                  <c:y val="-8.0260303687635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01-436C-9819-6CFE69BF1564}"/>
                </c:ext>
              </c:extLst>
            </c:dLbl>
            <c:dLbl>
              <c:idx val="4"/>
              <c:layout>
                <c:manualLayout>
                  <c:x val="3.1531532463512604E-2"/>
                  <c:y val="-0.106290672451193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01-436C-9819-6CFE69BF1564}"/>
                </c:ext>
              </c:extLst>
            </c:dLbl>
            <c:dLbl>
              <c:idx val="5"/>
              <c:layout>
                <c:manualLayout>
                  <c:x val="3.8100601726744558E-2"/>
                  <c:y val="-1.73535791757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01-436C-9819-6CFE69BF1564}"/>
                </c:ext>
              </c:extLst>
            </c:dLbl>
            <c:dLbl>
              <c:idx val="6"/>
              <c:layout>
                <c:manualLayout>
                  <c:x val="3.2845346316159013E-2"/>
                  <c:y val="4.7722342733188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01-436C-9819-6CFE69BF1564}"/>
                </c:ext>
              </c:extLst>
            </c:dLbl>
            <c:spPr>
              <a:solidFill>
                <a:srgbClr val="FFFFFF"/>
              </a:solidFill>
              <a:ln>
                <a:solidFill>
                  <a:srgbClr val="ED7D31"/>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Feuil2!$B$1:$H$1</c:f>
              <c:strCache>
                <c:ptCount val="7"/>
                <c:pt idx="0">
                  <c:v>Exercice du métier</c:v>
                </c:pt>
                <c:pt idx="1">
                  <c:v>Organisation du travail</c:v>
                </c:pt>
                <c:pt idx="2">
                  <c:v>Fonctionnement et animation au sein de l'équipe</c:v>
                </c:pt>
                <c:pt idx="3">
                  <c:v>Encadrement de l'équipe</c:v>
                </c:pt>
                <c:pt idx="4">
                  <c:v>Relations avec les personnes prises en charge</c:v>
                </c:pt>
                <c:pt idx="5">
                  <c:v>Information</c:v>
                </c:pt>
                <c:pt idx="6">
                  <c:v>Avenir de l'établissement</c:v>
                </c:pt>
              </c:strCache>
            </c:strRef>
          </c:cat>
          <c:val>
            <c:numRef>
              <c:f>Feuil2!$B$3:$H$3</c:f>
              <c:numCache>
                <c:formatCode>General</c:formatCode>
                <c:ptCount val="7"/>
                <c:pt idx="0">
                  <c:v>74</c:v>
                </c:pt>
                <c:pt idx="1">
                  <c:v>45</c:v>
                </c:pt>
                <c:pt idx="2">
                  <c:v>69</c:v>
                </c:pt>
                <c:pt idx="3">
                  <c:v>59</c:v>
                </c:pt>
                <c:pt idx="4">
                  <c:v>84</c:v>
                </c:pt>
                <c:pt idx="5">
                  <c:v>60</c:v>
                </c:pt>
                <c:pt idx="6">
                  <c:v>65</c:v>
                </c:pt>
              </c:numCache>
            </c:numRef>
          </c:val>
          <c:extLst>
            <c:ext xmlns:c16="http://schemas.microsoft.com/office/drawing/2014/chart" uri="{C3380CC4-5D6E-409C-BE32-E72D297353CC}">
              <c16:uniqueId val="{00000002-0501-436C-9819-6CFE69BF1564}"/>
            </c:ext>
          </c:extLst>
        </c:ser>
        <c:ser>
          <c:idx val="2"/>
          <c:order val="2"/>
          <c:tx>
            <c:strRef>
              <c:f>Feuil2!$A$4</c:f>
              <c:strCache>
                <c:ptCount val="1"/>
                <c:pt idx="0">
                  <c:v>EHPAD</c:v>
                </c:pt>
              </c:strCache>
            </c:strRef>
          </c:tx>
          <c:spPr>
            <a:ln w="28575" cap="rnd">
              <a:solidFill>
                <a:schemeClr val="accent3"/>
              </a:solidFill>
              <a:round/>
            </a:ln>
            <a:effectLst/>
          </c:spPr>
          <c:marker>
            <c:symbol val="none"/>
          </c:marker>
          <c:dLbls>
            <c:dLbl>
              <c:idx val="0"/>
              <c:layout>
                <c:manualLayout>
                  <c:x val="-9.6345236205676479E-17"/>
                  <c:y val="5.6399132321041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01-436C-9819-6CFE69BF1564}"/>
                </c:ext>
              </c:extLst>
            </c:dLbl>
            <c:dLbl>
              <c:idx val="1"/>
              <c:layout>
                <c:manualLayout>
                  <c:x val="-1.5765766231756448E-2"/>
                  <c:y val="3.0368763557483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501-436C-9819-6CFE69BF1564}"/>
                </c:ext>
              </c:extLst>
            </c:dLbl>
            <c:dLbl>
              <c:idx val="2"/>
              <c:layout>
                <c:manualLayout>
                  <c:x val="-3.2845346316159062E-2"/>
                  <c:y val="-3.4707158351409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01-436C-9819-6CFE69BF1564}"/>
                </c:ext>
              </c:extLst>
            </c:dLbl>
            <c:dLbl>
              <c:idx val="3"/>
              <c:layout>
                <c:manualLayout>
                  <c:x val="-2.4962463200280886E-2"/>
                  <c:y val="-7.1583514099783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01-436C-9819-6CFE69BF1564}"/>
                </c:ext>
              </c:extLst>
            </c:dLbl>
            <c:dLbl>
              <c:idx val="4"/>
              <c:layout>
                <c:manualLayout>
                  <c:x val="1.5765766231756302E-2"/>
                  <c:y val="-6.290672451193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01-436C-9819-6CFE69BF1564}"/>
                </c:ext>
              </c:extLst>
            </c:dLbl>
            <c:dLbl>
              <c:idx val="5"/>
              <c:layout>
                <c:manualLayout>
                  <c:x val="3.6786787874098198E-2"/>
                  <c:y val="-1.3015184381778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01-436C-9819-6CFE69BF1564}"/>
                </c:ext>
              </c:extLst>
            </c:dLbl>
            <c:dLbl>
              <c:idx val="6"/>
              <c:layout>
                <c:manualLayout>
                  <c:x val="4.2042043284683646E-2"/>
                  <c:y val="5.2060737527114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1-436C-9819-6CFE69BF1564}"/>
                </c:ext>
              </c:extLst>
            </c:dLbl>
            <c:spPr>
              <a:solidFill>
                <a:srgbClr val="FFFFFF"/>
              </a:solidFill>
              <a:ln>
                <a:solidFill>
                  <a:srgbClr val="A5A5A5"/>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Feuil2!$B$1:$H$1</c:f>
              <c:strCache>
                <c:ptCount val="7"/>
                <c:pt idx="0">
                  <c:v>Exercice du métier</c:v>
                </c:pt>
                <c:pt idx="1">
                  <c:v>Organisation du travail</c:v>
                </c:pt>
                <c:pt idx="2">
                  <c:v>Fonctionnement et animation au sein de l'équipe</c:v>
                </c:pt>
                <c:pt idx="3">
                  <c:v>Encadrement de l'équipe</c:v>
                </c:pt>
                <c:pt idx="4">
                  <c:v>Relations avec les personnes prises en charge</c:v>
                </c:pt>
                <c:pt idx="5">
                  <c:v>Information</c:v>
                </c:pt>
                <c:pt idx="6">
                  <c:v>Avenir de l'établissement</c:v>
                </c:pt>
              </c:strCache>
            </c:strRef>
          </c:cat>
          <c:val>
            <c:numRef>
              <c:f>Feuil2!$B$4:$H$4</c:f>
              <c:numCache>
                <c:formatCode>General</c:formatCode>
                <c:ptCount val="7"/>
                <c:pt idx="0">
                  <c:v>79</c:v>
                </c:pt>
                <c:pt idx="1">
                  <c:v>52</c:v>
                </c:pt>
                <c:pt idx="2">
                  <c:v>74</c:v>
                </c:pt>
                <c:pt idx="3">
                  <c:v>63</c:v>
                </c:pt>
                <c:pt idx="4">
                  <c:v>87</c:v>
                </c:pt>
                <c:pt idx="5">
                  <c:v>66</c:v>
                </c:pt>
                <c:pt idx="6">
                  <c:v>77</c:v>
                </c:pt>
              </c:numCache>
            </c:numRef>
          </c:val>
          <c:extLst>
            <c:ext xmlns:c16="http://schemas.microsoft.com/office/drawing/2014/chart" uri="{C3380CC4-5D6E-409C-BE32-E72D297353CC}">
              <c16:uniqueId val="{00000003-0501-436C-9819-6CFE69BF1564}"/>
            </c:ext>
          </c:extLst>
        </c:ser>
        <c:dLbls>
          <c:showLegendKey val="0"/>
          <c:showVal val="1"/>
          <c:showCatName val="0"/>
          <c:showSerName val="0"/>
          <c:showPercent val="0"/>
          <c:showBubbleSize val="0"/>
        </c:dLbls>
        <c:axId val="389213376"/>
        <c:axId val="389209776"/>
      </c:radarChart>
      <c:catAx>
        <c:axId val="3892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389209776"/>
        <c:crosses val="autoZero"/>
        <c:auto val="1"/>
        <c:lblAlgn val="ctr"/>
        <c:lblOffset val="100"/>
        <c:noMultiLvlLbl val="0"/>
      </c:catAx>
      <c:valAx>
        <c:axId val="389209776"/>
        <c:scaling>
          <c:orientation val="minMax"/>
          <c:min val="4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89213376"/>
        <c:crosses val="autoZero"/>
        <c:crossBetween val="between"/>
      </c:valAx>
      <c:spPr>
        <a:noFill/>
        <a:ln>
          <a:noFill/>
        </a:ln>
        <a:effectLst/>
      </c:spPr>
    </c:plotArea>
    <c:legend>
      <c:legendPos val="t"/>
      <c:layout>
        <c:manualLayout>
          <c:xMode val="edge"/>
          <c:yMode val="edge"/>
          <c:x val="0.63544500116588043"/>
          <c:y val="0.92967342476984305"/>
          <c:w val="0.33857555721687688"/>
          <c:h val="4.82318434050582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D39E1-EC3E-403F-BAC4-DA339CCDDE76}" type="datetimeFigureOut">
              <a:rPr lang="fr-FR" smtClean="0"/>
              <a:t>15/04/2026</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C8D39-E511-4DFE-A46C-4B030620BB40}" type="slidenum">
              <a:rPr lang="fr-FR" smtClean="0"/>
              <a:t>‹N°›</a:t>
            </a:fld>
            <a:endParaRPr lang="fr-FR"/>
          </a:p>
        </p:txBody>
      </p:sp>
    </p:spTree>
    <p:extLst>
      <p:ext uri="{BB962C8B-B14F-4D97-AF65-F5344CB8AC3E}">
        <p14:creationId xmlns:p14="http://schemas.microsoft.com/office/powerpoint/2010/main" val="3915913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8FD0D-A89A-B032-D774-0412A1B74E6C}"/>
              </a:ext>
            </a:extLst>
          </p:cNvPr>
          <p:cNvSpPr>
            <a:spLocks noGrp="1"/>
          </p:cNvSpPr>
          <p:nvPr>
            <p:ph type="ctrTitle"/>
          </p:nvPr>
        </p:nvSpPr>
        <p:spPr>
          <a:xfrm>
            <a:off x="1336481" y="1237199"/>
            <a:ext cx="8018860" cy="2631887"/>
          </a:xfrm>
        </p:spPr>
        <p:txBody>
          <a:bodyPr anchor="b"/>
          <a:lstStyle>
            <a:lvl1pPr algn="ctr">
              <a:defRPr sz="2630"/>
            </a:lvl1pPr>
          </a:lstStyle>
          <a:p>
            <a:r>
              <a:rPr lang="fr-FR"/>
              <a:t>Modifiez le style du titre</a:t>
            </a:r>
          </a:p>
        </p:txBody>
      </p:sp>
      <p:sp>
        <p:nvSpPr>
          <p:cNvPr id="3" name="Sous-titre 2">
            <a:extLst>
              <a:ext uri="{FF2B5EF4-FFF2-40B4-BE49-F238E27FC236}">
                <a16:creationId xmlns:a16="http://schemas.microsoft.com/office/drawing/2014/main" id="{DF80439D-80D7-2DB3-98FC-6C87D673D5A4}"/>
              </a:ext>
            </a:extLst>
          </p:cNvPr>
          <p:cNvSpPr>
            <a:spLocks noGrp="1"/>
          </p:cNvSpPr>
          <p:nvPr>
            <p:ph type="subTitle" idx="1"/>
          </p:nvPr>
        </p:nvSpPr>
        <p:spPr>
          <a:xfrm>
            <a:off x="1336481" y="3970581"/>
            <a:ext cx="8018860" cy="1825171"/>
          </a:xfrm>
        </p:spPr>
        <p:txBody>
          <a:bodyPr/>
          <a:lstStyle>
            <a:lvl1pPr marL="0" indent="0" algn="ctr">
              <a:buNone/>
              <a:defRPr sz="1052"/>
            </a:lvl1pPr>
            <a:lvl2pPr marL="200398" indent="0" algn="ctr">
              <a:buNone/>
              <a:defRPr sz="876"/>
            </a:lvl2pPr>
            <a:lvl3pPr marL="400797" indent="0" algn="ctr">
              <a:buNone/>
              <a:defRPr sz="789"/>
            </a:lvl3pPr>
            <a:lvl4pPr marL="601194" indent="0" algn="ctr">
              <a:buNone/>
              <a:defRPr sz="701"/>
            </a:lvl4pPr>
            <a:lvl5pPr marL="801593" indent="0" algn="ctr">
              <a:buNone/>
              <a:defRPr sz="701"/>
            </a:lvl5pPr>
            <a:lvl6pPr marL="1001991" indent="0" algn="ctr">
              <a:buNone/>
              <a:defRPr sz="701"/>
            </a:lvl6pPr>
            <a:lvl7pPr marL="1202390" indent="0" algn="ctr">
              <a:buNone/>
              <a:defRPr sz="701"/>
            </a:lvl7pPr>
            <a:lvl8pPr marL="1402788" indent="0" algn="ctr">
              <a:buNone/>
              <a:defRPr sz="701"/>
            </a:lvl8pPr>
            <a:lvl9pPr marL="1603186" indent="0" algn="ctr">
              <a:buNone/>
              <a:defRPr sz="701"/>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B88659-516F-B3AF-9C17-95CF90600CD0}"/>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8477EB37-0F75-521D-3848-FEACECF8F2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696C6B-5032-EF39-EC74-929C371062D6}"/>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403534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EF90C-AC94-D27F-94FF-8B76082BD76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6DC7CA-F6D1-65E4-E3DC-45F6C385A9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6EF53B-7CA3-C7C5-6BB9-47F355B2CB55}"/>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0BA50A71-7248-C440-5306-CB4AC0ACA6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07D685-E7D5-EC41-2164-F1F463A69270}"/>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29668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DAFC382-FB2E-739E-E5EF-FA59A0ED8A3C}"/>
              </a:ext>
            </a:extLst>
          </p:cNvPr>
          <p:cNvSpPr>
            <a:spLocks noGrp="1"/>
          </p:cNvSpPr>
          <p:nvPr>
            <p:ph type="title" orient="vert"/>
          </p:nvPr>
        </p:nvSpPr>
        <p:spPr>
          <a:xfrm>
            <a:off x="7651333" y="402485"/>
            <a:ext cx="2305423"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552BA8A-6F02-854F-9553-0A00029BD00A}"/>
              </a:ext>
            </a:extLst>
          </p:cNvPr>
          <p:cNvSpPr>
            <a:spLocks noGrp="1"/>
          </p:cNvSpPr>
          <p:nvPr>
            <p:ph type="body" orient="vert" idx="1"/>
          </p:nvPr>
        </p:nvSpPr>
        <p:spPr>
          <a:xfrm>
            <a:off x="735063" y="402485"/>
            <a:ext cx="6782618"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452555-168A-F71C-34EF-9BF2E27F30DB}"/>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6DE3F997-0646-303F-7B8B-42451E45A6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A7651B-647A-B445-BDD7-8FC707FD8BBB}"/>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2559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09AC1-FD5B-7C0A-A79D-CD58BFC562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94DB9F-6D11-3AA9-0E18-2982EFE046D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4376F5-9B17-2E50-39E8-6DBA04AF2A01}"/>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75CB7BE0-6622-A1AD-40C7-87C7CA5011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0FD6E2-9BDE-084A-1D08-124778B2B9A1}"/>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126083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8461-0A10-B620-AA6F-C11ACB4432FB}"/>
              </a:ext>
            </a:extLst>
          </p:cNvPr>
          <p:cNvSpPr>
            <a:spLocks noGrp="1"/>
          </p:cNvSpPr>
          <p:nvPr>
            <p:ph type="title"/>
          </p:nvPr>
        </p:nvSpPr>
        <p:spPr>
          <a:xfrm>
            <a:off x="729498" y="1884672"/>
            <a:ext cx="9221689" cy="3144614"/>
          </a:xfrm>
        </p:spPr>
        <p:txBody>
          <a:bodyPr anchor="b"/>
          <a:lstStyle>
            <a:lvl1pPr>
              <a:defRPr sz="2630"/>
            </a:lvl1pPr>
          </a:lstStyle>
          <a:p>
            <a:r>
              <a:rPr lang="fr-FR"/>
              <a:t>Modifiez le style du titre</a:t>
            </a:r>
          </a:p>
        </p:txBody>
      </p:sp>
      <p:sp>
        <p:nvSpPr>
          <p:cNvPr id="3" name="Espace réservé du texte 2">
            <a:extLst>
              <a:ext uri="{FF2B5EF4-FFF2-40B4-BE49-F238E27FC236}">
                <a16:creationId xmlns:a16="http://schemas.microsoft.com/office/drawing/2014/main" id="{C8470E6E-A80B-982B-A66D-5C9FF47CB943}"/>
              </a:ext>
            </a:extLst>
          </p:cNvPr>
          <p:cNvSpPr>
            <a:spLocks noGrp="1"/>
          </p:cNvSpPr>
          <p:nvPr>
            <p:ph type="body" idx="1"/>
          </p:nvPr>
        </p:nvSpPr>
        <p:spPr>
          <a:xfrm>
            <a:off x="729498" y="5059035"/>
            <a:ext cx="9221689" cy="1653678"/>
          </a:xfrm>
        </p:spPr>
        <p:txBody>
          <a:bodyPr/>
          <a:lstStyle>
            <a:lvl1pPr marL="0" indent="0">
              <a:buNone/>
              <a:defRPr sz="1052">
                <a:solidFill>
                  <a:schemeClr val="tx1">
                    <a:tint val="75000"/>
                  </a:schemeClr>
                </a:solidFill>
              </a:defRPr>
            </a:lvl1pPr>
            <a:lvl2pPr marL="200398" indent="0">
              <a:buNone/>
              <a:defRPr sz="876">
                <a:solidFill>
                  <a:schemeClr val="tx1">
                    <a:tint val="75000"/>
                  </a:schemeClr>
                </a:solidFill>
              </a:defRPr>
            </a:lvl2pPr>
            <a:lvl3pPr marL="400797" indent="0">
              <a:buNone/>
              <a:defRPr sz="789">
                <a:solidFill>
                  <a:schemeClr val="tx1">
                    <a:tint val="75000"/>
                  </a:schemeClr>
                </a:solidFill>
              </a:defRPr>
            </a:lvl3pPr>
            <a:lvl4pPr marL="601194" indent="0">
              <a:buNone/>
              <a:defRPr sz="701">
                <a:solidFill>
                  <a:schemeClr val="tx1">
                    <a:tint val="75000"/>
                  </a:schemeClr>
                </a:solidFill>
              </a:defRPr>
            </a:lvl4pPr>
            <a:lvl5pPr marL="801593" indent="0">
              <a:buNone/>
              <a:defRPr sz="701">
                <a:solidFill>
                  <a:schemeClr val="tx1">
                    <a:tint val="75000"/>
                  </a:schemeClr>
                </a:solidFill>
              </a:defRPr>
            </a:lvl5pPr>
            <a:lvl6pPr marL="1001991" indent="0">
              <a:buNone/>
              <a:defRPr sz="701">
                <a:solidFill>
                  <a:schemeClr val="tx1">
                    <a:tint val="75000"/>
                  </a:schemeClr>
                </a:solidFill>
              </a:defRPr>
            </a:lvl6pPr>
            <a:lvl7pPr marL="1202390" indent="0">
              <a:buNone/>
              <a:defRPr sz="701">
                <a:solidFill>
                  <a:schemeClr val="tx1">
                    <a:tint val="75000"/>
                  </a:schemeClr>
                </a:solidFill>
              </a:defRPr>
            </a:lvl7pPr>
            <a:lvl8pPr marL="1402788" indent="0">
              <a:buNone/>
              <a:defRPr sz="701">
                <a:solidFill>
                  <a:schemeClr val="tx1">
                    <a:tint val="75000"/>
                  </a:schemeClr>
                </a:solidFill>
              </a:defRPr>
            </a:lvl8pPr>
            <a:lvl9pPr marL="1603186" indent="0">
              <a:buNone/>
              <a:defRPr sz="701">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080B071-73F4-663A-E321-17D45B3E8EFE}"/>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C30B6FCA-4C55-C8DD-147D-EF9E9112C9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0EE647-BC56-DFD4-6322-112FB0488F6D}"/>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141564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61F15-19AD-900D-34DB-3C79E44F077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479944F-D267-0FFB-1E76-F9F0D07E43FB}"/>
              </a:ext>
            </a:extLst>
          </p:cNvPr>
          <p:cNvSpPr>
            <a:spLocks noGrp="1"/>
          </p:cNvSpPr>
          <p:nvPr>
            <p:ph sz="half" idx="1"/>
          </p:nvPr>
        </p:nvSpPr>
        <p:spPr>
          <a:xfrm>
            <a:off x="735061"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DCA34D-5B18-FAD8-F86C-06AA5A4A8927}"/>
              </a:ext>
            </a:extLst>
          </p:cNvPr>
          <p:cNvSpPr>
            <a:spLocks noGrp="1"/>
          </p:cNvSpPr>
          <p:nvPr>
            <p:ph sz="half" idx="2"/>
          </p:nvPr>
        </p:nvSpPr>
        <p:spPr>
          <a:xfrm>
            <a:off x="5412731"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24F6B5-3C7A-A82C-CB79-94DBDC232811}"/>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6" name="Espace réservé du pied de page 5">
            <a:extLst>
              <a:ext uri="{FF2B5EF4-FFF2-40B4-BE49-F238E27FC236}">
                <a16:creationId xmlns:a16="http://schemas.microsoft.com/office/drawing/2014/main" id="{DC4531BF-06BD-6425-E58B-F29D7A5DA0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50B603-0EE0-02D9-B316-CD374036DF38}"/>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302826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4DAC4-AC2B-773E-5965-883B7565714B}"/>
              </a:ext>
            </a:extLst>
          </p:cNvPr>
          <p:cNvSpPr>
            <a:spLocks noGrp="1"/>
          </p:cNvSpPr>
          <p:nvPr>
            <p:ph type="title"/>
          </p:nvPr>
        </p:nvSpPr>
        <p:spPr>
          <a:xfrm>
            <a:off x="736458" y="402487"/>
            <a:ext cx="9221689" cy="146118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E9712EC-C3B7-973F-E44B-CEA499BA015D}"/>
              </a:ext>
            </a:extLst>
          </p:cNvPr>
          <p:cNvSpPr>
            <a:spLocks noGrp="1"/>
          </p:cNvSpPr>
          <p:nvPr>
            <p:ph type="body" idx="1"/>
          </p:nvPr>
        </p:nvSpPr>
        <p:spPr>
          <a:xfrm>
            <a:off x="736456" y="1853172"/>
            <a:ext cx="4523138" cy="908210"/>
          </a:xfrm>
        </p:spPr>
        <p:txBody>
          <a:bodyPr anchor="b"/>
          <a:lstStyle>
            <a:lvl1pPr marL="0" indent="0">
              <a:buNone/>
              <a:defRPr sz="1052" b="1"/>
            </a:lvl1pPr>
            <a:lvl2pPr marL="200398" indent="0">
              <a:buNone/>
              <a:defRPr sz="876" b="1"/>
            </a:lvl2pPr>
            <a:lvl3pPr marL="400797" indent="0">
              <a:buNone/>
              <a:defRPr sz="789" b="1"/>
            </a:lvl3pPr>
            <a:lvl4pPr marL="601194" indent="0">
              <a:buNone/>
              <a:defRPr sz="701" b="1"/>
            </a:lvl4pPr>
            <a:lvl5pPr marL="801593" indent="0">
              <a:buNone/>
              <a:defRPr sz="701" b="1"/>
            </a:lvl5pPr>
            <a:lvl6pPr marL="1001991" indent="0">
              <a:buNone/>
              <a:defRPr sz="701" b="1"/>
            </a:lvl6pPr>
            <a:lvl7pPr marL="1202390" indent="0">
              <a:buNone/>
              <a:defRPr sz="701" b="1"/>
            </a:lvl7pPr>
            <a:lvl8pPr marL="1402788" indent="0">
              <a:buNone/>
              <a:defRPr sz="701" b="1"/>
            </a:lvl8pPr>
            <a:lvl9pPr marL="1603186" indent="0">
              <a:buNone/>
              <a:defRPr sz="701"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30E637-CA8F-4556-AD2E-23E017A3E761}"/>
              </a:ext>
            </a:extLst>
          </p:cNvPr>
          <p:cNvSpPr>
            <a:spLocks noGrp="1"/>
          </p:cNvSpPr>
          <p:nvPr>
            <p:ph sz="half" idx="2"/>
          </p:nvPr>
        </p:nvSpPr>
        <p:spPr>
          <a:xfrm>
            <a:off x="736456" y="2761381"/>
            <a:ext cx="4523138"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AFFEDC-3498-70C5-7A8D-FBC381E35F17}"/>
              </a:ext>
            </a:extLst>
          </p:cNvPr>
          <p:cNvSpPr>
            <a:spLocks noGrp="1"/>
          </p:cNvSpPr>
          <p:nvPr>
            <p:ph type="body" sz="quarter" idx="3"/>
          </p:nvPr>
        </p:nvSpPr>
        <p:spPr>
          <a:xfrm>
            <a:off x="5412735" y="1853172"/>
            <a:ext cx="4545412" cy="908210"/>
          </a:xfrm>
        </p:spPr>
        <p:txBody>
          <a:bodyPr anchor="b"/>
          <a:lstStyle>
            <a:lvl1pPr marL="0" indent="0">
              <a:buNone/>
              <a:defRPr sz="1052" b="1"/>
            </a:lvl1pPr>
            <a:lvl2pPr marL="200398" indent="0">
              <a:buNone/>
              <a:defRPr sz="876" b="1"/>
            </a:lvl2pPr>
            <a:lvl3pPr marL="400797" indent="0">
              <a:buNone/>
              <a:defRPr sz="789" b="1"/>
            </a:lvl3pPr>
            <a:lvl4pPr marL="601194" indent="0">
              <a:buNone/>
              <a:defRPr sz="701" b="1"/>
            </a:lvl4pPr>
            <a:lvl5pPr marL="801593" indent="0">
              <a:buNone/>
              <a:defRPr sz="701" b="1"/>
            </a:lvl5pPr>
            <a:lvl6pPr marL="1001991" indent="0">
              <a:buNone/>
              <a:defRPr sz="701" b="1"/>
            </a:lvl6pPr>
            <a:lvl7pPr marL="1202390" indent="0">
              <a:buNone/>
              <a:defRPr sz="701" b="1"/>
            </a:lvl7pPr>
            <a:lvl8pPr marL="1402788" indent="0">
              <a:buNone/>
              <a:defRPr sz="701" b="1"/>
            </a:lvl8pPr>
            <a:lvl9pPr marL="1603186" indent="0">
              <a:buNone/>
              <a:defRPr sz="701"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EC109C-8FFD-8313-4BB9-43782C0DFB75}"/>
              </a:ext>
            </a:extLst>
          </p:cNvPr>
          <p:cNvSpPr>
            <a:spLocks noGrp="1"/>
          </p:cNvSpPr>
          <p:nvPr>
            <p:ph sz="quarter" idx="4"/>
          </p:nvPr>
        </p:nvSpPr>
        <p:spPr>
          <a:xfrm>
            <a:off x="5412735" y="2761381"/>
            <a:ext cx="4545412"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AEF965-E0DD-C9AC-7EBB-3C5F3DE1705E}"/>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8" name="Espace réservé du pied de page 7">
            <a:extLst>
              <a:ext uri="{FF2B5EF4-FFF2-40B4-BE49-F238E27FC236}">
                <a16:creationId xmlns:a16="http://schemas.microsoft.com/office/drawing/2014/main" id="{81351D5A-5A84-AF89-9F8F-7F97BB4959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379EFFC-B7DD-4ED7-4426-D4EAD7D295D8}"/>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399385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2F210-B8C1-6B00-2634-4841092EA0E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2A5236-FC25-5613-8BA2-B29BEFC99DD6}"/>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4" name="Espace réservé du pied de page 3">
            <a:extLst>
              <a:ext uri="{FF2B5EF4-FFF2-40B4-BE49-F238E27FC236}">
                <a16:creationId xmlns:a16="http://schemas.microsoft.com/office/drawing/2014/main" id="{F12E8B64-7B0B-0634-6ED9-EA2C2343F4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418DA46-FDEF-632F-4BBD-FC39780BA6A2}"/>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42833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9A5D8B-579D-3A9C-A6B7-73DAEC2F6D76}"/>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3" name="Espace réservé du pied de page 2">
            <a:extLst>
              <a:ext uri="{FF2B5EF4-FFF2-40B4-BE49-F238E27FC236}">
                <a16:creationId xmlns:a16="http://schemas.microsoft.com/office/drawing/2014/main" id="{AC577745-9591-A3EF-9374-600A3544FA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56A8B9D-2C9E-BF32-AF38-BB0DE7650E04}"/>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425598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8AAB7-8924-3E08-15E7-E8D434ED97AB}"/>
              </a:ext>
            </a:extLst>
          </p:cNvPr>
          <p:cNvSpPr>
            <a:spLocks noGrp="1"/>
          </p:cNvSpPr>
          <p:nvPr>
            <p:ph type="title"/>
          </p:nvPr>
        </p:nvSpPr>
        <p:spPr>
          <a:xfrm>
            <a:off x="736460" y="503978"/>
            <a:ext cx="3448388" cy="1763924"/>
          </a:xfrm>
        </p:spPr>
        <p:txBody>
          <a:bodyPr anchor="b"/>
          <a:lstStyle>
            <a:lvl1pPr>
              <a:defRPr sz="1403"/>
            </a:lvl1pPr>
          </a:lstStyle>
          <a:p>
            <a:r>
              <a:rPr lang="fr-FR"/>
              <a:t>Modifiez le style du titre</a:t>
            </a:r>
          </a:p>
        </p:txBody>
      </p:sp>
      <p:sp>
        <p:nvSpPr>
          <p:cNvPr id="3" name="Espace réservé du contenu 2">
            <a:extLst>
              <a:ext uri="{FF2B5EF4-FFF2-40B4-BE49-F238E27FC236}">
                <a16:creationId xmlns:a16="http://schemas.microsoft.com/office/drawing/2014/main" id="{F59A9B54-C4A2-3350-AA46-40A155B34A1D}"/>
              </a:ext>
            </a:extLst>
          </p:cNvPr>
          <p:cNvSpPr>
            <a:spLocks noGrp="1"/>
          </p:cNvSpPr>
          <p:nvPr>
            <p:ph idx="1"/>
          </p:nvPr>
        </p:nvSpPr>
        <p:spPr>
          <a:xfrm>
            <a:off x="4545412" y="1088457"/>
            <a:ext cx="5412731" cy="5372269"/>
          </a:xfrm>
        </p:spPr>
        <p:txBody>
          <a:bodyPr/>
          <a:lstStyle>
            <a:lvl1pPr>
              <a:defRPr sz="1403"/>
            </a:lvl1pPr>
            <a:lvl2pPr>
              <a:defRPr sz="1228"/>
            </a:lvl2pPr>
            <a:lvl3pPr>
              <a:defRPr sz="1052"/>
            </a:lvl3pPr>
            <a:lvl4pPr>
              <a:defRPr sz="876"/>
            </a:lvl4pPr>
            <a:lvl5pPr>
              <a:defRPr sz="876"/>
            </a:lvl5pPr>
            <a:lvl6pPr>
              <a:defRPr sz="876"/>
            </a:lvl6pPr>
            <a:lvl7pPr>
              <a:defRPr sz="876"/>
            </a:lvl7pPr>
            <a:lvl8pPr>
              <a:defRPr sz="876"/>
            </a:lvl8pPr>
            <a:lvl9pPr>
              <a:defRPr sz="87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015A3D-F42E-F110-A711-8261D7BC6D2E}"/>
              </a:ext>
            </a:extLst>
          </p:cNvPr>
          <p:cNvSpPr>
            <a:spLocks noGrp="1"/>
          </p:cNvSpPr>
          <p:nvPr>
            <p:ph type="body" sz="half" idx="2"/>
          </p:nvPr>
        </p:nvSpPr>
        <p:spPr>
          <a:xfrm>
            <a:off x="736460" y="2267903"/>
            <a:ext cx="3448388" cy="4201570"/>
          </a:xfrm>
        </p:spPr>
        <p:txBody>
          <a:bodyPr/>
          <a:lstStyle>
            <a:lvl1pPr marL="0" indent="0">
              <a:buNone/>
              <a:defRPr sz="701"/>
            </a:lvl1pPr>
            <a:lvl2pPr marL="200398" indent="0">
              <a:buNone/>
              <a:defRPr sz="613"/>
            </a:lvl2pPr>
            <a:lvl3pPr marL="400797" indent="0">
              <a:buNone/>
              <a:defRPr sz="526"/>
            </a:lvl3pPr>
            <a:lvl4pPr marL="601194" indent="0">
              <a:buNone/>
              <a:defRPr sz="438"/>
            </a:lvl4pPr>
            <a:lvl5pPr marL="801593" indent="0">
              <a:buNone/>
              <a:defRPr sz="438"/>
            </a:lvl5pPr>
            <a:lvl6pPr marL="1001991" indent="0">
              <a:buNone/>
              <a:defRPr sz="438"/>
            </a:lvl6pPr>
            <a:lvl7pPr marL="1202390" indent="0">
              <a:buNone/>
              <a:defRPr sz="438"/>
            </a:lvl7pPr>
            <a:lvl8pPr marL="1402788" indent="0">
              <a:buNone/>
              <a:defRPr sz="438"/>
            </a:lvl8pPr>
            <a:lvl9pPr marL="1603186" indent="0">
              <a:buNone/>
              <a:defRPr sz="438"/>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553ED9-9C24-465C-E53E-77451EBA6F3C}"/>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6" name="Espace réservé du pied de page 5">
            <a:extLst>
              <a:ext uri="{FF2B5EF4-FFF2-40B4-BE49-F238E27FC236}">
                <a16:creationId xmlns:a16="http://schemas.microsoft.com/office/drawing/2014/main" id="{60E1FE76-AC20-E81A-6F4F-09A13ADF2E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832AE7-E312-3CDF-AD5D-DC9C5A38AFA6}"/>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37736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25E3A-11FD-B88D-52CB-66AE5C69EAE3}"/>
              </a:ext>
            </a:extLst>
          </p:cNvPr>
          <p:cNvSpPr>
            <a:spLocks noGrp="1"/>
          </p:cNvSpPr>
          <p:nvPr>
            <p:ph type="title"/>
          </p:nvPr>
        </p:nvSpPr>
        <p:spPr>
          <a:xfrm>
            <a:off x="736460" y="503978"/>
            <a:ext cx="3448388" cy="1763924"/>
          </a:xfrm>
        </p:spPr>
        <p:txBody>
          <a:bodyPr anchor="b"/>
          <a:lstStyle>
            <a:lvl1pPr>
              <a:defRPr sz="1403"/>
            </a:lvl1pPr>
          </a:lstStyle>
          <a:p>
            <a:r>
              <a:rPr lang="fr-FR"/>
              <a:t>Modifiez le style du titre</a:t>
            </a:r>
          </a:p>
        </p:txBody>
      </p:sp>
      <p:sp>
        <p:nvSpPr>
          <p:cNvPr id="3" name="Espace réservé pour une image  2">
            <a:extLst>
              <a:ext uri="{FF2B5EF4-FFF2-40B4-BE49-F238E27FC236}">
                <a16:creationId xmlns:a16="http://schemas.microsoft.com/office/drawing/2014/main" id="{E908F649-7CB8-7488-DF53-286CC6317C09}"/>
              </a:ext>
            </a:extLst>
          </p:cNvPr>
          <p:cNvSpPr>
            <a:spLocks noGrp="1"/>
          </p:cNvSpPr>
          <p:nvPr>
            <p:ph type="pic" idx="1"/>
          </p:nvPr>
        </p:nvSpPr>
        <p:spPr>
          <a:xfrm>
            <a:off x="4545412" y="1088457"/>
            <a:ext cx="5412731" cy="5372269"/>
          </a:xfrm>
        </p:spPr>
        <p:txBody>
          <a:bodyPr/>
          <a:lstStyle>
            <a:lvl1pPr marL="0" indent="0">
              <a:buNone/>
              <a:defRPr sz="1403"/>
            </a:lvl1pPr>
            <a:lvl2pPr marL="200398" indent="0">
              <a:buNone/>
              <a:defRPr sz="1228"/>
            </a:lvl2pPr>
            <a:lvl3pPr marL="400797" indent="0">
              <a:buNone/>
              <a:defRPr sz="1052"/>
            </a:lvl3pPr>
            <a:lvl4pPr marL="601194" indent="0">
              <a:buNone/>
              <a:defRPr sz="876"/>
            </a:lvl4pPr>
            <a:lvl5pPr marL="801593" indent="0">
              <a:buNone/>
              <a:defRPr sz="876"/>
            </a:lvl5pPr>
            <a:lvl6pPr marL="1001991" indent="0">
              <a:buNone/>
              <a:defRPr sz="876"/>
            </a:lvl6pPr>
            <a:lvl7pPr marL="1202390" indent="0">
              <a:buNone/>
              <a:defRPr sz="876"/>
            </a:lvl7pPr>
            <a:lvl8pPr marL="1402788" indent="0">
              <a:buNone/>
              <a:defRPr sz="876"/>
            </a:lvl8pPr>
            <a:lvl9pPr marL="1603186" indent="0">
              <a:buNone/>
              <a:defRPr sz="876"/>
            </a:lvl9pPr>
          </a:lstStyle>
          <a:p>
            <a:endParaRPr lang="fr-FR"/>
          </a:p>
        </p:txBody>
      </p:sp>
      <p:sp>
        <p:nvSpPr>
          <p:cNvPr id="4" name="Espace réservé du texte 3">
            <a:extLst>
              <a:ext uri="{FF2B5EF4-FFF2-40B4-BE49-F238E27FC236}">
                <a16:creationId xmlns:a16="http://schemas.microsoft.com/office/drawing/2014/main" id="{732875C6-0C38-82D4-A885-2BEDAE51BFEE}"/>
              </a:ext>
            </a:extLst>
          </p:cNvPr>
          <p:cNvSpPr>
            <a:spLocks noGrp="1"/>
          </p:cNvSpPr>
          <p:nvPr>
            <p:ph type="body" sz="half" idx="2"/>
          </p:nvPr>
        </p:nvSpPr>
        <p:spPr>
          <a:xfrm>
            <a:off x="736460" y="2267903"/>
            <a:ext cx="3448388" cy="4201570"/>
          </a:xfrm>
        </p:spPr>
        <p:txBody>
          <a:bodyPr/>
          <a:lstStyle>
            <a:lvl1pPr marL="0" indent="0">
              <a:buNone/>
              <a:defRPr sz="701"/>
            </a:lvl1pPr>
            <a:lvl2pPr marL="200398" indent="0">
              <a:buNone/>
              <a:defRPr sz="613"/>
            </a:lvl2pPr>
            <a:lvl3pPr marL="400797" indent="0">
              <a:buNone/>
              <a:defRPr sz="526"/>
            </a:lvl3pPr>
            <a:lvl4pPr marL="601194" indent="0">
              <a:buNone/>
              <a:defRPr sz="438"/>
            </a:lvl4pPr>
            <a:lvl5pPr marL="801593" indent="0">
              <a:buNone/>
              <a:defRPr sz="438"/>
            </a:lvl5pPr>
            <a:lvl6pPr marL="1001991" indent="0">
              <a:buNone/>
              <a:defRPr sz="438"/>
            </a:lvl6pPr>
            <a:lvl7pPr marL="1202390" indent="0">
              <a:buNone/>
              <a:defRPr sz="438"/>
            </a:lvl7pPr>
            <a:lvl8pPr marL="1402788" indent="0">
              <a:buNone/>
              <a:defRPr sz="438"/>
            </a:lvl8pPr>
            <a:lvl9pPr marL="1603186" indent="0">
              <a:buNone/>
              <a:defRPr sz="438"/>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0F293A-788A-C263-2E11-1E9BB697FE73}"/>
              </a:ext>
            </a:extLst>
          </p:cNvPr>
          <p:cNvSpPr>
            <a:spLocks noGrp="1"/>
          </p:cNvSpPr>
          <p:nvPr>
            <p:ph type="dt" sz="half" idx="10"/>
          </p:nvPr>
        </p:nvSpPr>
        <p:spPr/>
        <p:txBody>
          <a:bodyPr/>
          <a:lstStyle/>
          <a:p>
            <a:fld id="{E5CC3C08-596D-438C-B68F-B66D4BBD3347}" type="datetimeFigureOut">
              <a:rPr lang="fr-FR" smtClean="0"/>
              <a:t>15/04/2026</a:t>
            </a:fld>
            <a:endParaRPr lang="fr-FR"/>
          </a:p>
        </p:txBody>
      </p:sp>
      <p:sp>
        <p:nvSpPr>
          <p:cNvPr id="6" name="Espace réservé du pied de page 5">
            <a:extLst>
              <a:ext uri="{FF2B5EF4-FFF2-40B4-BE49-F238E27FC236}">
                <a16:creationId xmlns:a16="http://schemas.microsoft.com/office/drawing/2014/main" id="{12A05EE5-6CB7-975E-36B9-B23A926DEC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66FDC0-56D2-7160-3F77-33E63908C4E6}"/>
              </a:ext>
            </a:extLst>
          </p:cNvPr>
          <p:cNvSpPr>
            <a:spLocks noGrp="1"/>
          </p:cNvSpPr>
          <p:nvPr>
            <p:ph type="sldNum" sz="quarter" idx="12"/>
          </p:nvPr>
        </p:nvSpPr>
        <p:spPr/>
        <p:txBody>
          <a:bodyPr/>
          <a:lstStyle/>
          <a:p>
            <a:fld id="{0B99D1D3-8EAE-411D-8F2F-2D653E6688A2}" type="slidenum">
              <a:rPr lang="fr-FR" smtClean="0"/>
              <a:t>‹N°›</a:t>
            </a:fld>
            <a:endParaRPr lang="fr-FR"/>
          </a:p>
        </p:txBody>
      </p:sp>
    </p:spTree>
    <p:extLst>
      <p:ext uri="{BB962C8B-B14F-4D97-AF65-F5344CB8AC3E}">
        <p14:creationId xmlns:p14="http://schemas.microsoft.com/office/powerpoint/2010/main" val="412581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17D2C4-2FDB-FD08-EDF2-27C5767D5732}"/>
              </a:ext>
            </a:extLst>
          </p:cNvPr>
          <p:cNvSpPr>
            <a:spLocks noGrp="1"/>
          </p:cNvSpPr>
          <p:nvPr>
            <p:ph type="title"/>
          </p:nvPr>
        </p:nvSpPr>
        <p:spPr>
          <a:xfrm>
            <a:off x="735067" y="402487"/>
            <a:ext cx="9221689" cy="146118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A400DD-A8F0-0034-5134-899E35B9ACFB}"/>
              </a:ext>
            </a:extLst>
          </p:cNvPr>
          <p:cNvSpPr>
            <a:spLocks noGrp="1"/>
          </p:cNvSpPr>
          <p:nvPr>
            <p:ph type="body" idx="1"/>
          </p:nvPr>
        </p:nvSpPr>
        <p:spPr>
          <a:xfrm>
            <a:off x="735067"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33D693-403B-CD98-4FF5-D65FB1B83671}"/>
              </a:ext>
            </a:extLst>
          </p:cNvPr>
          <p:cNvSpPr>
            <a:spLocks noGrp="1"/>
          </p:cNvSpPr>
          <p:nvPr>
            <p:ph type="dt" sz="half" idx="2"/>
          </p:nvPr>
        </p:nvSpPr>
        <p:spPr>
          <a:xfrm>
            <a:off x="735061" y="7006702"/>
            <a:ext cx="2405659" cy="402482"/>
          </a:xfrm>
          <a:prstGeom prst="rect">
            <a:avLst/>
          </a:prstGeom>
        </p:spPr>
        <p:txBody>
          <a:bodyPr vert="horz" lIns="91440" tIns="45720" rIns="91440" bIns="45720" rtlCol="0" anchor="ctr"/>
          <a:lstStyle>
            <a:lvl1pPr algn="l">
              <a:defRPr sz="526">
                <a:solidFill>
                  <a:schemeClr val="tx1">
                    <a:tint val="75000"/>
                  </a:schemeClr>
                </a:solidFill>
              </a:defRPr>
            </a:lvl1pPr>
          </a:lstStyle>
          <a:p>
            <a:fld id="{E5CC3C08-596D-438C-B68F-B66D4BBD3347}" type="datetimeFigureOut">
              <a:rPr lang="fr-FR" smtClean="0"/>
              <a:t>15/04/2026</a:t>
            </a:fld>
            <a:endParaRPr lang="fr-FR"/>
          </a:p>
        </p:txBody>
      </p:sp>
      <p:sp>
        <p:nvSpPr>
          <p:cNvPr id="5" name="Espace réservé du pied de page 4">
            <a:extLst>
              <a:ext uri="{FF2B5EF4-FFF2-40B4-BE49-F238E27FC236}">
                <a16:creationId xmlns:a16="http://schemas.microsoft.com/office/drawing/2014/main" id="{54285E68-0EE8-0898-F270-A0947A3F6ADE}"/>
              </a:ext>
            </a:extLst>
          </p:cNvPr>
          <p:cNvSpPr>
            <a:spLocks noGrp="1"/>
          </p:cNvSpPr>
          <p:nvPr>
            <p:ph type="ftr" sz="quarter" idx="3"/>
          </p:nvPr>
        </p:nvSpPr>
        <p:spPr>
          <a:xfrm>
            <a:off x="3541668" y="7006702"/>
            <a:ext cx="3608486" cy="402482"/>
          </a:xfrm>
          <a:prstGeom prst="rect">
            <a:avLst/>
          </a:prstGeom>
        </p:spPr>
        <p:txBody>
          <a:bodyPr vert="horz" lIns="91440" tIns="45720" rIns="91440" bIns="45720" rtlCol="0" anchor="ctr"/>
          <a:lstStyle>
            <a:lvl1pPr algn="ctr">
              <a:defRPr sz="526">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B5DC334-9768-4D61-8A83-FB3CED57639D}"/>
              </a:ext>
            </a:extLst>
          </p:cNvPr>
          <p:cNvSpPr>
            <a:spLocks noGrp="1"/>
          </p:cNvSpPr>
          <p:nvPr>
            <p:ph type="sldNum" sz="quarter" idx="4"/>
          </p:nvPr>
        </p:nvSpPr>
        <p:spPr>
          <a:xfrm>
            <a:off x="7551093" y="7006702"/>
            <a:ext cx="2405659" cy="402482"/>
          </a:xfrm>
          <a:prstGeom prst="rect">
            <a:avLst/>
          </a:prstGeom>
        </p:spPr>
        <p:txBody>
          <a:bodyPr vert="horz" lIns="91440" tIns="45720" rIns="91440" bIns="45720" rtlCol="0" anchor="ctr"/>
          <a:lstStyle>
            <a:lvl1pPr algn="r">
              <a:defRPr sz="526">
                <a:solidFill>
                  <a:schemeClr val="tx1">
                    <a:tint val="75000"/>
                  </a:schemeClr>
                </a:solidFill>
              </a:defRPr>
            </a:lvl1pPr>
          </a:lstStyle>
          <a:p>
            <a:fld id="{0B99D1D3-8EAE-411D-8F2F-2D653E6688A2}" type="slidenum">
              <a:rPr lang="fr-FR" smtClean="0"/>
              <a:t>‹N°›</a:t>
            </a:fld>
            <a:endParaRPr lang="fr-FR"/>
          </a:p>
        </p:txBody>
      </p:sp>
    </p:spTree>
    <p:extLst>
      <p:ext uri="{BB962C8B-B14F-4D97-AF65-F5344CB8AC3E}">
        <p14:creationId xmlns:p14="http://schemas.microsoft.com/office/powerpoint/2010/main" val="1901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00797" rtl="0" eaLnBrk="1" latinLnBrk="0" hangingPunct="1">
        <a:lnSpc>
          <a:spcPct val="90000"/>
        </a:lnSpc>
        <a:spcBef>
          <a:spcPct val="0"/>
        </a:spcBef>
        <a:buNone/>
        <a:defRPr sz="1929" kern="1200">
          <a:solidFill>
            <a:schemeClr val="tx1"/>
          </a:solidFill>
          <a:latin typeface="+mj-lt"/>
          <a:ea typeface="+mj-ea"/>
          <a:cs typeface="+mj-cs"/>
        </a:defRPr>
      </a:lvl1pPr>
    </p:titleStyle>
    <p:bodyStyle>
      <a:lvl1pPr marL="100199" indent="-100199" algn="l" defTabSz="400797" rtl="0" eaLnBrk="1" latinLnBrk="0" hangingPunct="1">
        <a:lnSpc>
          <a:spcPct val="90000"/>
        </a:lnSpc>
        <a:spcBef>
          <a:spcPts val="438"/>
        </a:spcBef>
        <a:buFont typeface="Arial" panose="020B0604020202020204" pitchFamily="34" charset="0"/>
        <a:buChar char="•"/>
        <a:defRPr sz="1228" kern="1200">
          <a:solidFill>
            <a:schemeClr val="tx1"/>
          </a:solidFill>
          <a:latin typeface="+mn-lt"/>
          <a:ea typeface="+mn-ea"/>
          <a:cs typeface="+mn-cs"/>
        </a:defRPr>
      </a:lvl1pPr>
      <a:lvl2pPr marL="300597" indent="-100199" algn="l" defTabSz="400797" rtl="0" eaLnBrk="1" latinLnBrk="0" hangingPunct="1">
        <a:lnSpc>
          <a:spcPct val="90000"/>
        </a:lnSpc>
        <a:spcBef>
          <a:spcPts val="219"/>
        </a:spcBef>
        <a:buFont typeface="Arial" panose="020B0604020202020204" pitchFamily="34" charset="0"/>
        <a:buChar char="•"/>
        <a:defRPr sz="1052" kern="1200">
          <a:solidFill>
            <a:schemeClr val="tx1"/>
          </a:solidFill>
          <a:latin typeface="+mn-lt"/>
          <a:ea typeface="+mn-ea"/>
          <a:cs typeface="+mn-cs"/>
        </a:defRPr>
      </a:lvl2pPr>
      <a:lvl3pPr marL="500996" indent="-100199" algn="l" defTabSz="400797" rtl="0" eaLnBrk="1" latinLnBrk="0" hangingPunct="1">
        <a:lnSpc>
          <a:spcPct val="90000"/>
        </a:lnSpc>
        <a:spcBef>
          <a:spcPts val="219"/>
        </a:spcBef>
        <a:buFont typeface="Arial" panose="020B0604020202020204" pitchFamily="34" charset="0"/>
        <a:buChar char="•"/>
        <a:defRPr sz="876" kern="1200">
          <a:solidFill>
            <a:schemeClr val="tx1"/>
          </a:solidFill>
          <a:latin typeface="+mn-lt"/>
          <a:ea typeface="+mn-ea"/>
          <a:cs typeface="+mn-cs"/>
        </a:defRPr>
      </a:lvl3pPr>
      <a:lvl4pPr marL="701394"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4pPr>
      <a:lvl5pPr marL="901792"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5pPr>
      <a:lvl6pPr marL="1102190"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6pPr>
      <a:lvl7pPr marL="1302588"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7pPr>
      <a:lvl8pPr marL="1502987"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8pPr>
      <a:lvl9pPr marL="1703385" indent="-100199" algn="l" defTabSz="400797" rtl="0" eaLnBrk="1" latinLnBrk="0" hangingPunct="1">
        <a:lnSpc>
          <a:spcPct val="90000"/>
        </a:lnSpc>
        <a:spcBef>
          <a:spcPts val="219"/>
        </a:spcBef>
        <a:buFont typeface="Arial" panose="020B0604020202020204" pitchFamily="34" charset="0"/>
        <a:buChar char="•"/>
        <a:defRPr sz="789" kern="1200">
          <a:solidFill>
            <a:schemeClr val="tx1"/>
          </a:solidFill>
          <a:latin typeface="+mn-lt"/>
          <a:ea typeface="+mn-ea"/>
          <a:cs typeface="+mn-cs"/>
        </a:defRPr>
      </a:lvl9pPr>
    </p:bodyStyle>
    <p:otherStyle>
      <a:defPPr>
        <a:defRPr lang="fr-FR"/>
      </a:defPPr>
      <a:lvl1pPr marL="0" algn="l" defTabSz="400797" rtl="0" eaLnBrk="1" latinLnBrk="0" hangingPunct="1">
        <a:defRPr sz="789" kern="1200">
          <a:solidFill>
            <a:schemeClr val="tx1"/>
          </a:solidFill>
          <a:latin typeface="+mn-lt"/>
          <a:ea typeface="+mn-ea"/>
          <a:cs typeface="+mn-cs"/>
        </a:defRPr>
      </a:lvl1pPr>
      <a:lvl2pPr marL="200398" algn="l" defTabSz="400797" rtl="0" eaLnBrk="1" latinLnBrk="0" hangingPunct="1">
        <a:defRPr sz="789" kern="1200">
          <a:solidFill>
            <a:schemeClr val="tx1"/>
          </a:solidFill>
          <a:latin typeface="+mn-lt"/>
          <a:ea typeface="+mn-ea"/>
          <a:cs typeface="+mn-cs"/>
        </a:defRPr>
      </a:lvl2pPr>
      <a:lvl3pPr marL="400797" algn="l" defTabSz="400797" rtl="0" eaLnBrk="1" latinLnBrk="0" hangingPunct="1">
        <a:defRPr sz="789" kern="1200">
          <a:solidFill>
            <a:schemeClr val="tx1"/>
          </a:solidFill>
          <a:latin typeface="+mn-lt"/>
          <a:ea typeface="+mn-ea"/>
          <a:cs typeface="+mn-cs"/>
        </a:defRPr>
      </a:lvl3pPr>
      <a:lvl4pPr marL="601194" algn="l" defTabSz="400797" rtl="0" eaLnBrk="1" latinLnBrk="0" hangingPunct="1">
        <a:defRPr sz="789" kern="1200">
          <a:solidFill>
            <a:schemeClr val="tx1"/>
          </a:solidFill>
          <a:latin typeface="+mn-lt"/>
          <a:ea typeface="+mn-ea"/>
          <a:cs typeface="+mn-cs"/>
        </a:defRPr>
      </a:lvl4pPr>
      <a:lvl5pPr marL="801593" algn="l" defTabSz="400797" rtl="0" eaLnBrk="1" latinLnBrk="0" hangingPunct="1">
        <a:defRPr sz="789" kern="1200">
          <a:solidFill>
            <a:schemeClr val="tx1"/>
          </a:solidFill>
          <a:latin typeface="+mn-lt"/>
          <a:ea typeface="+mn-ea"/>
          <a:cs typeface="+mn-cs"/>
        </a:defRPr>
      </a:lvl5pPr>
      <a:lvl6pPr marL="1001991" algn="l" defTabSz="400797" rtl="0" eaLnBrk="1" latinLnBrk="0" hangingPunct="1">
        <a:defRPr sz="789" kern="1200">
          <a:solidFill>
            <a:schemeClr val="tx1"/>
          </a:solidFill>
          <a:latin typeface="+mn-lt"/>
          <a:ea typeface="+mn-ea"/>
          <a:cs typeface="+mn-cs"/>
        </a:defRPr>
      </a:lvl6pPr>
      <a:lvl7pPr marL="1202390" algn="l" defTabSz="400797" rtl="0" eaLnBrk="1" latinLnBrk="0" hangingPunct="1">
        <a:defRPr sz="789" kern="1200">
          <a:solidFill>
            <a:schemeClr val="tx1"/>
          </a:solidFill>
          <a:latin typeface="+mn-lt"/>
          <a:ea typeface="+mn-ea"/>
          <a:cs typeface="+mn-cs"/>
        </a:defRPr>
      </a:lvl7pPr>
      <a:lvl8pPr marL="1402788" algn="l" defTabSz="400797" rtl="0" eaLnBrk="1" latinLnBrk="0" hangingPunct="1">
        <a:defRPr sz="789" kern="1200">
          <a:solidFill>
            <a:schemeClr val="tx1"/>
          </a:solidFill>
          <a:latin typeface="+mn-lt"/>
          <a:ea typeface="+mn-ea"/>
          <a:cs typeface="+mn-cs"/>
        </a:defRPr>
      </a:lvl8pPr>
      <a:lvl9pPr marL="1603186" algn="l" defTabSz="400797" rtl="0" eaLnBrk="1" latinLnBrk="0" hangingPunct="1">
        <a:defRPr sz="7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jpg"/><Relationship Id="rId7"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2FA9A4B-7E4F-786B-34D2-2F1FEF40B4C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5143" y="0"/>
            <a:ext cx="10876643" cy="7594600"/>
          </a:xfrm>
          <a:prstGeom prst="rect">
            <a:avLst/>
          </a:prstGeom>
        </p:spPr>
      </p:pic>
      <p:sp>
        <p:nvSpPr>
          <p:cNvPr id="6" name="ZoneTexte 5">
            <a:extLst>
              <a:ext uri="{FF2B5EF4-FFF2-40B4-BE49-F238E27FC236}">
                <a16:creationId xmlns:a16="http://schemas.microsoft.com/office/drawing/2014/main" id="{DBC90F9E-50FB-CE88-C853-DF3212FBD129}"/>
              </a:ext>
            </a:extLst>
          </p:cNvPr>
          <p:cNvSpPr txBox="1"/>
          <p:nvPr/>
        </p:nvSpPr>
        <p:spPr>
          <a:xfrm>
            <a:off x="2667000" y="3594100"/>
            <a:ext cx="5842000" cy="1016000"/>
          </a:xfrm>
          <a:prstGeom prst="rect">
            <a:avLst/>
          </a:prstGeom>
          <a:solidFill>
            <a:srgbClr val="642250"/>
          </a:solidFill>
        </p:spPr>
        <p:txBody>
          <a:bodyPr vert="horz" wrap="square" lIns="0" tIns="0" rIns="0" bIns="0" rtlCol="0" anchor="ctr" anchorCtr="1">
            <a:noAutofit/>
          </a:bodyPr>
          <a:lstStyle/>
          <a:p>
            <a:pPr algn="ctr"/>
            <a:r>
              <a:rPr lang="fr-FR" sz="2800" i="1" dirty="0">
                <a:solidFill>
                  <a:srgbClr val="F17979"/>
                </a:solidFill>
                <a:latin typeface="Trebuchet MS" panose="020B0603020202020204" pitchFamily="34" charset="0"/>
              </a:rPr>
              <a:t>Journée Gérontologie 28 avril 2026 </a:t>
            </a:r>
          </a:p>
        </p:txBody>
      </p:sp>
    </p:spTree>
    <p:extLst>
      <p:ext uri="{BB962C8B-B14F-4D97-AF65-F5344CB8AC3E}">
        <p14:creationId xmlns:p14="http://schemas.microsoft.com/office/powerpoint/2010/main" val="102170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0C79FC-2FA9-8524-D905-565AE3113126}"/>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96F912B5-917F-7E31-72A2-D926256409BE}"/>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2F64DFC6-1FBC-C806-3E2C-03A00302ACB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38100"/>
            <a:ext cx="10731500" cy="1206500"/>
          </a:xfrm>
          <a:prstGeom prst="rect">
            <a:avLst/>
          </a:prstGeom>
        </p:spPr>
      </p:pic>
      <p:sp>
        <p:nvSpPr>
          <p:cNvPr id="10" name="ZoneTexte 9">
            <a:extLst>
              <a:ext uri="{FF2B5EF4-FFF2-40B4-BE49-F238E27FC236}">
                <a16:creationId xmlns:a16="http://schemas.microsoft.com/office/drawing/2014/main" id="{48AD64DC-B44D-B57A-47DD-8A9FB473E90B}"/>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sp>
        <p:nvSpPr>
          <p:cNvPr id="17" name="ZoneTexte 16">
            <a:extLst>
              <a:ext uri="{FF2B5EF4-FFF2-40B4-BE49-F238E27FC236}">
                <a16:creationId xmlns:a16="http://schemas.microsoft.com/office/drawing/2014/main" id="{2EA37532-EAF3-342E-8E3F-EF545E3EAB11}"/>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dirty="0">
                <a:solidFill>
                  <a:srgbClr val="FFFFFF"/>
                </a:solidFill>
                <a:latin typeface="Calibri" panose="020F0502020204030204" pitchFamily="34" charset="0"/>
              </a:rPr>
              <a:t>VUE GLOBALE DES RÉSULTATS - MOYENNE DES RÉPONSES 2024</a:t>
            </a:r>
          </a:p>
        </p:txBody>
      </p:sp>
      <p:sp>
        <p:nvSpPr>
          <p:cNvPr id="52" name="ZoneTexte 51">
            <a:extLst>
              <a:ext uri="{FF2B5EF4-FFF2-40B4-BE49-F238E27FC236}">
                <a16:creationId xmlns:a16="http://schemas.microsoft.com/office/drawing/2014/main" id="{D8B2FD0B-9A3F-1B77-ABEF-3B5A1D08EB4D}"/>
              </a:ext>
            </a:extLst>
          </p:cNvPr>
          <p:cNvSpPr txBox="1"/>
          <p:nvPr/>
        </p:nvSpPr>
        <p:spPr>
          <a:xfrm>
            <a:off x="217942" y="1597727"/>
            <a:ext cx="6117315" cy="369332"/>
          </a:xfrm>
          <a:prstGeom prst="rect">
            <a:avLst/>
          </a:prstGeom>
          <a:noFill/>
        </p:spPr>
        <p:txBody>
          <a:bodyPr wrap="square" rtlCol="0">
            <a:spAutoFit/>
          </a:bodyPr>
          <a:lstStyle/>
          <a:p>
            <a:r>
              <a:rPr lang="fr-FR" dirty="0"/>
              <a:t>Parmi les établissements participants au baromètre </a:t>
            </a:r>
          </a:p>
        </p:txBody>
      </p:sp>
      <p:graphicFrame>
        <p:nvGraphicFramePr>
          <p:cNvPr id="60" name="Graphique 59">
            <a:extLst>
              <a:ext uri="{FF2B5EF4-FFF2-40B4-BE49-F238E27FC236}">
                <a16:creationId xmlns:a16="http://schemas.microsoft.com/office/drawing/2014/main" id="{4A62127F-B2CF-367C-6AB0-5251450645B1}"/>
              </a:ext>
            </a:extLst>
          </p:cNvPr>
          <p:cNvGraphicFramePr>
            <a:graphicFrameLocks/>
          </p:cNvGraphicFramePr>
          <p:nvPr>
            <p:extLst>
              <p:ext uri="{D42A27DB-BD31-4B8C-83A1-F6EECF244321}">
                <p14:modId xmlns:p14="http://schemas.microsoft.com/office/powerpoint/2010/main" val="778782627"/>
              </p:ext>
            </p:extLst>
          </p:nvPr>
        </p:nvGraphicFramePr>
        <p:xfrm>
          <a:off x="1449673" y="2100897"/>
          <a:ext cx="8238553" cy="4662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37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CF1A9-5BAC-B114-862D-D2DEDC0307B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B1BE2D6-7B65-B801-E78B-7AD3AB6C2169}"/>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74AB3828-57DE-6CCE-AFFE-132037914E56}"/>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732EE92F-DA6C-540C-6A29-77ECBFF2268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38100"/>
            <a:ext cx="10718800" cy="1206500"/>
          </a:xfrm>
          <a:prstGeom prst="rect">
            <a:avLst/>
          </a:prstGeom>
        </p:spPr>
      </p:pic>
      <p:sp>
        <p:nvSpPr>
          <p:cNvPr id="10" name="ZoneTexte 9">
            <a:extLst>
              <a:ext uri="{FF2B5EF4-FFF2-40B4-BE49-F238E27FC236}">
                <a16:creationId xmlns:a16="http://schemas.microsoft.com/office/drawing/2014/main" id="{E92D27E2-C00F-C64D-5C21-B4EB42DD2577}"/>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sp>
        <p:nvSpPr>
          <p:cNvPr id="17" name="ZoneTexte 16">
            <a:extLst>
              <a:ext uri="{FF2B5EF4-FFF2-40B4-BE49-F238E27FC236}">
                <a16:creationId xmlns:a16="http://schemas.microsoft.com/office/drawing/2014/main" id="{F875CEFC-B60B-F8A2-379B-D8A240B0687A}"/>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dirty="0">
                <a:solidFill>
                  <a:srgbClr val="FFFFFF"/>
                </a:solidFill>
                <a:latin typeface="Calibri" panose="020F0502020204030204" pitchFamily="34" charset="0"/>
              </a:rPr>
              <a:t>VUE GLOBALE DES RÉSULTATS -  SYNTHESE GENERALE</a:t>
            </a:r>
          </a:p>
        </p:txBody>
      </p:sp>
      <p:graphicFrame>
        <p:nvGraphicFramePr>
          <p:cNvPr id="7" name="Graphique 6">
            <a:extLst>
              <a:ext uri="{FF2B5EF4-FFF2-40B4-BE49-F238E27FC236}">
                <a16:creationId xmlns:a16="http://schemas.microsoft.com/office/drawing/2014/main" id="{1D655559-6D4F-53D4-8F6B-7EDAA00A56B6}"/>
              </a:ext>
            </a:extLst>
          </p:cNvPr>
          <p:cNvGraphicFramePr>
            <a:graphicFrameLocks/>
          </p:cNvGraphicFramePr>
          <p:nvPr>
            <p:extLst>
              <p:ext uri="{D42A27DB-BD31-4B8C-83A1-F6EECF244321}">
                <p14:modId xmlns:p14="http://schemas.microsoft.com/office/powerpoint/2010/main" val="1195328445"/>
              </p:ext>
            </p:extLst>
          </p:nvPr>
        </p:nvGraphicFramePr>
        <p:xfrm>
          <a:off x="713433" y="1308101"/>
          <a:ext cx="9666514" cy="5854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167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B5B6-7547-CADB-8DCB-488FF791C9C7}"/>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3B7AC10-B70C-EED2-E9B8-D272C5B57EF9}"/>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602162A7-2187-C395-9311-676ADD5C0785}"/>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B20D896A-F789-8FAC-FA8D-977E5A02BF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38100"/>
            <a:ext cx="10731500" cy="1206500"/>
          </a:xfrm>
          <a:prstGeom prst="rect">
            <a:avLst/>
          </a:prstGeom>
        </p:spPr>
      </p:pic>
      <p:sp>
        <p:nvSpPr>
          <p:cNvPr id="10" name="ZoneTexte 9">
            <a:extLst>
              <a:ext uri="{FF2B5EF4-FFF2-40B4-BE49-F238E27FC236}">
                <a16:creationId xmlns:a16="http://schemas.microsoft.com/office/drawing/2014/main" id="{A0BABB56-77D2-2C0A-92C7-6C4D547ECAEE}"/>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pic>
        <p:nvPicPr>
          <p:cNvPr id="12" name="Image 11">
            <a:extLst>
              <a:ext uri="{FF2B5EF4-FFF2-40B4-BE49-F238E27FC236}">
                <a16:creationId xmlns:a16="http://schemas.microsoft.com/office/drawing/2014/main" id="{0CAB3715-3B55-EDD6-5D9D-5BEA0FA09FA0}"/>
              </a:ext>
            </a:extLst>
          </p:cNvPr>
          <p:cNvPicPr>
            <a:picLocks/>
          </p:cNvPicPr>
          <p:nvPr/>
        </p:nvPicPr>
        <p:blipFill>
          <a:blip r:embed="rId4"/>
          <a:stretch>
            <a:fillRect/>
          </a:stretch>
        </p:blipFill>
        <p:spPr>
          <a:xfrm>
            <a:off x="2191935" y="876300"/>
            <a:ext cx="1905000" cy="5994400"/>
          </a:xfrm>
          <a:prstGeom prst="rect">
            <a:avLst/>
          </a:prstGeom>
        </p:spPr>
      </p:pic>
      <p:sp>
        <p:nvSpPr>
          <p:cNvPr id="13" name="ZoneTexte 12">
            <a:extLst>
              <a:ext uri="{FF2B5EF4-FFF2-40B4-BE49-F238E27FC236}">
                <a16:creationId xmlns:a16="http://schemas.microsoft.com/office/drawing/2014/main" id="{058A9DE4-A7A0-B1EC-4614-531B36B84C3D}"/>
              </a:ext>
            </a:extLst>
          </p:cNvPr>
          <p:cNvSpPr txBox="1"/>
          <p:nvPr/>
        </p:nvSpPr>
        <p:spPr>
          <a:xfrm>
            <a:off x="2217335" y="6743700"/>
            <a:ext cx="1917700" cy="419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EHPAD</a:t>
            </a:r>
          </a:p>
        </p:txBody>
      </p:sp>
      <p:pic>
        <p:nvPicPr>
          <p:cNvPr id="15" name="Image 14">
            <a:extLst>
              <a:ext uri="{FF2B5EF4-FFF2-40B4-BE49-F238E27FC236}">
                <a16:creationId xmlns:a16="http://schemas.microsoft.com/office/drawing/2014/main" id="{EA5DB46C-8D5B-1720-35ED-BA4284046F92}"/>
              </a:ext>
            </a:extLst>
          </p:cNvPr>
          <p:cNvPicPr>
            <a:picLocks/>
          </p:cNvPicPr>
          <p:nvPr/>
        </p:nvPicPr>
        <p:blipFill>
          <a:blip r:embed="rId5"/>
          <a:stretch>
            <a:fillRect/>
          </a:stretch>
        </p:blipFill>
        <p:spPr>
          <a:xfrm>
            <a:off x="7535" y="876300"/>
            <a:ext cx="1917700" cy="5994400"/>
          </a:xfrm>
          <a:prstGeom prst="rect">
            <a:avLst/>
          </a:prstGeom>
        </p:spPr>
      </p:pic>
      <p:sp>
        <p:nvSpPr>
          <p:cNvPr id="16" name="ZoneTexte 15">
            <a:extLst>
              <a:ext uri="{FF2B5EF4-FFF2-40B4-BE49-F238E27FC236}">
                <a16:creationId xmlns:a16="http://schemas.microsoft.com/office/drawing/2014/main" id="{152308B7-D8E5-0FAD-4DBA-6FEC37860EE0}"/>
              </a:ext>
            </a:extLst>
          </p:cNvPr>
          <p:cNvSpPr txBox="1"/>
          <p:nvPr/>
        </p:nvSpPr>
        <p:spPr>
          <a:xfrm>
            <a:off x="388535" y="6807200"/>
            <a:ext cx="1193800" cy="292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ANFH Bretagne</a:t>
            </a:r>
          </a:p>
        </p:txBody>
      </p:sp>
      <p:sp>
        <p:nvSpPr>
          <p:cNvPr id="17" name="ZoneTexte 16">
            <a:extLst>
              <a:ext uri="{FF2B5EF4-FFF2-40B4-BE49-F238E27FC236}">
                <a16:creationId xmlns:a16="http://schemas.microsoft.com/office/drawing/2014/main" id="{D8E552D4-83F1-69E5-5E97-9AFF38A28631}"/>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dirty="0">
                <a:solidFill>
                  <a:srgbClr val="FFFFFF"/>
                </a:solidFill>
                <a:latin typeface="Calibri" panose="020F0502020204030204" pitchFamily="34" charset="0"/>
              </a:rPr>
              <a:t>VUE GLOBALE DES RÉSULTATS -  LA TYPOLOGIE PAR ETABLISSEMENT</a:t>
            </a:r>
          </a:p>
        </p:txBody>
      </p:sp>
      <p:grpSp>
        <p:nvGrpSpPr>
          <p:cNvPr id="44" name="Groupe 43">
            <a:extLst>
              <a:ext uri="{FF2B5EF4-FFF2-40B4-BE49-F238E27FC236}">
                <a16:creationId xmlns:a16="http://schemas.microsoft.com/office/drawing/2014/main" id="{4788417F-38C3-6BCB-C313-EA43A480093C}"/>
              </a:ext>
            </a:extLst>
          </p:cNvPr>
          <p:cNvGrpSpPr/>
          <p:nvPr/>
        </p:nvGrpSpPr>
        <p:grpSpPr>
          <a:xfrm>
            <a:off x="3889726" y="3576373"/>
            <a:ext cx="6810968" cy="1219200"/>
            <a:chOff x="3889726" y="3505200"/>
            <a:chExt cx="6810968" cy="1219200"/>
          </a:xfrm>
        </p:grpSpPr>
        <p:pic>
          <p:nvPicPr>
            <p:cNvPr id="29" name="Image 28">
              <a:extLst>
                <a:ext uri="{FF2B5EF4-FFF2-40B4-BE49-F238E27FC236}">
                  <a16:creationId xmlns:a16="http://schemas.microsoft.com/office/drawing/2014/main" id="{B991A8E0-25A7-1CBD-0488-595F09830A5A}"/>
                </a:ext>
              </a:extLst>
            </p:cNvPr>
            <p:cNvPicPr>
              <a:picLocks/>
            </p:cNvPicPr>
            <p:nvPr/>
          </p:nvPicPr>
          <p:blipFill>
            <a:blip r:embed="rId6"/>
            <a:stretch>
              <a:fillRect/>
            </a:stretch>
          </p:blipFill>
          <p:spPr>
            <a:xfrm>
              <a:off x="3889726" y="3594100"/>
              <a:ext cx="6810968" cy="1130300"/>
            </a:xfrm>
            <a:prstGeom prst="rect">
              <a:avLst/>
            </a:prstGeom>
          </p:spPr>
        </p:pic>
        <p:sp>
          <p:nvSpPr>
            <p:cNvPr id="33" name="ZoneTexte 32">
              <a:extLst>
                <a:ext uri="{FF2B5EF4-FFF2-40B4-BE49-F238E27FC236}">
                  <a16:creationId xmlns:a16="http://schemas.microsoft.com/office/drawing/2014/main" id="{B9728FD4-5727-8F8B-4A72-41BD7F29BF43}"/>
                </a:ext>
              </a:extLst>
            </p:cNvPr>
            <p:cNvSpPr txBox="1"/>
            <p:nvPr/>
          </p:nvSpPr>
          <p:spPr>
            <a:xfrm>
              <a:off x="4027121" y="3505200"/>
              <a:ext cx="1650259" cy="254000"/>
            </a:xfrm>
            <a:prstGeom prst="rect">
              <a:avLst/>
            </a:prstGeom>
            <a:solidFill>
              <a:srgbClr val="FFFFFF"/>
            </a:solidFill>
          </p:spPr>
          <p:txBody>
            <a:bodyPr vert="horz" wrap="square" lIns="0" tIns="0" rIns="0" bIns="0" rtlCol="0" anchor="t" anchorCtr="0">
              <a:noAutofit/>
            </a:bodyPr>
            <a:lstStyle/>
            <a:p>
              <a:r>
                <a:rPr lang="fr-FR" sz="1200" b="1" dirty="0">
                  <a:solidFill>
                    <a:srgbClr val="6E3DD7"/>
                  </a:solidFill>
                  <a:latin typeface="Trebuchet MS" panose="020B0603020202020204" pitchFamily="34" charset="0"/>
                </a:rPr>
                <a:t>Type 3 : Distants</a:t>
              </a:r>
            </a:p>
          </p:txBody>
        </p:sp>
        <p:sp>
          <p:nvSpPr>
            <p:cNvPr id="36" name="ZoneTexte 35">
              <a:extLst>
                <a:ext uri="{FF2B5EF4-FFF2-40B4-BE49-F238E27FC236}">
                  <a16:creationId xmlns:a16="http://schemas.microsoft.com/office/drawing/2014/main" id="{AF074995-022D-E97C-1927-FBEA85E827B5}"/>
                </a:ext>
              </a:extLst>
            </p:cNvPr>
            <p:cNvSpPr txBox="1"/>
            <p:nvPr/>
          </p:nvSpPr>
          <p:spPr>
            <a:xfrm>
              <a:off x="3982748" y="3708400"/>
              <a:ext cx="6558710" cy="990600"/>
            </a:xfrm>
            <a:prstGeom prst="rect">
              <a:avLst/>
            </a:prstGeom>
            <a:noFill/>
          </p:spPr>
          <p:txBody>
            <a:bodyPr vert="horz" wrap="square" lIns="0" tIns="0" rIns="0" bIns="0" rtlCol="0" anchor="t" anchorCtr="0">
              <a:noAutofit/>
            </a:bodyPr>
            <a:lstStyle/>
            <a:p>
              <a:r>
                <a:rPr lang="fr-FR" sz="1000" dirty="0">
                  <a:solidFill>
                    <a:srgbClr val="676767"/>
                  </a:solidFill>
                  <a:latin typeface="Calibri" panose="020F0502020204030204" pitchFamily="34" charset="0"/>
                </a:rPr>
                <a:t>Des répondants qui se caractérisent par un taux relativement élevé de réponses « sans avis » (10%), principalement sur le responsable hiérarchique direct(e) et les personnes prises en charge dans l’établissement. Ils sont les plus nombreux à ne pas avoir d’avis sur la direction. Leurs réponses sont nuancées, marquées par des « plutôt » et un taux relativement élevé de réponses « sans avis » (10%). Même si l’équipe reste un point d’appui, l’organisation comme les relations ne favorisent pas une implication personnelle. Une faible reconnaissance et un sentiment relativement faible de bien faire son travail qui fait écho à un amour du métier mitigé. Les personnels administratif, médico technique et socio-éducatif sont surreprésentés dans ce type.</a:t>
              </a:r>
            </a:p>
          </p:txBody>
        </p:sp>
      </p:grpSp>
      <p:grpSp>
        <p:nvGrpSpPr>
          <p:cNvPr id="45" name="Groupe 44">
            <a:extLst>
              <a:ext uri="{FF2B5EF4-FFF2-40B4-BE49-F238E27FC236}">
                <a16:creationId xmlns:a16="http://schemas.microsoft.com/office/drawing/2014/main" id="{80935F01-F54F-008C-E7B6-42B4A71B95AF}"/>
              </a:ext>
            </a:extLst>
          </p:cNvPr>
          <p:cNvGrpSpPr/>
          <p:nvPr/>
        </p:nvGrpSpPr>
        <p:grpSpPr>
          <a:xfrm>
            <a:off x="3889726" y="4807575"/>
            <a:ext cx="6810968" cy="1117600"/>
            <a:chOff x="3889726" y="4800600"/>
            <a:chExt cx="6810968" cy="1117600"/>
          </a:xfrm>
        </p:grpSpPr>
        <p:pic>
          <p:nvPicPr>
            <p:cNvPr id="28" name="Image 27">
              <a:extLst>
                <a:ext uri="{FF2B5EF4-FFF2-40B4-BE49-F238E27FC236}">
                  <a16:creationId xmlns:a16="http://schemas.microsoft.com/office/drawing/2014/main" id="{4E48183B-42A9-973C-156A-01C55B4C9789}"/>
                </a:ext>
              </a:extLst>
            </p:cNvPr>
            <p:cNvPicPr>
              <a:picLocks/>
            </p:cNvPicPr>
            <p:nvPr/>
          </p:nvPicPr>
          <p:blipFill>
            <a:blip r:embed="rId7"/>
            <a:stretch>
              <a:fillRect/>
            </a:stretch>
          </p:blipFill>
          <p:spPr>
            <a:xfrm>
              <a:off x="3889726" y="4876800"/>
              <a:ext cx="6810968" cy="1041400"/>
            </a:xfrm>
            <a:prstGeom prst="rect">
              <a:avLst/>
            </a:prstGeom>
          </p:spPr>
        </p:pic>
        <p:sp>
          <p:nvSpPr>
            <p:cNvPr id="34" name="ZoneTexte 33">
              <a:extLst>
                <a:ext uri="{FF2B5EF4-FFF2-40B4-BE49-F238E27FC236}">
                  <a16:creationId xmlns:a16="http://schemas.microsoft.com/office/drawing/2014/main" id="{6014CEC6-C76B-CA25-7527-3A93D3425EC0}"/>
                </a:ext>
              </a:extLst>
            </p:cNvPr>
            <p:cNvSpPr txBox="1"/>
            <p:nvPr/>
          </p:nvSpPr>
          <p:spPr>
            <a:xfrm>
              <a:off x="4027121" y="4800600"/>
              <a:ext cx="2992057" cy="254000"/>
            </a:xfrm>
            <a:prstGeom prst="rect">
              <a:avLst/>
            </a:prstGeom>
            <a:solidFill>
              <a:srgbClr val="FFFFFF"/>
            </a:solidFill>
          </p:spPr>
          <p:txBody>
            <a:bodyPr vert="horz" wrap="square" lIns="0" tIns="0" rIns="0" bIns="0" rtlCol="0" anchor="t" anchorCtr="0">
              <a:noAutofit/>
            </a:bodyPr>
            <a:lstStyle/>
            <a:p>
              <a:r>
                <a:rPr lang="fr-FR" sz="1200" b="1" dirty="0">
                  <a:solidFill>
                    <a:srgbClr val="E87250"/>
                  </a:solidFill>
                  <a:latin typeface="Trebuchet MS" panose="020B0603020202020204" pitchFamily="34" charset="0"/>
                </a:rPr>
                <a:t>Type 4 : Impliqués en difficultés</a:t>
              </a:r>
            </a:p>
          </p:txBody>
        </p:sp>
        <p:sp>
          <p:nvSpPr>
            <p:cNvPr id="37" name="ZoneTexte 36">
              <a:extLst>
                <a:ext uri="{FF2B5EF4-FFF2-40B4-BE49-F238E27FC236}">
                  <a16:creationId xmlns:a16="http://schemas.microsoft.com/office/drawing/2014/main" id="{DB706457-6B16-4FF4-3F7A-D155D3714668}"/>
                </a:ext>
              </a:extLst>
            </p:cNvPr>
            <p:cNvSpPr txBox="1"/>
            <p:nvPr/>
          </p:nvSpPr>
          <p:spPr>
            <a:xfrm>
              <a:off x="3970484" y="5041900"/>
              <a:ext cx="6621774" cy="673100"/>
            </a:xfrm>
            <a:prstGeom prst="rect">
              <a:avLst/>
            </a:prstGeom>
            <a:noFill/>
          </p:spPr>
          <p:txBody>
            <a:bodyPr vert="horz" wrap="square" lIns="0" tIns="0" rIns="0" bIns="0" rtlCol="0" anchor="t" anchorCtr="0">
              <a:noAutofit/>
            </a:bodyPr>
            <a:lstStyle/>
            <a:p>
              <a:r>
                <a:rPr lang="fr-FR" sz="1000" dirty="0">
                  <a:solidFill>
                    <a:srgbClr val="676767"/>
                  </a:solidFill>
                  <a:latin typeface="Calibri" panose="020F0502020204030204" pitchFamily="34" charset="0"/>
                </a:rPr>
                <a:t>Des réponses tranchées, quand le type 4 est satisfait, il le dit et quand il est insatisfait il le dit également fortement ! Des répondants avec de forts points d’appui autour de la relation avec les personnes prises en charge et l’amour de métier. Au regard de cette attachement, le faible sentiment de bien faire son travail est un point d’alerte. De forts points d’insatisfaction autour de la reconnaissance (plus de la moitié d’entre eux ne se sent « pas du tout » reconnue), des conditions de travail, de la gestion du planning, du responsable hiérarchiques, les réunions régulières…</a:t>
              </a:r>
            </a:p>
          </p:txBody>
        </p:sp>
      </p:grpSp>
      <p:grpSp>
        <p:nvGrpSpPr>
          <p:cNvPr id="46" name="Groupe 45">
            <a:extLst>
              <a:ext uri="{FF2B5EF4-FFF2-40B4-BE49-F238E27FC236}">
                <a16:creationId xmlns:a16="http://schemas.microsoft.com/office/drawing/2014/main" id="{7297BE0F-290D-FC46-2AF6-280EAA7CB871}"/>
              </a:ext>
            </a:extLst>
          </p:cNvPr>
          <p:cNvGrpSpPr/>
          <p:nvPr/>
        </p:nvGrpSpPr>
        <p:grpSpPr>
          <a:xfrm>
            <a:off x="3889726" y="5937176"/>
            <a:ext cx="6810968" cy="1346200"/>
            <a:chOff x="3889726" y="5927128"/>
            <a:chExt cx="6810968" cy="1346200"/>
          </a:xfrm>
        </p:grpSpPr>
        <p:pic>
          <p:nvPicPr>
            <p:cNvPr id="27" name="Image 26">
              <a:extLst>
                <a:ext uri="{FF2B5EF4-FFF2-40B4-BE49-F238E27FC236}">
                  <a16:creationId xmlns:a16="http://schemas.microsoft.com/office/drawing/2014/main" id="{84CBE32A-AA17-368D-F31F-018F9608480B}"/>
                </a:ext>
              </a:extLst>
            </p:cNvPr>
            <p:cNvPicPr>
              <a:picLocks/>
            </p:cNvPicPr>
            <p:nvPr/>
          </p:nvPicPr>
          <p:blipFill>
            <a:blip r:embed="rId8"/>
            <a:stretch>
              <a:fillRect/>
            </a:stretch>
          </p:blipFill>
          <p:spPr>
            <a:xfrm>
              <a:off x="3889726" y="6028728"/>
              <a:ext cx="6810968" cy="1244600"/>
            </a:xfrm>
            <a:prstGeom prst="rect">
              <a:avLst/>
            </a:prstGeom>
          </p:spPr>
        </p:pic>
        <p:sp>
          <p:nvSpPr>
            <p:cNvPr id="38" name="ZoneTexte 37">
              <a:extLst>
                <a:ext uri="{FF2B5EF4-FFF2-40B4-BE49-F238E27FC236}">
                  <a16:creationId xmlns:a16="http://schemas.microsoft.com/office/drawing/2014/main" id="{10F03349-F5FB-4233-8EF6-B1D01393E7B2}"/>
                </a:ext>
              </a:extLst>
            </p:cNvPr>
            <p:cNvSpPr txBox="1"/>
            <p:nvPr/>
          </p:nvSpPr>
          <p:spPr>
            <a:xfrm>
              <a:off x="3970484" y="6206528"/>
              <a:ext cx="6621774" cy="812800"/>
            </a:xfrm>
            <a:prstGeom prst="rect">
              <a:avLst/>
            </a:prstGeom>
            <a:noFill/>
          </p:spPr>
          <p:txBody>
            <a:bodyPr vert="horz" wrap="square" lIns="0" tIns="0" rIns="0" bIns="0" rtlCol="0" anchor="t" anchorCtr="0">
              <a:noAutofit/>
            </a:bodyPr>
            <a:lstStyle/>
            <a:p>
              <a:r>
                <a:rPr lang="fr-FR" sz="1000" dirty="0">
                  <a:solidFill>
                    <a:srgbClr val="676767"/>
                  </a:solidFill>
                  <a:latin typeface="Calibri" panose="020F0502020204030204" pitchFamily="34" charset="0"/>
                </a:rPr>
                <a:t>Des répondants marqués par un fort taux de réponses « non pas du tout ». Ils sont tout de même nombreux à plutôt aimer leur travail. En revanche, ils ne se sentent pas du tout reconnus pour leur travail. Très critiques de leurs conditions de travail, ils ont le sentiment de ne pas pouvoir bien le faire. Une charge mentale et physique importante. Très peu de soutien du management et un sentiment de ne pas pouvoir s’exprimer librement. Une cassure avec l’établissement et la direction. Leur sentiment de faire un travail utile est nettement en retrait. Ils expriment plus que les autres de la fatigue, le sentiment que tout « est un effort », de l’énervement…</a:t>
              </a:r>
            </a:p>
          </p:txBody>
        </p:sp>
        <p:sp>
          <p:nvSpPr>
            <p:cNvPr id="39" name="ZoneTexte 38">
              <a:extLst>
                <a:ext uri="{FF2B5EF4-FFF2-40B4-BE49-F238E27FC236}">
                  <a16:creationId xmlns:a16="http://schemas.microsoft.com/office/drawing/2014/main" id="{D2F100F8-6EC9-511B-7D07-4E8DD418E083}"/>
                </a:ext>
              </a:extLst>
            </p:cNvPr>
            <p:cNvSpPr txBox="1"/>
            <p:nvPr/>
          </p:nvSpPr>
          <p:spPr>
            <a:xfrm>
              <a:off x="4027121" y="5927128"/>
              <a:ext cx="3161710" cy="254000"/>
            </a:xfrm>
            <a:prstGeom prst="rect">
              <a:avLst/>
            </a:prstGeom>
            <a:solidFill>
              <a:srgbClr val="FFFFFF"/>
            </a:solidFill>
          </p:spPr>
          <p:txBody>
            <a:bodyPr vert="horz" wrap="square" lIns="0" tIns="0" rIns="0" bIns="0" rtlCol="0" anchor="t" anchorCtr="0">
              <a:noAutofit/>
            </a:bodyPr>
            <a:lstStyle/>
            <a:p>
              <a:r>
                <a:rPr lang="fr-FR" sz="1200" b="1" dirty="0">
                  <a:solidFill>
                    <a:srgbClr val="C00000"/>
                  </a:solidFill>
                  <a:latin typeface="Trebuchet MS" panose="020B0603020202020204" pitchFamily="34" charset="0"/>
                </a:rPr>
                <a:t>Type 5 : Décrochés en souffrance</a:t>
              </a:r>
            </a:p>
          </p:txBody>
        </p:sp>
      </p:grpSp>
      <p:grpSp>
        <p:nvGrpSpPr>
          <p:cNvPr id="42" name="Groupe 41">
            <a:extLst>
              <a:ext uri="{FF2B5EF4-FFF2-40B4-BE49-F238E27FC236}">
                <a16:creationId xmlns:a16="http://schemas.microsoft.com/office/drawing/2014/main" id="{5EF304C8-A013-32C0-DAEE-A2D9896B4396}"/>
              </a:ext>
            </a:extLst>
          </p:cNvPr>
          <p:cNvGrpSpPr/>
          <p:nvPr/>
        </p:nvGrpSpPr>
        <p:grpSpPr>
          <a:xfrm>
            <a:off x="3889726" y="1291770"/>
            <a:ext cx="6810968" cy="977900"/>
            <a:chOff x="3889726" y="1291770"/>
            <a:chExt cx="6810968" cy="977900"/>
          </a:xfrm>
        </p:grpSpPr>
        <p:pic>
          <p:nvPicPr>
            <p:cNvPr id="31" name="Image 30">
              <a:extLst>
                <a:ext uri="{FF2B5EF4-FFF2-40B4-BE49-F238E27FC236}">
                  <a16:creationId xmlns:a16="http://schemas.microsoft.com/office/drawing/2014/main" id="{822AC67A-2A83-AF2B-4FC8-8649CC35753C}"/>
                </a:ext>
              </a:extLst>
            </p:cNvPr>
            <p:cNvPicPr>
              <a:picLocks/>
            </p:cNvPicPr>
            <p:nvPr/>
          </p:nvPicPr>
          <p:blipFill>
            <a:blip r:embed="rId9"/>
            <a:stretch>
              <a:fillRect/>
            </a:stretch>
          </p:blipFill>
          <p:spPr>
            <a:xfrm>
              <a:off x="3889726" y="1355270"/>
              <a:ext cx="6810968" cy="914400"/>
            </a:xfrm>
            <a:prstGeom prst="rect">
              <a:avLst/>
            </a:prstGeom>
          </p:spPr>
        </p:pic>
        <p:sp>
          <p:nvSpPr>
            <p:cNvPr id="32" name="ZoneTexte 31">
              <a:extLst>
                <a:ext uri="{FF2B5EF4-FFF2-40B4-BE49-F238E27FC236}">
                  <a16:creationId xmlns:a16="http://schemas.microsoft.com/office/drawing/2014/main" id="{5A6C063B-2921-0157-4849-6D03D6257749}"/>
                </a:ext>
              </a:extLst>
            </p:cNvPr>
            <p:cNvSpPr txBox="1"/>
            <p:nvPr/>
          </p:nvSpPr>
          <p:spPr>
            <a:xfrm>
              <a:off x="3970484" y="1533070"/>
              <a:ext cx="6621774" cy="647700"/>
            </a:xfrm>
            <a:prstGeom prst="rect">
              <a:avLst/>
            </a:prstGeom>
            <a:noFill/>
          </p:spPr>
          <p:txBody>
            <a:bodyPr vert="horz" wrap="square" lIns="0" tIns="0" rIns="0" bIns="0" rtlCol="0" anchor="t" anchorCtr="0">
              <a:noAutofit/>
            </a:bodyPr>
            <a:lstStyle/>
            <a:p>
              <a:r>
                <a:rPr lang="fr-FR" sz="1000" dirty="0">
                  <a:solidFill>
                    <a:srgbClr val="676767"/>
                  </a:solidFill>
                  <a:latin typeface="Calibri" panose="020F0502020204030204" pitchFamily="34" charset="0"/>
                </a:rPr>
                <a:t>Des réponses se caractérisant par un taux élevé de réponses « oui tout à fait ». Des répondants qui aiment vraiment leur métier (82% oui tout à fait) et qui ont un fort sentiment d’utilité. Le responsable hiérarchique est vraiment en soutien et fait beaucoup de retours sur le travail bien fait. L’implication dans l’équipe est forte. Des répondants très attachés aux personnes prises en charge et à leur établissement. Ils sont moins enthousiastes sur la confiance dans l’avenir, la clarté des critères d’évolution.</a:t>
              </a:r>
            </a:p>
          </p:txBody>
        </p:sp>
        <p:sp>
          <p:nvSpPr>
            <p:cNvPr id="40" name="ZoneTexte 39">
              <a:extLst>
                <a:ext uri="{FF2B5EF4-FFF2-40B4-BE49-F238E27FC236}">
                  <a16:creationId xmlns:a16="http://schemas.microsoft.com/office/drawing/2014/main" id="{0752B5C9-2897-CDA5-7498-011EF7CC7ADD}"/>
                </a:ext>
              </a:extLst>
            </p:cNvPr>
            <p:cNvSpPr txBox="1"/>
            <p:nvPr/>
          </p:nvSpPr>
          <p:spPr>
            <a:xfrm>
              <a:off x="4027121" y="1291770"/>
              <a:ext cx="3177133" cy="254000"/>
            </a:xfrm>
            <a:prstGeom prst="rect">
              <a:avLst/>
            </a:prstGeom>
            <a:solidFill>
              <a:srgbClr val="FFFFFF"/>
            </a:solidFill>
          </p:spPr>
          <p:txBody>
            <a:bodyPr vert="horz" wrap="square" lIns="0" tIns="0" rIns="0" bIns="0" rtlCol="0" anchor="t" anchorCtr="0">
              <a:noAutofit/>
            </a:bodyPr>
            <a:lstStyle/>
            <a:p>
              <a:r>
                <a:rPr lang="fr-FR" sz="1200" b="1" dirty="0">
                  <a:solidFill>
                    <a:srgbClr val="6BBDF5"/>
                  </a:solidFill>
                  <a:latin typeface="Trebuchet MS" panose="020B0603020202020204" pitchFamily="34" charset="0"/>
                </a:rPr>
                <a:t>Type 1 : Enthousiastes moteurs</a:t>
              </a:r>
            </a:p>
          </p:txBody>
        </p:sp>
      </p:grpSp>
      <p:grpSp>
        <p:nvGrpSpPr>
          <p:cNvPr id="43" name="Groupe 42">
            <a:extLst>
              <a:ext uri="{FF2B5EF4-FFF2-40B4-BE49-F238E27FC236}">
                <a16:creationId xmlns:a16="http://schemas.microsoft.com/office/drawing/2014/main" id="{E0FB93C3-E0CE-5066-68DF-4F8BD0A946AB}"/>
              </a:ext>
            </a:extLst>
          </p:cNvPr>
          <p:cNvGrpSpPr/>
          <p:nvPr/>
        </p:nvGrpSpPr>
        <p:grpSpPr>
          <a:xfrm>
            <a:off x="3889726" y="2281671"/>
            <a:ext cx="6810968" cy="1282700"/>
            <a:chOff x="3889726" y="2400300"/>
            <a:chExt cx="6810968" cy="1282700"/>
          </a:xfrm>
        </p:grpSpPr>
        <p:pic>
          <p:nvPicPr>
            <p:cNvPr id="30" name="Image 29">
              <a:extLst>
                <a:ext uri="{FF2B5EF4-FFF2-40B4-BE49-F238E27FC236}">
                  <a16:creationId xmlns:a16="http://schemas.microsoft.com/office/drawing/2014/main" id="{177C5CE8-E2DA-2201-395D-690978742CDF}"/>
                </a:ext>
              </a:extLst>
            </p:cNvPr>
            <p:cNvPicPr>
              <a:picLocks/>
            </p:cNvPicPr>
            <p:nvPr/>
          </p:nvPicPr>
          <p:blipFill>
            <a:blip r:embed="rId10"/>
            <a:stretch>
              <a:fillRect/>
            </a:stretch>
          </p:blipFill>
          <p:spPr>
            <a:xfrm>
              <a:off x="3889726" y="2476500"/>
              <a:ext cx="6810968" cy="1206500"/>
            </a:xfrm>
            <a:prstGeom prst="rect">
              <a:avLst/>
            </a:prstGeom>
          </p:spPr>
        </p:pic>
        <p:sp>
          <p:nvSpPr>
            <p:cNvPr id="35" name="ZoneTexte 34">
              <a:extLst>
                <a:ext uri="{FF2B5EF4-FFF2-40B4-BE49-F238E27FC236}">
                  <a16:creationId xmlns:a16="http://schemas.microsoft.com/office/drawing/2014/main" id="{1F789073-7D2C-3E79-0EB8-A94E7BECD9DD}"/>
                </a:ext>
              </a:extLst>
            </p:cNvPr>
            <p:cNvSpPr txBox="1"/>
            <p:nvPr/>
          </p:nvSpPr>
          <p:spPr>
            <a:xfrm>
              <a:off x="3970484" y="2654300"/>
              <a:ext cx="6621774" cy="787400"/>
            </a:xfrm>
            <a:prstGeom prst="rect">
              <a:avLst/>
            </a:prstGeom>
            <a:noFill/>
          </p:spPr>
          <p:txBody>
            <a:bodyPr vert="horz" wrap="square" lIns="0" tIns="0" rIns="0" bIns="0" rtlCol="0" anchor="t" anchorCtr="0">
              <a:noAutofit/>
            </a:bodyPr>
            <a:lstStyle/>
            <a:p>
              <a:r>
                <a:rPr lang="fr-FR" sz="1000" dirty="0">
                  <a:solidFill>
                    <a:srgbClr val="676767"/>
                  </a:solidFill>
                  <a:latin typeface="Calibri" panose="020F0502020204030204" pitchFamily="34" charset="0"/>
                </a:rPr>
                <a:t>Des réponses marquant une satisfaction globale avec des points d’appui très forts autour de la relation avec les personnes prises en charge dans l’établissement (apporter son aide, être efficace, répondre aux demandes des personnes) et de l’équipe dans laquelle ils se sentent personnellement impliqués. Ils ont le sentiment de faire un travail vraiment utile. La relation avec le/la responsable hiérarchique est plutôt bonne (sans être enthousiaste), l’organisation du travail est plutôt satisfaisante. Ce sont des points qui pourraient être renforcés. Ils sont fiers de travailler pour leur établissement mais sont plus mitigés sur la direction et les évolutions.</a:t>
              </a:r>
            </a:p>
          </p:txBody>
        </p:sp>
        <p:sp>
          <p:nvSpPr>
            <p:cNvPr id="41" name="ZoneTexte 40">
              <a:extLst>
                <a:ext uri="{FF2B5EF4-FFF2-40B4-BE49-F238E27FC236}">
                  <a16:creationId xmlns:a16="http://schemas.microsoft.com/office/drawing/2014/main" id="{AE198FF5-7652-A4C0-C9F1-26ADC190E2BD}"/>
                </a:ext>
              </a:extLst>
            </p:cNvPr>
            <p:cNvSpPr txBox="1"/>
            <p:nvPr/>
          </p:nvSpPr>
          <p:spPr>
            <a:xfrm>
              <a:off x="4027121" y="2400300"/>
              <a:ext cx="2822405" cy="241300"/>
            </a:xfrm>
            <a:prstGeom prst="rect">
              <a:avLst/>
            </a:prstGeom>
            <a:solidFill>
              <a:srgbClr val="FFFFFF"/>
            </a:solidFill>
          </p:spPr>
          <p:txBody>
            <a:bodyPr vert="horz" wrap="square" lIns="0" tIns="0" rIns="0" bIns="0" rtlCol="0" anchor="t" anchorCtr="0">
              <a:noAutofit/>
            </a:bodyPr>
            <a:lstStyle/>
            <a:p>
              <a:r>
                <a:rPr lang="fr-FR" sz="1200" b="1" dirty="0">
                  <a:solidFill>
                    <a:srgbClr val="1095ED"/>
                  </a:solidFill>
                  <a:latin typeface="Trebuchet MS" panose="020B0603020202020204" pitchFamily="34" charset="0"/>
                </a:rPr>
                <a:t>Type 2 : Engagés exigeants</a:t>
              </a:r>
            </a:p>
          </p:txBody>
        </p:sp>
      </p:grpSp>
    </p:spTree>
    <p:extLst>
      <p:ext uri="{BB962C8B-B14F-4D97-AF65-F5344CB8AC3E}">
        <p14:creationId xmlns:p14="http://schemas.microsoft.com/office/powerpoint/2010/main" val="191552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4790B35-1BD1-F0A3-E91F-D77EFB731979}"/>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1002B115-B89D-7DA6-4CF8-65D2D684E249}"/>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dirty="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676FE0F3-DEB7-89EB-3C48-2C4B0EA6C7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38100"/>
            <a:ext cx="10731500" cy="1206500"/>
          </a:xfrm>
          <a:prstGeom prst="rect">
            <a:avLst/>
          </a:prstGeom>
        </p:spPr>
      </p:pic>
      <p:sp>
        <p:nvSpPr>
          <p:cNvPr id="10" name="ZoneTexte 9">
            <a:extLst>
              <a:ext uri="{FF2B5EF4-FFF2-40B4-BE49-F238E27FC236}">
                <a16:creationId xmlns:a16="http://schemas.microsoft.com/office/drawing/2014/main" id="{B8877E19-44D1-C4EB-3114-196B436F9BF3}"/>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sp>
        <p:nvSpPr>
          <p:cNvPr id="11" name="ZoneTexte 10">
            <a:extLst>
              <a:ext uri="{FF2B5EF4-FFF2-40B4-BE49-F238E27FC236}">
                <a16:creationId xmlns:a16="http://schemas.microsoft.com/office/drawing/2014/main" id="{0C2DD56D-312E-9F95-A986-57C487E21EBB}"/>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a:solidFill>
                  <a:srgbClr val="FFFFFF"/>
                </a:solidFill>
                <a:latin typeface="Calibri" panose="020F0502020204030204" pitchFamily="34" charset="0"/>
              </a:rPr>
              <a:t>VUE GLOBALE DES RÉSULTATS -  LA TYPOLOGIE PAR SERVICE</a:t>
            </a:r>
          </a:p>
        </p:txBody>
      </p:sp>
      <p:pic>
        <p:nvPicPr>
          <p:cNvPr id="13" name="Image 12">
            <a:extLst>
              <a:ext uri="{FF2B5EF4-FFF2-40B4-BE49-F238E27FC236}">
                <a16:creationId xmlns:a16="http://schemas.microsoft.com/office/drawing/2014/main" id="{5252FA07-9492-3037-5383-841FF4CAA926}"/>
              </a:ext>
            </a:extLst>
          </p:cNvPr>
          <p:cNvPicPr>
            <a:picLocks/>
          </p:cNvPicPr>
          <p:nvPr/>
        </p:nvPicPr>
        <p:blipFill>
          <a:blip r:embed="rId4"/>
          <a:stretch>
            <a:fillRect/>
          </a:stretch>
        </p:blipFill>
        <p:spPr>
          <a:xfrm>
            <a:off x="139700" y="812800"/>
            <a:ext cx="1917700" cy="6083300"/>
          </a:xfrm>
          <a:prstGeom prst="rect">
            <a:avLst/>
          </a:prstGeom>
        </p:spPr>
      </p:pic>
      <p:pic>
        <p:nvPicPr>
          <p:cNvPr id="15" name="Image 14">
            <a:extLst>
              <a:ext uri="{FF2B5EF4-FFF2-40B4-BE49-F238E27FC236}">
                <a16:creationId xmlns:a16="http://schemas.microsoft.com/office/drawing/2014/main" id="{36C339A5-C1F4-C347-274E-2DB5265DFB6A}"/>
              </a:ext>
            </a:extLst>
          </p:cNvPr>
          <p:cNvPicPr>
            <a:picLocks/>
          </p:cNvPicPr>
          <p:nvPr/>
        </p:nvPicPr>
        <p:blipFill>
          <a:blip r:embed="rId5"/>
          <a:stretch>
            <a:fillRect/>
          </a:stretch>
        </p:blipFill>
        <p:spPr>
          <a:xfrm>
            <a:off x="1854200" y="812800"/>
            <a:ext cx="8089900" cy="5791200"/>
          </a:xfrm>
          <a:prstGeom prst="rect">
            <a:avLst/>
          </a:prstGeom>
        </p:spPr>
      </p:pic>
      <p:pic>
        <p:nvPicPr>
          <p:cNvPr id="17" name="Image 16">
            <a:extLst>
              <a:ext uri="{FF2B5EF4-FFF2-40B4-BE49-F238E27FC236}">
                <a16:creationId xmlns:a16="http://schemas.microsoft.com/office/drawing/2014/main" id="{57D3D10D-A21B-8D94-25F5-F2FB3E6ED0A2}"/>
              </a:ext>
            </a:extLst>
          </p:cNvPr>
          <p:cNvPicPr>
            <a:picLocks/>
          </p:cNvPicPr>
          <p:nvPr/>
        </p:nvPicPr>
        <p:blipFill>
          <a:blip r:embed="rId6"/>
          <a:stretch>
            <a:fillRect/>
          </a:stretch>
        </p:blipFill>
        <p:spPr>
          <a:xfrm>
            <a:off x="2247900" y="812800"/>
            <a:ext cx="8089900" cy="5791200"/>
          </a:xfrm>
          <a:prstGeom prst="rect">
            <a:avLst/>
          </a:prstGeom>
        </p:spPr>
      </p:pic>
      <p:sp>
        <p:nvSpPr>
          <p:cNvPr id="18" name="ZoneTexte 17">
            <a:extLst>
              <a:ext uri="{FF2B5EF4-FFF2-40B4-BE49-F238E27FC236}">
                <a16:creationId xmlns:a16="http://schemas.microsoft.com/office/drawing/2014/main" id="{70239EA0-4230-C009-BE99-4B8AE5B6BEFD}"/>
              </a:ext>
            </a:extLst>
          </p:cNvPr>
          <p:cNvSpPr txBox="1"/>
          <p:nvPr/>
        </p:nvSpPr>
        <p:spPr>
          <a:xfrm>
            <a:off x="2056686" y="6565900"/>
            <a:ext cx="495300" cy="292100"/>
          </a:xfrm>
          <a:prstGeom prst="rect">
            <a:avLst/>
          </a:prstGeom>
          <a:noFill/>
        </p:spPr>
        <p:txBody>
          <a:bodyPr vert="horz" wrap="square" lIns="0" tIns="0" rIns="0" bIns="0" rtlCol="0" anchor="t" anchorCtr="1">
            <a:noAutofit/>
          </a:bodyPr>
          <a:lstStyle/>
          <a:p>
            <a:pPr algn="ctr"/>
            <a:r>
              <a:rPr lang="fr-FR" sz="1000" dirty="0">
                <a:solidFill>
                  <a:srgbClr val="000000"/>
                </a:solidFill>
                <a:latin typeface="Calibri" panose="020F0502020204030204" pitchFamily="34" charset="0"/>
              </a:rPr>
              <a:t>2024</a:t>
            </a:r>
          </a:p>
        </p:txBody>
      </p:sp>
      <p:sp>
        <p:nvSpPr>
          <p:cNvPr id="19" name="ZoneTexte 18">
            <a:extLst>
              <a:ext uri="{FF2B5EF4-FFF2-40B4-BE49-F238E27FC236}">
                <a16:creationId xmlns:a16="http://schemas.microsoft.com/office/drawing/2014/main" id="{944D9C69-55EA-7A6D-2724-EEF4F616CB31}"/>
              </a:ext>
            </a:extLst>
          </p:cNvPr>
          <p:cNvSpPr txBox="1"/>
          <p:nvPr/>
        </p:nvSpPr>
        <p:spPr>
          <a:xfrm>
            <a:off x="24376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0" name="ZoneTexte 19">
            <a:extLst>
              <a:ext uri="{FF2B5EF4-FFF2-40B4-BE49-F238E27FC236}">
                <a16:creationId xmlns:a16="http://schemas.microsoft.com/office/drawing/2014/main" id="{3133B05B-B522-6262-C1CF-431FF2DFB537}"/>
              </a:ext>
            </a:extLst>
          </p:cNvPr>
          <p:cNvSpPr txBox="1"/>
          <p:nvPr/>
        </p:nvSpPr>
        <p:spPr>
          <a:xfrm>
            <a:off x="38092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1" name="ZoneTexte 20">
            <a:extLst>
              <a:ext uri="{FF2B5EF4-FFF2-40B4-BE49-F238E27FC236}">
                <a16:creationId xmlns:a16="http://schemas.microsoft.com/office/drawing/2014/main" id="{FDEB651F-E0CE-305D-794B-6DBE91C306B7}"/>
              </a:ext>
            </a:extLst>
          </p:cNvPr>
          <p:cNvSpPr txBox="1"/>
          <p:nvPr/>
        </p:nvSpPr>
        <p:spPr>
          <a:xfrm>
            <a:off x="42156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2" name="ZoneTexte 21">
            <a:extLst>
              <a:ext uri="{FF2B5EF4-FFF2-40B4-BE49-F238E27FC236}">
                <a16:creationId xmlns:a16="http://schemas.microsoft.com/office/drawing/2014/main" id="{D6AC33C2-3E74-0162-9B7E-23D6C4B0529F}"/>
              </a:ext>
            </a:extLst>
          </p:cNvPr>
          <p:cNvSpPr txBox="1"/>
          <p:nvPr/>
        </p:nvSpPr>
        <p:spPr>
          <a:xfrm>
            <a:off x="55999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3" name="ZoneTexte 22">
            <a:extLst>
              <a:ext uri="{FF2B5EF4-FFF2-40B4-BE49-F238E27FC236}">
                <a16:creationId xmlns:a16="http://schemas.microsoft.com/office/drawing/2014/main" id="{C2C1682D-9B15-2578-A1E1-1B2EDA1BAE9E}"/>
              </a:ext>
            </a:extLst>
          </p:cNvPr>
          <p:cNvSpPr txBox="1"/>
          <p:nvPr/>
        </p:nvSpPr>
        <p:spPr>
          <a:xfrm>
            <a:off x="60063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4" name="ZoneTexte 23">
            <a:extLst>
              <a:ext uri="{FF2B5EF4-FFF2-40B4-BE49-F238E27FC236}">
                <a16:creationId xmlns:a16="http://schemas.microsoft.com/office/drawing/2014/main" id="{97D85EE7-1059-5131-C81F-ABF4490D54BC}"/>
              </a:ext>
            </a:extLst>
          </p:cNvPr>
          <p:cNvSpPr txBox="1"/>
          <p:nvPr/>
        </p:nvSpPr>
        <p:spPr>
          <a:xfrm>
            <a:off x="2074549" y="6769100"/>
            <a:ext cx="863600" cy="3937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Bio Nettoyage</a:t>
            </a:r>
          </a:p>
        </p:txBody>
      </p:sp>
      <p:sp>
        <p:nvSpPr>
          <p:cNvPr id="25" name="ZoneTexte 24">
            <a:extLst>
              <a:ext uri="{FF2B5EF4-FFF2-40B4-BE49-F238E27FC236}">
                <a16:creationId xmlns:a16="http://schemas.microsoft.com/office/drawing/2014/main" id="{D12D9B14-0ADD-4315-E911-47AA1FA32271}"/>
              </a:ext>
            </a:extLst>
          </p:cNvPr>
          <p:cNvSpPr txBox="1"/>
          <p:nvPr/>
        </p:nvSpPr>
        <p:spPr>
          <a:xfrm>
            <a:off x="2920705" y="6743700"/>
            <a:ext cx="965200" cy="4445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Directions / Administration / Ecoles</a:t>
            </a:r>
          </a:p>
        </p:txBody>
      </p:sp>
      <p:sp>
        <p:nvSpPr>
          <p:cNvPr id="26" name="ZoneTexte 25">
            <a:extLst>
              <a:ext uri="{FF2B5EF4-FFF2-40B4-BE49-F238E27FC236}">
                <a16:creationId xmlns:a16="http://schemas.microsoft.com/office/drawing/2014/main" id="{693E17A9-BCC7-7787-ED76-2F8ADDCD54EC}"/>
              </a:ext>
            </a:extLst>
          </p:cNvPr>
          <p:cNvSpPr txBox="1"/>
          <p:nvPr/>
        </p:nvSpPr>
        <p:spPr>
          <a:xfrm>
            <a:off x="3865249" y="6794500"/>
            <a:ext cx="876300" cy="3429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Enfance / Famille</a:t>
            </a:r>
          </a:p>
        </p:txBody>
      </p:sp>
      <p:sp>
        <p:nvSpPr>
          <p:cNvPr id="27" name="ZoneTexte 26">
            <a:extLst>
              <a:ext uri="{FF2B5EF4-FFF2-40B4-BE49-F238E27FC236}">
                <a16:creationId xmlns:a16="http://schemas.microsoft.com/office/drawing/2014/main" id="{5DF95D3A-06BE-DB1D-9B7E-C2D9162474EA}"/>
              </a:ext>
            </a:extLst>
          </p:cNvPr>
          <p:cNvSpPr txBox="1"/>
          <p:nvPr/>
        </p:nvSpPr>
        <p:spPr>
          <a:xfrm>
            <a:off x="4629901" y="6769100"/>
            <a:ext cx="1016000" cy="3937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Logistique</a:t>
            </a:r>
          </a:p>
        </p:txBody>
      </p:sp>
      <p:sp>
        <p:nvSpPr>
          <p:cNvPr id="28" name="ZoneTexte 27">
            <a:extLst>
              <a:ext uri="{FF2B5EF4-FFF2-40B4-BE49-F238E27FC236}">
                <a16:creationId xmlns:a16="http://schemas.microsoft.com/office/drawing/2014/main" id="{F60E196E-785D-0CE3-35D2-D41C48F5D0D5}"/>
              </a:ext>
            </a:extLst>
          </p:cNvPr>
          <p:cNvSpPr txBox="1"/>
          <p:nvPr/>
        </p:nvSpPr>
        <p:spPr>
          <a:xfrm>
            <a:off x="2907586" y="6565900"/>
            <a:ext cx="4826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9" name="ZoneTexte 28">
            <a:extLst>
              <a:ext uri="{FF2B5EF4-FFF2-40B4-BE49-F238E27FC236}">
                <a16:creationId xmlns:a16="http://schemas.microsoft.com/office/drawing/2014/main" id="{72220264-5578-B8D2-BCF9-8797F7E61425}"/>
              </a:ext>
            </a:extLst>
          </p:cNvPr>
          <p:cNvSpPr txBox="1"/>
          <p:nvPr/>
        </p:nvSpPr>
        <p:spPr>
          <a:xfrm>
            <a:off x="33266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30" name="ZoneTexte 29">
            <a:extLst>
              <a:ext uri="{FF2B5EF4-FFF2-40B4-BE49-F238E27FC236}">
                <a16:creationId xmlns:a16="http://schemas.microsoft.com/office/drawing/2014/main" id="{71751AA0-B435-CBA1-C605-3B935230D6EC}"/>
              </a:ext>
            </a:extLst>
          </p:cNvPr>
          <p:cNvSpPr txBox="1"/>
          <p:nvPr/>
        </p:nvSpPr>
        <p:spPr>
          <a:xfrm>
            <a:off x="47109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31" name="ZoneTexte 30">
            <a:extLst>
              <a:ext uri="{FF2B5EF4-FFF2-40B4-BE49-F238E27FC236}">
                <a16:creationId xmlns:a16="http://schemas.microsoft.com/office/drawing/2014/main" id="{05826124-880C-92F0-BE8C-B68623B41D57}"/>
              </a:ext>
            </a:extLst>
          </p:cNvPr>
          <p:cNvSpPr txBox="1"/>
          <p:nvPr/>
        </p:nvSpPr>
        <p:spPr>
          <a:xfrm>
            <a:off x="5091986"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36" name="ZoneTexte 35">
            <a:extLst>
              <a:ext uri="{FF2B5EF4-FFF2-40B4-BE49-F238E27FC236}">
                <a16:creationId xmlns:a16="http://schemas.microsoft.com/office/drawing/2014/main" id="{F79E0209-94B1-4161-D11C-40A13E604E34}"/>
              </a:ext>
            </a:extLst>
          </p:cNvPr>
          <p:cNvSpPr txBox="1"/>
          <p:nvPr/>
        </p:nvSpPr>
        <p:spPr>
          <a:xfrm>
            <a:off x="5503549" y="6743700"/>
            <a:ext cx="1054100" cy="4445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Services Techniques / Sécurité / Bio Médical / SIH</a:t>
            </a:r>
          </a:p>
        </p:txBody>
      </p:sp>
      <p:sp>
        <p:nvSpPr>
          <p:cNvPr id="39" name="ZoneTexte 38">
            <a:extLst>
              <a:ext uri="{FF2B5EF4-FFF2-40B4-BE49-F238E27FC236}">
                <a16:creationId xmlns:a16="http://schemas.microsoft.com/office/drawing/2014/main" id="{C250175E-7D5E-2CB7-22CC-12EAB11BDBF6}"/>
              </a:ext>
            </a:extLst>
          </p:cNvPr>
          <p:cNvSpPr txBox="1"/>
          <p:nvPr/>
        </p:nvSpPr>
        <p:spPr>
          <a:xfrm>
            <a:off x="2050750" y="1267908"/>
            <a:ext cx="469900" cy="266700"/>
          </a:xfrm>
          <a:prstGeom prst="rect">
            <a:avLst/>
          </a:prstGeom>
          <a:noFill/>
        </p:spPr>
        <p:txBody>
          <a:bodyPr vert="horz" wrap="square" lIns="0" tIns="0" rIns="0" bIns="0" rtlCol="0" anchor="t" anchorCtr="1">
            <a:noAutofit/>
          </a:bodyPr>
          <a:lstStyle/>
          <a:p>
            <a:pPr algn="ctr"/>
            <a:r>
              <a:rPr lang="fr-FR" sz="1200" dirty="0">
                <a:solidFill>
                  <a:srgbClr val="000000"/>
                </a:solidFill>
                <a:latin typeface="Trebuchet MS" panose="020B0603020202020204" pitchFamily="34" charset="0"/>
              </a:rPr>
              <a:t>15</a:t>
            </a:r>
          </a:p>
        </p:txBody>
      </p:sp>
      <p:sp>
        <p:nvSpPr>
          <p:cNvPr id="40" name="ZoneTexte 39">
            <a:extLst>
              <a:ext uri="{FF2B5EF4-FFF2-40B4-BE49-F238E27FC236}">
                <a16:creationId xmlns:a16="http://schemas.microsoft.com/office/drawing/2014/main" id="{F19A1341-2A14-9DC2-7D8B-1D8E52F4977A}"/>
              </a:ext>
            </a:extLst>
          </p:cNvPr>
          <p:cNvSpPr txBox="1"/>
          <p:nvPr/>
        </p:nvSpPr>
        <p:spPr>
          <a:xfrm>
            <a:off x="2927050" y="1267908"/>
            <a:ext cx="4699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41</a:t>
            </a:r>
          </a:p>
        </p:txBody>
      </p:sp>
      <p:sp>
        <p:nvSpPr>
          <p:cNvPr id="41" name="ZoneTexte 40">
            <a:extLst>
              <a:ext uri="{FF2B5EF4-FFF2-40B4-BE49-F238E27FC236}">
                <a16:creationId xmlns:a16="http://schemas.microsoft.com/office/drawing/2014/main" id="{D77818DC-3A6F-87BF-6DC7-4F95BE96F024}"/>
              </a:ext>
            </a:extLst>
          </p:cNvPr>
          <p:cNvSpPr txBox="1"/>
          <p:nvPr/>
        </p:nvSpPr>
        <p:spPr>
          <a:xfrm>
            <a:off x="3803350" y="1267908"/>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11</a:t>
            </a:r>
          </a:p>
        </p:txBody>
      </p:sp>
      <p:sp>
        <p:nvSpPr>
          <p:cNvPr id="42" name="ZoneTexte 41">
            <a:extLst>
              <a:ext uri="{FF2B5EF4-FFF2-40B4-BE49-F238E27FC236}">
                <a16:creationId xmlns:a16="http://schemas.microsoft.com/office/drawing/2014/main" id="{DCF5BB17-59E7-D6CF-1F56-30CD4C9A5BB4}"/>
              </a:ext>
            </a:extLst>
          </p:cNvPr>
          <p:cNvSpPr txBox="1"/>
          <p:nvPr/>
        </p:nvSpPr>
        <p:spPr>
          <a:xfrm>
            <a:off x="4679650" y="1267908"/>
            <a:ext cx="4699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41</a:t>
            </a:r>
          </a:p>
        </p:txBody>
      </p:sp>
      <p:sp>
        <p:nvSpPr>
          <p:cNvPr id="43" name="ZoneTexte 42">
            <a:extLst>
              <a:ext uri="{FF2B5EF4-FFF2-40B4-BE49-F238E27FC236}">
                <a16:creationId xmlns:a16="http://schemas.microsoft.com/office/drawing/2014/main" id="{3619CB27-7C63-87B8-03A9-92778172E8C4}"/>
              </a:ext>
            </a:extLst>
          </p:cNvPr>
          <p:cNvSpPr txBox="1"/>
          <p:nvPr/>
        </p:nvSpPr>
        <p:spPr>
          <a:xfrm>
            <a:off x="5568650" y="1261558"/>
            <a:ext cx="482600" cy="2794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19</a:t>
            </a:r>
          </a:p>
        </p:txBody>
      </p:sp>
      <p:sp>
        <p:nvSpPr>
          <p:cNvPr id="50" name="ZoneTexte 49">
            <a:extLst>
              <a:ext uri="{FF2B5EF4-FFF2-40B4-BE49-F238E27FC236}">
                <a16:creationId xmlns:a16="http://schemas.microsoft.com/office/drawing/2014/main" id="{49C285F6-2592-E163-5C08-48B30949E0D4}"/>
              </a:ext>
            </a:extLst>
          </p:cNvPr>
          <p:cNvSpPr txBox="1"/>
          <p:nvPr/>
        </p:nvSpPr>
        <p:spPr>
          <a:xfrm>
            <a:off x="177800" y="6781800"/>
            <a:ext cx="1930400" cy="419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EHPAD</a:t>
            </a:r>
          </a:p>
        </p:txBody>
      </p:sp>
      <p:pic>
        <p:nvPicPr>
          <p:cNvPr id="61" name="Image 60">
            <a:extLst>
              <a:ext uri="{FF2B5EF4-FFF2-40B4-BE49-F238E27FC236}">
                <a16:creationId xmlns:a16="http://schemas.microsoft.com/office/drawing/2014/main" id="{7DF99019-9CFC-1135-1CFD-C9536E8658FC}"/>
              </a:ext>
            </a:extLst>
          </p:cNvPr>
          <p:cNvPicPr>
            <a:picLocks/>
          </p:cNvPicPr>
          <p:nvPr/>
        </p:nvPicPr>
        <p:blipFill>
          <a:blip r:embed="rId7"/>
          <a:srcRect l="1964" r="63389"/>
          <a:stretch>
            <a:fillRect/>
          </a:stretch>
        </p:blipFill>
        <p:spPr>
          <a:xfrm>
            <a:off x="6601113" y="812799"/>
            <a:ext cx="2947579" cy="5791201"/>
          </a:xfrm>
          <a:prstGeom prst="rect">
            <a:avLst/>
          </a:prstGeom>
        </p:spPr>
      </p:pic>
      <p:pic>
        <p:nvPicPr>
          <p:cNvPr id="62" name="Image 61">
            <a:extLst>
              <a:ext uri="{FF2B5EF4-FFF2-40B4-BE49-F238E27FC236}">
                <a16:creationId xmlns:a16="http://schemas.microsoft.com/office/drawing/2014/main" id="{42418ACC-3221-C15B-2447-DFE50510DA83}"/>
              </a:ext>
            </a:extLst>
          </p:cNvPr>
          <p:cNvPicPr>
            <a:picLocks/>
          </p:cNvPicPr>
          <p:nvPr/>
        </p:nvPicPr>
        <p:blipFill>
          <a:blip r:embed="rId8"/>
          <a:srcRect r="63843"/>
          <a:stretch>
            <a:fillRect/>
          </a:stretch>
        </p:blipFill>
        <p:spPr>
          <a:xfrm>
            <a:off x="6766456" y="812799"/>
            <a:ext cx="3076043" cy="5791201"/>
          </a:xfrm>
          <a:prstGeom prst="rect">
            <a:avLst/>
          </a:prstGeom>
        </p:spPr>
      </p:pic>
      <p:sp>
        <p:nvSpPr>
          <p:cNvPr id="63" name="ZoneTexte 62">
            <a:extLst>
              <a:ext uri="{FF2B5EF4-FFF2-40B4-BE49-F238E27FC236}">
                <a16:creationId xmlns:a16="http://schemas.microsoft.com/office/drawing/2014/main" id="{B2B28ED6-5843-FD03-0557-0A968C677134}"/>
              </a:ext>
            </a:extLst>
          </p:cNvPr>
          <p:cNvSpPr txBox="1"/>
          <p:nvPr/>
        </p:nvSpPr>
        <p:spPr>
          <a:xfrm>
            <a:off x="66775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64" name="ZoneTexte 63">
            <a:extLst>
              <a:ext uri="{FF2B5EF4-FFF2-40B4-BE49-F238E27FC236}">
                <a16:creationId xmlns:a16="http://schemas.microsoft.com/office/drawing/2014/main" id="{8846D679-CE3F-4DCA-13F2-125AF5CEAAFB}"/>
              </a:ext>
            </a:extLst>
          </p:cNvPr>
          <p:cNvSpPr txBox="1"/>
          <p:nvPr/>
        </p:nvSpPr>
        <p:spPr>
          <a:xfrm>
            <a:off x="70204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65" name="ZoneTexte 64">
            <a:extLst>
              <a:ext uri="{FF2B5EF4-FFF2-40B4-BE49-F238E27FC236}">
                <a16:creationId xmlns:a16="http://schemas.microsoft.com/office/drawing/2014/main" id="{094A1EF3-4DAD-3EC4-8B07-44F95F243E0C}"/>
              </a:ext>
            </a:extLst>
          </p:cNvPr>
          <p:cNvSpPr txBox="1"/>
          <p:nvPr/>
        </p:nvSpPr>
        <p:spPr>
          <a:xfrm>
            <a:off x="83539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66" name="ZoneTexte 65">
            <a:extLst>
              <a:ext uri="{FF2B5EF4-FFF2-40B4-BE49-F238E27FC236}">
                <a16:creationId xmlns:a16="http://schemas.microsoft.com/office/drawing/2014/main" id="{01E11389-6FE5-F30A-D76D-2E18884778FC}"/>
              </a:ext>
            </a:extLst>
          </p:cNvPr>
          <p:cNvSpPr txBox="1"/>
          <p:nvPr/>
        </p:nvSpPr>
        <p:spPr>
          <a:xfrm>
            <a:off x="86714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68" name="ZoneTexte 67">
            <a:extLst>
              <a:ext uri="{FF2B5EF4-FFF2-40B4-BE49-F238E27FC236}">
                <a16:creationId xmlns:a16="http://schemas.microsoft.com/office/drawing/2014/main" id="{508473D0-4DC5-0E8B-779B-6ED535B0271F}"/>
              </a:ext>
            </a:extLst>
          </p:cNvPr>
          <p:cNvSpPr txBox="1"/>
          <p:nvPr/>
        </p:nvSpPr>
        <p:spPr>
          <a:xfrm>
            <a:off x="6638663" y="6762750"/>
            <a:ext cx="863600" cy="4064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Gériatrie / EHPAD</a:t>
            </a:r>
          </a:p>
        </p:txBody>
      </p:sp>
      <p:sp>
        <p:nvSpPr>
          <p:cNvPr id="69" name="ZoneTexte 68">
            <a:extLst>
              <a:ext uri="{FF2B5EF4-FFF2-40B4-BE49-F238E27FC236}">
                <a16:creationId xmlns:a16="http://schemas.microsoft.com/office/drawing/2014/main" id="{3F019C58-AED0-82B1-D436-EDFA9197F713}"/>
              </a:ext>
            </a:extLst>
          </p:cNvPr>
          <p:cNvSpPr txBox="1"/>
          <p:nvPr/>
        </p:nvSpPr>
        <p:spPr>
          <a:xfrm>
            <a:off x="7451463" y="6750050"/>
            <a:ext cx="977900" cy="431800"/>
          </a:xfrm>
          <a:prstGeom prst="rect">
            <a:avLst/>
          </a:prstGeom>
          <a:noFill/>
        </p:spPr>
        <p:txBody>
          <a:bodyPr vert="horz" wrap="square" lIns="0" tIns="0" rIns="0" bIns="0" rtlCol="0" anchor="ctr" anchorCtr="1">
            <a:noAutofit/>
          </a:bodyPr>
          <a:lstStyle/>
          <a:p>
            <a:pPr algn="ctr"/>
            <a:r>
              <a:rPr lang="fr-FR" sz="1000" dirty="0">
                <a:solidFill>
                  <a:srgbClr val="000000"/>
                </a:solidFill>
                <a:latin typeface="Calibri" panose="020F0502020204030204" pitchFamily="34" charset="0"/>
              </a:rPr>
              <a:t>HAD / SIAD</a:t>
            </a:r>
          </a:p>
        </p:txBody>
      </p:sp>
      <p:sp>
        <p:nvSpPr>
          <p:cNvPr id="70" name="ZoneTexte 69">
            <a:extLst>
              <a:ext uri="{FF2B5EF4-FFF2-40B4-BE49-F238E27FC236}">
                <a16:creationId xmlns:a16="http://schemas.microsoft.com/office/drawing/2014/main" id="{9F21AC43-FD60-8171-1AF2-2CB2BFD61F91}"/>
              </a:ext>
            </a:extLst>
          </p:cNvPr>
          <p:cNvSpPr txBox="1"/>
          <p:nvPr/>
        </p:nvSpPr>
        <p:spPr>
          <a:xfrm>
            <a:off x="8391263" y="6800850"/>
            <a:ext cx="558800" cy="3302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Handicap</a:t>
            </a:r>
          </a:p>
        </p:txBody>
      </p:sp>
      <p:sp>
        <p:nvSpPr>
          <p:cNvPr id="71" name="ZoneTexte 70">
            <a:extLst>
              <a:ext uri="{FF2B5EF4-FFF2-40B4-BE49-F238E27FC236}">
                <a16:creationId xmlns:a16="http://schemas.microsoft.com/office/drawing/2014/main" id="{5BC7EACC-F3BA-A820-0F10-1EE09298C794}"/>
              </a:ext>
            </a:extLst>
          </p:cNvPr>
          <p:cNvSpPr txBox="1"/>
          <p:nvPr/>
        </p:nvSpPr>
        <p:spPr>
          <a:xfrm>
            <a:off x="9064363" y="6750050"/>
            <a:ext cx="863600" cy="4318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Autres</a:t>
            </a:r>
          </a:p>
        </p:txBody>
      </p:sp>
      <p:sp>
        <p:nvSpPr>
          <p:cNvPr id="72" name="ZoneTexte 71">
            <a:extLst>
              <a:ext uri="{FF2B5EF4-FFF2-40B4-BE49-F238E27FC236}">
                <a16:creationId xmlns:a16="http://schemas.microsoft.com/office/drawing/2014/main" id="{00A42B4E-99CD-79E6-3F7E-1CE2E3D15CDB}"/>
              </a:ext>
            </a:extLst>
          </p:cNvPr>
          <p:cNvSpPr txBox="1"/>
          <p:nvPr/>
        </p:nvSpPr>
        <p:spPr>
          <a:xfrm>
            <a:off x="74903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73" name="ZoneTexte 72">
            <a:extLst>
              <a:ext uri="{FF2B5EF4-FFF2-40B4-BE49-F238E27FC236}">
                <a16:creationId xmlns:a16="http://schemas.microsoft.com/office/drawing/2014/main" id="{FDAC6DE6-584A-2FA1-A6C1-9D4E35FD4AF6}"/>
              </a:ext>
            </a:extLst>
          </p:cNvPr>
          <p:cNvSpPr txBox="1"/>
          <p:nvPr/>
        </p:nvSpPr>
        <p:spPr>
          <a:xfrm>
            <a:off x="78459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74" name="ZoneTexte 73">
            <a:extLst>
              <a:ext uri="{FF2B5EF4-FFF2-40B4-BE49-F238E27FC236}">
                <a16:creationId xmlns:a16="http://schemas.microsoft.com/office/drawing/2014/main" id="{D1E0764E-E5EF-43C0-87A4-79CDDB41A639}"/>
              </a:ext>
            </a:extLst>
          </p:cNvPr>
          <p:cNvSpPr txBox="1"/>
          <p:nvPr/>
        </p:nvSpPr>
        <p:spPr>
          <a:xfrm>
            <a:off x="9166757"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75" name="ZoneTexte 74">
            <a:extLst>
              <a:ext uri="{FF2B5EF4-FFF2-40B4-BE49-F238E27FC236}">
                <a16:creationId xmlns:a16="http://schemas.microsoft.com/office/drawing/2014/main" id="{8D8A28DE-0C3A-0FA7-8BC5-8FDCAAF5D683}"/>
              </a:ext>
            </a:extLst>
          </p:cNvPr>
          <p:cNvSpPr txBox="1"/>
          <p:nvPr/>
        </p:nvSpPr>
        <p:spPr>
          <a:xfrm>
            <a:off x="9480043" y="65659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76" name="ZoneTexte 75">
            <a:extLst>
              <a:ext uri="{FF2B5EF4-FFF2-40B4-BE49-F238E27FC236}">
                <a16:creationId xmlns:a16="http://schemas.microsoft.com/office/drawing/2014/main" id="{F5486770-6519-6CE7-FED9-BB8E7D485539}"/>
              </a:ext>
            </a:extLst>
          </p:cNvPr>
          <p:cNvSpPr txBox="1"/>
          <p:nvPr/>
        </p:nvSpPr>
        <p:spPr>
          <a:xfrm>
            <a:off x="6601119" y="1267908"/>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882</a:t>
            </a:r>
          </a:p>
        </p:txBody>
      </p:sp>
      <p:sp>
        <p:nvSpPr>
          <p:cNvPr id="77" name="ZoneTexte 76">
            <a:extLst>
              <a:ext uri="{FF2B5EF4-FFF2-40B4-BE49-F238E27FC236}">
                <a16:creationId xmlns:a16="http://schemas.microsoft.com/office/drawing/2014/main" id="{CEDA792F-2257-7183-18A9-FD41A3581374}"/>
              </a:ext>
            </a:extLst>
          </p:cNvPr>
          <p:cNvSpPr txBox="1"/>
          <p:nvPr/>
        </p:nvSpPr>
        <p:spPr>
          <a:xfrm>
            <a:off x="7442643" y="1267908"/>
            <a:ext cx="469900" cy="266700"/>
          </a:xfrm>
          <a:prstGeom prst="rect">
            <a:avLst/>
          </a:prstGeom>
          <a:noFill/>
        </p:spPr>
        <p:txBody>
          <a:bodyPr vert="horz" wrap="square" lIns="0" tIns="0" rIns="0" bIns="0" rtlCol="0" anchor="t" anchorCtr="1">
            <a:noAutofit/>
          </a:bodyPr>
          <a:lstStyle/>
          <a:p>
            <a:pPr algn="ctr"/>
            <a:r>
              <a:rPr lang="fr-FR" sz="1200" dirty="0">
                <a:solidFill>
                  <a:srgbClr val="000000"/>
                </a:solidFill>
                <a:latin typeface="Trebuchet MS" panose="020B0603020202020204" pitchFamily="34" charset="0"/>
              </a:rPr>
              <a:t>21</a:t>
            </a:r>
          </a:p>
        </p:txBody>
      </p:sp>
      <p:sp>
        <p:nvSpPr>
          <p:cNvPr id="78" name="ZoneTexte 77">
            <a:extLst>
              <a:ext uri="{FF2B5EF4-FFF2-40B4-BE49-F238E27FC236}">
                <a16:creationId xmlns:a16="http://schemas.microsoft.com/office/drawing/2014/main" id="{8C2C3E14-D41C-D46B-4CE6-F093136729AB}"/>
              </a:ext>
            </a:extLst>
          </p:cNvPr>
          <p:cNvSpPr txBox="1"/>
          <p:nvPr/>
        </p:nvSpPr>
        <p:spPr>
          <a:xfrm>
            <a:off x="8226957" y="1267908"/>
            <a:ext cx="482600" cy="266700"/>
          </a:xfrm>
          <a:prstGeom prst="rect">
            <a:avLst/>
          </a:prstGeom>
          <a:noFill/>
        </p:spPr>
        <p:txBody>
          <a:bodyPr vert="horz" wrap="square" lIns="0" tIns="0" rIns="0" bIns="0" rtlCol="0" anchor="t" anchorCtr="1">
            <a:noAutofit/>
          </a:bodyPr>
          <a:lstStyle/>
          <a:p>
            <a:pPr algn="ctr"/>
            <a:r>
              <a:rPr lang="fr-FR" sz="1200" dirty="0">
                <a:solidFill>
                  <a:srgbClr val="000000"/>
                </a:solidFill>
                <a:latin typeface="Trebuchet MS" panose="020B0603020202020204" pitchFamily="34" charset="0"/>
              </a:rPr>
              <a:t>93</a:t>
            </a:r>
          </a:p>
        </p:txBody>
      </p:sp>
      <p:sp>
        <p:nvSpPr>
          <p:cNvPr id="79" name="ZoneTexte 78">
            <a:extLst>
              <a:ext uri="{FF2B5EF4-FFF2-40B4-BE49-F238E27FC236}">
                <a16:creationId xmlns:a16="http://schemas.microsoft.com/office/drawing/2014/main" id="{0D785813-5B9D-9F8A-5052-07021BE0BE4B}"/>
              </a:ext>
            </a:extLst>
          </p:cNvPr>
          <p:cNvSpPr txBox="1"/>
          <p:nvPr/>
        </p:nvSpPr>
        <p:spPr>
          <a:xfrm>
            <a:off x="9070380" y="1261558"/>
            <a:ext cx="469900" cy="279400"/>
          </a:xfrm>
          <a:prstGeom prst="rect">
            <a:avLst/>
          </a:prstGeom>
          <a:noFill/>
        </p:spPr>
        <p:txBody>
          <a:bodyPr vert="horz" wrap="square" lIns="0" tIns="0" rIns="0" bIns="0" rtlCol="0" anchor="t" anchorCtr="1">
            <a:noAutofit/>
          </a:bodyPr>
          <a:lstStyle/>
          <a:p>
            <a:pPr algn="ctr"/>
            <a:r>
              <a:rPr lang="fr-FR" sz="1200" dirty="0">
                <a:solidFill>
                  <a:srgbClr val="000000"/>
                </a:solidFill>
                <a:latin typeface="Trebuchet MS" panose="020B0603020202020204" pitchFamily="34" charset="0"/>
              </a:rPr>
              <a:t>53</a:t>
            </a:r>
          </a:p>
        </p:txBody>
      </p:sp>
      <p:cxnSp>
        <p:nvCxnSpPr>
          <p:cNvPr id="82" name="Connecteur droit 81">
            <a:extLst>
              <a:ext uri="{FF2B5EF4-FFF2-40B4-BE49-F238E27FC236}">
                <a16:creationId xmlns:a16="http://schemas.microsoft.com/office/drawing/2014/main" id="{61DB1381-CF5B-D001-BE10-93204C4D62B8}"/>
              </a:ext>
            </a:extLst>
          </p:cNvPr>
          <p:cNvCxnSpPr/>
          <p:nvPr/>
        </p:nvCxnSpPr>
        <p:spPr>
          <a:xfrm>
            <a:off x="301452" y="4310744"/>
            <a:ext cx="96336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9D2E0486-BEB2-A9AA-DF54-DF761BB5A7BF}"/>
              </a:ext>
            </a:extLst>
          </p:cNvPr>
          <p:cNvCxnSpPr/>
          <p:nvPr/>
        </p:nvCxnSpPr>
        <p:spPr>
          <a:xfrm>
            <a:off x="343323" y="6151261"/>
            <a:ext cx="96336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21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48DA99C-C77A-6513-4F4A-9D4C0676EE65}"/>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FF878742-18EE-D8DF-0CF2-53A137FE9A5F}"/>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595EFE00-612F-21AD-39AE-321B330A710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38100"/>
            <a:ext cx="10718800" cy="1206500"/>
          </a:xfrm>
          <a:prstGeom prst="rect">
            <a:avLst/>
          </a:prstGeom>
        </p:spPr>
      </p:pic>
      <p:sp>
        <p:nvSpPr>
          <p:cNvPr id="10" name="ZoneTexte 9">
            <a:extLst>
              <a:ext uri="{FF2B5EF4-FFF2-40B4-BE49-F238E27FC236}">
                <a16:creationId xmlns:a16="http://schemas.microsoft.com/office/drawing/2014/main" id="{ED361357-DD29-45F8-BB55-595D3BE49262}"/>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sp>
        <p:nvSpPr>
          <p:cNvPr id="11" name="ZoneTexte 10">
            <a:extLst>
              <a:ext uri="{FF2B5EF4-FFF2-40B4-BE49-F238E27FC236}">
                <a16:creationId xmlns:a16="http://schemas.microsoft.com/office/drawing/2014/main" id="{69C9B60A-412C-055C-028B-C443D8537C73}"/>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dirty="0">
                <a:solidFill>
                  <a:srgbClr val="FFFFFF"/>
                </a:solidFill>
                <a:latin typeface="Calibri" panose="020F0502020204030204" pitchFamily="34" charset="0"/>
              </a:rPr>
              <a:t>VUE GLOBALE DES RÉSULTATS -  LA TYPOLOGIE PAR NIVEAU D’ENCADREMENT</a:t>
            </a:r>
          </a:p>
        </p:txBody>
      </p:sp>
      <p:pic>
        <p:nvPicPr>
          <p:cNvPr id="13" name="Image 12">
            <a:extLst>
              <a:ext uri="{FF2B5EF4-FFF2-40B4-BE49-F238E27FC236}">
                <a16:creationId xmlns:a16="http://schemas.microsoft.com/office/drawing/2014/main" id="{B7637181-F974-1E13-7BAA-F8230E354913}"/>
              </a:ext>
            </a:extLst>
          </p:cNvPr>
          <p:cNvPicPr>
            <a:picLocks/>
          </p:cNvPicPr>
          <p:nvPr/>
        </p:nvPicPr>
        <p:blipFill>
          <a:blip r:embed="rId4"/>
          <a:stretch>
            <a:fillRect/>
          </a:stretch>
        </p:blipFill>
        <p:spPr>
          <a:xfrm>
            <a:off x="139700" y="812800"/>
            <a:ext cx="1917700" cy="6083300"/>
          </a:xfrm>
          <a:prstGeom prst="rect">
            <a:avLst/>
          </a:prstGeom>
        </p:spPr>
      </p:pic>
      <p:pic>
        <p:nvPicPr>
          <p:cNvPr id="15" name="Image 14">
            <a:extLst>
              <a:ext uri="{FF2B5EF4-FFF2-40B4-BE49-F238E27FC236}">
                <a16:creationId xmlns:a16="http://schemas.microsoft.com/office/drawing/2014/main" id="{53916C88-D1FF-32CB-EF5B-03784B502A91}"/>
              </a:ext>
            </a:extLst>
          </p:cNvPr>
          <p:cNvPicPr>
            <a:picLocks/>
          </p:cNvPicPr>
          <p:nvPr/>
        </p:nvPicPr>
        <p:blipFill>
          <a:blip r:embed="rId5"/>
          <a:stretch>
            <a:fillRect/>
          </a:stretch>
        </p:blipFill>
        <p:spPr>
          <a:xfrm>
            <a:off x="3683000" y="762000"/>
            <a:ext cx="4216400" cy="5842000"/>
          </a:xfrm>
          <a:prstGeom prst="rect">
            <a:avLst/>
          </a:prstGeom>
        </p:spPr>
      </p:pic>
      <p:pic>
        <p:nvPicPr>
          <p:cNvPr id="17" name="Image 16">
            <a:extLst>
              <a:ext uri="{FF2B5EF4-FFF2-40B4-BE49-F238E27FC236}">
                <a16:creationId xmlns:a16="http://schemas.microsoft.com/office/drawing/2014/main" id="{1467F571-D897-AB5A-3012-7E139DF9A194}"/>
              </a:ext>
            </a:extLst>
          </p:cNvPr>
          <p:cNvPicPr>
            <a:picLocks/>
          </p:cNvPicPr>
          <p:nvPr/>
        </p:nvPicPr>
        <p:blipFill>
          <a:blip r:embed="rId6"/>
          <a:stretch>
            <a:fillRect/>
          </a:stretch>
        </p:blipFill>
        <p:spPr>
          <a:xfrm>
            <a:off x="4368800" y="762000"/>
            <a:ext cx="4216400" cy="5842000"/>
          </a:xfrm>
          <a:prstGeom prst="rect">
            <a:avLst/>
          </a:prstGeom>
        </p:spPr>
      </p:pic>
      <p:sp>
        <p:nvSpPr>
          <p:cNvPr id="18" name="ZoneTexte 17">
            <a:extLst>
              <a:ext uri="{FF2B5EF4-FFF2-40B4-BE49-F238E27FC236}">
                <a16:creationId xmlns:a16="http://schemas.microsoft.com/office/drawing/2014/main" id="{ADA8053E-6A75-99CC-D565-BE76DA233C12}"/>
              </a:ext>
            </a:extLst>
          </p:cNvPr>
          <p:cNvSpPr txBox="1"/>
          <p:nvPr/>
        </p:nvSpPr>
        <p:spPr>
          <a:xfrm>
            <a:off x="4470400" y="66040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19" name="ZoneTexte 18">
            <a:extLst>
              <a:ext uri="{FF2B5EF4-FFF2-40B4-BE49-F238E27FC236}">
                <a16:creationId xmlns:a16="http://schemas.microsoft.com/office/drawing/2014/main" id="{7D0BFB54-9682-2898-A0E7-D7648D535872}"/>
              </a:ext>
            </a:extLst>
          </p:cNvPr>
          <p:cNvSpPr txBox="1"/>
          <p:nvPr/>
        </p:nvSpPr>
        <p:spPr>
          <a:xfrm>
            <a:off x="5130800" y="66040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0" name="ZoneTexte 19">
            <a:extLst>
              <a:ext uri="{FF2B5EF4-FFF2-40B4-BE49-F238E27FC236}">
                <a16:creationId xmlns:a16="http://schemas.microsoft.com/office/drawing/2014/main" id="{3C026273-5546-822B-F573-F3B893A8BA29}"/>
              </a:ext>
            </a:extLst>
          </p:cNvPr>
          <p:cNvSpPr txBox="1"/>
          <p:nvPr/>
        </p:nvSpPr>
        <p:spPr>
          <a:xfrm>
            <a:off x="6438900" y="66167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1" name="ZoneTexte 20">
            <a:extLst>
              <a:ext uri="{FF2B5EF4-FFF2-40B4-BE49-F238E27FC236}">
                <a16:creationId xmlns:a16="http://schemas.microsoft.com/office/drawing/2014/main" id="{3515EC23-A4D1-D5C5-9205-FFD9E175204C}"/>
              </a:ext>
            </a:extLst>
          </p:cNvPr>
          <p:cNvSpPr txBox="1"/>
          <p:nvPr/>
        </p:nvSpPr>
        <p:spPr>
          <a:xfrm>
            <a:off x="7099300" y="66167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2" name="ZoneTexte 21">
            <a:extLst>
              <a:ext uri="{FF2B5EF4-FFF2-40B4-BE49-F238E27FC236}">
                <a16:creationId xmlns:a16="http://schemas.microsoft.com/office/drawing/2014/main" id="{EA76D5D5-9F04-289A-1B80-59157F8DC63A}"/>
              </a:ext>
            </a:extLst>
          </p:cNvPr>
          <p:cNvSpPr txBox="1"/>
          <p:nvPr/>
        </p:nvSpPr>
        <p:spPr>
          <a:xfrm>
            <a:off x="4622800" y="6858000"/>
            <a:ext cx="838200" cy="292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Encadrant</a:t>
            </a:r>
          </a:p>
        </p:txBody>
      </p:sp>
      <p:sp>
        <p:nvSpPr>
          <p:cNvPr id="23" name="ZoneTexte 22">
            <a:extLst>
              <a:ext uri="{FF2B5EF4-FFF2-40B4-BE49-F238E27FC236}">
                <a16:creationId xmlns:a16="http://schemas.microsoft.com/office/drawing/2014/main" id="{2818B39C-797F-CC4D-1B4A-7A5ECC259411}"/>
              </a:ext>
            </a:extLst>
          </p:cNvPr>
          <p:cNvSpPr txBox="1"/>
          <p:nvPr/>
        </p:nvSpPr>
        <p:spPr>
          <a:xfrm>
            <a:off x="6604000" y="6870700"/>
            <a:ext cx="1181100" cy="292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Non encadrant</a:t>
            </a:r>
          </a:p>
        </p:txBody>
      </p:sp>
      <p:sp>
        <p:nvSpPr>
          <p:cNvPr id="24" name="ZoneTexte 23">
            <a:extLst>
              <a:ext uri="{FF2B5EF4-FFF2-40B4-BE49-F238E27FC236}">
                <a16:creationId xmlns:a16="http://schemas.microsoft.com/office/drawing/2014/main" id="{3198DD01-B48C-9EEF-C582-65403210E06C}"/>
              </a:ext>
            </a:extLst>
          </p:cNvPr>
          <p:cNvSpPr txBox="1"/>
          <p:nvPr/>
        </p:nvSpPr>
        <p:spPr>
          <a:xfrm>
            <a:off x="6400800" y="1244600"/>
            <a:ext cx="4699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1 093</a:t>
            </a:r>
          </a:p>
        </p:txBody>
      </p:sp>
      <p:sp>
        <p:nvSpPr>
          <p:cNvPr id="25" name="ZoneTexte 24">
            <a:extLst>
              <a:ext uri="{FF2B5EF4-FFF2-40B4-BE49-F238E27FC236}">
                <a16:creationId xmlns:a16="http://schemas.microsoft.com/office/drawing/2014/main" id="{4044B927-84D7-94B8-696D-210A44F75549}"/>
              </a:ext>
            </a:extLst>
          </p:cNvPr>
          <p:cNvSpPr txBox="1"/>
          <p:nvPr/>
        </p:nvSpPr>
        <p:spPr>
          <a:xfrm>
            <a:off x="177800" y="6781800"/>
            <a:ext cx="1930400" cy="419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EHPAD</a:t>
            </a:r>
          </a:p>
        </p:txBody>
      </p:sp>
      <p:sp>
        <p:nvSpPr>
          <p:cNvPr id="26" name="ZoneTexte 25">
            <a:extLst>
              <a:ext uri="{FF2B5EF4-FFF2-40B4-BE49-F238E27FC236}">
                <a16:creationId xmlns:a16="http://schemas.microsoft.com/office/drawing/2014/main" id="{B3692E7B-E302-2E40-ED42-27F740F38ABD}"/>
              </a:ext>
            </a:extLst>
          </p:cNvPr>
          <p:cNvSpPr txBox="1"/>
          <p:nvPr/>
        </p:nvSpPr>
        <p:spPr>
          <a:xfrm>
            <a:off x="4432300" y="1257300"/>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130</a:t>
            </a:r>
          </a:p>
        </p:txBody>
      </p:sp>
      <p:cxnSp>
        <p:nvCxnSpPr>
          <p:cNvPr id="2" name="Connecteur droit 1">
            <a:extLst>
              <a:ext uri="{FF2B5EF4-FFF2-40B4-BE49-F238E27FC236}">
                <a16:creationId xmlns:a16="http://schemas.microsoft.com/office/drawing/2014/main" id="{9B9CC194-F427-40A7-FCB5-C09DEEC11FB9}"/>
              </a:ext>
            </a:extLst>
          </p:cNvPr>
          <p:cNvCxnSpPr/>
          <p:nvPr/>
        </p:nvCxnSpPr>
        <p:spPr>
          <a:xfrm>
            <a:off x="301452" y="4310744"/>
            <a:ext cx="96336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D9C8D24B-B55E-6E7E-8849-5CEEDB6D9AF2}"/>
              </a:ext>
            </a:extLst>
          </p:cNvPr>
          <p:cNvCxnSpPr/>
          <p:nvPr/>
        </p:nvCxnSpPr>
        <p:spPr>
          <a:xfrm>
            <a:off x="343323" y="6151261"/>
            <a:ext cx="96336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23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B638F8-F5BE-7A61-D4F0-E847006B9655}"/>
              </a:ext>
            </a:extLst>
          </p:cNvPr>
          <p:cNvPicPr>
            <a:picLocks/>
          </p:cNvPicPr>
          <p:nvPr/>
        </p:nvPicPr>
        <p:blipFill>
          <a:blip r:embed="rId2"/>
          <a:stretch>
            <a:fillRect/>
          </a:stretch>
        </p:blipFill>
        <p:spPr>
          <a:xfrm>
            <a:off x="-12700" y="7200900"/>
            <a:ext cx="10731500" cy="393700"/>
          </a:xfrm>
          <a:prstGeom prst="rect">
            <a:avLst/>
          </a:prstGeom>
        </p:spPr>
      </p:pic>
      <p:sp>
        <p:nvSpPr>
          <p:cNvPr id="6" name="ZoneTexte 5">
            <a:extLst>
              <a:ext uri="{FF2B5EF4-FFF2-40B4-BE49-F238E27FC236}">
                <a16:creationId xmlns:a16="http://schemas.microsoft.com/office/drawing/2014/main" id="{48D6F7D7-D627-AD25-FD91-7BA3EB94C448}"/>
              </a:ext>
            </a:extLst>
          </p:cNvPr>
          <p:cNvSpPr txBox="1"/>
          <p:nvPr/>
        </p:nvSpPr>
        <p:spPr>
          <a:xfrm>
            <a:off x="3276600" y="7251700"/>
            <a:ext cx="4584700" cy="304800"/>
          </a:xfrm>
          <a:prstGeom prst="rect">
            <a:avLst/>
          </a:prstGeom>
          <a:noFill/>
        </p:spPr>
        <p:txBody>
          <a:bodyPr vert="horz" wrap="square" lIns="0" tIns="0" rIns="0" bIns="0" rtlCol="0" anchor="t" anchorCtr="1">
            <a:noAutofit/>
          </a:bodyPr>
          <a:lstStyle/>
          <a:p>
            <a:pPr algn="ctr"/>
            <a:r>
              <a:rPr lang="fr-FR" sz="1100">
                <a:solidFill>
                  <a:srgbClr val="FFFFFF"/>
                </a:solidFill>
                <a:latin typeface="Trebuchet MS" panose="020B0603020202020204" pitchFamily="34" charset="0"/>
              </a:rPr>
              <a:t>www.pragma-management.fr</a:t>
            </a:r>
          </a:p>
        </p:txBody>
      </p:sp>
      <p:pic>
        <p:nvPicPr>
          <p:cNvPr id="9" name="Image 8">
            <a:extLst>
              <a:ext uri="{FF2B5EF4-FFF2-40B4-BE49-F238E27FC236}">
                <a16:creationId xmlns:a16="http://schemas.microsoft.com/office/drawing/2014/main" id="{EE1E2F64-4808-839C-5B64-13EF6F324D0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700" y="38100"/>
            <a:ext cx="10731500" cy="1206500"/>
          </a:xfrm>
          <a:prstGeom prst="rect">
            <a:avLst/>
          </a:prstGeom>
        </p:spPr>
      </p:pic>
      <p:sp>
        <p:nvSpPr>
          <p:cNvPr id="10" name="ZoneTexte 9">
            <a:extLst>
              <a:ext uri="{FF2B5EF4-FFF2-40B4-BE49-F238E27FC236}">
                <a16:creationId xmlns:a16="http://schemas.microsoft.com/office/drawing/2014/main" id="{7590E11D-D3D9-69CD-DEC0-90C93273834F}"/>
              </a:ext>
            </a:extLst>
          </p:cNvPr>
          <p:cNvSpPr txBox="1"/>
          <p:nvPr/>
        </p:nvSpPr>
        <p:spPr>
          <a:xfrm>
            <a:off x="101600" y="7264400"/>
            <a:ext cx="5359400" cy="279400"/>
          </a:xfrm>
          <a:prstGeom prst="rect">
            <a:avLst/>
          </a:prstGeom>
          <a:noFill/>
        </p:spPr>
        <p:txBody>
          <a:bodyPr vert="horz" wrap="square" lIns="0" tIns="0" rIns="0" bIns="0" rtlCol="0" anchor="ctr" anchorCtr="0">
            <a:noAutofit/>
          </a:bodyPr>
          <a:lstStyle/>
          <a:p>
            <a:r>
              <a:rPr lang="fr-FR" sz="1200">
                <a:solidFill>
                  <a:srgbClr val="FFFFFF"/>
                </a:solidFill>
                <a:latin typeface="Trebuchet MS" panose="020B0603020202020204" pitchFamily="34" charset="0"/>
              </a:rPr>
              <a:t>EHPAD</a:t>
            </a:r>
          </a:p>
        </p:txBody>
      </p:sp>
      <p:sp>
        <p:nvSpPr>
          <p:cNvPr id="11" name="ZoneTexte 10">
            <a:extLst>
              <a:ext uri="{FF2B5EF4-FFF2-40B4-BE49-F238E27FC236}">
                <a16:creationId xmlns:a16="http://schemas.microsoft.com/office/drawing/2014/main" id="{E3151D84-B3DF-11EB-E62A-5F099BD7D245}"/>
              </a:ext>
            </a:extLst>
          </p:cNvPr>
          <p:cNvSpPr txBox="1"/>
          <p:nvPr/>
        </p:nvSpPr>
        <p:spPr>
          <a:xfrm>
            <a:off x="3187700" y="241300"/>
            <a:ext cx="6388100" cy="939800"/>
          </a:xfrm>
          <a:prstGeom prst="rect">
            <a:avLst/>
          </a:prstGeom>
          <a:noFill/>
        </p:spPr>
        <p:txBody>
          <a:bodyPr vert="horz" wrap="square" lIns="0" tIns="0" rIns="0" bIns="0" rtlCol="0" anchor="ctr" anchorCtr="0">
            <a:noAutofit/>
          </a:bodyPr>
          <a:lstStyle/>
          <a:p>
            <a:r>
              <a:rPr lang="fr-FR" sz="2200">
                <a:solidFill>
                  <a:srgbClr val="FFFFFF"/>
                </a:solidFill>
                <a:latin typeface="Calibri" panose="020F0502020204030204" pitchFamily="34" charset="0"/>
              </a:rPr>
              <a:t>VUE GLOBALE DES RÉSULTATS -  LA TYPOLOGIE PAR ANCIENNETÉ</a:t>
            </a:r>
          </a:p>
        </p:txBody>
      </p:sp>
      <p:pic>
        <p:nvPicPr>
          <p:cNvPr id="13" name="Image 12">
            <a:extLst>
              <a:ext uri="{FF2B5EF4-FFF2-40B4-BE49-F238E27FC236}">
                <a16:creationId xmlns:a16="http://schemas.microsoft.com/office/drawing/2014/main" id="{B79F383D-BAA4-0A67-A347-C65F257BBCAD}"/>
              </a:ext>
            </a:extLst>
          </p:cNvPr>
          <p:cNvPicPr>
            <a:picLocks/>
          </p:cNvPicPr>
          <p:nvPr/>
        </p:nvPicPr>
        <p:blipFill>
          <a:blip r:embed="rId4"/>
          <a:stretch>
            <a:fillRect/>
          </a:stretch>
        </p:blipFill>
        <p:spPr>
          <a:xfrm>
            <a:off x="139700" y="812800"/>
            <a:ext cx="1917700" cy="6083300"/>
          </a:xfrm>
          <a:prstGeom prst="rect">
            <a:avLst/>
          </a:prstGeom>
        </p:spPr>
      </p:pic>
      <p:pic>
        <p:nvPicPr>
          <p:cNvPr id="15" name="Image 14">
            <a:extLst>
              <a:ext uri="{FF2B5EF4-FFF2-40B4-BE49-F238E27FC236}">
                <a16:creationId xmlns:a16="http://schemas.microsoft.com/office/drawing/2014/main" id="{00958C06-F9FC-DEF4-75BD-26948A3660AA}"/>
              </a:ext>
            </a:extLst>
          </p:cNvPr>
          <p:cNvPicPr>
            <a:picLocks/>
          </p:cNvPicPr>
          <p:nvPr/>
        </p:nvPicPr>
        <p:blipFill>
          <a:blip r:embed="rId5"/>
          <a:stretch>
            <a:fillRect/>
          </a:stretch>
        </p:blipFill>
        <p:spPr>
          <a:xfrm>
            <a:off x="2336800" y="850900"/>
            <a:ext cx="6959600" cy="5753100"/>
          </a:xfrm>
          <a:prstGeom prst="rect">
            <a:avLst/>
          </a:prstGeom>
        </p:spPr>
      </p:pic>
      <p:pic>
        <p:nvPicPr>
          <p:cNvPr id="17" name="Image 16">
            <a:extLst>
              <a:ext uri="{FF2B5EF4-FFF2-40B4-BE49-F238E27FC236}">
                <a16:creationId xmlns:a16="http://schemas.microsoft.com/office/drawing/2014/main" id="{3D4B1866-7C47-CF81-CE15-CBA11C34A5EF}"/>
              </a:ext>
            </a:extLst>
          </p:cNvPr>
          <p:cNvPicPr>
            <a:picLocks/>
          </p:cNvPicPr>
          <p:nvPr/>
        </p:nvPicPr>
        <p:blipFill>
          <a:blip r:embed="rId6"/>
          <a:stretch>
            <a:fillRect/>
          </a:stretch>
        </p:blipFill>
        <p:spPr>
          <a:xfrm>
            <a:off x="2806700" y="850900"/>
            <a:ext cx="6972300" cy="5753100"/>
          </a:xfrm>
          <a:prstGeom prst="rect">
            <a:avLst/>
          </a:prstGeom>
        </p:spPr>
      </p:pic>
      <p:sp>
        <p:nvSpPr>
          <p:cNvPr id="18" name="ZoneTexte 17">
            <a:extLst>
              <a:ext uri="{FF2B5EF4-FFF2-40B4-BE49-F238E27FC236}">
                <a16:creationId xmlns:a16="http://schemas.microsoft.com/office/drawing/2014/main" id="{809D120B-CA2D-60D2-C5D1-34FDEEC0D33E}"/>
              </a:ext>
            </a:extLst>
          </p:cNvPr>
          <p:cNvSpPr txBox="1"/>
          <p:nvPr/>
        </p:nvSpPr>
        <p:spPr>
          <a:xfrm>
            <a:off x="27051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19" name="ZoneTexte 18">
            <a:extLst>
              <a:ext uri="{FF2B5EF4-FFF2-40B4-BE49-F238E27FC236}">
                <a16:creationId xmlns:a16="http://schemas.microsoft.com/office/drawing/2014/main" id="{BA4CCBF8-B745-9E64-F64A-9B5421A5642B}"/>
              </a:ext>
            </a:extLst>
          </p:cNvPr>
          <p:cNvSpPr txBox="1"/>
          <p:nvPr/>
        </p:nvSpPr>
        <p:spPr>
          <a:xfrm>
            <a:off x="31750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0" name="ZoneTexte 19">
            <a:extLst>
              <a:ext uri="{FF2B5EF4-FFF2-40B4-BE49-F238E27FC236}">
                <a16:creationId xmlns:a16="http://schemas.microsoft.com/office/drawing/2014/main" id="{EA9B847B-F4DC-6736-8B99-ABBDE40EA3BE}"/>
              </a:ext>
            </a:extLst>
          </p:cNvPr>
          <p:cNvSpPr txBox="1"/>
          <p:nvPr/>
        </p:nvSpPr>
        <p:spPr>
          <a:xfrm>
            <a:off x="49403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1" name="ZoneTexte 20">
            <a:extLst>
              <a:ext uri="{FF2B5EF4-FFF2-40B4-BE49-F238E27FC236}">
                <a16:creationId xmlns:a16="http://schemas.microsoft.com/office/drawing/2014/main" id="{6CD86224-938B-7AFD-0B6B-CCD7A06675F2}"/>
              </a:ext>
            </a:extLst>
          </p:cNvPr>
          <p:cNvSpPr txBox="1"/>
          <p:nvPr/>
        </p:nvSpPr>
        <p:spPr>
          <a:xfrm>
            <a:off x="54356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2" name="ZoneTexte 21">
            <a:extLst>
              <a:ext uri="{FF2B5EF4-FFF2-40B4-BE49-F238E27FC236}">
                <a16:creationId xmlns:a16="http://schemas.microsoft.com/office/drawing/2014/main" id="{54939240-CA56-70F9-B423-051E385DE3B6}"/>
              </a:ext>
            </a:extLst>
          </p:cNvPr>
          <p:cNvSpPr txBox="1"/>
          <p:nvPr/>
        </p:nvSpPr>
        <p:spPr>
          <a:xfrm>
            <a:off x="71755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3" name="ZoneTexte 22">
            <a:extLst>
              <a:ext uri="{FF2B5EF4-FFF2-40B4-BE49-F238E27FC236}">
                <a16:creationId xmlns:a16="http://schemas.microsoft.com/office/drawing/2014/main" id="{F7D7DA1D-8786-AA93-84EC-0DEE88901720}"/>
              </a:ext>
            </a:extLst>
          </p:cNvPr>
          <p:cNvSpPr txBox="1"/>
          <p:nvPr/>
        </p:nvSpPr>
        <p:spPr>
          <a:xfrm>
            <a:off x="7721600" y="6591300"/>
            <a:ext cx="4826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24" name="ZoneTexte 23">
            <a:extLst>
              <a:ext uri="{FF2B5EF4-FFF2-40B4-BE49-F238E27FC236}">
                <a16:creationId xmlns:a16="http://schemas.microsoft.com/office/drawing/2014/main" id="{91B7FB4F-E4A0-ED6E-4878-33CBD53076DA}"/>
              </a:ext>
            </a:extLst>
          </p:cNvPr>
          <p:cNvSpPr txBox="1"/>
          <p:nvPr/>
        </p:nvSpPr>
        <p:spPr>
          <a:xfrm>
            <a:off x="2616200" y="6781800"/>
            <a:ext cx="1168400" cy="4064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Moins de 1 an</a:t>
            </a:r>
          </a:p>
        </p:txBody>
      </p:sp>
      <p:sp>
        <p:nvSpPr>
          <p:cNvPr id="25" name="ZoneTexte 24">
            <a:extLst>
              <a:ext uri="{FF2B5EF4-FFF2-40B4-BE49-F238E27FC236}">
                <a16:creationId xmlns:a16="http://schemas.microsoft.com/office/drawing/2014/main" id="{2C05D6B0-5D04-02CF-21CF-B3C004499821}"/>
              </a:ext>
            </a:extLst>
          </p:cNvPr>
          <p:cNvSpPr txBox="1"/>
          <p:nvPr/>
        </p:nvSpPr>
        <p:spPr>
          <a:xfrm>
            <a:off x="3695700" y="6769100"/>
            <a:ext cx="1219200" cy="4318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De 1 an à moins de 2 ans</a:t>
            </a:r>
          </a:p>
        </p:txBody>
      </p:sp>
      <p:sp>
        <p:nvSpPr>
          <p:cNvPr id="26" name="ZoneTexte 25">
            <a:extLst>
              <a:ext uri="{FF2B5EF4-FFF2-40B4-BE49-F238E27FC236}">
                <a16:creationId xmlns:a16="http://schemas.microsoft.com/office/drawing/2014/main" id="{19ADF7CB-01F8-447B-D478-D10E7DF379A7}"/>
              </a:ext>
            </a:extLst>
          </p:cNvPr>
          <p:cNvSpPr txBox="1"/>
          <p:nvPr/>
        </p:nvSpPr>
        <p:spPr>
          <a:xfrm>
            <a:off x="4927600" y="6807200"/>
            <a:ext cx="1079500" cy="3429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De 2 ans à moins de 5 ans</a:t>
            </a:r>
          </a:p>
        </p:txBody>
      </p:sp>
      <p:sp>
        <p:nvSpPr>
          <p:cNvPr id="27" name="ZoneTexte 26">
            <a:extLst>
              <a:ext uri="{FF2B5EF4-FFF2-40B4-BE49-F238E27FC236}">
                <a16:creationId xmlns:a16="http://schemas.microsoft.com/office/drawing/2014/main" id="{40BA7A01-187E-EA75-3300-8409031086D5}"/>
              </a:ext>
            </a:extLst>
          </p:cNvPr>
          <p:cNvSpPr txBox="1"/>
          <p:nvPr/>
        </p:nvSpPr>
        <p:spPr>
          <a:xfrm>
            <a:off x="6007100" y="6781800"/>
            <a:ext cx="1181100" cy="3937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De 5 ans à moins de 10 ans</a:t>
            </a:r>
          </a:p>
        </p:txBody>
      </p:sp>
      <p:sp>
        <p:nvSpPr>
          <p:cNvPr id="28" name="ZoneTexte 27">
            <a:extLst>
              <a:ext uri="{FF2B5EF4-FFF2-40B4-BE49-F238E27FC236}">
                <a16:creationId xmlns:a16="http://schemas.microsoft.com/office/drawing/2014/main" id="{8D155486-4ECF-A9FA-2AED-4B4E410196AE}"/>
              </a:ext>
            </a:extLst>
          </p:cNvPr>
          <p:cNvSpPr txBox="1"/>
          <p:nvPr/>
        </p:nvSpPr>
        <p:spPr>
          <a:xfrm>
            <a:off x="38227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29" name="ZoneTexte 28">
            <a:extLst>
              <a:ext uri="{FF2B5EF4-FFF2-40B4-BE49-F238E27FC236}">
                <a16:creationId xmlns:a16="http://schemas.microsoft.com/office/drawing/2014/main" id="{635186FD-7BBB-08C4-C0D0-9B45145755CE}"/>
              </a:ext>
            </a:extLst>
          </p:cNvPr>
          <p:cNvSpPr txBox="1"/>
          <p:nvPr/>
        </p:nvSpPr>
        <p:spPr>
          <a:xfrm>
            <a:off x="42926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30" name="ZoneTexte 29">
            <a:extLst>
              <a:ext uri="{FF2B5EF4-FFF2-40B4-BE49-F238E27FC236}">
                <a16:creationId xmlns:a16="http://schemas.microsoft.com/office/drawing/2014/main" id="{3AB488D9-D00E-38AD-0DD3-4D5F7405E3F5}"/>
              </a:ext>
            </a:extLst>
          </p:cNvPr>
          <p:cNvSpPr txBox="1"/>
          <p:nvPr/>
        </p:nvSpPr>
        <p:spPr>
          <a:xfrm>
            <a:off x="60960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31" name="ZoneTexte 30">
            <a:extLst>
              <a:ext uri="{FF2B5EF4-FFF2-40B4-BE49-F238E27FC236}">
                <a16:creationId xmlns:a16="http://schemas.microsoft.com/office/drawing/2014/main" id="{21C4C01F-08AF-97EE-9C22-1314ABAAE340}"/>
              </a:ext>
            </a:extLst>
          </p:cNvPr>
          <p:cNvSpPr txBox="1"/>
          <p:nvPr/>
        </p:nvSpPr>
        <p:spPr>
          <a:xfrm>
            <a:off x="65659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32" name="ZoneTexte 31">
            <a:extLst>
              <a:ext uri="{FF2B5EF4-FFF2-40B4-BE49-F238E27FC236}">
                <a16:creationId xmlns:a16="http://schemas.microsoft.com/office/drawing/2014/main" id="{B89F9FD7-9825-CFEB-DD3D-A56D03E4F423}"/>
              </a:ext>
            </a:extLst>
          </p:cNvPr>
          <p:cNvSpPr txBox="1"/>
          <p:nvPr/>
        </p:nvSpPr>
        <p:spPr>
          <a:xfrm>
            <a:off x="83566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2024</a:t>
            </a:r>
          </a:p>
        </p:txBody>
      </p:sp>
      <p:sp>
        <p:nvSpPr>
          <p:cNvPr id="33" name="ZoneTexte 32">
            <a:extLst>
              <a:ext uri="{FF2B5EF4-FFF2-40B4-BE49-F238E27FC236}">
                <a16:creationId xmlns:a16="http://schemas.microsoft.com/office/drawing/2014/main" id="{2BBB5B0A-D719-4642-F027-D5085DCD2FA6}"/>
              </a:ext>
            </a:extLst>
          </p:cNvPr>
          <p:cNvSpPr txBox="1"/>
          <p:nvPr/>
        </p:nvSpPr>
        <p:spPr>
          <a:xfrm>
            <a:off x="8826500" y="6591300"/>
            <a:ext cx="495300" cy="292100"/>
          </a:xfrm>
          <a:prstGeom prst="rect">
            <a:avLst/>
          </a:prstGeom>
          <a:noFill/>
        </p:spPr>
        <p:txBody>
          <a:bodyPr vert="horz" wrap="square" lIns="0" tIns="0" rIns="0" bIns="0" rtlCol="0" anchor="t" anchorCtr="1">
            <a:noAutofit/>
          </a:bodyPr>
          <a:lstStyle/>
          <a:p>
            <a:pPr algn="ctr"/>
            <a:r>
              <a:rPr lang="fr-FR" sz="1000">
                <a:solidFill>
                  <a:srgbClr val="000000"/>
                </a:solidFill>
                <a:latin typeface="Calibri" panose="020F0502020204030204" pitchFamily="34" charset="0"/>
              </a:rPr>
              <a:t>2022</a:t>
            </a:r>
          </a:p>
        </p:txBody>
      </p:sp>
      <p:sp>
        <p:nvSpPr>
          <p:cNvPr id="34" name="ZoneTexte 33">
            <a:extLst>
              <a:ext uri="{FF2B5EF4-FFF2-40B4-BE49-F238E27FC236}">
                <a16:creationId xmlns:a16="http://schemas.microsoft.com/office/drawing/2014/main" id="{1A43E33A-4097-BBC4-2354-BC77867C620B}"/>
              </a:ext>
            </a:extLst>
          </p:cNvPr>
          <p:cNvSpPr txBox="1"/>
          <p:nvPr/>
        </p:nvSpPr>
        <p:spPr>
          <a:xfrm>
            <a:off x="7124700" y="6781800"/>
            <a:ext cx="1168400" cy="3937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De 10 ans à moins de 20 ans</a:t>
            </a:r>
          </a:p>
        </p:txBody>
      </p:sp>
      <p:sp>
        <p:nvSpPr>
          <p:cNvPr id="35" name="ZoneTexte 34">
            <a:extLst>
              <a:ext uri="{FF2B5EF4-FFF2-40B4-BE49-F238E27FC236}">
                <a16:creationId xmlns:a16="http://schemas.microsoft.com/office/drawing/2014/main" id="{D566F133-8080-FF21-7B11-59EB3609A112}"/>
              </a:ext>
            </a:extLst>
          </p:cNvPr>
          <p:cNvSpPr txBox="1"/>
          <p:nvPr/>
        </p:nvSpPr>
        <p:spPr>
          <a:xfrm>
            <a:off x="8305800" y="6781800"/>
            <a:ext cx="1168400" cy="393700"/>
          </a:xfrm>
          <a:prstGeom prst="rect">
            <a:avLst/>
          </a:prstGeom>
          <a:noFill/>
        </p:spPr>
        <p:txBody>
          <a:bodyPr vert="horz" wrap="square" lIns="0" tIns="0" rIns="0" bIns="0" rtlCol="0" anchor="ctr" anchorCtr="1">
            <a:noAutofit/>
          </a:bodyPr>
          <a:lstStyle/>
          <a:p>
            <a:pPr algn="ctr"/>
            <a:r>
              <a:rPr lang="fr-FR" sz="1000">
                <a:solidFill>
                  <a:srgbClr val="000000"/>
                </a:solidFill>
                <a:latin typeface="Calibri" panose="020F0502020204030204" pitchFamily="34" charset="0"/>
              </a:rPr>
              <a:t>De 20 ans et plus</a:t>
            </a:r>
          </a:p>
        </p:txBody>
      </p:sp>
      <p:sp>
        <p:nvSpPr>
          <p:cNvPr id="36" name="ZoneTexte 35">
            <a:extLst>
              <a:ext uri="{FF2B5EF4-FFF2-40B4-BE49-F238E27FC236}">
                <a16:creationId xmlns:a16="http://schemas.microsoft.com/office/drawing/2014/main" id="{0C07CA19-C737-BCB4-5D36-7A643F9C4A17}"/>
              </a:ext>
            </a:extLst>
          </p:cNvPr>
          <p:cNvSpPr txBox="1"/>
          <p:nvPr/>
        </p:nvSpPr>
        <p:spPr>
          <a:xfrm>
            <a:off x="2667000" y="1308100"/>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79</a:t>
            </a:r>
          </a:p>
        </p:txBody>
      </p:sp>
      <p:sp>
        <p:nvSpPr>
          <p:cNvPr id="37" name="ZoneTexte 36">
            <a:extLst>
              <a:ext uri="{FF2B5EF4-FFF2-40B4-BE49-F238E27FC236}">
                <a16:creationId xmlns:a16="http://schemas.microsoft.com/office/drawing/2014/main" id="{F337C43F-6F1B-993F-E841-8F71CF6BE8AF}"/>
              </a:ext>
            </a:extLst>
          </p:cNvPr>
          <p:cNvSpPr txBox="1"/>
          <p:nvPr/>
        </p:nvSpPr>
        <p:spPr>
          <a:xfrm>
            <a:off x="3784600" y="1308100"/>
            <a:ext cx="4699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103</a:t>
            </a:r>
          </a:p>
        </p:txBody>
      </p:sp>
      <p:sp>
        <p:nvSpPr>
          <p:cNvPr id="38" name="ZoneTexte 37">
            <a:extLst>
              <a:ext uri="{FF2B5EF4-FFF2-40B4-BE49-F238E27FC236}">
                <a16:creationId xmlns:a16="http://schemas.microsoft.com/office/drawing/2014/main" id="{2A4597F9-C6A9-5DEC-E61D-660AA87EA567}"/>
              </a:ext>
            </a:extLst>
          </p:cNvPr>
          <p:cNvSpPr txBox="1"/>
          <p:nvPr/>
        </p:nvSpPr>
        <p:spPr>
          <a:xfrm>
            <a:off x="4927600" y="1308100"/>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249</a:t>
            </a:r>
          </a:p>
        </p:txBody>
      </p:sp>
      <p:sp>
        <p:nvSpPr>
          <p:cNvPr id="39" name="ZoneTexte 38">
            <a:extLst>
              <a:ext uri="{FF2B5EF4-FFF2-40B4-BE49-F238E27FC236}">
                <a16:creationId xmlns:a16="http://schemas.microsoft.com/office/drawing/2014/main" id="{41460438-C064-6AA2-A219-E2D283E56590}"/>
              </a:ext>
            </a:extLst>
          </p:cNvPr>
          <p:cNvSpPr txBox="1"/>
          <p:nvPr/>
        </p:nvSpPr>
        <p:spPr>
          <a:xfrm>
            <a:off x="6070600" y="1308100"/>
            <a:ext cx="469900" cy="2794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196</a:t>
            </a:r>
          </a:p>
        </p:txBody>
      </p:sp>
      <p:sp>
        <p:nvSpPr>
          <p:cNvPr id="40" name="ZoneTexte 39">
            <a:extLst>
              <a:ext uri="{FF2B5EF4-FFF2-40B4-BE49-F238E27FC236}">
                <a16:creationId xmlns:a16="http://schemas.microsoft.com/office/drawing/2014/main" id="{AE3C7B0C-CD08-AE90-43DB-78A5E0EFFB9E}"/>
              </a:ext>
            </a:extLst>
          </p:cNvPr>
          <p:cNvSpPr txBox="1"/>
          <p:nvPr/>
        </p:nvSpPr>
        <p:spPr>
          <a:xfrm>
            <a:off x="7175500" y="1308100"/>
            <a:ext cx="4826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332</a:t>
            </a:r>
          </a:p>
        </p:txBody>
      </p:sp>
      <p:sp>
        <p:nvSpPr>
          <p:cNvPr id="41" name="ZoneTexte 40">
            <a:extLst>
              <a:ext uri="{FF2B5EF4-FFF2-40B4-BE49-F238E27FC236}">
                <a16:creationId xmlns:a16="http://schemas.microsoft.com/office/drawing/2014/main" id="{75EAE20B-0094-77FD-CBDA-8F500B50989D}"/>
              </a:ext>
            </a:extLst>
          </p:cNvPr>
          <p:cNvSpPr txBox="1"/>
          <p:nvPr/>
        </p:nvSpPr>
        <p:spPr>
          <a:xfrm>
            <a:off x="8331200" y="1308100"/>
            <a:ext cx="469900" cy="266700"/>
          </a:xfrm>
          <a:prstGeom prst="rect">
            <a:avLst/>
          </a:prstGeom>
          <a:noFill/>
        </p:spPr>
        <p:txBody>
          <a:bodyPr vert="horz" wrap="square" lIns="0" tIns="0" rIns="0" bIns="0" rtlCol="0" anchor="t" anchorCtr="1">
            <a:noAutofit/>
          </a:bodyPr>
          <a:lstStyle/>
          <a:p>
            <a:pPr algn="ctr"/>
            <a:r>
              <a:rPr lang="fr-FR" sz="1200">
                <a:solidFill>
                  <a:srgbClr val="000000"/>
                </a:solidFill>
                <a:latin typeface="Trebuchet MS" panose="020B0603020202020204" pitchFamily="34" charset="0"/>
              </a:rPr>
              <a:t>256</a:t>
            </a:r>
          </a:p>
        </p:txBody>
      </p:sp>
      <p:sp>
        <p:nvSpPr>
          <p:cNvPr id="42" name="ZoneTexte 41">
            <a:extLst>
              <a:ext uri="{FF2B5EF4-FFF2-40B4-BE49-F238E27FC236}">
                <a16:creationId xmlns:a16="http://schemas.microsoft.com/office/drawing/2014/main" id="{91E10EAB-21DC-DD43-0897-796EE5EA0885}"/>
              </a:ext>
            </a:extLst>
          </p:cNvPr>
          <p:cNvSpPr txBox="1"/>
          <p:nvPr/>
        </p:nvSpPr>
        <p:spPr>
          <a:xfrm>
            <a:off x="177800" y="6781800"/>
            <a:ext cx="1930400" cy="419100"/>
          </a:xfrm>
          <a:prstGeom prst="rect">
            <a:avLst/>
          </a:prstGeom>
          <a:noFill/>
        </p:spPr>
        <p:txBody>
          <a:bodyPr vert="horz" wrap="square" lIns="0" tIns="0" rIns="0" bIns="0" rtlCol="0" anchor="ctr" anchorCtr="1">
            <a:noAutofit/>
          </a:bodyPr>
          <a:lstStyle/>
          <a:p>
            <a:pPr algn="ctr"/>
            <a:r>
              <a:rPr lang="fr-FR" sz="1200">
                <a:solidFill>
                  <a:srgbClr val="000000"/>
                </a:solidFill>
                <a:latin typeface="Calibri" panose="020F0502020204030204" pitchFamily="34" charset="0"/>
              </a:rPr>
              <a:t>EHPAD</a:t>
            </a:r>
          </a:p>
        </p:txBody>
      </p:sp>
      <p:cxnSp>
        <p:nvCxnSpPr>
          <p:cNvPr id="2" name="Connecteur droit 1">
            <a:extLst>
              <a:ext uri="{FF2B5EF4-FFF2-40B4-BE49-F238E27FC236}">
                <a16:creationId xmlns:a16="http://schemas.microsoft.com/office/drawing/2014/main" id="{7C8EC875-BEFE-75A7-39AD-ACD6E51BB8C4}"/>
              </a:ext>
            </a:extLst>
          </p:cNvPr>
          <p:cNvCxnSpPr/>
          <p:nvPr/>
        </p:nvCxnSpPr>
        <p:spPr>
          <a:xfrm>
            <a:off x="301452" y="4310744"/>
            <a:ext cx="96336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66C9D094-DC63-4A26-56A5-534B4E6F106E}"/>
              </a:ext>
            </a:extLst>
          </p:cNvPr>
          <p:cNvCxnSpPr/>
          <p:nvPr/>
        </p:nvCxnSpPr>
        <p:spPr>
          <a:xfrm>
            <a:off x="343323" y="6151261"/>
            <a:ext cx="96336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48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C0D5487-A00C-507E-E94C-B90EA968FD28}"/>
              </a:ext>
            </a:extLst>
          </p:cNvPr>
          <p:cNvSpPr/>
          <p:nvPr/>
        </p:nvSpPr>
        <p:spPr>
          <a:xfrm>
            <a:off x="0" y="-359838"/>
            <a:ext cx="12361690" cy="8279350"/>
          </a:xfrm>
          <a:custGeom>
            <a:avLst/>
            <a:gdLst/>
            <a:ahLst/>
            <a:cxnLst/>
            <a:rect l="l" t="t" r="r" b="b"/>
            <a:pathLst>
              <a:path w="12192120" h="6840000">
                <a:moveTo>
                  <a:pt x="0" y="0"/>
                </a:moveTo>
                <a:lnTo>
                  <a:pt x="12192120" y="0"/>
                </a:lnTo>
                <a:lnTo>
                  <a:pt x="12192120" y="6840000"/>
                </a:lnTo>
                <a:lnTo>
                  <a:pt x="0" y="6840000"/>
                </a:lnTo>
                <a:lnTo>
                  <a:pt x="0" y="0"/>
                </a:lnTo>
                <a:close/>
              </a:path>
            </a:pathLst>
          </a:custGeom>
          <a:blipFill>
            <a:blip r:embed="rId2"/>
            <a:stretch>
              <a:fillRect l="-13508" b="-20836"/>
            </a:stretch>
          </a:blipFill>
        </p:spPr>
        <p:txBody>
          <a:bodyPr/>
          <a:lstStyle/>
          <a:p>
            <a:endParaRPr lang="fr-FR" dirty="0"/>
          </a:p>
        </p:txBody>
      </p:sp>
      <p:grpSp>
        <p:nvGrpSpPr>
          <p:cNvPr id="5" name="Groupe 4">
            <a:extLst>
              <a:ext uri="{FF2B5EF4-FFF2-40B4-BE49-F238E27FC236}">
                <a16:creationId xmlns:a16="http://schemas.microsoft.com/office/drawing/2014/main" id="{E5F6F905-44A5-1FE3-C10F-87C3E925C11C}"/>
              </a:ext>
            </a:extLst>
          </p:cNvPr>
          <p:cNvGrpSpPr/>
          <p:nvPr/>
        </p:nvGrpSpPr>
        <p:grpSpPr>
          <a:xfrm>
            <a:off x="3844799" y="2686517"/>
            <a:ext cx="3002214" cy="2186639"/>
            <a:chOff x="5345906" y="2534848"/>
            <a:chExt cx="3002214" cy="2186639"/>
          </a:xfrm>
        </p:grpSpPr>
        <p:sp>
          <p:nvSpPr>
            <p:cNvPr id="3" name="Freeform 3">
              <a:extLst>
                <a:ext uri="{FF2B5EF4-FFF2-40B4-BE49-F238E27FC236}">
                  <a16:creationId xmlns:a16="http://schemas.microsoft.com/office/drawing/2014/main" id="{C3717548-4023-6102-9862-EFFE0F332A17}"/>
                </a:ext>
              </a:extLst>
            </p:cNvPr>
            <p:cNvSpPr/>
            <p:nvPr/>
          </p:nvSpPr>
          <p:spPr>
            <a:xfrm>
              <a:off x="5345906" y="2534848"/>
              <a:ext cx="3002214" cy="2186639"/>
            </a:xfrm>
            <a:custGeom>
              <a:avLst/>
              <a:gdLst/>
              <a:ahLst/>
              <a:cxnLst/>
              <a:rect l="l" t="t" r="r" b="b"/>
              <a:pathLst>
                <a:path w="3002214" h="2186639">
                  <a:moveTo>
                    <a:pt x="0" y="0"/>
                  </a:moveTo>
                  <a:lnTo>
                    <a:pt x="3002214" y="0"/>
                  </a:lnTo>
                  <a:lnTo>
                    <a:pt x="3002214" y="2186639"/>
                  </a:lnTo>
                  <a:lnTo>
                    <a:pt x="0" y="2186639"/>
                  </a:lnTo>
                  <a:lnTo>
                    <a:pt x="0" y="0"/>
                  </a:lnTo>
                  <a:close/>
                </a:path>
              </a:pathLst>
            </a:custGeom>
            <a:blipFill>
              <a:blip r:embed="rId3"/>
              <a:stretch>
                <a:fillRect/>
              </a:stretch>
            </a:blipFill>
          </p:spPr>
        </p:sp>
        <p:sp>
          <p:nvSpPr>
            <p:cNvPr id="4" name="TextBox 4">
              <a:extLst>
                <a:ext uri="{FF2B5EF4-FFF2-40B4-BE49-F238E27FC236}">
                  <a16:creationId xmlns:a16="http://schemas.microsoft.com/office/drawing/2014/main" id="{1786F29A-220A-AA3C-3E40-A58C06850989}"/>
                </a:ext>
              </a:extLst>
            </p:cNvPr>
            <p:cNvSpPr txBox="1"/>
            <p:nvPr/>
          </p:nvSpPr>
          <p:spPr>
            <a:xfrm>
              <a:off x="5877179" y="4322074"/>
              <a:ext cx="1939668" cy="198120"/>
            </a:xfrm>
            <a:prstGeom prst="rect">
              <a:avLst/>
            </a:prstGeom>
          </p:spPr>
          <p:txBody>
            <a:bodyPr lIns="0" tIns="0" rIns="0" bIns="0" rtlCol="0" anchor="t">
              <a:spAutoFit/>
            </a:bodyPr>
            <a:lstStyle/>
            <a:p>
              <a:pPr algn="ctr">
                <a:lnSpc>
                  <a:spcPts val="1679"/>
                </a:lnSpc>
              </a:pPr>
              <a:r>
                <a:rPr lang="en-US" sz="1200">
                  <a:solidFill>
                    <a:srgbClr val="FFFFFF"/>
                  </a:solidFill>
                  <a:latin typeface="Century Gothic Paneuropean"/>
                  <a:ea typeface="Century Gothic Paneuropean"/>
                  <a:cs typeface="Century Gothic Paneuropean"/>
                  <a:sym typeface="Century Gothic Paneuropean"/>
                </a:rPr>
                <a:t>PRENEZ DE LA HAUTEUR</a:t>
              </a:r>
            </a:p>
          </p:txBody>
        </p:sp>
      </p:grpSp>
      <p:sp>
        <p:nvSpPr>
          <p:cNvPr id="6" name="ZoneTexte 5">
            <a:extLst>
              <a:ext uri="{FF2B5EF4-FFF2-40B4-BE49-F238E27FC236}">
                <a16:creationId xmlns:a16="http://schemas.microsoft.com/office/drawing/2014/main" id="{7CD953CC-36E9-17F9-62FD-6D5F1151409C}"/>
              </a:ext>
            </a:extLst>
          </p:cNvPr>
          <p:cNvSpPr txBox="1"/>
          <p:nvPr/>
        </p:nvSpPr>
        <p:spPr>
          <a:xfrm>
            <a:off x="585386" y="6152550"/>
            <a:ext cx="4026660" cy="1015663"/>
          </a:xfrm>
          <a:prstGeom prst="rect">
            <a:avLst/>
          </a:prstGeom>
          <a:noFill/>
        </p:spPr>
        <p:txBody>
          <a:bodyPr wrap="square" rtlCol="0">
            <a:spAutoFit/>
          </a:bodyPr>
          <a:lstStyle/>
          <a:p>
            <a:r>
              <a:rPr lang="fr-FR" sz="1200" dirty="0">
                <a:solidFill>
                  <a:schemeClr val="bg1"/>
                </a:solidFill>
                <a:latin typeface="Maax" panose="02000506000000020003" pitchFamily="2" charset="0"/>
              </a:rPr>
              <a:t>PRAGMA  </a:t>
            </a:r>
          </a:p>
          <a:p>
            <a:r>
              <a:rPr lang="fr-FR" sz="1200" dirty="0">
                <a:solidFill>
                  <a:schemeClr val="bg1"/>
                </a:solidFill>
                <a:latin typeface="Maax" panose="02000506000000020003" pitchFamily="2" charset="0"/>
              </a:rPr>
              <a:t>188, rue de Courcelles </a:t>
            </a:r>
          </a:p>
          <a:p>
            <a:r>
              <a:rPr lang="fr-FR" sz="1200" dirty="0">
                <a:solidFill>
                  <a:schemeClr val="bg1"/>
                </a:solidFill>
                <a:latin typeface="Maax" panose="02000506000000020003" pitchFamily="2" charset="0"/>
              </a:rPr>
              <a:t>75017 PARIS  </a:t>
            </a:r>
          </a:p>
          <a:p>
            <a:r>
              <a:rPr lang="fr-FR" sz="1200" dirty="0">
                <a:solidFill>
                  <a:schemeClr val="bg1"/>
                </a:solidFill>
                <a:latin typeface="Maax" panose="02000506000000020003" pitchFamily="2" charset="0"/>
              </a:rPr>
              <a:t>Tel. +33(1) 53 42 38 88 </a:t>
            </a:r>
          </a:p>
          <a:p>
            <a:r>
              <a:rPr lang="fr-FR" sz="1200" dirty="0">
                <a:solidFill>
                  <a:schemeClr val="bg1"/>
                </a:solidFill>
                <a:latin typeface="Maax" panose="02000506000000020003" pitchFamily="2" charset="0"/>
              </a:rPr>
              <a:t>www.pragma-management.fr</a:t>
            </a:r>
          </a:p>
        </p:txBody>
      </p:sp>
    </p:spTree>
    <p:extLst>
      <p:ext uri="{BB962C8B-B14F-4D97-AF65-F5344CB8AC3E}">
        <p14:creationId xmlns:p14="http://schemas.microsoft.com/office/powerpoint/2010/main" val="2423170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876</Words>
  <Application>Microsoft Office PowerPoint</Application>
  <PresentationFormat>Personnalisé</PresentationFormat>
  <Paragraphs>130</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Calibri</vt:lpstr>
      <vt:lpstr>Calibri Light</vt:lpstr>
      <vt:lpstr>Century Gothic Paneuropean</vt:lpstr>
      <vt:lpstr>Maax</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Mathilde CANON</dc:creator>
  <cp:lastModifiedBy>Priscille AUBIN</cp:lastModifiedBy>
  <cp:revision>5</cp:revision>
  <dcterms:created xsi:type="dcterms:W3CDTF">2025-02-25T15:20:43Z</dcterms:created>
  <dcterms:modified xsi:type="dcterms:W3CDTF">2026-04-15T12:48:30Z</dcterms:modified>
</cp:coreProperties>
</file>