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7" r:id="rId2"/>
    <p:sldId id="314" r:id="rId3"/>
    <p:sldId id="306" r:id="rId4"/>
    <p:sldId id="307" r:id="rId5"/>
    <p:sldId id="308" r:id="rId6"/>
    <p:sldId id="309" r:id="rId7"/>
    <p:sldId id="315" r:id="rId8"/>
    <p:sldId id="31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1E1"/>
    <a:srgbClr val="E63660"/>
    <a:srgbClr val="074983"/>
    <a:srgbClr val="F2F2F2"/>
    <a:srgbClr val="074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63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9479B-A35F-4AA6-8337-E5F92F7CED8C}" type="datetimeFigureOut">
              <a:rPr lang="fr-FR" smtClean="0"/>
              <a:t>21/04/2016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62763-2E38-4E51-83F8-968ACC277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30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9B4B-E4A5-4A33-B840-B7FD9729D04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19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"/>
            <a:ext cx="9144000" cy="687628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1650" y="5826492"/>
            <a:ext cx="5649222" cy="827881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[Modifiez le style des sous-titres du masque]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4429919"/>
            <a:ext cx="6450572" cy="1325563"/>
          </a:xfrm>
        </p:spPr>
        <p:txBody>
          <a:bodyPr anchor="ctr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1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Jeudi 2 juillet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Projets &amp; Prospectives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CF1F-32A2-4916-ABC4-1235634B0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69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Jeudi 2 juillet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Projets &amp; Prospectives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CF1F-32A2-4916-ABC4-1235634B0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4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19-04-16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ANFH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CF1F-32A2-4916-ABC4-1235634B05B2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 descr="Afficher l'image d'origi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346" y="257440"/>
            <a:ext cx="931654" cy="61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2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" y="0"/>
            <a:ext cx="9143617" cy="686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158067"/>
            <a:ext cx="7886700" cy="1404409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715933"/>
            <a:ext cx="7886700" cy="137371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[Modifiez les styles du texte du masque]</a:t>
            </a:r>
          </a:p>
        </p:txBody>
      </p:sp>
      <p:pic>
        <p:nvPicPr>
          <p:cNvPr id="6" name="Picture 6" descr="Afficher l'image d'origin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32" y="6229856"/>
            <a:ext cx="931654" cy="61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13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19-04-16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ANFH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CF1F-32A2-4916-ABC4-1235634B0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02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Jeudi 2 juillet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Projets &amp; Prospectives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CF1F-32A2-4916-ABC4-1235634B0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2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19-04-16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ANFH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CF1F-32A2-4916-ABC4-1235634B0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8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Jeudi 2 juillet 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Projets &amp; Prospectives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CF1F-32A2-4916-ABC4-1235634B0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64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Jeudi 2 juillet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Projets &amp; Prospectives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CF1F-32A2-4916-ABC4-1235634B0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7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Jeudi 2 juillet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Commission Projets &amp; Prospectives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CF1F-32A2-4916-ABC4-1235634B05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73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3"/>
          <a:stretch/>
        </p:blipFill>
        <p:spPr>
          <a:xfrm>
            <a:off x="3691" y="0"/>
            <a:ext cx="9144000" cy="11460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39800"/>
            <a:ext cx="7886700" cy="750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/>
              <a:t>Jeudi 2 juillet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/>
              <a:t>Commission Projets &amp; Prospectives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FEACF1F-32A2-4916-ABC4-1235634B05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21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-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ANFH : Projet de Télé-AVC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[19-04-2016]</a:t>
            </a:r>
          </a:p>
        </p:txBody>
      </p:sp>
    </p:spTree>
    <p:extLst>
      <p:ext uri="{BB962C8B-B14F-4D97-AF65-F5344CB8AC3E}">
        <p14:creationId xmlns:p14="http://schemas.microsoft.com/office/powerpoint/2010/main" val="205341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RE" dirty="0"/>
              <a:t>Quelques chiffres (estimations)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2408" y="2191871"/>
            <a:ext cx="4419040" cy="4052325"/>
          </a:xfrm>
          <a:prstGeom prst="roundRect">
            <a:avLst>
              <a:gd name="adj" fmla="val 4302"/>
            </a:avLst>
          </a:prstGeom>
          <a:solidFill>
            <a:srgbClr val="F2F2F2"/>
          </a:solidFill>
          <a:ln>
            <a:solidFill>
              <a:srgbClr val="4BA1E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000" b="1" dirty="0">
              <a:solidFill>
                <a:srgbClr val="4BA1E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4BA1E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4BA1E1"/>
                </a:solidFill>
              </a:rPr>
              <a:t>1800 AVC Réunion, 300 Mayotte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4BA1E1"/>
                </a:solidFill>
              </a:rPr>
              <a:t> 800 AVC au GHSR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4BA1E1"/>
                </a:solidFill>
              </a:rPr>
              <a:t> 600 AVC au CHFG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4BA1E1"/>
                </a:solidFill>
              </a:rPr>
              <a:t> 200 AVC au CHGM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4BA1E1"/>
                </a:solidFill>
              </a:rPr>
              <a:t> 150 AVC au GHER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19-04-16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ANFH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CF1F-32A2-4916-ABC4-1235634B05B2}" type="slidenum">
              <a:rPr lang="fr-FR" smtClean="0"/>
              <a:t>2</a:t>
            </a:fld>
            <a:endParaRPr lang="fr-FR"/>
          </a:p>
        </p:txBody>
      </p:sp>
      <p:pic>
        <p:nvPicPr>
          <p:cNvPr id="7170" name="Picture 2" descr="https://d30y9cdsu7xlg0.cloudfront.net/png/137402-200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1"/>
          <a:stretch/>
        </p:blipFill>
        <p:spPr bwMode="auto">
          <a:xfrm>
            <a:off x="3709428" y="2036208"/>
            <a:ext cx="1905000" cy="141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60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L’organisation à la Réunion et Mayotte</a:t>
            </a:r>
            <a:r>
              <a:rPr lang="fr-RE" dirty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+mj-lt"/>
                <a:ea typeface="ＭＳ Ｐゴシック" panose="020B0600070205080204" pitchFamily="34" charset="-128"/>
              </a:rPr>
              <a:t>A la Réunion </a:t>
            </a:r>
            <a:r>
              <a:rPr lang="fr-FR" altLang="fr-FR" sz="1600" dirty="0">
                <a:latin typeface="+mj-lt"/>
                <a:ea typeface="ＭＳ Ｐゴシック" panose="020B0600070205080204" pitchFamily="34" charset="-128"/>
              </a:rPr>
              <a:t>: deux filières ont été identifiées : </a:t>
            </a:r>
          </a:p>
          <a:p>
            <a:pPr marL="590550" lvl="3" indent="-285750">
              <a:buFont typeface="Wingdings" panose="05000000000000000000" pitchFamily="2" charset="2"/>
              <a:buChar char="§"/>
            </a:pPr>
            <a:r>
              <a:rPr lang="fr-FR" altLang="fr-FR" sz="1600" b="1" dirty="0">
                <a:latin typeface="+mj-lt"/>
                <a:ea typeface="ＭＳ Ｐゴシック" panose="020B0600070205080204" pitchFamily="34" charset="-128"/>
              </a:rPr>
              <a:t>Filière Nord-Est</a:t>
            </a:r>
            <a:r>
              <a:rPr lang="fr-FR" altLang="fr-FR" sz="1600" dirty="0">
                <a:latin typeface="+mj-lt"/>
                <a:ea typeface="ＭＳ Ｐゴシック" panose="020B0600070205080204" pitchFamily="34" charset="-128"/>
              </a:rPr>
              <a:t>  (GHER </a:t>
            </a:r>
            <a:r>
              <a:rPr lang="fr-FR" altLang="fr-FR" sz="1600" dirty="0">
                <a:latin typeface="+mj-lt"/>
                <a:ea typeface="ＭＳ Ｐゴシック" panose="020B0600070205080204" pitchFamily="34" charset="-128"/>
                <a:sym typeface="Wingdings" panose="05000000000000000000" pitchFamily="2" charset="2"/>
              </a:rPr>
              <a:t> CHU Nord)</a:t>
            </a:r>
            <a:r>
              <a:rPr lang="fr-FR" altLang="fr-FR" sz="1600" dirty="0">
                <a:latin typeface="+mj-lt"/>
                <a:ea typeface="ＭＳ Ｐゴシック" panose="020B0600070205080204" pitchFamily="34" charset="-128"/>
              </a:rPr>
              <a:t>		</a:t>
            </a:r>
          </a:p>
          <a:p>
            <a:pPr marL="590550" lvl="3" indent="-285750">
              <a:buFont typeface="Wingdings" panose="05000000000000000000" pitchFamily="2" charset="2"/>
              <a:buChar char="§"/>
            </a:pPr>
            <a:r>
              <a:rPr lang="fr-FR" altLang="fr-FR" sz="1600" b="1" dirty="0">
                <a:latin typeface="+mj-lt"/>
                <a:ea typeface="ＭＳ Ｐゴシック" panose="020B0600070205080204" pitchFamily="34" charset="-128"/>
              </a:rPr>
              <a:t>Filière Sud-Ouest</a:t>
            </a:r>
            <a:r>
              <a:rPr lang="fr-FR" altLang="fr-FR" sz="1600" dirty="0">
                <a:latin typeface="+mj-lt"/>
                <a:ea typeface="ＭＳ Ｐゴシック" panose="020B0600070205080204" pitchFamily="34" charset="-128"/>
              </a:rPr>
              <a:t> (CHGM </a:t>
            </a:r>
            <a:r>
              <a:rPr lang="fr-FR" altLang="fr-FR" sz="1600" dirty="0">
                <a:latin typeface="+mj-lt"/>
                <a:ea typeface="ＭＳ Ｐゴシック" panose="020B0600070205080204" pitchFamily="34" charset="-128"/>
                <a:sym typeface="Wingdings" panose="05000000000000000000" pitchFamily="2" charset="2"/>
              </a:rPr>
              <a:t> CHU Sud)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600" b="1" dirty="0">
                <a:latin typeface="+mj-lt"/>
                <a:ea typeface="ＭＳ Ｐゴシック" panose="020B0600070205080204" pitchFamily="34" charset="-128"/>
              </a:rPr>
              <a:t>A Mayotte </a:t>
            </a:r>
            <a:r>
              <a:rPr lang="fr-FR" altLang="fr-FR" sz="1600" dirty="0">
                <a:latin typeface="+mj-lt"/>
                <a:ea typeface="ＭＳ Ｐゴシック" panose="020B0600070205080204" pitchFamily="34" charset="-128"/>
              </a:rPr>
              <a:t>:</a:t>
            </a:r>
          </a:p>
          <a:p>
            <a:pPr marL="590550" lvl="3" indent="-285750"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+mj-lt"/>
                <a:ea typeface="ＭＳ Ｐゴシック" panose="020B0600070205080204" pitchFamily="34" charset="-128"/>
              </a:rPr>
              <a:t>Pas d'UNV : PEC en Réanimation polyvalente</a:t>
            </a:r>
          </a:p>
          <a:p>
            <a:pPr marL="590550" lvl="3" indent="-285750">
              <a:buFont typeface="Wingdings" panose="05000000000000000000" pitchFamily="2" charset="2"/>
              <a:buChar char="§"/>
            </a:pPr>
            <a:r>
              <a:rPr lang="fr-FR" altLang="fr-FR" sz="1600" b="1" dirty="0">
                <a:latin typeface="+mj-lt"/>
                <a:ea typeface="ＭＳ Ｐゴシック" panose="020B0600070205080204" pitchFamily="34" charset="-128"/>
              </a:rPr>
              <a:t>Filière Réunion-Mayotte </a:t>
            </a:r>
            <a:r>
              <a:rPr lang="fr-FR" altLang="fr-FR" sz="1600" dirty="0">
                <a:latin typeface="+mj-lt"/>
                <a:ea typeface="ＭＳ Ｐゴシック" panose="020B0600070205080204" pitchFamily="34" charset="-128"/>
              </a:rPr>
              <a:t>: la filière est donc rattachée alternativement sur les deux filières de La Réunion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19-04-16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ANFH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CF1F-32A2-4916-ABC4-1235634B05B2}" type="slidenum">
              <a:rPr lang="fr-FR" smtClean="0"/>
              <a:t>3</a:t>
            </a:fld>
            <a:endParaRPr lang="fr-FR"/>
          </a:p>
        </p:txBody>
      </p:sp>
      <p:pic>
        <p:nvPicPr>
          <p:cNvPr id="9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63470"/>
            <a:ext cx="4979988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6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circuit de Prise en Charge du patient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19-04-16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ANFH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CF1F-32A2-4916-ABC4-1235634B05B2}" type="slidenum">
              <a:rPr lang="fr-FR" smtClean="0"/>
              <a:t>4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3" y="1785756"/>
            <a:ext cx="7723281" cy="502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68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3156" y="939800"/>
            <a:ext cx="9510433" cy="750889"/>
          </a:xfrm>
        </p:spPr>
        <p:txBody>
          <a:bodyPr>
            <a:normAutofit fontScale="90000"/>
          </a:bodyPr>
          <a:lstStyle/>
          <a:p>
            <a:r>
              <a:rPr lang="fr-FR" dirty="0"/>
              <a:t>La solution technique du dispositif de Télé-AVC :</a:t>
            </a:r>
            <a:br>
              <a:rPr lang="fr-FR" dirty="0"/>
            </a:br>
            <a:r>
              <a:rPr lang="fr-FR" dirty="0"/>
              <a:t>une plateforme régionale sécurisée de télémédecine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19-04-16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ANFH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CF1F-32A2-4916-ABC4-1235634B05B2}" type="slidenum">
              <a:rPr lang="fr-FR" smtClean="0"/>
              <a:t>5</a:t>
            </a:fld>
            <a:endParaRPr lang="fr-FR"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971550" y="2139761"/>
            <a:ext cx="7445375" cy="4030663"/>
          </a:xfrm>
          <a:prstGeom prst="roundRect">
            <a:avLst>
              <a:gd name="adj" fmla="val 511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glow rad="101600">
              <a:srgbClr val="F2F2F2">
                <a:alpha val="60000"/>
              </a:srgbClr>
            </a:glo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b="1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62"/>
          <p:cNvSpPr>
            <a:spLocks noChangeArrowheads="1"/>
          </p:cNvSpPr>
          <p:nvPr/>
        </p:nvSpPr>
        <p:spPr bwMode="gray">
          <a:xfrm>
            <a:off x="1547813" y="2355661"/>
            <a:ext cx="1439862" cy="684213"/>
          </a:xfrm>
          <a:prstGeom prst="roundRect">
            <a:avLst>
              <a:gd name="adj" fmla="val 16667"/>
            </a:avLst>
          </a:prstGeom>
          <a:solidFill>
            <a:srgbClr val="1B6AA3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600" kern="0" dirty="0">
                <a:solidFill>
                  <a:schemeClr val="bg1"/>
                </a:solidFill>
                <a:cs typeface="Arial" panose="020B0604020202020204" pitchFamily="34" charset="0"/>
              </a:rPr>
              <a:t>SÉCURITÉ</a:t>
            </a:r>
          </a:p>
        </p:txBody>
      </p:sp>
      <p:sp>
        <p:nvSpPr>
          <p:cNvPr id="10" name="Rounded Rectangle 62"/>
          <p:cNvSpPr>
            <a:spLocks noChangeArrowheads="1"/>
          </p:cNvSpPr>
          <p:nvPr/>
        </p:nvSpPr>
        <p:spPr bwMode="gray">
          <a:xfrm>
            <a:off x="2022475" y="3219261"/>
            <a:ext cx="1439863" cy="682625"/>
          </a:xfrm>
          <a:prstGeom prst="roundRect">
            <a:avLst>
              <a:gd name="adj" fmla="val 16667"/>
            </a:avLst>
          </a:prstGeom>
          <a:solidFill>
            <a:srgbClr val="4BA1E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600" kern="0" dirty="0">
                <a:solidFill>
                  <a:schemeClr val="bg1"/>
                </a:solidFill>
                <a:cs typeface="Arial" panose="020B0604020202020204" pitchFamily="34" charset="0"/>
              </a:rPr>
              <a:t>OUTILS</a:t>
            </a:r>
          </a:p>
        </p:txBody>
      </p:sp>
      <p:sp>
        <p:nvSpPr>
          <p:cNvPr id="11" name="Rounded Rectangle 62"/>
          <p:cNvSpPr>
            <a:spLocks noChangeArrowheads="1"/>
          </p:cNvSpPr>
          <p:nvPr/>
        </p:nvSpPr>
        <p:spPr bwMode="gray">
          <a:xfrm>
            <a:off x="2743200" y="4084449"/>
            <a:ext cx="1439863" cy="684212"/>
          </a:xfrm>
          <a:prstGeom prst="roundRect">
            <a:avLst>
              <a:gd name="adj" fmla="val 16667"/>
            </a:avLst>
          </a:prstGeom>
          <a:solidFill>
            <a:srgbClr val="85BFEB"/>
          </a:solidFill>
          <a:ln>
            <a:noFill/>
          </a:ln>
        </p:spPr>
        <p:txBody>
          <a:bodyPr lIns="28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600" kern="0" dirty="0">
                <a:solidFill>
                  <a:schemeClr val="bg1"/>
                </a:solidFill>
                <a:cs typeface="Arial" panose="020B0604020202020204" pitchFamily="34" charset="0"/>
              </a:rPr>
              <a:t>STOCKAGE</a:t>
            </a:r>
          </a:p>
        </p:txBody>
      </p:sp>
      <p:sp>
        <p:nvSpPr>
          <p:cNvPr id="12" name="Rounded Rectangle 62"/>
          <p:cNvSpPr>
            <a:spLocks noChangeArrowheads="1"/>
          </p:cNvSpPr>
          <p:nvPr/>
        </p:nvSpPr>
        <p:spPr bwMode="gray">
          <a:xfrm>
            <a:off x="3384550" y="5014724"/>
            <a:ext cx="1439863" cy="682625"/>
          </a:xfrm>
          <a:prstGeom prst="roundRect">
            <a:avLst>
              <a:gd name="adj" fmla="val 16667"/>
            </a:avLst>
          </a:prstGeom>
          <a:solidFill>
            <a:srgbClr val="B0D7F2"/>
          </a:solidFill>
          <a:ln>
            <a:noFill/>
          </a:ln>
        </p:spPr>
        <p:txBody>
          <a:bodyPr lIns="252000" r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600" kern="0" dirty="0">
                <a:solidFill>
                  <a:schemeClr val="bg1"/>
                </a:solidFill>
                <a:cs typeface="Arial" panose="020B0604020202020204" pitchFamily="34" charset="0"/>
              </a:rPr>
              <a:t>SIMPLICITÉ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600" kern="0" dirty="0">
                <a:solidFill>
                  <a:schemeClr val="bg1"/>
                </a:solidFill>
                <a:cs typeface="Arial" panose="020B0604020202020204" pitchFamily="34" charset="0"/>
              </a:rPr>
              <a:t>UTILISATION</a:t>
            </a:r>
          </a:p>
        </p:txBody>
      </p:sp>
      <p:sp>
        <p:nvSpPr>
          <p:cNvPr id="13" name="Rounded Rectangle 58"/>
          <p:cNvSpPr>
            <a:spLocks noChangeArrowheads="1"/>
          </p:cNvSpPr>
          <p:nvPr/>
        </p:nvSpPr>
        <p:spPr bwMode="gray">
          <a:xfrm>
            <a:off x="3617913" y="2355661"/>
            <a:ext cx="4510087" cy="684213"/>
          </a:xfrm>
          <a:prstGeom prst="roundRect">
            <a:avLst>
              <a:gd name="adj" fmla="val 16667"/>
            </a:avLst>
          </a:prstGeom>
          <a:solidFill>
            <a:srgbClr val="1B6AA3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7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Identification des PS par authentification forte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Cryptage des données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Traçabilité des actions</a:t>
            </a:r>
          </a:p>
        </p:txBody>
      </p:sp>
      <p:sp>
        <p:nvSpPr>
          <p:cNvPr id="14" name="Oval 56"/>
          <p:cNvSpPr/>
          <p:nvPr/>
        </p:nvSpPr>
        <p:spPr bwMode="auto">
          <a:xfrm>
            <a:off x="3781425" y="2550924"/>
            <a:ext cx="293688" cy="2936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" name="Straight Connector 57"/>
          <p:cNvCxnSpPr>
            <a:cxnSpLocks noChangeShapeType="1"/>
            <a:stCxn id="9" idx="3"/>
            <a:endCxn id="14" idx="2"/>
          </p:cNvCxnSpPr>
          <p:nvPr/>
        </p:nvCxnSpPr>
        <p:spPr bwMode="auto">
          <a:xfrm>
            <a:off x="2987675" y="2698561"/>
            <a:ext cx="7937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ounded Rectangle 58"/>
          <p:cNvSpPr>
            <a:spLocks noChangeArrowheads="1"/>
          </p:cNvSpPr>
          <p:nvPr/>
        </p:nvSpPr>
        <p:spPr bwMode="gray">
          <a:xfrm>
            <a:off x="4183063" y="3219261"/>
            <a:ext cx="3944937" cy="682625"/>
          </a:xfrm>
          <a:prstGeom prst="roundRect">
            <a:avLst>
              <a:gd name="adj" fmla="val 16667"/>
            </a:avLst>
          </a:prstGeom>
          <a:solidFill>
            <a:srgbClr val="4BA1E1"/>
          </a:solidFill>
          <a:ln>
            <a:noFill/>
          </a:ln>
        </p:spPr>
        <p:txBody>
          <a:bodyPr lIns="57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Formulaires dédiés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Imagerie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Télé-consultation</a:t>
            </a:r>
          </a:p>
        </p:txBody>
      </p:sp>
      <p:sp>
        <p:nvSpPr>
          <p:cNvPr id="17" name="Oval 56"/>
          <p:cNvSpPr/>
          <p:nvPr/>
        </p:nvSpPr>
        <p:spPr bwMode="auto">
          <a:xfrm>
            <a:off x="4362450" y="3408174"/>
            <a:ext cx="293688" cy="2936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Straight Connector 57"/>
          <p:cNvCxnSpPr>
            <a:cxnSpLocks noChangeShapeType="1"/>
            <a:stCxn id="10" idx="3"/>
            <a:endCxn id="17" idx="2"/>
          </p:cNvCxnSpPr>
          <p:nvPr/>
        </p:nvCxnSpPr>
        <p:spPr bwMode="auto">
          <a:xfrm flipV="1">
            <a:off x="3462338" y="3554224"/>
            <a:ext cx="900112" cy="635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oupe 89"/>
          <p:cNvGrpSpPr>
            <a:grpSpLocks/>
          </p:cNvGrpSpPr>
          <p:nvPr/>
        </p:nvGrpSpPr>
        <p:grpSpPr bwMode="auto">
          <a:xfrm>
            <a:off x="1128713" y="2392174"/>
            <a:ext cx="612775" cy="611187"/>
            <a:chOff x="856148" y="1828279"/>
            <a:chExt cx="684000" cy="684000"/>
          </a:xfrm>
        </p:grpSpPr>
        <p:sp>
          <p:nvSpPr>
            <p:cNvPr id="20" name="Ellipse 19"/>
            <p:cNvSpPr/>
            <p:nvPr/>
          </p:nvSpPr>
          <p:spPr>
            <a:xfrm>
              <a:off x="856148" y="1828279"/>
              <a:ext cx="684000" cy="684000"/>
            </a:xfrm>
            <a:prstGeom prst="ellipse">
              <a:avLst/>
            </a:prstGeom>
            <a:solidFill>
              <a:srgbClr val="1B6AA3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21" name="Imag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705" y="2012836"/>
              <a:ext cx="314886" cy="31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ounded Rectangle 58"/>
          <p:cNvSpPr>
            <a:spLocks noChangeArrowheads="1"/>
          </p:cNvSpPr>
          <p:nvPr/>
        </p:nvSpPr>
        <p:spPr bwMode="gray">
          <a:xfrm>
            <a:off x="4916488" y="4082861"/>
            <a:ext cx="3211512" cy="684213"/>
          </a:xfrm>
          <a:prstGeom prst="roundRect">
            <a:avLst>
              <a:gd name="adj" fmla="val 16667"/>
            </a:avLst>
          </a:prstGeom>
          <a:solidFill>
            <a:srgbClr val="85BFEB"/>
          </a:solidFill>
          <a:ln>
            <a:noFill/>
          </a:ln>
        </p:spPr>
        <p:txBody>
          <a:bodyPr lIns="57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Data Center Agrée hébergé à la Réunion</a:t>
            </a:r>
          </a:p>
        </p:txBody>
      </p:sp>
      <p:sp>
        <p:nvSpPr>
          <p:cNvPr id="23" name="Oval 56"/>
          <p:cNvSpPr/>
          <p:nvPr/>
        </p:nvSpPr>
        <p:spPr bwMode="auto">
          <a:xfrm>
            <a:off x="5040313" y="4284474"/>
            <a:ext cx="293687" cy="2936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4" name="Straight Connector 57"/>
          <p:cNvCxnSpPr>
            <a:cxnSpLocks noChangeShapeType="1"/>
            <a:stCxn id="11" idx="3"/>
            <a:endCxn id="23" idx="2"/>
          </p:cNvCxnSpPr>
          <p:nvPr/>
        </p:nvCxnSpPr>
        <p:spPr bwMode="auto">
          <a:xfrm>
            <a:off x="4183063" y="4427349"/>
            <a:ext cx="857250" cy="476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ounded Rectangle 58"/>
          <p:cNvSpPr>
            <a:spLocks noChangeArrowheads="1"/>
          </p:cNvSpPr>
          <p:nvPr/>
        </p:nvSpPr>
        <p:spPr bwMode="gray">
          <a:xfrm>
            <a:off x="5562600" y="4992499"/>
            <a:ext cx="2565400" cy="684212"/>
          </a:xfrm>
          <a:prstGeom prst="roundRect">
            <a:avLst>
              <a:gd name="adj" fmla="val 16667"/>
            </a:avLst>
          </a:prstGeom>
          <a:solidFill>
            <a:srgbClr val="B0D7F2"/>
          </a:solidFill>
          <a:ln>
            <a:noFill/>
          </a:ln>
        </p:spPr>
        <p:txBody>
          <a:bodyPr lIns="57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Utilisation simplifiée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s-MY" altLang="fr-FR" sz="13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Caractère convivial et intuitif</a:t>
            </a:r>
          </a:p>
        </p:txBody>
      </p:sp>
      <p:sp>
        <p:nvSpPr>
          <p:cNvPr id="26" name="Oval 56"/>
          <p:cNvSpPr/>
          <p:nvPr/>
        </p:nvSpPr>
        <p:spPr bwMode="auto">
          <a:xfrm>
            <a:off x="5707063" y="5206811"/>
            <a:ext cx="293687" cy="2936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7" name="Straight Connector 57"/>
          <p:cNvCxnSpPr>
            <a:cxnSpLocks noChangeShapeType="1"/>
            <a:stCxn id="12" idx="3"/>
            <a:endCxn id="26" idx="2"/>
          </p:cNvCxnSpPr>
          <p:nvPr/>
        </p:nvCxnSpPr>
        <p:spPr bwMode="auto">
          <a:xfrm flipV="1">
            <a:off x="4824413" y="5354449"/>
            <a:ext cx="882650" cy="15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Groupe 91"/>
          <p:cNvGrpSpPr>
            <a:grpSpLocks/>
          </p:cNvGrpSpPr>
          <p:nvPr/>
        </p:nvGrpSpPr>
        <p:grpSpPr bwMode="auto">
          <a:xfrm>
            <a:off x="2339975" y="4140011"/>
            <a:ext cx="611188" cy="611188"/>
            <a:chOff x="2066625" y="3558057"/>
            <a:chExt cx="684000" cy="684000"/>
          </a:xfrm>
        </p:grpSpPr>
        <p:sp>
          <p:nvSpPr>
            <p:cNvPr id="29" name="Ellipse 28"/>
            <p:cNvSpPr/>
            <p:nvPr/>
          </p:nvSpPr>
          <p:spPr>
            <a:xfrm>
              <a:off x="2066625" y="3558057"/>
              <a:ext cx="684000" cy="684000"/>
            </a:xfrm>
            <a:prstGeom prst="ellipse">
              <a:avLst/>
            </a:prstGeom>
            <a:solidFill>
              <a:srgbClr val="85BFEB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30" name="Image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115" y="3707547"/>
              <a:ext cx="385020" cy="385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e 92"/>
          <p:cNvGrpSpPr>
            <a:grpSpLocks/>
          </p:cNvGrpSpPr>
          <p:nvPr/>
        </p:nvGrpSpPr>
        <p:grpSpPr bwMode="auto">
          <a:xfrm>
            <a:off x="2965450" y="5068699"/>
            <a:ext cx="612775" cy="611187"/>
            <a:chOff x="2693071" y="4486476"/>
            <a:chExt cx="684000" cy="684000"/>
          </a:xfrm>
        </p:grpSpPr>
        <p:sp>
          <p:nvSpPr>
            <p:cNvPr id="32" name="Ellipse 31"/>
            <p:cNvSpPr/>
            <p:nvPr/>
          </p:nvSpPr>
          <p:spPr>
            <a:xfrm>
              <a:off x="2693071" y="4486476"/>
              <a:ext cx="684000" cy="684000"/>
            </a:xfrm>
            <a:prstGeom prst="ellipse">
              <a:avLst/>
            </a:prstGeom>
            <a:solidFill>
              <a:srgbClr val="B0D7F2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33" name="AutoShape 81"/>
            <p:cNvSpPr>
              <a:spLocks/>
            </p:cNvSpPr>
            <p:nvPr/>
          </p:nvSpPr>
          <p:spPr bwMode="auto">
            <a:xfrm>
              <a:off x="2852553" y="4644595"/>
              <a:ext cx="365036" cy="3677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sp>
        <p:nvSpPr>
          <p:cNvPr id="34" name="AutoShape 82"/>
          <p:cNvSpPr>
            <a:spLocks/>
          </p:cNvSpPr>
          <p:nvPr/>
        </p:nvSpPr>
        <p:spPr bwMode="auto">
          <a:xfrm>
            <a:off x="3205163" y="5511611"/>
            <a:ext cx="34925" cy="34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4400"/>
                </a:moveTo>
                <a:cubicBezTo>
                  <a:pt x="8820" y="14400"/>
                  <a:pt x="7200" y="12782"/>
                  <a:pt x="7200" y="10800"/>
                </a:cubicBezTo>
                <a:cubicBezTo>
                  <a:pt x="7200" y="8817"/>
                  <a:pt x="8820" y="7200"/>
                  <a:pt x="10800" y="7200"/>
                </a:cubicBezTo>
                <a:cubicBezTo>
                  <a:pt x="12779" y="7200"/>
                  <a:pt x="14400" y="8817"/>
                  <a:pt x="14400" y="10800"/>
                </a:cubicBezTo>
                <a:cubicBezTo>
                  <a:pt x="14400" y="12782"/>
                  <a:pt x="12779" y="14400"/>
                  <a:pt x="10800" y="14400"/>
                </a:cubicBezTo>
                <a:moveTo>
                  <a:pt x="10800" y="0"/>
                </a:move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35" name="Groupe 90"/>
          <p:cNvGrpSpPr>
            <a:grpSpLocks/>
          </p:cNvGrpSpPr>
          <p:nvPr/>
        </p:nvGrpSpPr>
        <p:grpSpPr bwMode="auto">
          <a:xfrm>
            <a:off x="1604963" y="3273236"/>
            <a:ext cx="611187" cy="611188"/>
            <a:chOff x="1331640" y="2762920"/>
            <a:chExt cx="684000" cy="684000"/>
          </a:xfrm>
        </p:grpSpPr>
        <p:sp>
          <p:nvSpPr>
            <p:cNvPr id="36" name="Ellipse 35"/>
            <p:cNvSpPr/>
            <p:nvPr/>
          </p:nvSpPr>
          <p:spPr>
            <a:xfrm>
              <a:off x="1331640" y="2762920"/>
              <a:ext cx="684000" cy="684000"/>
            </a:xfrm>
            <a:prstGeom prst="ellipse">
              <a:avLst/>
            </a:prstGeom>
            <a:solidFill>
              <a:srgbClr val="4BA1E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37" name="Imag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819" y="2938099"/>
              <a:ext cx="333643" cy="33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Flèche à angle droit 37"/>
          <p:cNvSpPr/>
          <p:nvPr/>
        </p:nvSpPr>
        <p:spPr>
          <a:xfrm rot="5400000">
            <a:off x="1212056" y="3337531"/>
            <a:ext cx="390525" cy="227012"/>
          </a:xfrm>
          <a:prstGeom prst="bentUpArrow">
            <a:avLst/>
          </a:prstGeom>
          <a:solidFill>
            <a:srgbClr val="E63660"/>
          </a:solidFill>
          <a:ln>
            <a:solidFill>
              <a:srgbClr val="E6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9" name="Flèche à angle droit 38"/>
          <p:cNvSpPr/>
          <p:nvPr/>
        </p:nvSpPr>
        <p:spPr>
          <a:xfrm rot="5400000">
            <a:off x="1864519" y="4188430"/>
            <a:ext cx="390525" cy="227013"/>
          </a:xfrm>
          <a:prstGeom prst="bentUpArrow">
            <a:avLst/>
          </a:prstGeom>
          <a:solidFill>
            <a:srgbClr val="E63660"/>
          </a:solidFill>
          <a:ln>
            <a:solidFill>
              <a:srgbClr val="E6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0" name="Flèche à angle droit 39"/>
          <p:cNvSpPr/>
          <p:nvPr/>
        </p:nvSpPr>
        <p:spPr>
          <a:xfrm rot="5400000">
            <a:off x="1870075" y="4171761"/>
            <a:ext cx="392113" cy="227013"/>
          </a:xfrm>
          <a:prstGeom prst="bentUpArrow">
            <a:avLst/>
          </a:prstGeom>
          <a:solidFill>
            <a:srgbClr val="E63660"/>
          </a:solidFill>
          <a:ln>
            <a:solidFill>
              <a:srgbClr val="E6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1" name="Flèche à angle droit 40"/>
          <p:cNvSpPr/>
          <p:nvPr/>
        </p:nvSpPr>
        <p:spPr>
          <a:xfrm rot="5400000">
            <a:off x="2550319" y="5099655"/>
            <a:ext cx="390525" cy="227013"/>
          </a:xfrm>
          <a:prstGeom prst="bentUpArrow">
            <a:avLst/>
          </a:prstGeom>
          <a:solidFill>
            <a:srgbClr val="E63660"/>
          </a:solidFill>
          <a:ln>
            <a:solidFill>
              <a:srgbClr val="E6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603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Etat d’avancement du déploiement du dispositif de Télé-AVC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19-04-16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ANFH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CF1F-32A2-4916-ABC4-1235634B05B2}" type="slidenum">
              <a:rPr lang="fr-FR" smtClean="0"/>
              <a:t>6</a:t>
            </a:fld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628649" y="1874276"/>
            <a:ext cx="2484000" cy="423862"/>
          </a:xfrm>
          <a:prstGeom prst="roundRect">
            <a:avLst>
              <a:gd name="adj" fmla="val 8474"/>
            </a:avLst>
          </a:prstGeom>
          <a:solidFill>
            <a:srgbClr val="4BA1E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 1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Mise en place des 3 filières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28649" y="2402913"/>
            <a:ext cx="2484000" cy="3956050"/>
          </a:xfrm>
          <a:prstGeom prst="roundRect">
            <a:avLst>
              <a:gd name="adj" fmla="val 3907"/>
            </a:avLst>
          </a:prstGeom>
          <a:noFill/>
          <a:ln w="19050" cap="flat" cmpd="sng" algn="ctr">
            <a:solidFill>
              <a:srgbClr val="E63660"/>
            </a:solidFill>
            <a:prstDash val="solid"/>
          </a:ln>
          <a:effectLst/>
        </p:spPr>
        <p:txBody>
          <a:bodyPr rIns="72000"/>
          <a:lstStyle/>
          <a:p>
            <a:pPr marL="171450" marR="0" lvl="1" indent="-17145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1341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Filière GHER – CHU nord :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1341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Démarrage de la phase pilote le 31/08/2015</a:t>
            </a:r>
          </a:p>
          <a:p>
            <a:pPr marL="0" marR="0" lvl="1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100" kern="0" dirty="0">
                <a:solidFill>
                  <a:srgbClr val="1341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1100" kern="0" dirty="0">
                <a:solidFill>
                  <a:srgbClr val="1341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40 dossiers de Télé-AVC créés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1341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1" indent="-17145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1341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1" indent="-17145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1341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Filière CHGM – CHU sud : </a:t>
            </a:r>
          </a:p>
          <a:p>
            <a:pPr marL="0" marR="0" lvl="1" indent="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1341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1341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cours de déploiement</a:t>
            </a:r>
          </a:p>
          <a:p>
            <a:pPr marL="171450" marR="0" lvl="1" indent="-17145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1341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1" indent="-17145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1341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Filière CHM – CHU nord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1341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just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1341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1341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cours de déploiement</a:t>
            </a:r>
          </a:p>
        </p:txBody>
      </p:sp>
      <p:pic>
        <p:nvPicPr>
          <p:cNvPr id="19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4" y="4170977"/>
            <a:ext cx="2346986" cy="208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à coins arrondis 19"/>
          <p:cNvSpPr/>
          <p:nvPr/>
        </p:nvSpPr>
        <p:spPr>
          <a:xfrm>
            <a:off x="3317875" y="1874276"/>
            <a:ext cx="2449513" cy="423862"/>
          </a:xfrm>
          <a:prstGeom prst="roundRect">
            <a:avLst>
              <a:gd name="adj" fmla="val 8474"/>
            </a:avLst>
          </a:prstGeom>
          <a:solidFill>
            <a:srgbClr val="4BA1E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 2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Intégration des urgences du CHU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3317875" y="2402913"/>
            <a:ext cx="2449513" cy="3959225"/>
          </a:xfrm>
          <a:prstGeom prst="roundRect">
            <a:avLst>
              <a:gd name="adj" fmla="val 3907"/>
            </a:avLst>
          </a:prstGeom>
          <a:noFill/>
          <a:ln w="19050" cap="flat" cmpd="sng" algn="ctr">
            <a:solidFill>
              <a:srgbClr val="E63660"/>
            </a:solidFill>
            <a:prstDash val="solid"/>
          </a:ln>
          <a:effectLst/>
        </p:spPr>
        <p:txBody>
          <a:bodyPr rIns="72000"/>
          <a:lstStyle/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1341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Planning projet en cours de définition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1341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1341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Démarrage du déploiement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1341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1341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prévu pour mi-2016</a:t>
            </a: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1341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1341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1341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4114390"/>
            <a:ext cx="2381335" cy="213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à coins arrondis 22"/>
          <p:cNvSpPr/>
          <p:nvPr/>
        </p:nvSpPr>
        <p:spPr>
          <a:xfrm>
            <a:off x="6008688" y="1874276"/>
            <a:ext cx="2447925" cy="423862"/>
          </a:xfrm>
          <a:prstGeom prst="roundRect">
            <a:avLst>
              <a:gd name="adj" fmla="val 8474"/>
            </a:avLst>
          </a:prstGeom>
          <a:solidFill>
            <a:srgbClr val="4BA1E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 3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Garde régionale partagée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6008688" y="2402913"/>
            <a:ext cx="2447925" cy="3959225"/>
          </a:xfrm>
          <a:prstGeom prst="roundRect">
            <a:avLst>
              <a:gd name="adj" fmla="val 3907"/>
            </a:avLst>
          </a:prstGeom>
          <a:noFill/>
          <a:ln w="19050" cap="flat" cmpd="sng" algn="ctr">
            <a:solidFill>
              <a:srgbClr val="E63660"/>
            </a:solidFill>
            <a:prstDash val="solid"/>
          </a:ln>
          <a:effectLst/>
        </p:spPr>
        <p:txBody>
          <a:bodyPr rIns="72000"/>
          <a:lstStyle/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1341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1341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planifier</a:t>
            </a:r>
          </a:p>
        </p:txBody>
      </p:sp>
      <p:pic>
        <p:nvPicPr>
          <p:cNvPr id="25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4123915"/>
            <a:ext cx="2394508" cy="212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30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 bwMode="auto">
          <a:xfrm>
            <a:off x="971550" y="2139761"/>
            <a:ext cx="7445375" cy="4216590"/>
          </a:xfrm>
          <a:prstGeom prst="roundRect">
            <a:avLst>
              <a:gd name="adj" fmla="val 511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b="1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990741"/>
            <a:ext cx="7886700" cy="750889"/>
          </a:xfrm>
        </p:spPr>
        <p:txBody>
          <a:bodyPr/>
          <a:lstStyle/>
          <a:p>
            <a:r>
              <a:rPr lang="fr-FR" dirty="0"/>
              <a:t>Les éléments </a:t>
            </a:r>
            <a:r>
              <a:rPr lang="fr-FR"/>
              <a:t>clés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19-04-16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ANFH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CF1F-32A2-4916-ABC4-1235634B05B2}" type="slidenum">
              <a:rPr lang="fr-FR" smtClean="0"/>
              <a:t>7</a:t>
            </a:fld>
            <a:endParaRPr lang="fr-FR"/>
          </a:p>
        </p:txBody>
      </p:sp>
      <p:sp>
        <p:nvSpPr>
          <p:cNvPr id="7" name="Rounded Rectangle 58"/>
          <p:cNvSpPr>
            <a:spLocks noChangeArrowheads="1"/>
          </p:cNvSpPr>
          <p:nvPr/>
        </p:nvSpPr>
        <p:spPr bwMode="gray">
          <a:xfrm>
            <a:off x="1240192" y="2923560"/>
            <a:ext cx="6663615" cy="1510741"/>
          </a:xfrm>
          <a:prstGeom prst="roundRect">
            <a:avLst>
              <a:gd name="adj" fmla="val 743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lIns="144000" tIns="25200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kern="0" dirty="0">
                <a:solidFill>
                  <a:srgbClr val="E63660"/>
                </a:solidFill>
                <a:latin typeface="+mn-lt"/>
                <a:cs typeface="Arial" panose="020B0604020202020204" pitchFamily="34" charset="0"/>
              </a:rPr>
              <a:t>L</a:t>
            </a:r>
            <a:r>
              <a:rPr lang="fr-FR" altLang="fr-FR" sz="1600" b="1" kern="0" dirty="0">
                <a:solidFill>
                  <a:srgbClr val="E63660"/>
                </a:solidFill>
                <a:latin typeface="+mn-lt"/>
                <a:cs typeface="Arial" panose="020B0604020202020204" pitchFamily="34" charset="0"/>
              </a:rPr>
              <a:t>’implication</a:t>
            </a:r>
            <a:r>
              <a:rPr lang="fr-FR" altLang="fr-FR" sz="16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 des acteurs concernés dont des médecins </a:t>
            </a:r>
            <a:r>
              <a:rPr lang="fr-FR" altLang="fr-FR" sz="1600" b="1" kern="0" dirty="0">
                <a:solidFill>
                  <a:srgbClr val="E63660"/>
                </a:solidFill>
                <a:latin typeface="+mn-lt"/>
                <a:cs typeface="Arial" panose="020B0604020202020204" pitchFamily="34" charset="0"/>
              </a:rPr>
              <a:t>porteurs du projet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Une bonne </a:t>
            </a:r>
            <a:r>
              <a:rPr lang="fr-FR" altLang="fr-FR" sz="1600" b="1" kern="0" dirty="0">
                <a:solidFill>
                  <a:srgbClr val="E63660"/>
                </a:solidFill>
                <a:latin typeface="+mn-lt"/>
                <a:cs typeface="Arial" panose="020B0604020202020204" pitchFamily="34" charset="0"/>
              </a:rPr>
              <a:t>collaboration pluridisciplinaire </a:t>
            </a:r>
            <a:r>
              <a:rPr lang="fr-FR" altLang="fr-FR" sz="16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des professionnels de santé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Des </a:t>
            </a:r>
            <a:r>
              <a:rPr lang="fr-FR" altLang="fr-FR" sz="1600" b="1" kern="0" dirty="0">
                <a:solidFill>
                  <a:srgbClr val="E63660"/>
                </a:solidFill>
                <a:latin typeface="+mn-lt"/>
                <a:cs typeface="Arial" panose="020B0604020202020204" pitchFamily="34" charset="0"/>
              </a:rPr>
              <a:t>processus </a:t>
            </a:r>
            <a:r>
              <a:rPr lang="fr-FR" altLang="fr-FR" sz="16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clairement définis pour une fluidité de la prise en charge</a:t>
            </a:r>
          </a:p>
        </p:txBody>
      </p:sp>
      <p:sp>
        <p:nvSpPr>
          <p:cNvPr id="8" name="Rounded Rectangle 58"/>
          <p:cNvSpPr>
            <a:spLocks noChangeArrowheads="1"/>
          </p:cNvSpPr>
          <p:nvPr/>
        </p:nvSpPr>
        <p:spPr bwMode="gray">
          <a:xfrm>
            <a:off x="1362429" y="5162478"/>
            <a:ext cx="6663615" cy="952691"/>
          </a:xfrm>
          <a:prstGeom prst="roundRect">
            <a:avLst>
              <a:gd name="adj" fmla="val 7439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144000" tIns="25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Une </a:t>
            </a:r>
            <a:r>
              <a:rPr lang="fr-FR" altLang="fr-FR" sz="1600" b="1" kern="0" dirty="0">
                <a:solidFill>
                  <a:srgbClr val="E63660"/>
                </a:solidFill>
                <a:latin typeface="+mn-lt"/>
                <a:cs typeface="Arial" panose="020B0604020202020204" pitchFamily="34" charset="0"/>
              </a:rPr>
              <a:t>infrastructure sécurisée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16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Une solution technique </a:t>
            </a:r>
            <a:r>
              <a:rPr lang="fr-FR" altLang="fr-FR" sz="1600" b="1" kern="0" dirty="0">
                <a:solidFill>
                  <a:srgbClr val="E63660"/>
                </a:solidFill>
                <a:latin typeface="+mn-lt"/>
                <a:cs typeface="Arial" panose="020B0604020202020204" pitchFamily="34" charset="0"/>
              </a:rPr>
              <a:t>évolutive et adaptée aux besoins </a:t>
            </a:r>
            <a:r>
              <a:rPr lang="fr-FR" altLang="fr-FR" sz="16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des médecins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fr-FR" sz="1300" kern="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ounded Rectangle 58"/>
          <p:cNvSpPr>
            <a:spLocks noChangeArrowheads="1"/>
          </p:cNvSpPr>
          <p:nvPr/>
        </p:nvSpPr>
        <p:spPr bwMode="gray">
          <a:xfrm>
            <a:off x="1323937" y="4670908"/>
            <a:ext cx="2131956" cy="554504"/>
          </a:xfrm>
          <a:prstGeom prst="roundRect">
            <a:avLst>
              <a:gd name="adj" fmla="val 26840"/>
            </a:avLst>
          </a:prstGeom>
          <a:solidFill>
            <a:srgbClr val="4BA1E1"/>
          </a:solidFill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 lIns="14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fr-FR" altLang="fr-FR" sz="16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TECHNIQUE</a:t>
            </a:r>
          </a:p>
        </p:txBody>
      </p:sp>
      <p:pic>
        <p:nvPicPr>
          <p:cNvPr id="1030" name="Picture 6" descr="https://d30y9cdsu7xlg0.cloudfront.net/png/60668-2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54" y="4696822"/>
            <a:ext cx="543871" cy="54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8"/>
          <p:cNvSpPr>
            <a:spLocks noChangeArrowheads="1"/>
          </p:cNvSpPr>
          <p:nvPr/>
        </p:nvSpPr>
        <p:spPr bwMode="gray">
          <a:xfrm>
            <a:off x="1224669" y="2595317"/>
            <a:ext cx="2131956" cy="554504"/>
          </a:xfrm>
          <a:prstGeom prst="roundRect">
            <a:avLst>
              <a:gd name="adj" fmla="val 26840"/>
            </a:avLst>
          </a:prstGeom>
          <a:solidFill>
            <a:srgbClr val="4BA1E1"/>
          </a:solidFill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 lIns="14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fr-FR" altLang="fr-FR" sz="16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ORGANISATION</a:t>
            </a:r>
          </a:p>
        </p:txBody>
      </p:sp>
      <p:pic>
        <p:nvPicPr>
          <p:cNvPr id="1028" name="Picture 4" descr="https://d30y9cdsu7xlg0.cloudfront.net/png/328015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19" y="2612154"/>
            <a:ext cx="494261" cy="49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9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3521136"/>
            <a:ext cx="7886700" cy="1404409"/>
          </a:xfrm>
        </p:spPr>
        <p:txBody>
          <a:bodyPr>
            <a:normAutofit/>
          </a:bodyPr>
          <a:lstStyle/>
          <a:p>
            <a:r>
              <a:rPr lang="fr-FR" sz="4000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84929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ESIS">
      <a:dk1>
        <a:sysClr val="windowText" lastClr="000000"/>
      </a:dk1>
      <a:lt1>
        <a:sysClr val="window" lastClr="FFFFFF"/>
      </a:lt1>
      <a:dk2>
        <a:srgbClr val="074983"/>
      </a:dk2>
      <a:lt2>
        <a:srgbClr val="FFFFFF"/>
      </a:lt2>
      <a:accent1>
        <a:srgbClr val="074983"/>
      </a:accent1>
      <a:accent2>
        <a:srgbClr val="15AED0"/>
      </a:accent2>
      <a:accent3>
        <a:srgbClr val="F49600"/>
      </a:accent3>
      <a:accent4>
        <a:srgbClr val="FEEC01"/>
      </a:accent4>
      <a:accent5>
        <a:srgbClr val="C0CC42"/>
      </a:accent5>
      <a:accent6>
        <a:srgbClr val="608C60"/>
      </a:accent6>
      <a:hlink>
        <a:srgbClr val="15AED0"/>
      </a:hlink>
      <a:folHlink>
        <a:srgbClr val="15AED0"/>
      </a:folHlink>
    </a:clrScheme>
    <a:fontScheme name="TESIS_CALIBR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_PPT_Bleu" id="{29C072F2-A829-4758-8D97-038C8B2F0EF5}" vid="{8599D9A6-7832-47AC-A416-0483D7B696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MOD_PPT_Bleu</Template>
  <TotalTime>324</TotalTime>
  <Words>269</Words>
  <Application>Microsoft Office PowerPoint</Application>
  <PresentationFormat>Affichage à l'écran (4:3)</PresentationFormat>
  <Paragraphs>81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Wingdings</vt:lpstr>
      <vt:lpstr>Thème Office</vt:lpstr>
      <vt:lpstr>ANFH : Projet de Télé-AVC</vt:lpstr>
      <vt:lpstr>Quelques chiffres (estimations) </vt:lpstr>
      <vt:lpstr>L’organisation à la Réunion et Mayotte </vt:lpstr>
      <vt:lpstr>Le circuit de Prise en Charge du patient</vt:lpstr>
      <vt:lpstr>La solution technique du dispositif de Télé-AVC : une plateforme régionale sécurisée de télémédecine </vt:lpstr>
      <vt:lpstr>Etat d’avancement du déploiement du dispositif de Télé-AVC</vt:lpstr>
      <vt:lpstr>Les éléments clés 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Projets  &amp; prospectives</dc:title>
  <dc:creator>Antoine LERAT</dc:creator>
  <cp:lastModifiedBy>Anne Réguerre</cp:lastModifiedBy>
  <cp:revision>40</cp:revision>
  <dcterms:created xsi:type="dcterms:W3CDTF">2015-06-22T12:22:11Z</dcterms:created>
  <dcterms:modified xsi:type="dcterms:W3CDTF">2016-04-21T03:25:25Z</dcterms:modified>
</cp:coreProperties>
</file>