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  <p:sldMasterId id="2147483695" r:id="rId3"/>
    <p:sldMasterId id="2147483708" r:id="rId4"/>
  </p:sldMasterIdLst>
  <p:notesMasterIdLst>
    <p:notesMasterId r:id="rId9"/>
  </p:notesMasterIdLst>
  <p:handoutMasterIdLst>
    <p:handoutMasterId r:id="rId10"/>
  </p:handoutMasterIdLst>
  <p:sldIdLst>
    <p:sldId id="257" r:id="rId5"/>
    <p:sldId id="338" r:id="rId6"/>
    <p:sldId id="339" r:id="rId7"/>
    <p:sldId id="340" r:id="rId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8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966A8-CC94-4EC3-B4DC-107CCEB3E871}" type="datetimeFigureOut">
              <a:rPr lang="fr-FR" smtClean="0"/>
              <a:t>13/09/2021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06E77-E6A7-413A-85B5-4AD034014C4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370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84DEF-9E46-4F7E-805A-1474F3DD7B61}" type="datetimeFigureOut">
              <a:rPr lang="fr-FR" smtClean="0"/>
              <a:t>13/09/2021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7B277-AF33-4116-8536-BCC5220157E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273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49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54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06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64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7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7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5B766E70-300F-4A8E-8BAA-29417E2F91D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62D424C-FFE2-42C5-B59D-31FC8EEF7ED4}"/>
              </a:ext>
            </a:extLst>
          </p:cNvPr>
          <p:cNvSpPr/>
          <p:nvPr userDrawn="1"/>
        </p:nvSpPr>
        <p:spPr>
          <a:xfrm>
            <a:off x="367553" y="1246094"/>
            <a:ext cx="8417672" cy="3227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2D10DC3E-452A-4318-BC32-781876742E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4447" y="1255059"/>
            <a:ext cx="8292353" cy="304800"/>
          </a:xfrm>
        </p:spPr>
        <p:txBody>
          <a:bodyPr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="" xmlns:a16="http://schemas.microsoft.com/office/drawing/2014/main" id="{D69D25A9-3BC6-4FA7-9DB5-179EC852F8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5460" y="1757082"/>
            <a:ext cx="8409627" cy="466200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1"/>
                </a:solidFill>
              </a:defRPr>
            </a:lvl1pPr>
            <a:lvl2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18" y="307866"/>
            <a:ext cx="2579036" cy="101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65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fld id="{3AC2D578-52D4-4226-A28A-89E93A17A18A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21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03648" y="6356350"/>
            <a:ext cx="1187152" cy="365125"/>
          </a:xfrm>
          <a:prstGeom prst="rect">
            <a:avLst/>
          </a:prstGeom>
        </p:spPr>
        <p:txBody>
          <a:bodyPr/>
          <a:lstStyle/>
          <a:p>
            <a:fld id="{EC623249-059F-4EAB-9155-13C00AAA10E4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97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fld id="{BBC4E29F-3F44-4AD0-8FCB-D415C47F1EAD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780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fld id="{7833127A-B45D-4E34-9570-C27F652C56FB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14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fld id="{D0ABBFE6-A9EB-4491-A48E-AFDF9A142AB4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494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fld id="{A1E62309-E86E-4EAE-B7E5-1337EF317BC9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406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fld id="{22233434-6423-4A7A-9A14-C817697829E4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283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fld id="{F7D5F607-36A9-4D7B-8161-2506F1873F5D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81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fld id="{3984E990-510E-4574-81CA-84E24828DE3D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88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fld id="{8EF701B2-5895-4AA2-8DDB-55A5DC6E4860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5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6C1947-A3A7-4305-96E4-B9235CE5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ED525EA-D30D-4D42-9A4E-8794E78A0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366" y="2277034"/>
            <a:ext cx="3523127" cy="4200678"/>
          </a:xfrm>
        </p:spPr>
        <p:txBody>
          <a:bodyPr/>
          <a:lstStyle>
            <a:lvl1pPr marL="447675" indent="-447675">
              <a:spcAft>
                <a:spcPts val="2400"/>
              </a:spcAft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07B2B19-5D6C-4A03-896F-9E9F3B51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824F-5716-4778-A740-7A10C416990D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8D0ADBF-3DFA-43D2-AE21-2483C5F8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16CB395-A77D-4D33-8896-507385EA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6316" y="318977"/>
            <a:ext cx="859908" cy="365125"/>
          </a:xfrm>
        </p:spPr>
        <p:txBody>
          <a:bodyPr/>
          <a:lstStyle/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="" xmlns:a16="http://schemas.microsoft.com/office/drawing/2014/main" id="{5375E496-2D6E-4FBF-A967-8C82DF9187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62098" y="2277034"/>
            <a:ext cx="3523127" cy="4200678"/>
          </a:xfrm>
        </p:spPr>
        <p:txBody>
          <a:bodyPr/>
          <a:lstStyle>
            <a:lvl1pPr marL="447675" indent="-447675">
              <a:spcAft>
                <a:spcPts val="2400"/>
              </a:spcAft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="" xmlns:a16="http://schemas.microsoft.com/office/drawing/2014/main" id="{ABB861B9-CA82-43C6-8388-7E47A093737F}"/>
              </a:ext>
            </a:extLst>
          </p:cNvPr>
          <p:cNvGrpSpPr/>
          <p:nvPr userDrawn="1"/>
        </p:nvGrpSpPr>
        <p:grpSpPr>
          <a:xfrm>
            <a:off x="344032" y="1176950"/>
            <a:ext cx="597528" cy="701644"/>
            <a:chOff x="344032" y="1176950"/>
            <a:chExt cx="597528" cy="701644"/>
          </a:xfrm>
        </p:grpSpPr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3910CBB6-F78B-4C7F-917B-F33259AFC6B2}"/>
                </a:ext>
              </a:extLst>
            </p:cNvPr>
            <p:cNvSpPr/>
            <p:nvPr/>
          </p:nvSpPr>
          <p:spPr>
            <a:xfrm>
              <a:off x="344032" y="1176950"/>
              <a:ext cx="597528" cy="1176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prstClr val="white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827CF648-27EA-4BD1-A9D9-6C904DC11860}"/>
                </a:ext>
              </a:extLst>
            </p:cNvPr>
            <p:cNvSpPr/>
            <p:nvPr/>
          </p:nvSpPr>
          <p:spPr>
            <a:xfrm>
              <a:off x="344032" y="1371599"/>
              <a:ext cx="597528" cy="1176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prstClr val="white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67FFD201-7442-4750-ADB3-366C11E1855C}"/>
                </a:ext>
              </a:extLst>
            </p:cNvPr>
            <p:cNvSpPr/>
            <p:nvPr/>
          </p:nvSpPr>
          <p:spPr>
            <a:xfrm>
              <a:off x="344032" y="1566248"/>
              <a:ext cx="597528" cy="1176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prstClr val="white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DF977C90-6E18-4A38-8641-A6C313BBF7A9}"/>
                </a:ext>
              </a:extLst>
            </p:cNvPr>
            <p:cNvSpPr/>
            <p:nvPr/>
          </p:nvSpPr>
          <p:spPr>
            <a:xfrm>
              <a:off x="344032" y="1760898"/>
              <a:ext cx="597528" cy="1176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03402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fld id="{4EC619A7-D7CE-4200-A19B-8B2B021D3406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39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fld id="{69B7F07E-EB48-410E-A867-BFC872FB803F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4464496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/>
          <a:lstStyle/>
          <a:p>
            <a:fld id="{4D37D52E-7564-4EE6-9C6E-3A95FB4F5C4F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447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5C9B57-713C-42A3-9AFE-79589556F233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79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3A2978-D99B-45B7-AF4F-C0C0AB656284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08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19A628-43B7-42E4-93E6-745A8858E568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9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14B0BD-4960-4450-81D1-EBD551D1A7CB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96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074C4F-B58D-476C-A0CE-DC85DC0C395B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483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14965-DE19-4C55-BED7-DD36509531BD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107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B40FA-5FA2-4153-8A50-E458F11BA5EE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81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8A289-9D6D-4B7C-9BCC-27CA502199DD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43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6C1947-A3A7-4305-96E4-B9235CE505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821" y="2698376"/>
            <a:ext cx="8414404" cy="3146612"/>
          </a:xfrm>
        </p:spPr>
        <p:txBody>
          <a:bodyPr anchor="t"/>
          <a:lstStyle>
            <a:lvl1pPr>
              <a:lnSpc>
                <a:spcPct val="80000"/>
              </a:lnSpc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07B2B19-5D6C-4A03-896F-9E9F3B51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07C3-EC8B-4B4D-A48A-678D012C19F1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8D0ADBF-3DFA-43D2-AE21-2483C5F8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16CB395-A77D-4D33-8896-507385EA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6316" y="318977"/>
            <a:ext cx="859908" cy="365125"/>
          </a:xfrm>
        </p:spPr>
        <p:txBody>
          <a:bodyPr/>
          <a:lstStyle/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="" xmlns:a16="http://schemas.microsoft.com/office/drawing/2014/main" id="{BAF22E5B-77E2-47B6-8B6D-0262208F9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0821" y="601472"/>
            <a:ext cx="2955085" cy="1854857"/>
          </a:xfrm>
        </p:spPr>
        <p:txBody>
          <a:bodyPr lIns="0" tIns="0" rIns="0" bIns="0">
            <a:noAutofit/>
          </a:bodyPr>
          <a:lstStyle>
            <a:lvl1pPr>
              <a:defRPr sz="15500"/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1343863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340D9-22C1-44E9-B794-62D64F28D6B5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784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E123FB-F14C-40CB-999E-F8B83D2D041B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40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0EE6E-5060-4937-970C-6BAEA7FC4169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3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358" y="1441"/>
          <a:ext cx="1357" cy="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iapositive think-cell" r:id="rId4" imgW="216" imgH="216" progId="TCLayout.ActiveDocument.1">
                  <p:embed/>
                </p:oleObj>
              </mc:Choice>
              <mc:Fallback>
                <p:oleObj name="Diapositive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58" y="1441"/>
                        <a:ext cx="1357" cy="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 descr="C:\Users\pierre.maurel\Documents\Crea a ranger\CABINET SANTE\Transformation Système de Santé\Fichier 11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126" y="6367980"/>
            <a:ext cx="259025" cy="27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485167" y="6329408"/>
            <a:ext cx="2133600" cy="365125"/>
          </a:xfrm>
          <a:prstGeom prst="rect">
            <a:avLst/>
          </a:prstGeom>
        </p:spPr>
        <p:txBody>
          <a:bodyPr lIns="80147" tIns="40074" rIns="80147" bIns="40074" anchor="ctr"/>
          <a:lstStyle>
            <a:lvl1pPr algn="ctr">
              <a:defRPr sz="1000">
                <a:solidFill>
                  <a:schemeClr val="bg1"/>
                </a:solidFill>
                <a:latin typeface="Carlito" panose="020F0502020204030204" pitchFamily="34" charset="0"/>
                <a:cs typeface="Carlito" panose="020F0502020204030204" pitchFamily="34" charset="0"/>
              </a:defRPr>
            </a:lvl1pPr>
          </a:lstStyle>
          <a:p>
            <a:fld id="{4A2C694A-E8B2-429C-86F0-734E0D8DB8D6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179" y="46821"/>
            <a:ext cx="2383970" cy="1307403"/>
          </a:xfrm>
          <a:prstGeom prst="rect">
            <a:avLst/>
          </a:prstGeom>
        </p:spPr>
      </p:pic>
      <p:sp>
        <p:nvSpPr>
          <p:cNvPr id="8" name="Espace réservé du pied de page 10"/>
          <p:cNvSpPr>
            <a:spLocks noGrp="1"/>
          </p:cNvSpPr>
          <p:nvPr>
            <p:ph type="ftr" sz="quarter" idx="3"/>
          </p:nvPr>
        </p:nvSpPr>
        <p:spPr>
          <a:xfrm>
            <a:off x="446506" y="6330251"/>
            <a:ext cx="3879196" cy="364281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white">
                    <a:lumMod val="50000"/>
                  </a:prstClr>
                </a:solidFill>
              </a:rPr>
              <a:t>Réunion Délégués - ANFH Grand Est -      30 aout 2021</a:t>
            </a:r>
            <a:endParaRPr lang="fr-FR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4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2A4AF3-78A6-41B6-86BD-3BDD3EC429F3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27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AEE1F4-27BC-4FBE-B969-CE04490BCE3A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54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4D7BEA-0342-4052-B439-990E23335452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6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8F3107-555A-4C07-A6AE-D613B5339B22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983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08733-2E6F-4F69-A864-CD3A8BC28F4D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605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B25A68-B61F-415C-8125-A2AC8329C835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1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6C1947-A3A7-4305-96E4-B9235CE5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ED525EA-D30D-4D42-9A4E-8794E78A0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366" y="2277034"/>
            <a:ext cx="5757425" cy="420067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07B2B19-5D6C-4A03-896F-9E9F3B51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C05E-35DC-494D-9D72-9A22CA470F05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8D0ADBF-3DFA-43D2-AE21-2483C5F8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16CB395-A77D-4D33-8896-507385EA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6316" y="318977"/>
            <a:ext cx="859908" cy="365125"/>
          </a:xfrm>
        </p:spPr>
        <p:txBody>
          <a:bodyPr/>
          <a:lstStyle/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="" xmlns:a16="http://schemas.microsoft.com/office/drawing/2014/main" id="{BAF22E5B-77E2-47B6-8B6D-0262208F9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9103" y="897307"/>
            <a:ext cx="1358781" cy="1230595"/>
          </a:xfrm>
        </p:spPr>
        <p:txBody>
          <a:bodyPr lIns="0" tIns="0" rIns="0" bIns="0">
            <a:noAutofit/>
          </a:bodyPr>
          <a:lstStyle>
            <a:lvl1pPr>
              <a:defRPr sz="8000"/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065362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483B13-F043-4838-B42D-226CB1696D9A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16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81B2B-38C5-468C-8E5F-B42818E8841E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285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0F27F1-91D1-4ADE-96C0-3EED2E49E93E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3832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24DE1F-7C2A-4978-A782-2A3C0B39F0AA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058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182675-6766-4C60-A437-236D587EFD08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834A6-2B7B-4690-873F-7DD475D6D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209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358" y="1441"/>
          <a:ext cx="1357" cy="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Diapositive think-cell" r:id="rId4" imgW="216" imgH="216" progId="TCLayout.ActiveDocument.1">
                  <p:embed/>
                </p:oleObj>
              </mc:Choice>
              <mc:Fallback>
                <p:oleObj name="Diapositive think-cell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58" y="1441"/>
                        <a:ext cx="1357" cy="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 descr="C:\Users\pierre.maurel\Documents\Crea a ranger\CABINET SANTE\Transformation Système de Santé\Fichier 11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126" y="6367980"/>
            <a:ext cx="259025" cy="27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485167" y="6329408"/>
            <a:ext cx="2133600" cy="365125"/>
          </a:xfrm>
          <a:prstGeom prst="rect">
            <a:avLst/>
          </a:prstGeom>
        </p:spPr>
        <p:txBody>
          <a:bodyPr lIns="80147" tIns="40074" rIns="80147" bIns="40074" anchor="ctr"/>
          <a:lstStyle>
            <a:lvl1pPr algn="ctr">
              <a:defRPr sz="1000">
                <a:solidFill>
                  <a:schemeClr val="bg1"/>
                </a:solidFill>
                <a:latin typeface="Carlito" panose="020F0502020204030204" pitchFamily="34" charset="0"/>
                <a:cs typeface="Carlito" panose="020F0502020204030204" pitchFamily="34" charset="0"/>
              </a:defRPr>
            </a:lvl1pPr>
          </a:lstStyle>
          <a:p>
            <a:fld id="{4A2C694A-E8B2-429C-86F0-734E0D8DB8D6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179" y="46821"/>
            <a:ext cx="2383970" cy="1307403"/>
          </a:xfrm>
          <a:prstGeom prst="rect">
            <a:avLst/>
          </a:prstGeom>
        </p:spPr>
      </p:pic>
      <p:sp>
        <p:nvSpPr>
          <p:cNvPr id="8" name="Espace réservé du pied de page 10"/>
          <p:cNvSpPr>
            <a:spLocks noGrp="1"/>
          </p:cNvSpPr>
          <p:nvPr>
            <p:ph type="ftr" sz="quarter" idx="3"/>
          </p:nvPr>
        </p:nvSpPr>
        <p:spPr>
          <a:xfrm>
            <a:off x="446506" y="6330251"/>
            <a:ext cx="3879196" cy="364281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white">
                    <a:lumMod val="50000"/>
                  </a:prstClr>
                </a:solidFill>
              </a:rPr>
              <a:t>Réunion Délégués - ANFH Grand Est -      30 aout 2021</a:t>
            </a:r>
            <a:endParaRPr lang="fr-FR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15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2 blo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6C1947-A3A7-4305-96E4-B9235CE5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ED525EA-D30D-4D42-9A4E-8794E78A0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366" y="2277033"/>
            <a:ext cx="5757425" cy="1614483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07B2B19-5D6C-4A03-896F-9E9F3B51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28C6-9CA6-46FF-A998-2B139C6F3932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8D0ADBF-3DFA-43D2-AE21-2483C5F8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16CB395-A77D-4D33-8896-507385EA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6316" y="318977"/>
            <a:ext cx="859908" cy="365125"/>
          </a:xfrm>
        </p:spPr>
        <p:txBody>
          <a:bodyPr/>
          <a:lstStyle/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="" xmlns:a16="http://schemas.microsoft.com/office/drawing/2014/main" id="{BAF22E5B-77E2-47B6-8B6D-0262208F9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9103" y="897307"/>
            <a:ext cx="1358781" cy="1230595"/>
          </a:xfrm>
        </p:spPr>
        <p:txBody>
          <a:bodyPr lIns="0" tIns="0" rIns="0" bIns="0">
            <a:noAutofit/>
          </a:bodyPr>
          <a:lstStyle>
            <a:lvl1pPr>
              <a:defRPr sz="8000"/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="" xmlns:a16="http://schemas.microsoft.com/office/drawing/2014/main" id="{B77B1CCD-EAAA-4D1D-9678-449DF78F3E4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685366" y="3971154"/>
            <a:ext cx="5757425" cy="2518545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018844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6C1947-A3A7-4305-96E4-B9235CE5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365" y="1057836"/>
            <a:ext cx="7099860" cy="977154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ED525EA-D30D-4D42-9A4E-8794E78A0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366" y="2277034"/>
            <a:ext cx="3312000" cy="420067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07B2B19-5D6C-4A03-896F-9E9F3B51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72D2-0CE0-483F-917F-CC89357E1F23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8D0ADBF-3DFA-43D2-AE21-2483C5F8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16CB395-A77D-4D33-8896-507385EA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6316" y="318977"/>
            <a:ext cx="859908" cy="365125"/>
          </a:xfrm>
        </p:spPr>
        <p:txBody>
          <a:bodyPr/>
          <a:lstStyle/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="" xmlns:a16="http://schemas.microsoft.com/office/drawing/2014/main" id="{BAF22E5B-77E2-47B6-8B6D-0262208F9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9103" y="897307"/>
            <a:ext cx="1358781" cy="1230595"/>
          </a:xfrm>
        </p:spPr>
        <p:txBody>
          <a:bodyPr lIns="0" tIns="0" rIns="0" bIns="0">
            <a:noAutofit/>
          </a:bodyPr>
          <a:lstStyle>
            <a:lvl1pPr>
              <a:defRPr sz="8000"/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="" xmlns:a16="http://schemas.microsoft.com/office/drawing/2014/main" id="{80FF9102-206C-4333-B6AD-53F87EB21CB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467159" y="2277034"/>
            <a:ext cx="3312000" cy="420067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826912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6C1947-A3A7-4305-96E4-B9235CE5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365" y="1057836"/>
            <a:ext cx="7099860" cy="977154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ED525EA-D30D-4D42-9A4E-8794E78A092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85366" y="2277034"/>
            <a:ext cx="3845858" cy="4200678"/>
          </a:xfrm>
        </p:spPr>
        <p:txBody>
          <a:bodyPr/>
          <a:lstStyle>
            <a:lvl1pPr>
              <a:spcAft>
                <a:spcPts val="0"/>
              </a:spcAft>
              <a:defRPr sz="55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800"/>
            </a:lvl2pPr>
          </a:lstStyle>
          <a:p>
            <a:pPr lvl="0"/>
            <a:r>
              <a:rPr lang="fr-FR" dirty="0"/>
              <a:t>CHIFFRE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07B2B19-5D6C-4A03-896F-9E9F3B51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895-0996-4B79-A974-25F663E682B9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8D0ADBF-3DFA-43D2-AE21-2483C5F8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16CB395-A77D-4D33-8896-507385EA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6316" y="318977"/>
            <a:ext cx="859908" cy="365125"/>
          </a:xfrm>
        </p:spPr>
        <p:txBody>
          <a:bodyPr/>
          <a:lstStyle/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="" xmlns:a16="http://schemas.microsoft.com/office/drawing/2014/main" id="{BAF22E5B-77E2-47B6-8B6D-0262208F9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9103" y="897307"/>
            <a:ext cx="1358781" cy="1230595"/>
          </a:xfrm>
        </p:spPr>
        <p:txBody>
          <a:bodyPr lIns="0" tIns="0" rIns="0" bIns="0">
            <a:noAutofit/>
          </a:bodyPr>
          <a:lstStyle>
            <a:lvl1pPr>
              <a:defRPr sz="8000"/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="" xmlns:a16="http://schemas.microsoft.com/office/drawing/2014/main" id="{80FF9102-206C-4333-B6AD-53F87EB21CB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683625" y="2277034"/>
            <a:ext cx="3095534" cy="4200678"/>
          </a:xfrm>
        </p:spPr>
        <p:txBody>
          <a:bodyPr/>
          <a:lstStyle>
            <a:lvl1pPr>
              <a:spcAft>
                <a:spcPts val="0"/>
              </a:spcAft>
              <a:defRPr sz="12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b="0">
                <a:solidFill>
                  <a:schemeClr val="tx1"/>
                </a:solidFill>
                <a:latin typeface="Georgia" panose="02040502050405020303" pitchFamily="18" charset="0"/>
              </a:defRPr>
            </a:lvl2pPr>
          </a:lstStyle>
          <a:p>
            <a:pPr lvl="0"/>
            <a:r>
              <a:rPr lang="fr-FR" dirty="0"/>
              <a:t>CHIFFRE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890531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6C1947-A3A7-4305-96E4-B9235CE5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365" y="1057836"/>
            <a:ext cx="7099860" cy="977154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07B2B19-5D6C-4A03-896F-9E9F3B51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C4CF-08D7-4651-A544-732E158A55A3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8D0ADBF-3DFA-43D2-AE21-2483C5F8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16CB395-A77D-4D33-8896-507385EA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6316" y="318977"/>
            <a:ext cx="859908" cy="365125"/>
          </a:xfrm>
        </p:spPr>
        <p:txBody>
          <a:bodyPr/>
          <a:lstStyle/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="" xmlns:a16="http://schemas.microsoft.com/office/drawing/2014/main" id="{BAF22E5B-77E2-47B6-8B6D-0262208F9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9103" y="897307"/>
            <a:ext cx="1358781" cy="1230595"/>
          </a:xfrm>
        </p:spPr>
        <p:txBody>
          <a:bodyPr lIns="0" tIns="0" rIns="0" bIns="0">
            <a:noAutofit/>
          </a:bodyPr>
          <a:lstStyle>
            <a:lvl1pPr>
              <a:defRPr sz="8000"/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="" xmlns:a16="http://schemas.microsoft.com/office/drawing/2014/main" id="{BDBED6AF-EEAE-4F79-BC39-E21FE939ABF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5637" y="2265363"/>
            <a:ext cx="7009588" cy="4210050"/>
          </a:xfrm>
        </p:spPr>
        <p:txBody>
          <a:bodyPr anchor="ctr"/>
          <a:lstStyle>
            <a:lvl1pPr algn="ctr"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63237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6C1947-A3A7-4305-96E4-B9235CE5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365" y="1057836"/>
            <a:ext cx="7099860" cy="977154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07B2B19-5D6C-4A03-896F-9E9F3B51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DF4C-8A70-4AAA-983C-8BE9FE005487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8D0ADBF-3DFA-43D2-AE21-2483C5F8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16CB395-A77D-4D33-8896-507385EA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6316" y="318977"/>
            <a:ext cx="859908" cy="365125"/>
          </a:xfrm>
        </p:spPr>
        <p:txBody>
          <a:bodyPr/>
          <a:lstStyle/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="" xmlns:a16="http://schemas.microsoft.com/office/drawing/2014/main" id="{BAF22E5B-77E2-47B6-8B6D-0262208F9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9103" y="897307"/>
            <a:ext cx="1358781" cy="1230595"/>
          </a:xfrm>
        </p:spPr>
        <p:txBody>
          <a:bodyPr lIns="0" tIns="0" rIns="0" bIns="0">
            <a:noAutofit/>
          </a:bodyPr>
          <a:lstStyle>
            <a:lvl1pPr>
              <a:defRPr sz="8000"/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="" xmlns:a16="http://schemas.microsoft.com/office/drawing/2014/main" id="{BDBED6AF-EEAE-4F79-BC39-E21FE939ABF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5637" y="2265363"/>
            <a:ext cx="3348000" cy="4210050"/>
          </a:xfrm>
        </p:spPr>
        <p:txBody>
          <a:bodyPr anchor="ctr"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9" name="Espace réservé pour une image  7">
            <a:extLst>
              <a:ext uri="{FF2B5EF4-FFF2-40B4-BE49-F238E27FC236}">
                <a16:creationId xmlns="" xmlns:a16="http://schemas.microsoft.com/office/drawing/2014/main" id="{392B3801-D6E6-45F5-989C-F3642E6DC2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31159" y="2265363"/>
            <a:ext cx="3348000" cy="4210050"/>
          </a:xfrm>
        </p:spPr>
        <p:txBody>
          <a:bodyPr anchor="ctr"/>
          <a:lstStyle>
            <a:lvl1pPr algn="ctr"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387970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AAE0851C-0A2D-4AC4-9D8E-750B47DB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365" y="1057836"/>
            <a:ext cx="7099860" cy="9771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dirty="0"/>
              <a:t>Titre de la slide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F7696A1C-E283-4303-AD3B-1880B43DC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5365" y="2277034"/>
            <a:ext cx="7099859" cy="42006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Niveau 1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5E794B5-89CB-436C-92F2-313FC7F36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50316" y="3189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627ECEC3-DBF8-426C-A1C2-68C3B7BA4094}" type="datetime1">
              <a:rPr lang="fr-FR" smtClean="0">
                <a:solidFill>
                  <a:prstClr val="black"/>
                </a:solidFill>
              </a:rPr>
              <a:t>13/09/2021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5053CD8-87A5-429F-B221-F130F20FC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6577" y="318977"/>
            <a:ext cx="246808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r>
              <a:rPr lang="fr-FR" smtClean="0">
                <a:solidFill>
                  <a:prstClr val="black"/>
                </a:solidFill>
              </a:rPr>
              <a:t>Réunion Délégués - ANFH Grand Est -      30 aout 2021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754C50C-91AF-4251-96D9-F32E8272BF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9720" y="318977"/>
            <a:ext cx="46650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1"/>
                </a:solidFill>
              </a:defRPr>
            </a:lvl1pPr>
          </a:lstStyle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  <p:cxnSp>
        <p:nvCxnSpPr>
          <p:cNvPr id="24" name="Connecteur droit 23">
            <a:extLst>
              <a:ext uri="{FF2B5EF4-FFF2-40B4-BE49-F238E27FC236}">
                <a16:creationId xmlns="" xmlns:a16="http://schemas.microsoft.com/office/drawing/2014/main" id="{9E4A3506-1BCF-4589-8BEF-94EEFDE8F07F}"/>
              </a:ext>
            </a:extLst>
          </p:cNvPr>
          <p:cNvCxnSpPr>
            <a:cxnSpLocks/>
          </p:cNvCxnSpPr>
          <p:nvPr userDrawn="1"/>
        </p:nvCxnSpPr>
        <p:spPr>
          <a:xfrm>
            <a:off x="5875173" y="446994"/>
            <a:ext cx="0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="" xmlns:a16="http://schemas.microsoft.com/office/drawing/2014/main" id="{90F7D20D-A946-4450-AF12-802AD3DECB5E}"/>
              </a:ext>
            </a:extLst>
          </p:cNvPr>
          <p:cNvCxnSpPr/>
          <p:nvPr userDrawn="1"/>
        </p:nvCxnSpPr>
        <p:spPr>
          <a:xfrm>
            <a:off x="384900" y="697230"/>
            <a:ext cx="838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54" y="216526"/>
            <a:ext cx="1164028" cy="4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9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100000"/>
        </a:lnSpc>
        <a:spcBef>
          <a:spcPts val="0"/>
        </a:spcBef>
        <a:buNone/>
        <a:defRPr sz="31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None/>
        <a:tabLst/>
        <a:defRPr sz="17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40000"/>
        </a:lnSpc>
        <a:spcBef>
          <a:spcPts val="400"/>
        </a:spcBef>
        <a:spcAft>
          <a:spcPts val="0"/>
        </a:spcAft>
        <a:buFont typeface="Arial" panose="020B0604020202020204" pitchFamily="34" charset="0"/>
        <a:buNone/>
        <a:defRPr sz="12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685800" rtl="0" eaLnBrk="1" latinLnBrk="0" hangingPunct="1">
        <a:lnSpc>
          <a:spcPct val="1400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358775" indent="0" algn="l" defTabSz="685800" rtl="0" eaLnBrk="1" latinLnBrk="0" hangingPunct="1">
        <a:lnSpc>
          <a:spcPct val="1400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717550" indent="0" algn="l" defTabSz="685800" rtl="0" eaLnBrk="1" latinLnBrk="0" hangingPunct="1">
        <a:lnSpc>
          <a:spcPct val="1400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11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1434">
          <p15:clr>
            <a:srgbClr val="F26B43"/>
          </p15:clr>
        </p15:guide>
        <p15:guide id="4" orient="horz" pos="40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56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27"/>
          <a:stretch/>
        </p:blipFill>
        <p:spPr>
          <a:xfrm>
            <a:off x="0" y="0"/>
            <a:ext cx="9144000" cy="153675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84"/>
          <a:stretch/>
        </p:blipFill>
        <p:spPr>
          <a:xfrm>
            <a:off x="0" y="6021288"/>
            <a:ext cx="9144000" cy="84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9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27"/>
          <a:stretch/>
        </p:blipFill>
        <p:spPr>
          <a:xfrm>
            <a:off x="0" y="0"/>
            <a:ext cx="9144000" cy="153675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84"/>
          <a:stretch/>
        </p:blipFill>
        <p:spPr>
          <a:xfrm>
            <a:off x="0" y="6021288"/>
            <a:ext cx="9144000" cy="84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6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B1AECC7-6CF8-412B-B381-11BF50E9E2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sz="3600" dirty="0" smtClean="0"/>
          </a:p>
          <a:p>
            <a:endParaRPr lang="fr-FR" sz="2800" dirty="0"/>
          </a:p>
          <a:p>
            <a:pPr algn="ctr"/>
            <a:r>
              <a:rPr lang="fr-FR" dirty="0" smtClean="0"/>
              <a:t>ANFH </a:t>
            </a:r>
            <a:r>
              <a:rPr lang="fr-FR" dirty="0" smtClean="0"/>
              <a:t>Grand </a:t>
            </a:r>
            <a:r>
              <a:rPr lang="fr-FR" dirty="0" smtClean="0"/>
              <a:t>Est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>
                <a:solidFill>
                  <a:schemeClr val="tx2"/>
                </a:solidFill>
              </a:rPr>
              <a:t>Campagne </a:t>
            </a:r>
            <a:r>
              <a:rPr lang="fr-FR" dirty="0" smtClean="0">
                <a:solidFill>
                  <a:schemeClr val="tx2"/>
                </a:solidFill>
              </a:rPr>
              <a:t>2022 : Appel </a:t>
            </a:r>
            <a:r>
              <a:rPr lang="fr-FR" dirty="0">
                <a:solidFill>
                  <a:schemeClr val="tx2"/>
                </a:solidFill>
              </a:rPr>
              <a:t>à projets régional</a:t>
            </a:r>
          </a:p>
          <a:p>
            <a:pPr algn="ctr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3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D82F3E-E4FE-4F55-BC76-FEFAD3A51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710" y="1224933"/>
            <a:ext cx="7676515" cy="601631"/>
          </a:xfrm>
        </p:spPr>
        <p:txBody>
          <a:bodyPr/>
          <a:lstStyle/>
          <a:p>
            <a:r>
              <a:rPr lang="fr-FR" sz="3000" dirty="0" smtClean="0"/>
              <a:t>Appel </a:t>
            </a:r>
            <a:r>
              <a:rPr lang="fr-FR" sz="3000" dirty="0"/>
              <a:t>à </a:t>
            </a:r>
            <a:r>
              <a:rPr lang="fr-FR" sz="3000" dirty="0" smtClean="0"/>
              <a:t>projets régional</a:t>
            </a:r>
            <a:endParaRPr lang="fr-FR" sz="300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3734FD8-DF06-4B40-8BD0-60737112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556BE78-9544-453B-90AF-A173D477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8E9B4B6E-C187-4A97-A5F4-4F42A843C82C}"/>
              </a:ext>
            </a:extLst>
          </p:cNvPr>
          <p:cNvSpPr txBox="1">
            <a:spLocks/>
          </p:cNvSpPr>
          <p:nvPr/>
        </p:nvSpPr>
        <p:spPr>
          <a:xfrm>
            <a:off x="369795" y="1990165"/>
            <a:ext cx="8334726" cy="3660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358775" indent="0" algn="l" defTabSz="6858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717550" indent="0" algn="l" defTabSz="6858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 sz="2000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fr-FR" sz="2400" dirty="0" smtClean="0">
                <a:solidFill>
                  <a:srgbClr val="1CAE83"/>
                </a:solidFill>
              </a:rPr>
              <a:t>Campagne 2022 : Appel </a:t>
            </a:r>
            <a:r>
              <a:rPr lang="fr-FR" sz="2400" dirty="0">
                <a:solidFill>
                  <a:srgbClr val="1CAE83"/>
                </a:solidFill>
              </a:rPr>
              <a:t>à projets régional </a:t>
            </a:r>
          </a:p>
          <a:p>
            <a:pPr algn="ctr">
              <a:defRPr/>
            </a:pPr>
            <a:endParaRPr lang="fr-FR" sz="1600" dirty="0">
              <a:solidFill>
                <a:srgbClr val="1CAE83"/>
              </a:solidFill>
            </a:endParaRPr>
          </a:p>
          <a:p>
            <a:pPr marL="285750" indent="-285750" algn="just">
              <a:buClr>
                <a:prstClr val="black"/>
              </a:buClr>
              <a:buFont typeface="Wingdings" panose="05000000000000000000" pitchFamily="2" charset="2"/>
              <a:buChar char="§"/>
              <a:defRPr/>
            </a:pPr>
            <a:r>
              <a:rPr lang="fr-FR" sz="1600" dirty="0" smtClean="0">
                <a:solidFill>
                  <a:srgbClr val="1CAE83"/>
                </a:solidFill>
                <a:cs typeface="Arial" panose="020B0604020202020204" pitchFamily="34" charset="0"/>
              </a:rPr>
              <a:t>Date limite de dépôt </a:t>
            </a:r>
            <a:r>
              <a:rPr lang="fr-FR" sz="1600" dirty="0">
                <a:solidFill>
                  <a:srgbClr val="1CAE83"/>
                </a:solidFill>
                <a:cs typeface="Arial" panose="020B0604020202020204" pitchFamily="34" charset="0"/>
              </a:rPr>
              <a:t>de la demande </a:t>
            </a:r>
            <a:r>
              <a:rPr lang="fr-FR" sz="1600" dirty="0" smtClean="0">
                <a:solidFill>
                  <a:srgbClr val="1CAE83"/>
                </a:solidFill>
                <a:cs typeface="Arial" panose="020B0604020202020204" pitchFamily="34" charset="0"/>
              </a:rPr>
              <a:t>: </a:t>
            </a:r>
            <a:r>
              <a:rPr lang="fr-FR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vendredi 29 </a:t>
            </a:r>
            <a:r>
              <a:rPr lang="fr-FR" sz="1600" dirty="0">
                <a:solidFill>
                  <a:prstClr val="black"/>
                </a:solidFill>
                <a:cs typeface="Arial" panose="020B0604020202020204" pitchFamily="34" charset="0"/>
              </a:rPr>
              <a:t>octobre </a:t>
            </a:r>
            <a:r>
              <a:rPr lang="fr-FR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2021 </a:t>
            </a:r>
            <a:r>
              <a:rPr lang="fr-FR" sz="1600" b="0" dirty="0">
                <a:solidFill>
                  <a:prstClr val="black"/>
                </a:solidFill>
                <a:cs typeface="Arial" panose="020B0604020202020204" pitchFamily="34" charset="0"/>
              </a:rPr>
              <a:t>et décision </a:t>
            </a:r>
            <a:r>
              <a:rPr lang="fr-FR" sz="1600" b="0" dirty="0" smtClean="0">
                <a:solidFill>
                  <a:prstClr val="black"/>
                </a:solidFill>
                <a:cs typeface="Arial" panose="020B0604020202020204" pitchFamily="34" charset="0"/>
              </a:rPr>
              <a:t>de financement au CRSG de décembre 2021 </a:t>
            </a:r>
            <a:r>
              <a:rPr lang="fr-FR" sz="1600" b="0" dirty="0">
                <a:solidFill>
                  <a:prstClr val="black"/>
                </a:solidFill>
                <a:cs typeface="Arial" panose="020B0604020202020204" pitchFamily="34" charset="0"/>
              </a:rPr>
              <a:t>pour un démarrage du projet / action de formation dés le début de l’année </a:t>
            </a:r>
            <a:r>
              <a:rPr lang="fr-FR" sz="1600" b="0" dirty="0" smtClean="0">
                <a:solidFill>
                  <a:prstClr val="black"/>
                </a:solidFill>
                <a:cs typeface="Arial" panose="020B0604020202020204" pitchFamily="34" charset="0"/>
              </a:rPr>
              <a:t>2022.</a:t>
            </a:r>
          </a:p>
          <a:p>
            <a:pPr marL="285750" indent="-285750" algn="just">
              <a:buClr>
                <a:prstClr val="black"/>
              </a:buClr>
              <a:buFont typeface="Wingdings" panose="05000000000000000000" pitchFamily="2" charset="2"/>
              <a:buChar char="§"/>
              <a:defRPr/>
            </a:pPr>
            <a:endParaRPr lang="fr-FR" sz="1600" b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>
              <a:buClr>
                <a:prstClr val="black"/>
              </a:buClr>
              <a:buFont typeface="Wingdings" panose="05000000000000000000" pitchFamily="2" charset="2"/>
              <a:buChar char="§"/>
              <a:defRPr/>
            </a:pPr>
            <a:r>
              <a:rPr lang="fr-FR" sz="1600" dirty="0">
                <a:solidFill>
                  <a:srgbClr val="1CAE83"/>
                </a:solidFill>
                <a:cs typeface="Arial" panose="020B0604020202020204" pitchFamily="34" charset="0"/>
              </a:rPr>
              <a:t>Circuit de décision du financement : </a:t>
            </a:r>
          </a:p>
          <a:p>
            <a:pPr marL="541338" indent="-185738">
              <a:buFont typeface="Wingdings" panose="05000000000000000000" pitchFamily="2" charset="2"/>
              <a:buChar char="ü"/>
              <a:defRPr/>
            </a:pPr>
            <a:r>
              <a:rPr lang="fr-FR" sz="1600" b="0" dirty="0">
                <a:solidFill>
                  <a:prstClr val="black"/>
                </a:solidFill>
                <a:cs typeface="Arial" panose="020B0604020202020204" pitchFamily="34" charset="0"/>
              </a:rPr>
              <a:t>Demande formalisée de l‘établissement envoyée à la Délégation Territoriale.</a:t>
            </a:r>
          </a:p>
          <a:p>
            <a:pPr marL="541338" indent="-185738">
              <a:buFont typeface="Wingdings" panose="05000000000000000000" pitchFamily="2" charset="2"/>
              <a:buChar char="ü"/>
              <a:defRPr/>
            </a:pPr>
            <a:r>
              <a:rPr lang="fr-FR" sz="1600" b="0" dirty="0" smtClean="0">
                <a:solidFill>
                  <a:prstClr val="black"/>
                </a:solidFill>
                <a:cs typeface="Arial" panose="020B0604020202020204" pitchFamily="34" charset="0"/>
              </a:rPr>
              <a:t>Délégations Territoriales : </a:t>
            </a:r>
            <a:r>
              <a:rPr lang="fr-FR" sz="1600" b="0" dirty="0">
                <a:solidFill>
                  <a:prstClr val="black"/>
                </a:solidFill>
                <a:cs typeface="Arial" panose="020B0604020202020204" pitchFamily="34" charset="0"/>
              </a:rPr>
              <a:t>analyse </a:t>
            </a:r>
            <a:r>
              <a:rPr lang="fr-FR" sz="1600" b="0" dirty="0" smtClean="0">
                <a:solidFill>
                  <a:prstClr val="black"/>
                </a:solidFill>
                <a:cs typeface="Arial" panose="020B0604020202020204" pitchFamily="34" charset="0"/>
              </a:rPr>
              <a:t>technique de la </a:t>
            </a:r>
            <a:r>
              <a:rPr lang="fr-FR" sz="1600" b="0" dirty="0">
                <a:solidFill>
                  <a:prstClr val="black"/>
                </a:solidFill>
                <a:cs typeface="Arial" panose="020B0604020202020204" pitchFamily="34" charset="0"/>
              </a:rPr>
              <a:t>demande </a:t>
            </a:r>
            <a:r>
              <a:rPr lang="fr-FR" sz="1600" b="0" dirty="0" smtClean="0">
                <a:solidFill>
                  <a:prstClr val="black"/>
                </a:solidFill>
                <a:cs typeface="Arial" panose="020B0604020202020204" pitchFamily="34" charset="0"/>
              </a:rPr>
              <a:t>(contenu</a:t>
            </a:r>
            <a:r>
              <a:rPr lang="fr-FR" sz="1600" b="0" dirty="0">
                <a:solidFill>
                  <a:prstClr val="black"/>
                </a:solidFill>
                <a:cs typeface="Arial" panose="020B0604020202020204" pitchFamily="34" charset="0"/>
              </a:rPr>
              <a:t>, éligibilité, </a:t>
            </a:r>
            <a:r>
              <a:rPr lang="fr-FR" sz="1600" b="0" dirty="0" smtClean="0">
                <a:solidFill>
                  <a:prstClr val="black"/>
                </a:solidFill>
                <a:cs typeface="Arial" panose="020B0604020202020204" pitchFamily="34" charset="0"/>
              </a:rPr>
              <a:t>pièces).</a:t>
            </a:r>
          </a:p>
          <a:p>
            <a:pPr marL="541338" indent="-185738">
              <a:buFont typeface="Wingdings" panose="05000000000000000000" pitchFamily="2" charset="2"/>
              <a:buChar char="ü"/>
              <a:defRPr/>
            </a:pPr>
            <a:r>
              <a:rPr lang="fr-FR" sz="1600" b="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fr-FR" sz="1600" dirty="0">
                <a:solidFill>
                  <a:prstClr val="black"/>
                </a:solidFill>
                <a:cs typeface="Arial" panose="020B0604020202020204" pitchFamily="34" charset="0"/>
              </a:rPr>
              <a:t>Bureau régional </a:t>
            </a:r>
            <a:r>
              <a:rPr lang="fr-FR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18/11 </a:t>
            </a:r>
            <a:r>
              <a:rPr lang="fr-FR" sz="1600" b="0" dirty="0">
                <a:solidFill>
                  <a:prstClr val="black"/>
                </a:solidFill>
                <a:cs typeface="Arial" panose="020B0604020202020204" pitchFamily="34" charset="0"/>
              </a:rPr>
              <a:t>: classement des projets par ordre de priorité. </a:t>
            </a:r>
          </a:p>
          <a:p>
            <a:pPr marL="541338" indent="-185738">
              <a:buFont typeface="Wingdings" panose="05000000000000000000" pitchFamily="2" charset="2"/>
              <a:buChar char="ü"/>
              <a:defRPr/>
            </a:pPr>
            <a:r>
              <a:rPr lang="fr-FR" sz="1600" dirty="0">
                <a:solidFill>
                  <a:srgbClr val="EE7051"/>
                </a:solidFill>
                <a:cs typeface="Arial" panose="020B0604020202020204" pitchFamily="34" charset="0"/>
              </a:rPr>
              <a:t>CRSG </a:t>
            </a:r>
            <a:r>
              <a:rPr lang="fr-FR" sz="1600" dirty="0" smtClean="0">
                <a:solidFill>
                  <a:srgbClr val="EE7051"/>
                </a:solidFill>
                <a:cs typeface="Arial" panose="020B0604020202020204" pitchFamily="34" charset="0"/>
              </a:rPr>
              <a:t>02/12 </a:t>
            </a:r>
            <a:r>
              <a:rPr lang="fr-FR" sz="1600" dirty="0">
                <a:solidFill>
                  <a:srgbClr val="EE7051"/>
                </a:solidFill>
                <a:cs typeface="Arial" panose="020B0604020202020204" pitchFamily="34" charset="0"/>
              </a:rPr>
              <a:t>décide du financement sur la base des propositions du Bureau.</a:t>
            </a:r>
          </a:p>
          <a:p>
            <a:endParaRPr lang="fr-FR" sz="1600" b="0" dirty="0">
              <a:solidFill>
                <a:srgbClr val="1CAE83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D82F3E-E4FE-4F55-BC76-FEFAD3A51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710" y="1224933"/>
            <a:ext cx="7676515" cy="601631"/>
          </a:xfrm>
        </p:spPr>
        <p:txBody>
          <a:bodyPr/>
          <a:lstStyle/>
          <a:p>
            <a:r>
              <a:rPr lang="fr-FR" sz="3000" dirty="0" smtClean="0"/>
              <a:t>Appel </a:t>
            </a:r>
            <a:r>
              <a:rPr lang="fr-FR" sz="3000" dirty="0"/>
              <a:t>à </a:t>
            </a:r>
            <a:r>
              <a:rPr lang="fr-FR" sz="3000" dirty="0" smtClean="0"/>
              <a:t>projets régional</a:t>
            </a:r>
            <a:endParaRPr lang="fr-FR" sz="300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3734FD8-DF06-4B40-8BD0-60737112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556BE78-9544-453B-90AF-A173D477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="" xmlns:a16="http://schemas.microsoft.com/office/drawing/2014/main" id="{8E9B4B6E-C187-4A97-A5F4-4F42A843C82C}"/>
              </a:ext>
            </a:extLst>
          </p:cNvPr>
          <p:cNvSpPr txBox="1">
            <a:spLocks/>
          </p:cNvSpPr>
          <p:nvPr/>
        </p:nvSpPr>
        <p:spPr>
          <a:xfrm>
            <a:off x="380102" y="2286189"/>
            <a:ext cx="8486122" cy="4065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17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358775" indent="0" algn="l" defTabSz="6858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717550" indent="0" algn="l" defTabSz="6858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800" dirty="0" smtClean="0">
                <a:solidFill>
                  <a:srgbClr val="ED7D31"/>
                </a:solidFill>
              </a:rPr>
              <a:t>Rappel </a:t>
            </a:r>
            <a:r>
              <a:rPr lang="fr-FR" sz="1800" dirty="0">
                <a:solidFill>
                  <a:srgbClr val="ED7D31"/>
                </a:solidFill>
              </a:rPr>
              <a:t>des </a:t>
            </a:r>
            <a:r>
              <a:rPr lang="fr-FR" sz="1800" dirty="0" smtClean="0">
                <a:solidFill>
                  <a:srgbClr val="ED7D31"/>
                </a:solidFill>
              </a:rPr>
              <a:t>critères</a:t>
            </a:r>
            <a:endParaRPr lang="fr-FR" sz="600" b="0" dirty="0">
              <a:solidFill>
                <a:srgbClr val="ED7D31"/>
              </a:solidFill>
            </a:endParaRPr>
          </a:p>
          <a:p>
            <a:pPr>
              <a:buClr>
                <a:prstClr val="black"/>
              </a:buClr>
              <a:defRPr/>
            </a:pPr>
            <a:endParaRPr lang="fr-FR" sz="100" b="0" dirty="0" smtClean="0">
              <a:solidFill>
                <a:srgbClr val="1CAD84"/>
              </a:solidFill>
            </a:endParaRPr>
          </a:p>
          <a:p>
            <a:pPr marL="285750" indent="-285750" algn="just">
              <a:buClr>
                <a:prstClr val="black"/>
              </a:buClr>
              <a:buFont typeface="Wingdings" panose="05000000000000000000" pitchFamily="2" charset="2"/>
              <a:buChar char="§"/>
              <a:defRPr/>
            </a:pPr>
            <a:r>
              <a:rPr lang="fr-FR" sz="1600" b="0" dirty="0">
                <a:solidFill>
                  <a:srgbClr val="1CAD84"/>
                </a:solidFill>
              </a:rPr>
              <a:t>Tous les établissements adhérents </a:t>
            </a:r>
            <a:r>
              <a:rPr lang="fr-FR" sz="1600" b="0" dirty="0">
                <a:solidFill>
                  <a:srgbClr val="19396A"/>
                </a:solidFill>
              </a:rPr>
              <a:t>sur le plan de formation, quelles que soient leur taille et leur catégorie (CHRU, CHR, CH, EHPAD, EPSM, etc.), sont éligibles au dispositif </a:t>
            </a:r>
            <a:r>
              <a:rPr lang="fr-FR" sz="1600" b="0" dirty="0" smtClean="0">
                <a:solidFill>
                  <a:srgbClr val="19396A"/>
                </a:solidFill>
              </a:rPr>
              <a:t>« Appel à projets Grand Est ».</a:t>
            </a:r>
            <a:endParaRPr lang="fr-FR" sz="1600" b="0" dirty="0">
              <a:solidFill>
                <a:srgbClr val="19396A"/>
              </a:solidFill>
            </a:endParaRPr>
          </a:p>
          <a:p>
            <a:pPr marL="285750" indent="-285750" algn="just">
              <a:buClr>
                <a:prstClr val="black"/>
              </a:buClr>
              <a:buFont typeface="Wingdings" panose="05000000000000000000" pitchFamily="2" charset="2"/>
              <a:buChar char="§"/>
              <a:defRPr/>
            </a:pPr>
            <a:r>
              <a:rPr lang="fr-FR" sz="1600" b="0" dirty="0">
                <a:solidFill>
                  <a:srgbClr val="19396A"/>
                </a:solidFill>
              </a:rPr>
              <a:t>Sont pris en charge les </a:t>
            </a:r>
            <a:r>
              <a:rPr lang="fr-FR" sz="1600" b="0" dirty="0">
                <a:solidFill>
                  <a:srgbClr val="1CAD84"/>
                </a:solidFill>
              </a:rPr>
              <a:t>coûts pédagogiques et les frais annexes </a:t>
            </a:r>
            <a:r>
              <a:rPr lang="fr-FR" sz="1600" b="0" dirty="0">
                <a:solidFill>
                  <a:srgbClr val="19396A"/>
                </a:solidFill>
              </a:rPr>
              <a:t>des agents partis en formation (repas, déplacement, nuitée</a:t>
            </a:r>
            <a:r>
              <a:rPr lang="fr-FR" sz="1600" b="0" dirty="0" smtClean="0">
                <a:solidFill>
                  <a:srgbClr val="19396A"/>
                </a:solidFill>
              </a:rPr>
              <a:t>).</a:t>
            </a:r>
            <a:endParaRPr lang="fr-FR" sz="1600" b="0" dirty="0">
              <a:solidFill>
                <a:srgbClr val="19396A"/>
              </a:solidFill>
            </a:endParaRPr>
          </a:p>
          <a:p>
            <a:pPr marL="285750" indent="-285750" algn="just">
              <a:buClr>
                <a:prstClr val="black"/>
              </a:buClr>
              <a:buFont typeface="Wingdings" panose="05000000000000000000" pitchFamily="2" charset="2"/>
              <a:buChar char="§"/>
              <a:defRPr/>
            </a:pPr>
            <a:r>
              <a:rPr lang="fr-FR" sz="1600" b="0" dirty="0">
                <a:solidFill>
                  <a:srgbClr val="1CAD84"/>
                </a:solidFill>
              </a:rPr>
              <a:t>Le plafond de prise en charge </a:t>
            </a:r>
            <a:r>
              <a:rPr lang="fr-FR" sz="1600" b="0" dirty="0">
                <a:solidFill>
                  <a:srgbClr val="19396A"/>
                </a:solidFill>
              </a:rPr>
              <a:t>est fixé à 10 000 euros par établissement. En cas de dépassement de ce montant pour le(s) projet(s), l’établissement s’engage au cofinancement sur son plan</a:t>
            </a:r>
            <a:r>
              <a:rPr lang="fr-FR" sz="1600" b="0" dirty="0" smtClean="0">
                <a:solidFill>
                  <a:srgbClr val="19396A"/>
                </a:solidFill>
              </a:rPr>
              <a:t>.</a:t>
            </a:r>
            <a:endParaRPr lang="fr-FR" sz="1600" b="0" dirty="0">
              <a:solidFill>
                <a:srgbClr val="19396A"/>
              </a:solidFill>
            </a:endParaRPr>
          </a:p>
          <a:p>
            <a:pPr marL="285750" indent="-285750" algn="just">
              <a:buClr>
                <a:prstClr val="black"/>
              </a:buClr>
              <a:buFont typeface="Wingdings" panose="05000000000000000000" pitchFamily="2" charset="2"/>
              <a:buChar char="§"/>
              <a:defRPr/>
            </a:pPr>
            <a:r>
              <a:rPr lang="fr-FR" sz="1600" b="0" dirty="0">
                <a:solidFill>
                  <a:srgbClr val="1CAD84"/>
                </a:solidFill>
              </a:rPr>
              <a:t>Les formations individuelles et les formations sur une pratique complémentaire</a:t>
            </a:r>
            <a:r>
              <a:rPr lang="fr-FR" sz="1600" b="0" dirty="0">
                <a:solidFill>
                  <a:srgbClr val="19396A"/>
                </a:solidFill>
              </a:rPr>
              <a:t> ne sont pas prises en charge dans le cadre de l’appel à projets </a:t>
            </a:r>
            <a:endParaRPr lang="fr-FR" sz="1600" b="0" dirty="0" smtClean="0">
              <a:solidFill>
                <a:srgbClr val="19396A"/>
              </a:solidFill>
            </a:endParaRPr>
          </a:p>
          <a:p>
            <a:pPr marL="285750" indent="-285750" algn="just">
              <a:buClr>
                <a:prstClr val="black"/>
              </a:buClr>
              <a:buFont typeface="Wingdings" panose="05000000000000000000" pitchFamily="2" charset="2"/>
              <a:buChar char="§"/>
              <a:defRPr/>
            </a:pPr>
            <a:r>
              <a:rPr lang="fr-FR" sz="1600" b="0" dirty="0" smtClean="0">
                <a:solidFill>
                  <a:srgbClr val="19396A"/>
                </a:solidFill>
              </a:rPr>
              <a:t>L’action </a:t>
            </a:r>
            <a:r>
              <a:rPr lang="fr-FR" sz="1600" b="0" dirty="0">
                <a:solidFill>
                  <a:srgbClr val="19396A"/>
                </a:solidFill>
              </a:rPr>
              <a:t>de formation devra impérativement </a:t>
            </a:r>
            <a:r>
              <a:rPr lang="fr-FR" sz="1600" b="0" dirty="0">
                <a:solidFill>
                  <a:srgbClr val="1CAD84"/>
                </a:solidFill>
              </a:rPr>
              <a:t>débuter en </a:t>
            </a:r>
            <a:r>
              <a:rPr lang="fr-FR" sz="1600" b="0" dirty="0" smtClean="0">
                <a:solidFill>
                  <a:srgbClr val="1CAD84"/>
                </a:solidFill>
              </a:rPr>
              <a:t>2022 </a:t>
            </a:r>
            <a:r>
              <a:rPr lang="fr-FR" sz="1600" b="0" dirty="0">
                <a:solidFill>
                  <a:srgbClr val="19396A"/>
                </a:solidFill>
              </a:rPr>
              <a:t>et pourra si besoin se terminer au premier semestre </a:t>
            </a:r>
            <a:r>
              <a:rPr lang="fr-FR" sz="1600" b="0" dirty="0" smtClean="0">
                <a:solidFill>
                  <a:srgbClr val="19396A"/>
                </a:solidFill>
              </a:rPr>
              <a:t>2023.</a:t>
            </a:r>
            <a:endParaRPr lang="fr-FR" sz="1400" b="0" dirty="0" smtClean="0">
              <a:solidFill>
                <a:srgbClr val="19396A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endParaRPr lang="fr-FR" sz="1400" b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endParaRPr lang="fr-FR" sz="1400" b="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>
              <a:defRPr/>
            </a:pPr>
            <a:endParaRPr lang="fr-FR" sz="1400" b="0" dirty="0" smtClean="0">
              <a:solidFill>
                <a:srgbClr val="1CAD84"/>
              </a:solidFill>
            </a:endParaRPr>
          </a:p>
          <a:p>
            <a:endParaRPr lang="fr-FR" sz="1400" dirty="0">
              <a:solidFill>
                <a:srgbClr val="1CAE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1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D82F3E-E4FE-4F55-BC76-FEFAD3A51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710" y="1224933"/>
            <a:ext cx="7676515" cy="601631"/>
          </a:xfrm>
        </p:spPr>
        <p:txBody>
          <a:bodyPr/>
          <a:lstStyle/>
          <a:p>
            <a:r>
              <a:rPr lang="fr-FR" sz="3000" dirty="0" smtClean="0"/>
              <a:t>Appel </a:t>
            </a:r>
            <a:r>
              <a:rPr lang="fr-FR" sz="3000" dirty="0"/>
              <a:t>à </a:t>
            </a:r>
            <a:r>
              <a:rPr lang="fr-FR" sz="3000" dirty="0" smtClean="0"/>
              <a:t>projets régional</a:t>
            </a:r>
            <a:endParaRPr lang="fr-FR" sz="300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3734FD8-DF06-4B40-8BD0-60737112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556BE78-9544-453B-90AF-A173D477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092E-8843-4F4E-BE35-F1476B87F66E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3583" y="2132287"/>
            <a:ext cx="895041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2" algn="ctr"/>
            <a:r>
              <a:rPr lang="fr-FR" altLang="fr-FR" b="1" dirty="0" smtClean="0">
                <a:solidFill>
                  <a:srgbClr val="ED7D31"/>
                </a:solidFill>
              </a:rPr>
              <a:t>Les </a:t>
            </a:r>
            <a:r>
              <a:rPr lang="fr-FR" altLang="fr-FR" b="1" dirty="0">
                <a:solidFill>
                  <a:srgbClr val="ED7D31"/>
                </a:solidFill>
              </a:rPr>
              <a:t>administrateurs doivent être particulièrement attentifs concernant :</a:t>
            </a:r>
          </a:p>
          <a:p>
            <a:pPr marL="466725" lvl="2" indent="-285750">
              <a:buFont typeface="Wingdings" panose="05000000000000000000" pitchFamily="2" charset="2"/>
              <a:buChar char="Ø"/>
            </a:pPr>
            <a:endParaRPr lang="fr-FR" altLang="fr-FR" sz="1400" b="1" dirty="0">
              <a:solidFill>
                <a:srgbClr val="19396A"/>
              </a:solidFill>
            </a:endParaRPr>
          </a:p>
          <a:p>
            <a:pPr marL="466725" lvl="2" indent="-285750" algn="just">
              <a:buFont typeface="Wingdings" panose="05000000000000000000" pitchFamily="2" charset="2"/>
              <a:buChar char="Ø"/>
            </a:pPr>
            <a:r>
              <a:rPr lang="fr-FR" altLang="fr-FR" sz="1600" b="1" dirty="0">
                <a:solidFill>
                  <a:srgbClr val="19396A"/>
                </a:solidFill>
              </a:rPr>
              <a:t>Le caractère structurant et/ou innovant du projet </a:t>
            </a:r>
            <a:r>
              <a:rPr lang="fr-FR" altLang="fr-FR" sz="1600" dirty="0">
                <a:solidFill>
                  <a:srgbClr val="19396A"/>
                </a:solidFill>
              </a:rPr>
              <a:t>(accompagnement des changements, des modifications organisationnelles ou des évolutions de prise en charge, nouvelles modalités pédagogiques de formation) ;</a:t>
            </a:r>
          </a:p>
          <a:p>
            <a:pPr marL="180975" lvl="2" algn="just"/>
            <a:endParaRPr lang="fr-FR" altLang="fr-FR" sz="1600" dirty="0">
              <a:solidFill>
                <a:srgbClr val="19396A"/>
              </a:solidFill>
            </a:endParaRPr>
          </a:p>
          <a:p>
            <a:pPr marL="466725" lvl="2" indent="-285750" algn="just">
              <a:buFont typeface="Wingdings" panose="05000000000000000000" pitchFamily="2" charset="2"/>
              <a:buChar char="Ø"/>
            </a:pPr>
            <a:r>
              <a:rPr lang="fr-FR" altLang="fr-FR" sz="1600" b="1" dirty="0">
                <a:solidFill>
                  <a:srgbClr val="19396A"/>
                </a:solidFill>
              </a:rPr>
              <a:t>Le nombre d’agents formés </a:t>
            </a:r>
            <a:r>
              <a:rPr lang="fr-FR" altLang="fr-FR" sz="1600" dirty="0">
                <a:solidFill>
                  <a:srgbClr val="19396A"/>
                </a:solidFill>
              </a:rPr>
              <a:t>: l’action doit être collective. </a:t>
            </a:r>
          </a:p>
          <a:p>
            <a:pPr marL="449263" lvl="2" algn="just"/>
            <a:r>
              <a:rPr lang="fr-FR" altLang="fr-FR" sz="1600" dirty="0">
                <a:solidFill>
                  <a:srgbClr val="19396A"/>
                </a:solidFill>
              </a:rPr>
              <a:t>Les formations individuelles ne seront pas prises en charge. </a:t>
            </a:r>
          </a:p>
          <a:p>
            <a:pPr marL="466725" lvl="2" indent="-285750" algn="just">
              <a:buFont typeface="Wingdings" panose="05000000000000000000" pitchFamily="2" charset="2"/>
              <a:buChar char="Ø"/>
            </a:pPr>
            <a:endParaRPr lang="fr-FR" altLang="fr-FR" sz="1600" dirty="0">
              <a:solidFill>
                <a:srgbClr val="19396A"/>
              </a:solidFill>
            </a:endParaRPr>
          </a:p>
          <a:p>
            <a:pPr marL="466725" lvl="2" indent="-285750" algn="just">
              <a:buFont typeface="Wingdings" panose="05000000000000000000" pitchFamily="2" charset="2"/>
              <a:buChar char="Ø"/>
            </a:pPr>
            <a:r>
              <a:rPr lang="fr-FR" altLang="fr-FR" sz="1600" b="1" dirty="0">
                <a:solidFill>
                  <a:srgbClr val="19396A"/>
                </a:solidFill>
              </a:rPr>
              <a:t>Le type de public formé </a:t>
            </a:r>
            <a:r>
              <a:rPr lang="fr-FR" altLang="fr-FR" sz="1600" dirty="0">
                <a:solidFill>
                  <a:srgbClr val="19396A"/>
                </a:solidFill>
              </a:rPr>
              <a:t>: Il est conseillé de privilégier les catégories C et B ; </a:t>
            </a:r>
          </a:p>
          <a:p>
            <a:pPr marL="180975" lvl="2" algn="just"/>
            <a:r>
              <a:rPr lang="fr-FR" altLang="fr-FR" sz="1600" dirty="0">
                <a:solidFill>
                  <a:srgbClr val="19396A"/>
                </a:solidFill>
              </a:rPr>
              <a:t>     les formations pluridisciplinaire ; les formations à destination des métiers en tension ;..</a:t>
            </a:r>
          </a:p>
          <a:p>
            <a:pPr marL="466725" lvl="2" indent="-285750" algn="just">
              <a:buFont typeface="Wingdings" panose="05000000000000000000" pitchFamily="2" charset="2"/>
              <a:buChar char="Ø"/>
            </a:pPr>
            <a:endParaRPr lang="fr-FR" altLang="fr-FR" sz="1600" dirty="0">
              <a:solidFill>
                <a:srgbClr val="19396A"/>
              </a:solidFill>
            </a:endParaRPr>
          </a:p>
          <a:p>
            <a:pPr marL="466725" lvl="2" indent="-285750" algn="just">
              <a:buFont typeface="Wingdings" panose="05000000000000000000" pitchFamily="2" charset="2"/>
              <a:buChar char="Ø"/>
            </a:pPr>
            <a:r>
              <a:rPr lang="fr-FR" altLang="fr-FR" sz="1600" b="1" dirty="0">
                <a:solidFill>
                  <a:srgbClr val="19396A"/>
                </a:solidFill>
              </a:rPr>
              <a:t>Les projets inter-établissements </a:t>
            </a:r>
            <a:r>
              <a:rPr lang="fr-FR" altLang="fr-FR" sz="1600" dirty="0">
                <a:solidFill>
                  <a:srgbClr val="19396A"/>
                </a:solidFill>
              </a:rPr>
              <a:t>(direction commune ou groupements d’établissements)  </a:t>
            </a:r>
            <a:r>
              <a:rPr lang="fr-FR" altLang="fr-FR" sz="1600" b="1" dirty="0">
                <a:solidFill>
                  <a:srgbClr val="19396A"/>
                </a:solidFill>
              </a:rPr>
              <a:t>qui pourront bénéficier d’une prise en charge supérieure au plafond fixé ;</a:t>
            </a:r>
          </a:p>
          <a:p>
            <a:pPr marL="466725" lvl="2" indent="-285750" algn="just">
              <a:buFont typeface="Wingdings" panose="05000000000000000000" pitchFamily="2" charset="2"/>
              <a:buChar char="Ø"/>
            </a:pPr>
            <a:endParaRPr lang="fr-FR" altLang="fr-FR" sz="1600" dirty="0">
              <a:solidFill>
                <a:srgbClr val="19396A"/>
              </a:solidFill>
            </a:endParaRPr>
          </a:p>
          <a:p>
            <a:pPr marL="466725" lvl="2" indent="-285750" algn="just">
              <a:buFont typeface="Wingdings" panose="05000000000000000000" pitchFamily="2" charset="2"/>
              <a:buChar char="Ø"/>
            </a:pPr>
            <a:r>
              <a:rPr lang="fr-FR" altLang="fr-FR" sz="1600" b="1" dirty="0">
                <a:solidFill>
                  <a:srgbClr val="19396A"/>
                </a:solidFill>
              </a:rPr>
              <a:t>Le respect des règles d’éligibilité</a:t>
            </a:r>
            <a:r>
              <a:rPr lang="fr-FR" altLang="fr-FR" sz="1600" dirty="0">
                <a:solidFill>
                  <a:srgbClr val="19396A"/>
                </a:solidFill>
              </a:rPr>
              <a:t> détaillées dans le guide d’éligibilité disponible sur le site ANFH (https://www.anfh.fr/publications/guide-eligibilite).</a:t>
            </a:r>
          </a:p>
        </p:txBody>
      </p:sp>
    </p:spTree>
    <p:extLst>
      <p:ext uri="{BB962C8B-B14F-4D97-AF65-F5344CB8AC3E}">
        <p14:creationId xmlns:p14="http://schemas.microsoft.com/office/powerpoint/2010/main" val="28348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Thème Office">
  <a:themeElements>
    <a:clrScheme name="Personnalisé 84">
      <a:dk1>
        <a:sysClr val="windowText" lastClr="000000"/>
      </a:dk1>
      <a:lt1>
        <a:sysClr val="window" lastClr="FFFFFF"/>
      </a:lt1>
      <a:dk2>
        <a:srgbClr val="1CAE83"/>
      </a:dk2>
      <a:lt2>
        <a:srgbClr val="E7E6E6"/>
      </a:lt2>
      <a:accent1>
        <a:srgbClr val="19396A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ARS bl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1644</TotalTime>
  <Words>296</Words>
  <Application>Microsoft Office PowerPoint</Application>
  <PresentationFormat>Affichage à l'écran (4:3)</PresentationFormat>
  <Paragraphs>43</Paragraphs>
  <Slides>4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4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Carlito</vt:lpstr>
      <vt:lpstr>Georgia</vt:lpstr>
      <vt:lpstr>Wingdings</vt:lpstr>
      <vt:lpstr>1_Thème Office</vt:lpstr>
      <vt:lpstr>Thème ARS bleu</vt:lpstr>
      <vt:lpstr>Conception personnalisée</vt:lpstr>
      <vt:lpstr>1_Conception personnalisée</vt:lpstr>
      <vt:lpstr>Diapositive think-cell</vt:lpstr>
      <vt:lpstr>Présentation PowerPoint</vt:lpstr>
      <vt:lpstr>Appel à projets régional</vt:lpstr>
      <vt:lpstr>Appel à projets régional</vt:lpstr>
      <vt:lpstr>Appel à projets régional</vt:lpstr>
    </vt:vector>
  </TitlesOfParts>
  <Company>ANFH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GROSSET Aube</dc:creator>
  <cp:lastModifiedBy>GOURNAY Jean</cp:lastModifiedBy>
  <cp:revision>84</cp:revision>
  <cp:lastPrinted>2021-08-27T08:04:42Z</cp:lastPrinted>
  <dcterms:created xsi:type="dcterms:W3CDTF">2020-02-04T09:39:38Z</dcterms:created>
  <dcterms:modified xsi:type="dcterms:W3CDTF">2021-09-13T11:58:11Z</dcterms:modified>
</cp:coreProperties>
</file>