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1" r:id="rId1"/>
  </p:sldMasterIdLst>
  <p:notesMasterIdLst>
    <p:notesMasterId r:id="rId17"/>
  </p:notesMasterIdLst>
  <p:sldIdLst>
    <p:sldId id="297" r:id="rId2"/>
    <p:sldId id="300" r:id="rId3"/>
    <p:sldId id="301" r:id="rId4"/>
    <p:sldId id="302" r:id="rId5"/>
    <p:sldId id="298" r:id="rId6"/>
    <p:sldId id="316" r:id="rId7"/>
    <p:sldId id="317" r:id="rId8"/>
    <p:sldId id="318" r:id="rId9"/>
    <p:sldId id="325" r:id="rId10"/>
    <p:sldId id="326" r:id="rId11"/>
    <p:sldId id="321" r:id="rId12"/>
    <p:sldId id="327" r:id="rId13"/>
    <p:sldId id="323" r:id="rId14"/>
    <p:sldId id="328" r:id="rId15"/>
    <p:sldId id="32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53B"/>
    <a:srgbClr val="D37053"/>
    <a:srgbClr val="19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DCD32-3B26-44B4-A87D-E112F26D9F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0460214-7078-43B4-BEA3-54EBB3FC7318}">
      <dgm:prSet/>
      <dgm:spPr/>
      <dgm:t>
        <a:bodyPr/>
        <a:lstStyle/>
        <a:p>
          <a:pPr>
            <a:defRPr b="1"/>
          </a:pPr>
          <a:r>
            <a:rPr lang="fr-FR" b="1"/>
            <a:t>Pour qui ?</a:t>
          </a:r>
          <a:endParaRPr lang="en-US"/>
        </a:p>
      </dgm:t>
    </dgm:pt>
    <dgm:pt modelId="{74E1F2D4-73EB-40B2-9C62-42596EB12A7E}" type="parTrans" cxnId="{B7E573AA-2452-492B-A77D-4ABCF2CD94E1}">
      <dgm:prSet/>
      <dgm:spPr/>
      <dgm:t>
        <a:bodyPr/>
        <a:lstStyle/>
        <a:p>
          <a:endParaRPr lang="en-US"/>
        </a:p>
      </dgm:t>
    </dgm:pt>
    <dgm:pt modelId="{9FE9FE32-88D3-4BAB-BC99-98C4643BE559}" type="sibTrans" cxnId="{B7E573AA-2452-492B-A77D-4ABCF2CD94E1}">
      <dgm:prSet/>
      <dgm:spPr/>
      <dgm:t>
        <a:bodyPr/>
        <a:lstStyle/>
        <a:p>
          <a:endParaRPr lang="en-US"/>
        </a:p>
      </dgm:t>
    </dgm:pt>
    <dgm:pt modelId="{8ADCA073-8036-4736-AFCB-867F256F1407}">
      <dgm:prSet/>
      <dgm:spPr/>
      <dgm:t>
        <a:bodyPr/>
        <a:lstStyle/>
        <a:p>
          <a:r>
            <a:rPr lang="fr-FR"/>
            <a:t>Titulaire, contractuel ou stagiaire, l’agent doit être employé d’un établissement sanitaire, médico-social ou social public</a:t>
          </a:r>
          <a:endParaRPr lang="en-US"/>
        </a:p>
      </dgm:t>
    </dgm:pt>
    <dgm:pt modelId="{54D4CE9C-4739-4556-8C9C-0176280FA802}" type="parTrans" cxnId="{74A79159-A3CA-4A25-A752-725CF8F5B6C2}">
      <dgm:prSet/>
      <dgm:spPr/>
      <dgm:t>
        <a:bodyPr/>
        <a:lstStyle/>
        <a:p>
          <a:endParaRPr lang="en-US"/>
        </a:p>
      </dgm:t>
    </dgm:pt>
    <dgm:pt modelId="{B8CCEE95-0451-475F-8A71-098052396B45}" type="sibTrans" cxnId="{74A79159-A3CA-4A25-A752-725CF8F5B6C2}">
      <dgm:prSet/>
      <dgm:spPr/>
      <dgm:t>
        <a:bodyPr/>
        <a:lstStyle/>
        <a:p>
          <a:endParaRPr lang="en-US"/>
        </a:p>
      </dgm:t>
    </dgm:pt>
    <dgm:pt modelId="{ECB165F1-690C-4214-AD06-8E6E1327DEA1}">
      <dgm:prSet/>
      <dgm:spPr/>
      <dgm:t>
        <a:bodyPr/>
        <a:lstStyle/>
        <a:p>
          <a:pPr>
            <a:defRPr b="1"/>
          </a:pPr>
          <a:r>
            <a:rPr lang="fr-FR" b="1"/>
            <a:t>Pendant la formation</a:t>
          </a:r>
          <a:endParaRPr lang="en-US"/>
        </a:p>
      </dgm:t>
    </dgm:pt>
    <dgm:pt modelId="{EE8B4C7F-9DF2-4967-8442-E770CDE83A8F}" type="parTrans" cxnId="{404F66CB-62B1-415F-AA16-76950FD0651F}">
      <dgm:prSet/>
      <dgm:spPr/>
      <dgm:t>
        <a:bodyPr/>
        <a:lstStyle/>
        <a:p>
          <a:endParaRPr lang="en-US"/>
        </a:p>
      </dgm:t>
    </dgm:pt>
    <dgm:pt modelId="{504F1E75-6031-44D3-A4EB-3EDDCD929C40}" type="sibTrans" cxnId="{404F66CB-62B1-415F-AA16-76950FD0651F}">
      <dgm:prSet/>
      <dgm:spPr/>
      <dgm:t>
        <a:bodyPr/>
        <a:lstStyle/>
        <a:p>
          <a:endParaRPr lang="en-US"/>
        </a:p>
      </dgm:t>
    </dgm:pt>
    <dgm:pt modelId="{FC954AB0-0198-4D08-A437-1B36B4A19845}">
      <dgm:prSet/>
      <dgm:spPr/>
      <dgm:t>
        <a:bodyPr/>
        <a:lstStyle/>
        <a:p>
          <a:r>
            <a:rPr lang="fr-FR"/>
            <a:t>L’agent est maintenu en position d’activité</a:t>
          </a:r>
          <a:endParaRPr lang="en-US"/>
        </a:p>
      </dgm:t>
    </dgm:pt>
    <dgm:pt modelId="{103255F9-612D-4685-9752-EA1BEFA26DC4}" type="parTrans" cxnId="{D74EA3F9-0562-4C0C-9DDF-99F57DF49267}">
      <dgm:prSet/>
      <dgm:spPr/>
      <dgm:t>
        <a:bodyPr/>
        <a:lstStyle/>
        <a:p>
          <a:endParaRPr lang="en-US"/>
        </a:p>
      </dgm:t>
    </dgm:pt>
    <dgm:pt modelId="{BB0A38BE-F23E-43B7-9EEA-B0E8CEDC0227}" type="sibTrans" cxnId="{D74EA3F9-0562-4C0C-9DDF-99F57DF49267}">
      <dgm:prSet/>
      <dgm:spPr/>
      <dgm:t>
        <a:bodyPr/>
        <a:lstStyle/>
        <a:p>
          <a:endParaRPr lang="en-US"/>
        </a:p>
      </dgm:t>
    </dgm:pt>
    <dgm:pt modelId="{43A82C4F-36EB-4D88-AEA7-A66841CE5059}">
      <dgm:prSet/>
      <dgm:spPr/>
      <dgm:t>
        <a:bodyPr/>
        <a:lstStyle/>
        <a:p>
          <a:r>
            <a:rPr lang="fr-FR"/>
            <a:t>Il conserve son traitement, dont l’indemnité de résidence et le supplément familial</a:t>
          </a:r>
          <a:endParaRPr lang="en-US"/>
        </a:p>
      </dgm:t>
    </dgm:pt>
    <dgm:pt modelId="{31E84469-C8B6-4213-842C-E3DC081F0B79}" type="parTrans" cxnId="{B8BF90B6-7415-422F-AF6C-885A5B0B4335}">
      <dgm:prSet/>
      <dgm:spPr/>
      <dgm:t>
        <a:bodyPr/>
        <a:lstStyle/>
        <a:p>
          <a:endParaRPr lang="en-US"/>
        </a:p>
      </dgm:t>
    </dgm:pt>
    <dgm:pt modelId="{D88F5CBA-39A9-43E3-AF36-542DD0C8996F}" type="sibTrans" cxnId="{B8BF90B6-7415-422F-AF6C-885A5B0B4335}">
      <dgm:prSet/>
      <dgm:spPr/>
      <dgm:t>
        <a:bodyPr/>
        <a:lstStyle/>
        <a:p>
          <a:endParaRPr lang="en-US"/>
        </a:p>
      </dgm:t>
    </dgm:pt>
    <dgm:pt modelId="{F3F14A22-2941-4292-BC3A-E92E06F486CC}" type="pres">
      <dgm:prSet presAssocID="{9B8DCD32-3B26-44B4-A87D-E112F26D9F8B}" presName="root" presStyleCnt="0">
        <dgm:presLayoutVars>
          <dgm:dir/>
          <dgm:resizeHandles val="exact"/>
        </dgm:presLayoutVars>
      </dgm:prSet>
      <dgm:spPr/>
    </dgm:pt>
    <dgm:pt modelId="{82CEC455-7391-4EB9-BFCC-0FC127514560}" type="pres">
      <dgm:prSet presAssocID="{50460214-7078-43B4-BEA3-54EBB3FC7318}" presName="compNode" presStyleCnt="0"/>
      <dgm:spPr/>
    </dgm:pt>
    <dgm:pt modelId="{1427C4CA-3E30-43F0-BFC9-FA1ECD4FCE94}" type="pres">
      <dgm:prSet presAssocID="{50460214-7078-43B4-BEA3-54EBB3FC731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B5F707D-5602-492B-B504-1EF60E4E417F}" type="pres">
      <dgm:prSet presAssocID="{50460214-7078-43B4-BEA3-54EBB3FC7318}" presName="iconSpace" presStyleCnt="0"/>
      <dgm:spPr/>
    </dgm:pt>
    <dgm:pt modelId="{BF8904B2-14DE-4CFA-A704-29D7C7F5225C}" type="pres">
      <dgm:prSet presAssocID="{50460214-7078-43B4-BEA3-54EBB3FC7318}" presName="parTx" presStyleLbl="revTx" presStyleIdx="0" presStyleCnt="4">
        <dgm:presLayoutVars>
          <dgm:chMax val="0"/>
          <dgm:chPref val="0"/>
        </dgm:presLayoutVars>
      </dgm:prSet>
      <dgm:spPr/>
    </dgm:pt>
    <dgm:pt modelId="{414D5D00-8EDC-4E09-82F5-2EBE55E750E9}" type="pres">
      <dgm:prSet presAssocID="{50460214-7078-43B4-BEA3-54EBB3FC7318}" presName="txSpace" presStyleCnt="0"/>
      <dgm:spPr/>
    </dgm:pt>
    <dgm:pt modelId="{D4F70F6B-5A59-460E-95F0-6BD46B5C4262}" type="pres">
      <dgm:prSet presAssocID="{50460214-7078-43B4-BEA3-54EBB3FC7318}" presName="desTx" presStyleLbl="revTx" presStyleIdx="1" presStyleCnt="4">
        <dgm:presLayoutVars/>
      </dgm:prSet>
      <dgm:spPr/>
    </dgm:pt>
    <dgm:pt modelId="{A93A3C61-536F-4656-95BC-2EA8A0207C9C}" type="pres">
      <dgm:prSet presAssocID="{9FE9FE32-88D3-4BAB-BC99-98C4643BE559}" presName="sibTrans" presStyleCnt="0"/>
      <dgm:spPr/>
    </dgm:pt>
    <dgm:pt modelId="{7F42ADE3-B1A6-46B7-B478-E152FB9FF053}" type="pres">
      <dgm:prSet presAssocID="{ECB165F1-690C-4214-AD06-8E6E1327DEA1}" presName="compNode" presStyleCnt="0"/>
      <dgm:spPr/>
    </dgm:pt>
    <dgm:pt modelId="{BAB64FAF-2DF2-4DEF-9097-8600758E4897}" type="pres">
      <dgm:prSet presAssocID="{ECB165F1-690C-4214-AD06-8E6E1327DEA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ère"/>
        </a:ext>
      </dgm:extLst>
    </dgm:pt>
    <dgm:pt modelId="{A5653B8C-F84F-4969-A57C-4E9DE912EAA4}" type="pres">
      <dgm:prSet presAssocID="{ECB165F1-690C-4214-AD06-8E6E1327DEA1}" presName="iconSpace" presStyleCnt="0"/>
      <dgm:spPr/>
    </dgm:pt>
    <dgm:pt modelId="{5CC9B28B-76B7-4BEC-AD48-9CAE0A303F02}" type="pres">
      <dgm:prSet presAssocID="{ECB165F1-690C-4214-AD06-8E6E1327DEA1}" presName="parTx" presStyleLbl="revTx" presStyleIdx="2" presStyleCnt="4">
        <dgm:presLayoutVars>
          <dgm:chMax val="0"/>
          <dgm:chPref val="0"/>
        </dgm:presLayoutVars>
      </dgm:prSet>
      <dgm:spPr/>
    </dgm:pt>
    <dgm:pt modelId="{14B7976B-76F8-4368-8CC7-0FFF7BE9910B}" type="pres">
      <dgm:prSet presAssocID="{ECB165F1-690C-4214-AD06-8E6E1327DEA1}" presName="txSpace" presStyleCnt="0"/>
      <dgm:spPr/>
    </dgm:pt>
    <dgm:pt modelId="{CA747C72-4FC4-41D8-A224-3287D5449BBC}" type="pres">
      <dgm:prSet presAssocID="{ECB165F1-690C-4214-AD06-8E6E1327DEA1}" presName="desTx" presStyleLbl="revTx" presStyleIdx="3" presStyleCnt="4">
        <dgm:presLayoutVars/>
      </dgm:prSet>
      <dgm:spPr/>
    </dgm:pt>
  </dgm:ptLst>
  <dgm:cxnLst>
    <dgm:cxn modelId="{F621C957-D800-4054-8C0B-65B915107EE6}" type="presOf" srcId="{8ADCA073-8036-4736-AFCB-867F256F1407}" destId="{D4F70F6B-5A59-460E-95F0-6BD46B5C4262}" srcOrd="0" destOrd="0" presId="urn:microsoft.com/office/officeart/2018/5/layout/CenteredIconLabelDescriptionList"/>
    <dgm:cxn modelId="{74A79159-A3CA-4A25-A752-725CF8F5B6C2}" srcId="{50460214-7078-43B4-BEA3-54EBB3FC7318}" destId="{8ADCA073-8036-4736-AFCB-867F256F1407}" srcOrd="0" destOrd="0" parTransId="{54D4CE9C-4739-4556-8C9C-0176280FA802}" sibTransId="{B8CCEE95-0451-475F-8A71-098052396B45}"/>
    <dgm:cxn modelId="{017DCA7E-2266-4B4C-93BD-3017040BDB1C}" type="presOf" srcId="{ECB165F1-690C-4214-AD06-8E6E1327DEA1}" destId="{5CC9B28B-76B7-4BEC-AD48-9CAE0A303F02}" srcOrd="0" destOrd="0" presId="urn:microsoft.com/office/officeart/2018/5/layout/CenteredIconLabelDescriptionList"/>
    <dgm:cxn modelId="{B2606986-B413-441A-8AF0-4FAA4400DCE9}" type="presOf" srcId="{50460214-7078-43B4-BEA3-54EBB3FC7318}" destId="{BF8904B2-14DE-4CFA-A704-29D7C7F5225C}" srcOrd="0" destOrd="0" presId="urn:microsoft.com/office/officeart/2018/5/layout/CenteredIconLabelDescriptionList"/>
    <dgm:cxn modelId="{B7E573AA-2452-492B-A77D-4ABCF2CD94E1}" srcId="{9B8DCD32-3B26-44B4-A87D-E112F26D9F8B}" destId="{50460214-7078-43B4-BEA3-54EBB3FC7318}" srcOrd="0" destOrd="0" parTransId="{74E1F2D4-73EB-40B2-9C62-42596EB12A7E}" sibTransId="{9FE9FE32-88D3-4BAB-BC99-98C4643BE559}"/>
    <dgm:cxn modelId="{59249EB0-6F3B-4400-B66E-17B0F6F5AE86}" type="presOf" srcId="{FC954AB0-0198-4D08-A437-1B36B4A19845}" destId="{CA747C72-4FC4-41D8-A224-3287D5449BBC}" srcOrd="0" destOrd="0" presId="urn:microsoft.com/office/officeart/2018/5/layout/CenteredIconLabelDescriptionList"/>
    <dgm:cxn modelId="{B8BF90B6-7415-422F-AF6C-885A5B0B4335}" srcId="{ECB165F1-690C-4214-AD06-8E6E1327DEA1}" destId="{43A82C4F-36EB-4D88-AEA7-A66841CE5059}" srcOrd="1" destOrd="0" parTransId="{31E84469-C8B6-4213-842C-E3DC081F0B79}" sibTransId="{D88F5CBA-39A9-43E3-AF36-542DD0C8996F}"/>
    <dgm:cxn modelId="{BE2DEABA-4B14-47D5-AE0C-CEE1E5ABA479}" type="presOf" srcId="{43A82C4F-36EB-4D88-AEA7-A66841CE5059}" destId="{CA747C72-4FC4-41D8-A224-3287D5449BBC}" srcOrd="0" destOrd="1" presId="urn:microsoft.com/office/officeart/2018/5/layout/CenteredIconLabelDescriptionList"/>
    <dgm:cxn modelId="{404F66CB-62B1-415F-AA16-76950FD0651F}" srcId="{9B8DCD32-3B26-44B4-A87D-E112F26D9F8B}" destId="{ECB165F1-690C-4214-AD06-8E6E1327DEA1}" srcOrd="1" destOrd="0" parTransId="{EE8B4C7F-9DF2-4967-8442-E770CDE83A8F}" sibTransId="{504F1E75-6031-44D3-A4EB-3EDDCD929C40}"/>
    <dgm:cxn modelId="{33E7A1D1-A4DA-42C7-AE39-9549ADA415F2}" type="presOf" srcId="{9B8DCD32-3B26-44B4-A87D-E112F26D9F8B}" destId="{F3F14A22-2941-4292-BC3A-E92E06F486CC}" srcOrd="0" destOrd="0" presId="urn:microsoft.com/office/officeart/2018/5/layout/CenteredIconLabelDescriptionList"/>
    <dgm:cxn modelId="{D74EA3F9-0562-4C0C-9DDF-99F57DF49267}" srcId="{ECB165F1-690C-4214-AD06-8E6E1327DEA1}" destId="{FC954AB0-0198-4D08-A437-1B36B4A19845}" srcOrd="0" destOrd="0" parTransId="{103255F9-612D-4685-9752-EA1BEFA26DC4}" sibTransId="{BB0A38BE-F23E-43B7-9EEA-B0E8CEDC0227}"/>
    <dgm:cxn modelId="{F39E20F4-E10D-4F6C-A45F-5D4BD568B771}" type="presParOf" srcId="{F3F14A22-2941-4292-BC3A-E92E06F486CC}" destId="{82CEC455-7391-4EB9-BFCC-0FC127514560}" srcOrd="0" destOrd="0" presId="urn:microsoft.com/office/officeart/2018/5/layout/CenteredIconLabelDescriptionList"/>
    <dgm:cxn modelId="{E9841E57-BAAB-4C06-A1F7-1787F943EDA8}" type="presParOf" srcId="{82CEC455-7391-4EB9-BFCC-0FC127514560}" destId="{1427C4CA-3E30-43F0-BFC9-FA1ECD4FCE94}" srcOrd="0" destOrd="0" presId="urn:microsoft.com/office/officeart/2018/5/layout/CenteredIconLabelDescriptionList"/>
    <dgm:cxn modelId="{F8C53CF0-43D1-4C02-8D84-ED983AB97266}" type="presParOf" srcId="{82CEC455-7391-4EB9-BFCC-0FC127514560}" destId="{2B5F707D-5602-492B-B504-1EF60E4E417F}" srcOrd="1" destOrd="0" presId="urn:microsoft.com/office/officeart/2018/5/layout/CenteredIconLabelDescriptionList"/>
    <dgm:cxn modelId="{F5FA8119-2C73-48E3-B15A-2C78C4A11696}" type="presParOf" srcId="{82CEC455-7391-4EB9-BFCC-0FC127514560}" destId="{BF8904B2-14DE-4CFA-A704-29D7C7F5225C}" srcOrd="2" destOrd="0" presId="urn:microsoft.com/office/officeart/2018/5/layout/CenteredIconLabelDescriptionList"/>
    <dgm:cxn modelId="{1B440790-9A46-4CE2-BD49-781B6C6BEFEB}" type="presParOf" srcId="{82CEC455-7391-4EB9-BFCC-0FC127514560}" destId="{414D5D00-8EDC-4E09-82F5-2EBE55E750E9}" srcOrd="3" destOrd="0" presId="urn:microsoft.com/office/officeart/2018/5/layout/CenteredIconLabelDescriptionList"/>
    <dgm:cxn modelId="{4012820D-E19C-43F5-A156-D4F0AD7DC00A}" type="presParOf" srcId="{82CEC455-7391-4EB9-BFCC-0FC127514560}" destId="{D4F70F6B-5A59-460E-95F0-6BD46B5C4262}" srcOrd="4" destOrd="0" presId="urn:microsoft.com/office/officeart/2018/5/layout/CenteredIconLabelDescriptionList"/>
    <dgm:cxn modelId="{031E518D-A400-442F-AD46-7DA3DE3D2AFF}" type="presParOf" srcId="{F3F14A22-2941-4292-BC3A-E92E06F486CC}" destId="{A93A3C61-536F-4656-95BC-2EA8A0207C9C}" srcOrd="1" destOrd="0" presId="urn:microsoft.com/office/officeart/2018/5/layout/CenteredIconLabelDescriptionList"/>
    <dgm:cxn modelId="{0596DDFF-3761-4DD9-BBD5-DCBB601C2D0A}" type="presParOf" srcId="{F3F14A22-2941-4292-BC3A-E92E06F486CC}" destId="{7F42ADE3-B1A6-46B7-B478-E152FB9FF053}" srcOrd="2" destOrd="0" presId="urn:microsoft.com/office/officeart/2018/5/layout/CenteredIconLabelDescriptionList"/>
    <dgm:cxn modelId="{55E2ADD4-498B-41CF-82A5-9F4F12259511}" type="presParOf" srcId="{7F42ADE3-B1A6-46B7-B478-E152FB9FF053}" destId="{BAB64FAF-2DF2-4DEF-9097-8600758E4897}" srcOrd="0" destOrd="0" presId="urn:microsoft.com/office/officeart/2018/5/layout/CenteredIconLabelDescriptionList"/>
    <dgm:cxn modelId="{313C5EB4-8909-4EB0-874E-2CBE53F99D33}" type="presParOf" srcId="{7F42ADE3-B1A6-46B7-B478-E152FB9FF053}" destId="{A5653B8C-F84F-4969-A57C-4E9DE912EAA4}" srcOrd="1" destOrd="0" presId="urn:microsoft.com/office/officeart/2018/5/layout/CenteredIconLabelDescriptionList"/>
    <dgm:cxn modelId="{CAC3FAF5-F74C-48D6-B45E-0298016445DD}" type="presParOf" srcId="{7F42ADE3-B1A6-46B7-B478-E152FB9FF053}" destId="{5CC9B28B-76B7-4BEC-AD48-9CAE0A303F02}" srcOrd="2" destOrd="0" presId="urn:microsoft.com/office/officeart/2018/5/layout/CenteredIconLabelDescriptionList"/>
    <dgm:cxn modelId="{EC3516A1-6A81-49DF-9064-3259474026D7}" type="presParOf" srcId="{7F42ADE3-B1A6-46B7-B478-E152FB9FF053}" destId="{14B7976B-76F8-4368-8CC7-0FFF7BE9910B}" srcOrd="3" destOrd="0" presId="urn:microsoft.com/office/officeart/2018/5/layout/CenteredIconLabelDescriptionList"/>
    <dgm:cxn modelId="{81CB68F2-3142-497B-80F4-1F4653D6C4D4}" type="presParOf" srcId="{7F42ADE3-B1A6-46B7-B478-E152FB9FF053}" destId="{CA747C72-4FC4-41D8-A224-3287D5449BB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7C4CA-3E30-43F0-BFC9-FA1ECD4FCE94}">
      <dsp:nvSpPr>
        <dsp:cNvPr id="0" name=""/>
        <dsp:cNvSpPr/>
      </dsp:nvSpPr>
      <dsp:spPr>
        <a:xfrm>
          <a:off x="1078397" y="511721"/>
          <a:ext cx="1160578" cy="1160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904B2-14DE-4CFA-A704-29D7C7F5225C}">
      <dsp:nvSpPr>
        <dsp:cNvPr id="0" name=""/>
        <dsp:cNvSpPr/>
      </dsp:nvSpPr>
      <dsp:spPr>
        <a:xfrm>
          <a:off x="717" y="1804311"/>
          <a:ext cx="3315937" cy="49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600" b="1" kern="1200"/>
            <a:t>Pour qui ?</a:t>
          </a:r>
          <a:endParaRPr lang="en-US" sz="2600" kern="1200"/>
        </a:p>
      </dsp:txBody>
      <dsp:txXfrm>
        <a:off x="717" y="1804311"/>
        <a:ext cx="3315937" cy="497390"/>
      </dsp:txXfrm>
    </dsp:sp>
    <dsp:sp modelId="{D4F70F6B-5A59-460E-95F0-6BD46B5C4262}">
      <dsp:nvSpPr>
        <dsp:cNvPr id="0" name=""/>
        <dsp:cNvSpPr/>
      </dsp:nvSpPr>
      <dsp:spPr>
        <a:xfrm>
          <a:off x="717" y="2363102"/>
          <a:ext cx="3315937" cy="121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Titulaire, contractuel ou stagiaire, l’agent doit être employé d’un établissement sanitaire, médico-social ou social public</a:t>
          </a:r>
          <a:endParaRPr lang="en-US" sz="1700" kern="1200"/>
        </a:p>
      </dsp:txBody>
      <dsp:txXfrm>
        <a:off x="717" y="2363102"/>
        <a:ext cx="3315937" cy="1218658"/>
      </dsp:txXfrm>
    </dsp:sp>
    <dsp:sp modelId="{BAB64FAF-2DF2-4DEF-9097-8600758E4897}">
      <dsp:nvSpPr>
        <dsp:cNvPr id="0" name=""/>
        <dsp:cNvSpPr/>
      </dsp:nvSpPr>
      <dsp:spPr>
        <a:xfrm>
          <a:off x="4974624" y="511721"/>
          <a:ext cx="1160578" cy="1160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9B28B-76B7-4BEC-AD48-9CAE0A303F02}">
      <dsp:nvSpPr>
        <dsp:cNvPr id="0" name=""/>
        <dsp:cNvSpPr/>
      </dsp:nvSpPr>
      <dsp:spPr>
        <a:xfrm>
          <a:off x="3896944" y="1804311"/>
          <a:ext cx="3315937" cy="49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600" b="1" kern="1200"/>
            <a:t>Pendant la formation</a:t>
          </a:r>
          <a:endParaRPr lang="en-US" sz="2600" kern="1200"/>
        </a:p>
      </dsp:txBody>
      <dsp:txXfrm>
        <a:off x="3896944" y="1804311"/>
        <a:ext cx="3315937" cy="497390"/>
      </dsp:txXfrm>
    </dsp:sp>
    <dsp:sp modelId="{CA747C72-4FC4-41D8-A224-3287D5449BBC}">
      <dsp:nvSpPr>
        <dsp:cNvPr id="0" name=""/>
        <dsp:cNvSpPr/>
      </dsp:nvSpPr>
      <dsp:spPr>
        <a:xfrm>
          <a:off x="3896944" y="2363102"/>
          <a:ext cx="3315937" cy="121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L’agent est maintenu en position d’activité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Il conserve son traitement, dont l’indemnité de résidence et le supplément familial</a:t>
          </a:r>
          <a:endParaRPr lang="en-US" sz="1700" kern="1200"/>
        </a:p>
      </dsp:txBody>
      <dsp:txXfrm>
        <a:off x="3896944" y="2363102"/>
        <a:ext cx="3315937" cy="1218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9CAF-9468-4E1A-A5F0-115DAA790345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7303-DA1C-46CD-83BA-8B7A229B9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17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08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8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5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64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7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6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Financement ANFH 2019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75% des dossiers demandés : 93 (30 AS, 9 IDE, 22 Cadres, 10 IBODE, 8 IADE)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moyenne 130, 140 nouveau dossiers EP par an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300 en 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3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1374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40362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0467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31673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460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33336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50494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3634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21" y="2106705"/>
            <a:ext cx="8414404" cy="3146612"/>
          </a:xfrm>
        </p:spPr>
        <p:txBody>
          <a:bodyPr anchor="t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821" y="9801"/>
            <a:ext cx="2955085" cy="1854857"/>
          </a:xfrm>
        </p:spPr>
        <p:txBody>
          <a:bodyPr lIns="0" tIns="0" rIns="0" bIns="0">
            <a:noAutofit/>
          </a:bodyPr>
          <a:lstStyle>
            <a:lvl1pPr>
              <a:defRPr sz="155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BC4C54D3-4188-4A29-A64B-948C071E7E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69CB3E5-CD67-4811-881E-63231AC372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5DB3188-986D-4C12-B418-AD099D46A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320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42116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303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4AD682-8B65-4D58-8DFE-4B6A071498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A2BEFC-2BB1-4932-9962-215BD39D8D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DFE656-6F7F-4D5D-8314-E730404E12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101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B766E70-300F-4A8E-8BAA-29417E2F91D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D424C-FFE2-42C5-B59D-31FC8EEF7ED4}"/>
              </a:ext>
            </a:extLst>
          </p:cNvPr>
          <p:cNvSpPr/>
          <p:nvPr userDrawn="1"/>
        </p:nvSpPr>
        <p:spPr>
          <a:xfrm>
            <a:off x="367553" y="1246094"/>
            <a:ext cx="8417672" cy="32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aphique 9">
            <a:extLst>
              <a:ext uri="{FF2B5EF4-FFF2-40B4-BE49-F238E27FC236}">
                <a16:creationId xmlns:a16="http://schemas.microsoft.com/office/drawing/2014/main" id="{A308F71F-D095-4F8E-B812-9512CC457381}"/>
              </a:ext>
            </a:extLst>
          </p:cNvPr>
          <p:cNvGrpSpPr/>
          <p:nvPr userDrawn="1"/>
        </p:nvGrpSpPr>
        <p:grpSpPr>
          <a:xfrm>
            <a:off x="307945" y="324820"/>
            <a:ext cx="2829702" cy="1009322"/>
            <a:chOff x="177332" y="100852"/>
            <a:chExt cx="1561821" cy="557083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74C1C489-1C86-49AF-84D3-F4E0B06C785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A06C6CE-C33D-4135-BA29-90931AA2BD77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8C1BACF-1809-4F3F-99B6-839D1B0608C1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FFF85D3-2A6A-47E0-94A3-E05F1B40BC33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4388C0-EB79-4644-AC4E-FA6BC59C06DC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9650296-C59A-4150-84BA-DE6919BF1952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8349540-8E1D-464A-AED7-C64FE4C2CA37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77B67FD-4DA4-47DB-8782-9D9138C1CF74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A163469-1046-421E-A84C-72FA7AB40B92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71D6419-3AE0-48F6-8ED5-B9297DCF7C6F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BC8F99C-5989-4368-A9CF-A9181D7B26E7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D10DC3E-452A-4318-BC32-781876742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447" y="1255059"/>
            <a:ext cx="8292353" cy="304800"/>
          </a:xfrm>
        </p:spPr>
        <p:txBody>
          <a:bodyPr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69D25A9-3BC6-4FA7-9DB5-179EC852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60" y="1757082"/>
            <a:ext cx="8409627" cy="466200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388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5523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523127" cy="421163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375E496-2D6E-4FBF-A967-8C82DF918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2098" y="1665287"/>
            <a:ext cx="3523127" cy="4211637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BB861B9-CA82-43C6-8388-7E47A093737F}"/>
              </a:ext>
            </a:extLst>
          </p:cNvPr>
          <p:cNvGrpSpPr/>
          <p:nvPr userDrawn="1"/>
        </p:nvGrpSpPr>
        <p:grpSpPr>
          <a:xfrm>
            <a:off x="344032" y="423910"/>
            <a:ext cx="597528" cy="701644"/>
            <a:chOff x="344032" y="1176950"/>
            <a:chExt cx="597528" cy="7016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10CBB6-F78B-4C7F-917B-F33259AFC6B2}"/>
                </a:ext>
              </a:extLst>
            </p:cNvPr>
            <p:cNvSpPr/>
            <p:nvPr/>
          </p:nvSpPr>
          <p:spPr>
            <a:xfrm>
              <a:off x="344032" y="1176950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7CF648-27EA-4BD1-A9D9-6C904DC11860}"/>
                </a:ext>
              </a:extLst>
            </p:cNvPr>
            <p:cNvSpPr/>
            <p:nvPr/>
          </p:nvSpPr>
          <p:spPr>
            <a:xfrm>
              <a:off x="344032" y="1371599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FFD201-7442-4750-ADB3-366C11E1855C}"/>
                </a:ext>
              </a:extLst>
            </p:cNvPr>
            <p:cNvSpPr/>
            <p:nvPr/>
          </p:nvSpPr>
          <p:spPr>
            <a:xfrm>
              <a:off x="344032" y="156624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977C90-6E18-4A38-8641-A6C313BBF7A9}"/>
                </a:ext>
              </a:extLst>
            </p:cNvPr>
            <p:cNvSpPr/>
            <p:nvPr/>
          </p:nvSpPr>
          <p:spPr>
            <a:xfrm>
              <a:off x="344032" y="176089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9656FCC-695F-48E0-8279-62244FF876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77639120-1377-436D-B4F4-792071B37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3121AA08-C10A-46EB-89D2-DD06199CDF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362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110480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77B1CCD-EAAA-4D1D-9678-449DF78F3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85366" y="3021106"/>
            <a:ext cx="5757425" cy="285581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55F4FA-D017-4AAA-824A-D9F4867991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FE78B76-1249-48BB-8EDA-26A1009081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8E9DDE3-C54D-4B3D-9028-EE9834E318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17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7159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ECE066-A886-4117-B0B1-A31F395BBE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4155E43-E806-40E3-8244-3681CD0503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9D1AC1-C781-488A-B995-D2FD01444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7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5366" y="1665288"/>
            <a:ext cx="3845858" cy="4211637"/>
          </a:xfrm>
        </p:spPr>
        <p:txBody>
          <a:bodyPr/>
          <a:lstStyle>
            <a:lvl1pPr>
              <a:spcAft>
                <a:spcPts val="0"/>
              </a:spcAft>
              <a:defRPr sz="55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3625" y="1665288"/>
            <a:ext cx="3095534" cy="4211637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611E44-AEF0-42E6-9706-D2475C5CB2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62DD87D-168E-4CFB-8114-2B7119526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5457D0B-6D27-40A1-84F8-A631DC86F7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92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7009588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6343D9-8C46-4DA8-945E-29A8D6D05D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558BC8D-7C32-4D7A-B460-1B8CAAFC73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8890E1-0663-407E-AA01-5C056C99C5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56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392B3801-D6E6-45F5-989C-F3642E6DC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1159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E6C165-A849-4A88-9452-97B8E2BE9E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528E5FB-742B-4C67-8745-C1604D2F13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BE1ADE3-DA15-4536-9E54-6D477C73F9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5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7592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81043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5644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21708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60903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98750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265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DD71-D5C6-4737-B1F5-99EB340CD1AB}" type="datetime1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5257891-4163-3BDF-EA65-D8B9F34BCF6A}"/>
              </a:ext>
            </a:extLst>
          </p:cNvPr>
          <p:cNvCxnSpPr>
            <a:cxnSpLocks/>
          </p:cNvCxnSpPr>
          <p:nvPr userDrawn="1"/>
        </p:nvCxnSpPr>
        <p:spPr>
          <a:xfrm>
            <a:off x="5875173" y="6525064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90C5E31-5F0E-5F60-1BEE-10F70B3BFEC5}"/>
              </a:ext>
            </a:extLst>
          </p:cNvPr>
          <p:cNvCxnSpPr/>
          <p:nvPr userDrawn="1"/>
        </p:nvCxnSpPr>
        <p:spPr>
          <a:xfrm>
            <a:off x="384900" y="6309134"/>
            <a:ext cx="838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649" r:id="rId19"/>
    <p:sldLayoutId id="2147483666" r:id="rId20"/>
    <p:sldLayoutId id="2147483663" r:id="rId21"/>
    <p:sldLayoutId id="2147483660" r:id="rId22"/>
    <p:sldLayoutId id="2147483664" r:id="rId23"/>
    <p:sldLayoutId id="2147483661" r:id="rId24"/>
    <p:sldLayoutId id="2147483662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11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egifrance.gouv.fr/affichTexte.do?cidTexte=JORFTEXT000021358057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A5F34-3ED1-4E7D-823B-07F702E8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397000"/>
            <a:ext cx="5825202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 err="1"/>
              <a:t>Suivre</a:t>
            </a:r>
            <a:r>
              <a:rPr lang="en-US" sz="3400" dirty="0"/>
              <a:t> </a:t>
            </a:r>
            <a:r>
              <a:rPr lang="en-US" sz="3400" dirty="0" err="1"/>
              <a:t>une</a:t>
            </a:r>
            <a:r>
              <a:rPr lang="en-US" sz="3400" dirty="0"/>
              <a:t> formation pour </a:t>
            </a:r>
            <a:br>
              <a:rPr lang="en-US" sz="3400" dirty="0"/>
            </a:br>
            <a:r>
              <a:rPr lang="en-US" sz="3400" dirty="0" err="1"/>
              <a:t>évoluer</a:t>
            </a:r>
            <a:r>
              <a:rPr lang="en-US" sz="3400" dirty="0"/>
              <a:t> et/</a:t>
            </a:r>
            <a:r>
              <a:rPr lang="en-US" sz="3400" dirty="0" err="1"/>
              <a:t>ou</a:t>
            </a:r>
            <a:r>
              <a:rPr lang="en-US" sz="3400" dirty="0"/>
              <a:t> se </a:t>
            </a:r>
            <a:r>
              <a:rPr lang="en-US" sz="3400" dirty="0" err="1"/>
              <a:t>reconvertir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>
                <a:solidFill>
                  <a:schemeClr val="tx1"/>
                </a:solidFill>
              </a:rPr>
              <a:t>Le Congé de Formation </a:t>
            </a:r>
            <a:r>
              <a:rPr lang="en-US" sz="3400" dirty="0" err="1">
                <a:solidFill>
                  <a:schemeClr val="tx1"/>
                </a:solidFill>
              </a:rPr>
              <a:t>Professionnelle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A172D8-C69D-47F0-B22B-E622DECAD1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01896" y="6041362"/>
            <a:ext cx="5125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473D6A-5DB5-453F-1170-8DE10C5F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4" y="5349718"/>
            <a:ext cx="2736000" cy="9610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3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20899" y="618287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79866A-47BC-AEEC-D06D-53BEAF14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1B6A1-6051-8285-634A-12770E3A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27" y="1609904"/>
            <a:ext cx="6476222" cy="351132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Les critères régionaux d’analyse des dossiers des HAUTS-DE-FRANCE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FR" altLang="fr-FR" sz="200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2">
                    <a:lumMod val="75000"/>
                  </a:schemeClr>
                </a:solidFill>
              </a:rPr>
              <a:t>Part consacrée aux EP sur les plans de formation et ou effort de cofinancement des dossiers présentés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2">
                    <a:lumMod val="75000"/>
                  </a:schemeClr>
                </a:solidFill>
              </a:rPr>
              <a:t>Part consacrée au traitement hors EP dans le plan de formation N-1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2">
                    <a:lumMod val="75000"/>
                  </a:schemeClr>
                </a:solidFill>
              </a:rPr>
              <a:t>Analyse des dossiers déjà accordés sur les 3 dernières années sur les fonds mutualisés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tx2">
                    <a:lumMod val="75000"/>
                  </a:schemeClr>
                </a:solidFill>
              </a:rPr>
              <a:t>Nombre de report de scolarité</a:t>
            </a:r>
            <a:endParaRPr lang="fr-FR" altLang="fr-FR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9AF9DA-5B2C-28A9-337B-ED7A31B4680D}"/>
              </a:ext>
            </a:extLst>
          </p:cNvPr>
          <p:cNvSpPr txBox="1"/>
          <p:nvPr/>
        </p:nvSpPr>
        <p:spPr>
          <a:xfrm>
            <a:off x="1668906" y="5435600"/>
            <a:ext cx="6298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L’établissement est à l’initiative de la demande de prise en charge du financement (l’agent ne peut saisir directement l’ANFH pour ce type de financement).</a:t>
            </a:r>
          </a:p>
        </p:txBody>
      </p:sp>
    </p:spTree>
    <p:extLst>
      <p:ext uri="{BB962C8B-B14F-4D97-AF65-F5344CB8AC3E}">
        <p14:creationId xmlns:p14="http://schemas.microsoft.com/office/powerpoint/2010/main" val="250935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defRPr/>
            </a:pPr>
            <a:r>
              <a:rPr lang="en-US" altLang="fr-FR" b="1" dirty="0"/>
              <a:t>Ce qui </a:t>
            </a:r>
            <a:r>
              <a:rPr lang="en-US" altLang="fr-FR" b="1" dirty="0" err="1"/>
              <a:t>est</a:t>
            </a:r>
            <a:r>
              <a:rPr lang="en-US" altLang="fr-FR" b="1" dirty="0"/>
              <a:t> </a:t>
            </a:r>
            <a:r>
              <a:rPr lang="en-US" altLang="fr-FR" b="1" dirty="0" err="1"/>
              <a:t>financé</a:t>
            </a:r>
            <a:r>
              <a:rPr lang="en-US" altLang="fr-FR" b="1" dirty="0"/>
              <a:t> sur les fonds </a:t>
            </a:r>
            <a:r>
              <a:rPr lang="en-US" altLang="fr-FR" b="1" dirty="0" err="1"/>
              <a:t>mutualisés</a:t>
            </a:r>
            <a:endParaRPr lang="en-US" altLang="fr-FR" b="1" dirty="0"/>
          </a:p>
          <a:p>
            <a:pPr>
              <a:defRPr/>
            </a:pPr>
            <a:endParaRPr lang="en-US" altLang="fr-FR" dirty="0"/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/>
              <a:t>Frais </a:t>
            </a:r>
            <a:r>
              <a:rPr lang="en-US" altLang="fr-FR" dirty="0" err="1"/>
              <a:t>pédagogiques</a:t>
            </a:r>
            <a:endParaRPr lang="en-US" altLang="fr-FR" dirty="0"/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/>
              <a:t>Frais de </a:t>
            </a:r>
            <a:r>
              <a:rPr lang="en-US" altLang="fr-FR" dirty="0" err="1"/>
              <a:t>déplacement</a:t>
            </a:r>
            <a:endParaRPr lang="en-US" altLang="fr-FR" dirty="0"/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/>
              <a:t>Frais de </a:t>
            </a:r>
            <a:r>
              <a:rPr lang="en-US" altLang="fr-FR" dirty="0" err="1"/>
              <a:t>Traitement</a:t>
            </a:r>
            <a:r>
              <a:rPr lang="en-US" altLang="fr-FR" dirty="0"/>
              <a:t> sur la base des </a:t>
            </a:r>
            <a:r>
              <a:rPr lang="en-US" altLang="fr-FR" dirty="0" err="1"/>
              <a:t>forfaits</a:t>
            </a:r>
            <a:endParaRPr lang="en-US" altLang="fr-FR" dirty="0"/>
          </a:p>
          <a:p>
            <a:pPr marL="171450" lvl="2" indent="-171450">
              <a:defRPr/>
            </a:pPr>
            <a:endParaRPr lang="en-US" altLang="fr-FR" dirty="0"/>
          </a:p>
          <a:p>
            <a:pPr marL="171450" lvl="2" indent="-171450">
              <a:defRPr/>
            </a:pPr>
            <a:endParaRPr lang="en-US" altLang="fr-FR" dirty="0"/>
          </a:p>
          <a:p>
            <a:pPr marL="285750" lvl="2" indent="-285750">
              <a:defRPr/>
            </a:pPr>
            <a:r>
              <a:rPr lang="en-US" altLang="fr-FR" dirty="0" err="1"/>
              <a:t>L’établissement</a:t>
            </a:r>
            <a:r>
              <a:rPr lang="en-US" altLang="fr-FR" dirty="0"/>
              <a:t> </a:t>
            </a:r>
            <a:r>
              <a:rPr lang="en-US" altLang="fr-FR" dirty="0" err="1"/>
              <a:t>peut</a:t>
            </a:r>
            <a:r>
              <a:rPr lang="en-US" altLang="fr-FR" dirty="0"/>
              <a:t> </a:t>
            </a:r>
            <a:r>
              <a:rPr lang="en-US" altLang="fr-FR" dirty="0" err="1"/>
              <a:t>envisager</a:t>
            </a:r>
            <a:r>
              <a:rPr lang="en-US" altLang="fr-FR" dirty="0"/>
              <a:t> un </a:t>
            </a:r>
            <a:r>
              <a:rPr lang="en-US" altLang="fr-FR" dirty="0" err="1"/>
              <a:t>cofinancement</a:t>
            </a:r>
            <a:r>
              <a:rPr lang="en-US" altLang="fr-FR" dirty="0"/>
              <a:t> avec </a:t>
            </a:r>
            <a:r>
              <a:rPr lang="en-US" altLang="fr-FR" dirty="0" err="1"/>
              <a:t>toute</a:t>
            </a:r>
            <a:r>
              <a:rPr lang="en-US" altLang="fr-FR" dirty="0"/>
              <a:t> </a:t>
            </a:r>
            <a:r>
              <a:rPr lang="en-US" altLang="fr-FR" dirty="0" err="1"/>
              <a:t>autre</a:t>
            </a:r>
            <a:r>
              <a:rPr lang="en-US" altLang="fr-FR" dirty="0"/>
              <a:t> source de </a:t>
            </a:r>
            <a:r>
              <a:rPr lang="en-US" altLang="fr-FR" dirty="0" err="1"/>
              <a:t>financement</a:t>
            </a:r>
            <a:endParaRPr lang="en-US" altLang="fr-FR" dirty="0"/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endParaRPr lang="en-US" altLang="fr-FR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08768C-AD88-061F-877F-8BFE719D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6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Les Etudes </a:t>
            </a:r>
            <a:r>
              <a:rPr lang="en-US" dirty="0" err="1"/>
              <a:t>Promotionnelles</a:t>
            </a:r>
            <a:r>
              <a:rPr lang="en-US" dirty="0"/>
              <a:t>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530" y="2964922"/>
            <a:ext cx="2301293" cy="14292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defRPr/>
            </a:pPr>
            <a:r>
              <a:rPr lang="en-US" altLang="fr-FR" b="1" dirty="0"/>
              <a:t>Les </a:t>
            </a:r>
            <a:r>
              <a:rPr lang="en-US" altLang="fr-FR" b="1" dirty="0" err="1"/>
              <a:t>Forfaits</a:t>
            </a:r>
            <a:r>
              <a:rPr lang="en-US" altLang="fr-FR" b="1" dirty="0"/>
              <a:t> formation </a:t>
            </a:r>
            <a:r>
              <a:rPr lang="en-US" altLang="fr-FR" b="1" dirty="0" err="1"/>
              <a:t>longues</a:t>
            </a:r>
            <a:r>
              <a:rPr lang="en-US" altLang="fr-FR" b="1" dirty="0"/>
              <a:t> (&gt;52 </a:t>
            </a:r>
            <a:r>
              <a:rPr lang="en-US" altLang="fr-FR" b="1" dirty="0" err="1"/>
              <a:t>jours</a:t>
            </a:r>
            <a:r>
              <a:rPr lang="en-US" altLang="fr-FR" b="1" dirty="0"/>
              <a:t>)</a:t>
            </a:r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endParaRPr lang="en-US" altLang="fr-FR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08768C-AD88-061F-877F-8BFE719D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0EAF91-F817-C342-7FDF-9A7F1207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6" y="2075447"/>
            <a:ext cx="4198824" cy="39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n-US" sz="1300" b="1" dirty="0"/>
              <a:t>JE VÉRIFIE QUE MON DOSSIER EST COMPLET</a:t>
            </a:r>
          </a:p>
          <a:p>
            <a:pPr marL="0" indent="0">
              <a:lnSpc>
                <a:spcPct val="90000"/>
              </a:lnSpc>
              <a:defRPr/>
            </a:pPr>
            <a:endParaRPr lang="en-US" sz="13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La </a:t>
            </a:r>
            <a:r>
              <a:rPr lang="en-US" sz="1300" dirty="0" err="1"/>
              <a:t>demande</a:t>
            </a:r>
            <a:r>
              <a:rPr lang="en-US" sz="1300" dirty="0"/>
              <a:t> de </a:t>
            </a:r>
            <a:r>
              <a:rPr lang="en-US" sz="1300" dirty="0" err="1"/>
              <a:t>prise</a:t>
            </a:r>
            <a:r>
              <a:rPr lang="en-US" sz="1300" dirty="0"/>
              <a:t> </a:t>
            </a:r>
            <a:r>
              <a:rPr lang="en-US" sz="1300" dirty="0" err="1"/>
              <a:t>en</a:t>
            </a:r>
            <a:r>
              <a:rPr lang="en-US" sz="1300" dirty="0"/>
              <a:t> charge </a:t>
            </a:r>
            <a:r>
              <a:rPr lang="en-US" sz="1300" dirty="0" err="1"/>
              <a:t>dûment</a:t>
            </a:r>
            <a:r>
              <a:rPr lang="en-US" sz="1300" dirty="0"/>
              <a:t> </a:t>
            </a:r>
            <a:r>
              <a:rPr lang="en-US" sz="1300" dirty="0" err="1"/>
              <a:t>signée</a:t>
            </a:r>
            <a:r>
              <a:rPr lang="en-US" sz="1300" dirty="0"/>
              <a:t> par </a:t>
            </a:r>
            <a:r>
              <a:rPr lang="en-US" sz="1300" dirty="0" err="1"/>
              <a:t>l’établissement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La fiche </a:t>
            </a:r>
            <a:r>
              <a:rPr lang="en-US" sz="1300" dirty="0" err="1"/>
              <a:t>d’évaluation</a:t>
            </a:r>
            <a:r>
              <a:rPr lang="en-US" sz="1300" dirty="0"/>
              <a:t> des frais de </a:t>
            </a:r>
            <a:r>
              <a:rPr lang="en-US" sz="1300" dirty="0" err="1"/>
              <a:t>déplacements</a:t>
            </a:r>
            <a:r>
              <a:rPr lang="en-US" sz="1300" dirty="0"/>
              <a:t>, </a:t>
            </a:r>
            <a:r>
              <a:rPr lang="en-US" sz="1300" dirty="0" err="1"/>
              <a:t>repas</a:t>
            </a:r>
            <a:r>
              <a:rPr lang="en-US" sz="1300" dirty="0"/>
              <a:t>, </a:t>
            </a:r>
            <a:r>
              <a:rPr lang="en-US" sz="1300" dirty="0" err="1"/>
              <a:t>hébergement</a:t>
            </a:r>
            <a:r>
              <a:rPr lang="en-US" sz="1300" dirty="0"/>
              <a:t> </a:t>
            </a:r>
            <a:r>
              <a:rPr lang="en-US" sz="1300" dirty="0" err="1"/>
              <a:t>dûment</a:t>
            </a:r>
            <a:r>
              <a:rPr lang="en-US" sz="1300" dirty="0"/>
              <a:t> </a:t>
            </a:r>
            <a:r>
              <a:rPr lang="en-US" sz="1300" dirty="0" err="1"/>
              <a:t>remplie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Le document attestant de la </a:t>
            </a:r>
            <a:r>
              <a:rPr lang="en-US" sz="1300" dirty="0" err="1"/>
              <a:t>mobilisation</a:t>
            </a:r>
            <a:r>
              <a:rPr lang="en-US" sz="1300" dirty="0"/>
              <a:t> des </a:t>
            </a:r>
            <a:r>
              <a:rPr lang="en-US" sz="1300" dirty="0" err="1"/>
              <a:t>heures</a:t>
            </a:r>
            <a:r>
              <a:rPr lang="en-US" sz="1300" dirty="0"/>
              <a:t> CPF de </a:t>
            </a:r>
            <a:r>
              <a:rPr lang="en-US" sz="1300" dirty="0" err="1"/>
              <a:t>l’agent</a:t>
            </a:r>
            <a:r>
              <a:rPr lang="en-US" sz="1300" dirty="0"/>
              <a:t> (avec le volume </a:t>
            </a:r>
            <a:r>
              <a:rPr lang="en-US" sz="1300" dirty="0" err="1"/>
              <a:t>d’heures</a:t>
            </a:r>
            <a:r>
              <a:rPr lang="en-US" sz="1300" dirty="0"/>
              <a:t> </a:t>
            </a:r>
            <a:r>
              <a:rPr lang="en-US" sz="1300" dirty="0" err="1"/>
              <a:t>mobilisé</a:t>
            </a:r>
            <a:r>
              <a:rPr lang="en-US" sz="1300" dirty="0"/>
              <a:t>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Le </a:t>
            </a:r>
            <a:r>
              <a:rPr lang="en-US" sz="1300" dirty="0" err="1"/>
              <a:t>programme</a:t>
            </a:r>
            <a:r>
              <a:rPr lang="en-US" sz="1300" dirty="0"/>
              <a:t>, le </a:t>
            </a:r>
            <a:r>
              <a:rPr lang="en-US" sz="1300" dirty="0" err="1"/>
              <a:t>calendrier</a:t>
            </a:r>
            <a:r>
              <a:rPr lang="en-US" sz="1300" dirty="0"/>
              <a:t> de la formation (</a:t>
            </a:r>
            <a:r>
              <a:rPr lang="en-US" sz="1300" dirty="0" err="1"/>
              <a:t>sauf</a:t>
            </a:r>
            <a:r>
              <a:rPr lang="en-US" sz="1300" dirty="0"/>
              <a:t> pour les EP) et le devis de </a:t>
            </a:r>
            <a:r>
              <a:rPr lang="en-US" sz="1300" dirty="0" err="1"/>
              <a:t>l’organisme</a:t>
            </a:r>
            <a:r>
              <a:rPr lang="en-US" sz="1300" dirty="0"/>
              <a:t> de formation.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 err="1"/>
              <a:t>L’attestation</a:t>
            </a:r>
            <a:r>
              <a:rPr lang="en-US" sz="1300" dirty="0"/>
              <a:t> agent </a:t>
            </a:r>
            <a:r>
              <a:rPr lang="en-US" sz="1300" dirty="0" err="1"/>
              <a:t>dûment</a:t>
            </a:r>
            <a:r>
              <a:rPr lang="en-US" sz="1300" dirty="0"/>
              <a:t> </a:t>
            </a:r>
            <a:r>
              <a:rPr lang="en-US" sz="1300" dirty="0" err="1"/>
              <a:t>complétée</a:t>
            </a:r>
            <a:r>
              <a:rPr lang="en-US" sz="1300" dirty="0"/>
              <a:t> et </a:t>
            </a:r>
            <a:r>
              <a:rPr lang="en-US" sz="1300" dirty="0" err="1"/>
              <a:t>signée</a:t>
            </a:r>
            <a:r>
              <a:rPr lang="en-US" sz="1300" dirty="0"/>
              <a:t> par </a:t>
            </a:r>
            <a:r>
              <a:rPr lang="en-US" sz="1300" dirty="0" err="1"/>
              <a:t>l’agent</a:t>
            </a:r>
            <a:r>
              <a:rPr lang="en-US" sz="1300" dirty="0"/>
              <a:t>, pour les EP « hors ES </a:t>
            </a:r>
            <a:r>
              <a:rPr lang="en-US" sz="1300" dirty="0" err="1"/>
              <a:t>d’origine</a:t>
            </a:r>
            <a:r>
              <a:rPr lang="en-US" sz="1300" dirty="0"/>
              <a:t> ».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 err="1"/>
              <a:t>L’attestation</a:t>
            </a:r>
            <a:r>
              <a:rPr lang="en-US" sz="1300" dirty="0"/>
              <a:t> de </a:t>
            </a:r>
            <a:r>
              <a:rPr lang="en-US" sz="1300" dirty="0" err="1"/>
              <a:t>réussite</a:t>
            </a:r>
            <a:r>
              <a:rPr lang="en-US" sz="1300" dirty="0"/>
              <a:t> au concours.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La </a:t>
            </a:r>
            <a:r>
              <a:rPr lang="en-US" sz="1300" dirty="0" err="1"/>
              <a:t>copie</a:t>
            </a:r>
            <a:r>
              <a:rPr lang="en-US" sz="1300" dirty="0"/>
              <a:t> du bulletin de </a:t>
            </a:r>
            <a:r>
              <a:rPr lang="en-US" sz="1300" dirty="0" err="1"/>
              <a:t>salaire</a:t>
            </a:r>
            <a:r>
              <a:rPr lang="en-US" sz="1300" dirty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La </a:t>
            </a:r>
            <a:r>
              <a:rPr lang="en-US" sz="1300" dirty="0" err="1"/>
              <a:t>copie</a:t>
            </a:r>
            <a:r>
              <a:rPr lang="en-US" sz="1300" dirty="0"/>
              <a:t> de la carte grise</a:t>
            </a:r>
            <a:endParaRPr lang="en-US" sz="1300" b="1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D4DB69-5F15-6E4A-3AC7-AD94F411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14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8874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fr-FR" sz="1400" b="1" dirty="0"/>
              <a:t>FQ&amp;CPF </a:t>
            </a:r>
            <a:r>
              <a:rPr lang="fr-FR" sz="1300" b="1" dirty="0"/>
              <a:t>- </a:t>
            </a:r>
            <a:r>
              <a:rPr lang="fr-FR" sz="1300" dirty="0"/>
              <a:t>Fonds de qualification et compte personnel de formation Mutualisation de 7.1% de la cotisation volontaire plan de formation des établissements adhérents à l’ANFH.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3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D4DB69-5F15-6E4A-3AC7-AD94F411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2A5090-38BA-629B-0EF1-DA78B3EA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876" y="3056467"/>
            <a:ext cx="3743847" cy="28007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30A031C-D04B-8D1C-3D7E-6E02CD26FFA1}"/>
              </a:ext>
            </a:extLst>
          </p:cNvPr>
          <p:cNvSpPr txBox="1"/>
          <p:nvPr/>
        </p:nvSpPr>
        <p:spPr>
          <a:xfrm>
            <a:off x="1128000" y="3589867"/>
            <a:ext cx="280047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1800" dirty="0"/>
              <a:t>Le FQ&amp;CPF permet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800" dirty="0"/>
              <a:t>de financer les diplômes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800" dirty="0"/>
              <a:t>et certificats inscrits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800" dirty="0"/>
              <a:t>au RNCP et au RSCH.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FR" sz="1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200" dirty="0"/>
              <a:t>Consultez et recherchez la formation ou le certificat visé sur le site </a:t>
            </a:r>
            <a:r>
              <a:rPr lang="fr-FR" sz="1200" dirty="0">
                <a:solidFill>
                  <a:srgbClr val="00B0F0"/>
                </a:solidFill>
              </a:rPr>
              <a:t>https://certificationprofessionnelle.fr </a:t>
            </a:r>
            <a:r>
              <a:rPr lang="fr-FR" sz="1200" dirty="0"/>
              <a:t>pour vous assurer que votre demande au titre du FQ&amp;CPF est bien éligible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09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n-US" sz="1300" b="1" dirty="0"/>
              <a:t>La </a:t>
            </a:r>
            <a:r>
              <a:rPr lang="en-US" sz="1300" b="1" dirty="0" err="1"/>
              <a:t>saisie</a:t>
            </a:r>
            <a:r>
              <a:rPr lang="en-US" sz="1300" b="1" dirty="0"/>
              <a:t> du dossier</a:t>
            </a:r>
          </a:p>
          <a:p>
            <a:pPr marL="0" indent="0">
              <a:lnSpc>
                <a:spcPct val="90000"/>
              </a:lnSpc>
              <a:defRPr/>
            </a:pPr>
            <a:endParaRPr lang="en-US" sz="1300" b="1" dirty="0"/>
          </a:p>
          <a:p>
            <a:pPr marL="0" indent="0">
              <a:lnSpc>
                <a:spcPct val="90000"/>
              </a:lnSpc>
              <a:defRPr/>
            </a:pPr>
            <a:endParaRPr lang="en-US" sz="1300" b="1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D4DB69-5F15-6E4A-3AC7-AD94F411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04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 Congé de Formation </a:t>
            </a:r>
            <a:r>
              <a:rPr lang="en-US"/>
              <a:t>Professionnelle</a:t>
            </a:r>
            <a:r>
              <a:rPr lang="en-US" dirty="0"/>
              <a:t> (CFP)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fr-FR" sz="1400" b="1" dirty="0" err="1"/>
              <a:t>Finalité</a:t>
            </a:r>
            <a:endParaRPr lang="en-US" altLang="fr-FR" sz="1400" b="1" dirty="0"/>
          </a:p>
          <a:p>
            <a:pPr>
              <a:lnSpc>
                <a:spcPct val="90000"/>
              </a:lnSpc>
            </a:pPr>
            <a:endParaRPr lang="en-US" altLang="fr-FR" sz="1100" dirty="0"/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 err="1"/>
              <a:t>Permet</a:t>
            </a:r>
            <a:r>
              <a:rPr lang="en-US" altLang="fr-FR" sz="1100" dirty="0"/>
              <a:t> de </a:t>
            </a:r>
            <a:r>
              <a:rPr lang="en-US" altLang="fr-FR" sz="1100" dirty="0" err="1"/>
              <a:t>réaliser</a:t>
            </a:r>
            <a:r>
              <a:rPr lang="en-US" altLang="fr-FR" sz="1100" dirty="0"/>
              <a:t> à </a:t>
            </a:r>
            <a:r>
              <a:rPr lang="en-US" altLang="fr-FR" sz="1100" dirty="0" err="1"/>
              <a:t>l’initiative</a:t>
            </a:r>
            <a:r>
              <a:rPr lang="en-US" altLang="fr-FR" sz="1100" dirty="0"/>
              <a:t> de </a:t>
            </a:r>
            <a:r>
              <a:rPr lang="en-US" altLang="fr-FR" sz="1100" dirty="0" err="1"/>
              <a:t>l’agent</a:t>
            </a:r>
            <a:r>
              <a:rPr lang="en-US" altLang="fr-FR" sz="1100" dirty="0"/>
              <a:t> un </a:t>
            </a:r>
            <a:r>
              <a:rPr lang="en-US" altLang="fr-FR" sz="1100" dirty="0" err="1"/>
              <a:t>projet</a:t>
            </a:r>
            <a:r>
              <a:rPr lang="en-US" altLang="fr-FR" sz="1100" dirty="0"/>
              <a:t> personnel de formation sur le temps de travail (</a:t>
            </a:r>
            <a:r>
              <a:rPr lang="en-US" altLang="fr-FR" sz="1100" dirty="0" err="1"/>
              <a:t>dispositif</a:t>
            </a:r>
            <a:r>
              <a:rPr lang="en-US" altLang="fr-FR" sz="1100" dirty="0"/>
              <a:t> hors plan de formation)</a:t>
            </a:r>
          </a:p>
          <a:p>
            <a:pPr>
              <a:lnSpc>
                <a:spcPct val="90000"/>
              </a:lnSpc>
            </a:pPr>
            <a:endParaRPr lang="en-US" altLang="fr-FR" sz="1100" dirty="0"/>
          </a:p>
          <a:p>
            <a:pPr>
              <a:lnSpc>
                <a:spcPct val="90000"/>
              </a:lnSpc>
            </a:pPr>
            <a:r>
              <a:rPr lang="en-US" altLang="fr-FR" sz="1400" b="1" dirty="0" err="1"/>
              <a:t>Pourquoi</a:t>
            </a:r>
            <a:r>
              <a:rPr lang="en-US" altLang="fr-FR" sz="1400" b="1" dirty="0"/>
              <a:t> demander un CFP</a:t>
            </a:r>
          </a:p>
          <a:p>
            <a:pPr>
              <a:lnSpc>
                <a:spcPct val="90000"/>
              </a:lnSpc>
            </a:pPr>
            <a:endParaRPr lang="en-US" altLang="fr-FR" sz="1100" dirty="0"/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Pour engager un </a:t>
            </a:r>
            <a:r>
              <a:rPr lang="en-US" altLang="fr-FR" sz="1100" dirty="0" err="1"/>
              <a:t>projet</a:t>
            </a:r>
            <a:r>
              <a:rPr lang="en-US" altLang="fr-FR" sz="1100" dirty="0"/>
              <a:t> </a:t>
            </a:r>
            <a:r>
              <a:rPr lang="en-US" altLang="fr-FR" sz="1100" dirty="0" err="1"/>
              <a:t>professionnel</a:t>
            </a:r>
            <a:r>
              <a:rPr lang="en-US" altLang="fr-FR" sz="1100" dirty="0"/>
              <a:t> et personnel</a:t>
            </a:r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Pour </a:t>
            </a:r>
            <a:r>
              <a:rPr lang="en-US" altLang="fr-FR" sz="1100" dirty="0" err="1"/>
              <a:t>réaliser</a:t>
            </a:r>
            <a:r>
              <a:rPr lang="en-US" altLang="fr-FR" sz="1100" dirty="0"/>
              <a:t> </a:t>
            </a:r>
            <a:r>
              <a:rPr lang="en-US" altLang="fr-FR" sz="1100" dirty="0" err="1"/>
              <a:t>une</a:t>
            </a:r>
            <a:r>
              <a:rPr lang="en-US" altLang="fr-FR" sz="1100" dirty="0"/>
              <a:t> reconversion </a:t>
            </a:r>
            <a:r>
              <a:rPr lang="en-US" altLang="fr-FR" sz="1100" dirty="0" err="1"/>
              <a:t>professionnelle</a:t>
            </a:r>
            <a:r>
              <a:rPr lang="en-US" altLang="fr-FR" sz="1100" dirty="0"/>
              <a:t> extra </a:t>
            </a:r>
            <a:r>
              <a:rPr lang="en-US" altLang="fr-FR" sz="1100" dirty="0" err="1"/>
              <a:t>ou</a:t>
            </a:r>
            <a:r>
              <a:rPr lang="en-US" altLang="fr-FR" sz="1100" dirty="0"/>
              <a:t> intra-</a:t>
            </a:r>
            <a:r>
              <a:rPr lang="en-US" altLang="fr-FR" sz="1100" dirty="0" err="1"/>
              <a:t>hospitalière</a:t>
            </a:r>
            <a:endParaRPr lang="en-US" altLang="fr-FR" sz="1100" dirty="0"/>
          </a:p>
          <a:p>
            <a:pPr>
              <a:lnSpc>
                <a:spcPct val="90000"/>
              </a:lnSpc>
              <a:defRPr/>
            </a:pPr>
            <a:endParaRPr lang="en-US" altLang="fr-FR" sz="1100" dirty="0"/>
          </a:p>
          <a:p>
            <a:pPr>
              <a:lnSpc>
                <a:spcPct val="90000"/>
              </a:lnSpc>
            </a:pPr>
            <a:r>
              <a:rPr lang="en-US" altLang="fr-FR" sz="1400" b="1" dirty="0"/>
              <a:t>Conditions </a:t>
            </a:r>
            <a:r>
              <a:rPr lang="en-US" altLang="fr-FR" sz="1400" b="1" dirty="0" err="1"/>
              <a:t>d’accès</a:t>
            </a:r>
            <a:endParaRPr lang="en-US" altLang="fr-FR" sz="1400" b="1" dirty="0"/>
          </a:p>
          <a:p>
            <a:pPr>
              <a:lnSpc>
                <a:spcPct val="90000"/>
              </a:lnSpc>
            </a:pPr>
            <a:endParaRPr lang="en-US" altLang="fr-FR" sz="1100" dirty="0"/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Justifier de 3 </a:t>
            </a:r>
            <a:r>
              <a:rPr lang="en-US" altLang="fr-FR" sz="1100" dirty="0" err="1"/>
              <a:t>ans</a:t>
            </a:r>
            <a:r>
              <a:rPr lang="en-US" altLang="fr-FR" sz="1100" dirty="0"/>
              <a:t> </a:t>
            </a:r>
            <a:r>
              <a:rPr lang="en-US" altLang="fr-FR" sz="1100" dirty="0" err="1"/>
              <a:t>d’ancienneté</a:t>
            </a:r>
            <a:r>
              <a:rPr lang="en-US" altLang="fr-FR" sz="1100" dirty="0"/>
              <a:t> dans la FPH </a:t>
            </a:r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 err="1"/>
              <a:t>Etre</a:t>
            </a:r>
            <a:r>
              <a:rPr lang="en-US" altLang="fr-FR" sz="1100" dirty="0"/>
              <a:t> </a:t>
            </a:r>
            <a:r>
              <a:rPr lang="en-US" altLang="fr-FR" sz="1100" dirty="0" err="1"/>
              <a:t>en</a:t>
            </a:r>
            <a:r>
              <a:rPr lang="en-US" altLang="fr-FR" sz="1100" dirty="0"/>
              <a:t> </a:t>
            </a:r>
            <a:r>
              <a:rPr lang="en-US" altLang="fr-FR" sz="1100" dirty="0" err="1"/>
              <a:t>activité</a:t>
            </a:r>
            <a:r>
              <a:rPr lang="en-US" altLang="fr-FR" sz="1100" dirty="0"/>
              <a:t> au moment du </a:t>
            </a:r>
            <a:r>
              <a:rPr lang="en-US" altLang="fr-FR" sz="1100" dirty="0" err="1"/>
              <a:t>départ</a:t>
            </a:r>
            <a:r>
              <a:rPr lang="en-US" altLang="fr-FR" sz="1100" dirty="0"/>
              <a:t> </a:t>
            </a:r>
            <a:r>
              <a:rPr lang="en-US" altLang="fr-FR" sz="1100" dirty="0" err="1"/>
              <a:t>en</a:t>
            </a:r>
            <a:r>
              <a:rPr lang="en-US" altLang="fr-FR" sz="1100" dirty="0"/>
              <a:t> formation </a:t>
            </a:r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Congé </a:t>
            </a:r>
            <a:r>
              <a:rPr lang="en-US" altLang="fr-FR" sz="1100" dirty="0" err="1"/>
              <a:t>uniquement</a:t>
            </a:r>
            <a:r>
              <a:rPr lang="en-US" altLang="fr-FR" sz="1100" dirty="0"/>
              <a:t> sur temps de travail. </a:t>
            </a:r>
          </a:p>
          <a:p>
            <a:pPr>
              <a:lnSpc>
                <a:spcPct val="90000"/>
              </a:lnSpc>
              <a:defRPr/>
            </a:pPr>
            <a:endParaRPr lang="en-US" altLang="fr-FR" sz="11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473D6A-5DB5-453F-1170-8DE10C5F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10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 Congé de Formation Professionnelle (CFP)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021946"/>
            <a:ext cx="6447501" cy="414131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fr-FR" sz="1600" b="1" dirty="0"/>
              <a:t>Durée</a:t>
            </a:r>
            <a:r>
              <a:rPr lang="en-US" altLang="fr-FR" sz="1300" b="1" dirty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altLang="fr-FR" sz="1300" b="1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/>
              <a:t>Durée </a:t>
            </a:r>
            <a:r>
              <a:rPr lang="en-US" altLang="fr-FR" sz="1300" dirty="0" err="1"/>
              <a:t>d’absence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maximale</a:t>
            </a:r>
            <a:r>
              <a:rPr lang="en-US" altLang="fr-FR" sz="1300" dirty="0"/>
              <a:t> de 3 </a:t>
            </a:r>
            <a:r>
              <a:rPr lang="en-US" altLang="fr-FR" sz="1300" dirty="0" err="1"/>
              <a:t>ans</a:t>
            </a:r>
            <a:endParaRPr lang="en-US" altLang="fr-FR" sz="1300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/>
              <a:t>360 </a:t>
            </a:r>
            <a:r>
              <a:rPr lang="en-US" altLang="fr-FR" sz="1300" dirty="0" err="1"/>
              <a:t>jours</a:t>
            </a:r>
            <a:r>
              <a:rPr lang="en-US" altLang="fr-FR" sz="1300" dirty="0"/>
              <a:t> </a:t>
            </a:r>
            <a:r>
              <a:rPr lang="en-US" altLang="fr-FR" sz="1300" dirty="0" err="1"/>
              <a:t>pouvant</a:t>
            </a:r>
            <a:r>
              <a:rPr lang="en-US" altLang="fr-FR" sz="1300" dirty="0"/>
              <a:t> </a:t>
            </a:r>
            <a:r>
              <a:rPr lang="en-US" altLang="fr-FR" sz="1300" dirty="0" err="1"/>
              <a:t>être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indemnisés</a:t>
            </a:r>
            <a:r>
              <a:rPr lang="en-US" altLang="fr-FR" sz="1300" dirty="0"/>
              <a:t> </a:t>
            </a:r>
            <a:r>
              <a:rPr lang="en-US" altLang="fr-FR" sz="1300" dirty="0" err="1"/>
              <a:t>ou</a:t>
            </a:r>
            <a:r>
              <a:rPr lang="en-US" altLang="fr-FR" sz="1300" dirty="0"/>
              <a:t> 720 </a:t>
            </a:r>
            <a:r>
              <a:rPr lang="en-US" altLang="fr-FR" sz="1300" dirty="0" err="1"/>
              <a:t>jours</a:t>
            </a:r>
            <a:r>
              <a:rPr lang="en-US" altLang="fr-FR" sz="1300" dirty="0"/>
              <a:t> pour des formations </a:t>
            </a:r>
            <a:r>
              <a:rPr lang="en-US" altLang="fr-FR" sz="1300" dirty="0" err="1"/>
              <a:t>d’une</a:t>
            </a:r>
            <a:r>
              <a:rPr lang="en-US" altLang="fr-FR" sz="1300" dirty="0"/>
              <a:t> durée supérieure </a:t>
            </a:r>
            <a:r>
              <a:rPr lang="en-US" altLang="fr-FR" sz="1300" dirty="0" err="1"/>
              <a:t>ou</a:t>
            </a:r>
            <a:r>
              <a:rPr lang="en-US" altLang="fr-FR" sz="1300" dirty="0"/>
              <a:t> </a:t>
            </a:r>
            <a:r>
              <a:rPr lang="en-US" altLang="fr-FR" sz="1300" dirty="0" err="1"/>
              <a:t>égale</a:t>
            </a:r>
            <a:r>
              <a:rPr lang="en-US" altLang="fr-FR" sz="1300" dirty="0"/>
              <a:t> à 2 </a:t>
            </a:r>
            <a:r>
              <a:rPr lang="en-US" altLang="fr-FR" sz="1300" dirty="0" err="1"/>
              <a:t>ans</a:t>
            </a:r>
            <a:endParaRPr lang="en-US" altLang="fr-FR" sz="1300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 err="1"/>
              <a:t>Mobilisable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en</a:t>
            </a:r>
            <a:r>
              <a:rPr lang="en-US" altLang="fr-FR" sz="1300" dirty="0"/>
              <a:t> </a:t>
            </a:r>
            <a:r>
              <a:rPr lang="en-US" altLang="fr-FR" sz="1300" dirty="0" err="1"/>
              <a:t>une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seule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ou</a:t>
            </a:r>
            <a:r>
              <a:rPr lang="en-US" altLang="fr-FR" sz="1300" dirty="0"/>
              <a:t> </a:t>
            </a:r>
            <a:r>
              <a:rPr lang="en-US" altLang="fr-FR" sz="1300" dirty="0" err="1"/>
              <a:t>plusieurs</a:t>
            </a:r>
            <a:r>
              <a:rPr lang="en-US" altLang="fr-FR" sz="1300" dirty="0"/>
              <a:t> </a:t>
            </a:r>
            <a:r>
              <a:rPr lang="en-US" altLang="fr-FR" sz="1300" dirty="0" err="1"/>
              <a:t>fois</a:t>
            </a:r>
            <a:r>
              <a:rPr lang="en-US" altLang="fr-FR" sz="1300" dirty="0"/>
              <a:t> dans la </a:t>
            </a:r>
            <a:r>
              <a:rPr lang="en-US" altLang="fr-FR" sz="1300" dirty="0" err="1"/>
              <a:t>carrière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hospitalière</a:t>
            </a:r>
            <a:endParaRPr lang="en-US" altLang="fr-FR" sz="1300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/>
              <a:t>Durée </a:t>
            </a:r>
            <a:r>
              <a:rPr lang="en-US" altLang="fr-FR" sz="1300" dirty="0" err="1"/>
              <a:t>minimale</a:t>
            </a:r>
            <a:r>
              <a:rPr lang="en-US" altLang="fr-FR" sz="1300" dirty="0"/>
              <a:t> de formation de 10 </a:t>
            </a:r>
            <a:r>
              <a:rPr lang="en-US" altLang="fr-FR" sz="1300" dirty="0" err="1"/>
              <a:t>jours</a:t>
            </a:r>
            <a:endParaRPr lang="en-US" altLang="fr-FR" sz="1300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 err="1"/>
              <a:t>Plusieurs</a:t>
            </a:r>
            <a:r>
              <a:rPr lang="en-US" altLang="fr-FR" sz="1300" dirty="0"/>
              <a:t> actions </a:t>
            </a:r>
            <a:r>
              <a:rPr lang="en-US" altLang="fr-FR" sz="1300" dirty="0" err="1"/>
              <a:t>combinées</a:t>
            </a:r>
            <a:r>
              <a:rPr lang="en-US" altLang="fr-FR" sz="1300" dirty="0"/>
              <a:t> </a:t>
            </a:r>
            <a:r>
              <a:rPr lang="en-US" altLang="fr-FR" sz="1300" dirty="0" err="1"/>
              <a:t>peuvent</a:t>
            </a:r>
            <a:r>
              <a:rPr lang="en-US" altLang="fr-FR" sz="1300" dirty="0"/>
              <a:t> </a:t>
            </a:r>
            <a:r>
              <a:rPr lang="en-US" altLang="fr-FR" sz="1300" dirty="0" err="1"/>
              <a:t>constituer</a:t>
            </a:r>
            <a:r>
              <a:rPr lang="en-US" altLang="fr-FR" sz="1300" dirty="0"/>
              <a:t> un </a:t>
            </a:r>
            <a:r>
              <a:rPr lang="en-US" altLang="fr-FR" sz="1300" dirty="0" err="1"/>
              <a:t>même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projet</a:t>
            </a:r>
            <a:r>
              <a:rPr lang="en-US" altLang="fr-FR" sz="1300" dirty="0"/>
              <a:t> pour </a:t>
            </a:r>
            <a:r>
              <a:rPr lang="en-US" altLang="fr-FR" sz="1300" dirty="0" err="1"/>
              <a:t>atteindre</a:t>
            </a:r>
            <a:r>
              <a:rPr lang="en-US" altLang="fr-FR" sz="1300" dirty="0"/>
              <a:t> un </a:t>
            </a:r>
            <a:r>
              <a:rPr lang="en-US" altLang="fr-FR" sz="1300" dirty="0" err="1"/>
              <a:t>même</a:t>
            </a:r>
            <a:r>
              <a:rPr lang="en-US" altLang="fr-FR" sz="1300" dirty="0"/>
              <a:t> </a:t>
            </a:r>
            <a:r>
              <a:rPr lang="en-US" altLang="fr-FR" sz="1300" dirty="0" err="1"/>
              <a:t>objectif</a:t>
            </a:r>
            <a:endParaRPr lang="en-US" altLang="fr-FR" sz="1300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fr-FR" sz="1300" dirty="0"/>
          </a:p>
          <a:p>
            <a:pPr>
              <a:lnSpc>
                <a:spcPct val="90000"/>
              </a:lnSpc>
              <a:defRPr/>
            </a:pPr>
            <a:r>
              <a:rPr lang="en-US" altLang="fr-FR" sz="1500" b="1" dirty="0" err="1"/>
              <a:t>Financement</a:t>
            </a:r>
            <a:r>
              <a:rPr lang="en-US" altLang="fr-FR" sz="1500" b="1" dirty="0"/>
              <a:t> du CFP </a:t>
            </a:r>
          </a:p>
          <a:p>
            <a:pPr>
              <a:lnSpc>
                <a:spcPct val="90000"/>
              </a:lnSpc>
              <a:defRPr/>
            </a:pPr>
            <a:endParaRPr lang="en-US" altLang="fr-FR" sz="1500" b="1" dirty="0"/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 err="1"/>
              <a:t>Traitement</a:t>
            </a:r>
            <a:r>
              <a:rPr lang="en-US" altLang="fr-FR" sz="1300" dirty="0"/>
              <a:t> :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fr-FR" sz="1300" dirty="0"/>
              <a:t>- Cat A et B : 85% du </a:t>
            </a:r>
            <a:r>
              <a:rPr lang="en-US" altLang="fr-FR" sz="1300" dirty="0" err="1"/>
              <a:t>traitement</a:t>
            </a:r>
            <a:r>
              <a:rPr lang="en-US" altLang="fr-FR" sz="1300" dirty="0"/>
              <a:t> </a:t>
            </a:r>
            <a:r>
              <a:rPr lang="en-US" altLang="fr-FR" sz="1300" dirty="0" err="1"/>
              <a:t>indiciaire</a:t>
            </a:r>
            <a:r>
              <a:rPr lang="en-US" altLang="fr-FR" sz="1300" dirty="0"/>
              <a:t> brut + </a:t>
            </a:r>
            <a:r>
              <a:rPr lang="en-US" altLang="fr-FR" sz="1300" dirty="0" err="1"/>
              <a:t>supplément</a:t>
            </a:r>
            <a:r>
              <a:rPr lang="en-US" altLang="fr-FR" sz="1300" dirty="0"/>
              <a:t> familial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fr-FR" sz="1300" dirty="0"/>
              <a:t>- Cat C : 100 % du </a:t>
            </a:r>
            <a:r>
              <a:rPr lang="en-US" altLang="fr-FR" sz="1300" dirty="0" err="1"/>
              <a:t>traitement</a:t>
            </a:r>
            <a:r>
              <a:rPr lang="en-US" altLang="fr-FR" sz="1300" dirty="0"/>
              <a:t> </a:t>
            </a:r>
            <a:r>
              <a:rPr lang="en-US" altLang="fr-FR" sz="1300" dirty="0" err="1"/>
              <a:t>indiciaire</a:t>
            </a:r>
            <a:r>
              <a:rPr lang="en-US" altLang="fr-FR" sz="1300" dirty="0"/>
              <a:t> brut pendant 1 an, </a:t>
            </a:r>
            <a:r>
              <a:rPr lang="en-US" altLang="fr-FR" sz="1300" dirty="0" err="1"/>
              <a:t>puis</a:t>
            </a:r>
            <a:r>
              <a:rPr lang="en-US" altLang="fr-FR" sz="1300" dirty="0"/>
              <a:t> 85% + </a:t>
            </a:r>
            <a:r>
              <a:rPr lang="en-US" altLang="fr-FR" sz="1300" dirty="0" err="1"/>
              <a:t>supplément</a:t>
            </a:r>
            <a:r>
              <a:rPr lang="en-US" altLang="fr-FR" sz="1300" dirty="0"/>
              <a:t> familial</a:t>
            </a:r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 err="1"/>
              <a:t>Coût</a:t>
            </a:r>
            <a:r>
              <a:rPr lang="en-US" altLang="fr-FR" sz="1300" dirty="0"/>
              <a:t> </a:t>
            </a:r>
            <a:r>
              <a:rPr lang="en-US" altLang="fr-FR" sz="1300" dirty="0" err="1"/>
              <a:t>pédagogique</a:t>
            </a:r>
            <a:r>
              <a:rPr lang="en-US" altLang="fr-FR" sz="1300" dirty="0"/>
              <a:t> de la formation</a:t>
            </a:r>
          </a:p>
          <a:p>
            <a:pPr marL="285750" lvl="2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300" dirty="0"/>
              <a:t>Frais de </a:t>
            </a:r>
            <a:r>
              <a:rPr lang="en-US" altLang="fr-FR" sz="1300" dirty="0" err="1"/>
              <a:t>déplacement</a:t>
            </a:r>
            <a:r>
              <a:rPr lang="en-US" altLang="fr-FR" sz="1300" dirty="0"/>
              <a:t> et </a:t>
            </a:r>
            <a:r>
              <a:rPr lang="en-US" altLang="fr-FR" sz="1300" dirty="0" err="1"/>
              <a:t>d’hébergement</a:t>
            </a:r>
            <a:r>
              <a:rPr lang="en-US" altLang="fr-FR" sz="1300" dirty="0"/>
              <a:t> sous </a:t>
            </a:r>
            <a:r>
              <a:rPr lang="en-US" altLang="fr-FR" sz="1300" dirty="0" err="1"/>
              <a:t>certaines</a:t>
            </a:r>
            <a:r>
              <a:rPr lang="en-US" altLang="fr-FR" sz="1300" dirty="0"/>
              <a:t> conditions</a:t>
            </a:r>
          </a:p>
          <a:p>
            <a:pPr>
              <a:lnSpc>
                <a:spcPct val="90000"/>
              </a:lnSpc>
            </a:pPr>
            <a:endParaRPr lang="en-US" altLang="fr-FR" sz="1300" dirty="0"/>
          </a:p>
          <a:p>
            <a:pPr marL="171450" lvl="2" indent="-171450">
              <a:lnSpc>
                <a:spcPct val="90000"/>
              </a:lnSpc>
              <a:defRPr/>
            </a:pPr>
            <a:endParaRPr lang="en-US" altLang="fr-FR" sz="13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6DB23D-EEA3-5A22-75D9-F107FC10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84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 Congé de Formation Professionnelle (CFP)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fr-FR" b="1" dirty="0"/>
              <a:t>Pendant le CFP, </a:t>
            </a:r>
            <a:r>
              <a:rPr lang="en-US" altLang="fr-FR" b="1" dirty="0" err="1"/>
              <a:t>l’agent</a:t>
            </a:r>
            <a:r>
              <a:rPr lang="en-US" altLang="fr-FR" b="1" dirty="0"/>
              <a:t> :</a:t>
            </a:r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 err="1"/>
              <a:t>est</a:t>
            </a:r>
            <a:r>
              <a:rPr lang="en-US" altLang="fr-FR" dirty="0"/>
              <a:t> </a:t>
            </a:r>
            <a:r>
              <a:rPr lang="en-US" altLang="fr-FR" dirty="0" err="1"/>
              <a:t>en</a:t>
            </a:r>
            <a:r>
              <a:rPr lang="en-US" altLang="fr-FR" dirty="0"/>
              <a:t> position </a:t>
            </a:r>
            <a:r>
              <a:rPr lang="en-US" altLang="fr-FR" dirty="0" err="1"/>
              <a:t>d’activité</a:t>
            </a:r>
            <a:r>
              <a:rPr lang="en-US" altLang="fr-FR" dirty="0"/>
              <a:t>,</a:t>
            </a:r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/>
              <a:t>conserve </a:t>
            </a:r>
            <a:r>
              <a:rPr lang="en-US" altLang="fr-FR" dirty="0" err="1"/>
              <a:t>ses</a:t>
            </a:r>
            <a:r>
              <a:rPr lang="en-US" altLang="fr-FR" dirty="0"/>
              <a:t> droits à congés </a:t>
            </a:r>
            <a:r>
              <a:rPr lang="en-US" altLang="fr-FR" dirty="0" err="1"/>
              <a:t>annuels</a:t>
            </a:r>
            <a:endParaRPr lang="en-US" altLang="fr-FR" dirty="0"/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 err="1"/>
              <a:t>est</a:t>
            </a:r>
            <a:r>
              <a:rPr lang="en-US" altLang="fr-FR" dirty="0"/>
              <a:t> </a:t>
            </a:r>
            <a:r>
              <a:rPr lang="en-US" altLang="fr-FR" dirty="0" err="1"/>
              <a:t>couvert</a:t>
            </a:r>
            <a:r>
              <a:rPr lang="en-US" altLang="fr-FR" dirty="0"/>
              <a:t> par son </a:t>
            </a:r>
            <a:r>
              <a:rPr lang="en-US" altLang="fr-FR" dirty="0" err="1"/>
              <a:t>établissement</a:t>
            </a:r>
            <a:r>
              <a:rPr lang="en-US" altLang="fr-FR" dirty="0"/>
              <a:t> (accident, </a:t>
            </a:r>
            <a:r>
              <a:rPr lang="en-US" altLang="fr-FR" dirty="0" err="1"/>
              <a:t>maladie</a:t>
            </a:r>
            <a:r>
              <a:rPr lang="en-US" altLang="fr-FR" dirty="0"/>
              <a:t>…)</a:t>
            </a:r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/>
              <a:t>continue d’être </a:t>
            </a:r>
            <a:r>
              <a:rPr lang="en-US" altLang="fr-FR" dirty="0" err="1"/>
              <a:t>rémunéré</a:t>
            </a:r>
            <a:r>
              <a:rPr lang="en-US" altLang="fr-FR" dirty="0"/>
              <a:t> par son </a:t>
            </a:r>
            <a:r>
              <a:rPr lang="en-US" altLang="fr-FR" dirty="0" err="1"/>
              <a:t>employeur</a:t>
            </a:r>
            <a:endParaRPr lang="en-US" altLang="fr-FR" dirty="0"/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/>
              <a:t>Après le CFP :</a:t>
            </a:r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/>
              <a:t>un engagement de </a:t>
            </a:r>
            <a:r>
              <a:rPr lang="en-US" altLang="fr-FR" dirty="0" err="1"/>
              <a:t>servir</a:t>
            </a:r>
            <a:r>
              <a:rPr lang="en-US" altLang="fr-FR" dirty="0"/>
              <a:t> de 3 </a:t>
            </a:r>
            <a:r>
              <a:rPr lang="en-US" altLang="fr-FR" dirty="0" err="1"/>
              <a:t>fois</a:t>
            </a:r>
            <a:r>
              <a:rPr lang="en-US" altLang="fr-FR" dirty="0"/>
              <a:t> le temps passé </a:t>
            </a:r>
            <a:r>
              <a:rPr lang="en-US" altLang="fr-FR" dirty="0" err="1"/>
              <a:t>en</a:t>
            </a:r>
            <a:r>
              <a:rPr lang="en-US" altLang="fr-FR" dirty="0"/>
              <a:t> formation (</a:t>
            </a:r>
            <a:r>
              <a:rPr lang="en-US" altLang="fr-FR" dirty="0" err="1"/>
              <a:t>possibilité</a:t>
            </a:r>
            <a:r>
              <a:rPr lang="en-US" altLang="fr-FR" dirty="0"/>
              <a:t> de dispense à </a:t>
            </a:r>
            <a:r>
              <a:rPr lang="en-US" altLang="fr-FR" dirty="0" err="1"/>
              <a:t>négocier</a:t>
            </a:r>
            <a:r>
              <a:rPr lang="en-US" altLang="fr-FR" dirty="0"/>
              <a:t> avec </a:t>
            </a:r>
            <a:r>
              <a:rPr lang="en-US" altLang="fr-FR" dirty="0" err="1"/>
              <a:t>mon</a:t>
            </a:r>
            <a:r>
              <a:rPr lang="en-US" altLang="fr-FR" dirty="0"/>
              <a:t> </a:t>
            </a:r>
            <a:r>
              <a:rPr lang="en-US" altLang="fr-FR" dirty="0" err="1"/>
              <a:t>employeur</a:t>
            </a:r>
            <a:r>
              <a:rPr lang="en-US" altLang="fr-FR" dirty="0"/>
              <a:t> </a:t>
            </a:r>
            <a:r>
              <a:rPr lang="en-US" altLang="fr-FR" dirty="0" err="1"/>
              <a:t>avant</a:t>
            </a:r>
            <a:r>
              <a:rPr lang="en-US" altLang="fr-FR" dirty="0"/>
              <a:t> </a:t>
            </a:r>
            <a:r>
              <a:rPr lang="en-US" altLang="fr-FR" dirty="0" err="1"/>
              <a:t>l’accord</a:t>
            </a:r>
            <a:r>
              <a:rPr lang="en-US" altLang="fr-FR" dirty="0"/>
              <a:t> de </a:t>
            </a:r>
            <a:r>
              <a:rPr lang="en-US" altLang="fr-FR" dirty="0" err="1"/>
              <a:t>financement</a:t>
            </a:r>
            <a:r>
              <a:rPr lang="en-US" altLang="fr-FR" dirty="0"/>
              <a:t>)</a:t>
            </a:r>
          </a:p>
          <a:p>
            <a:pPr marL="285750" lvl="2" indent="-285750">
              <a:buFont typeface="Wingdings" panose="05000000000000000000" pitchFamily="2" charset="2"/>
              <a:buChar char="§"/>
              <a:defRPr/>
            </a:pPr>
            <a:r>
              <a:rPr lang="en-US" altLang="fr-FR" dirty="0" err="1"/>
              <a:t>Réintégration</a:t>
            </a:r>
            <a:r>
              <a:rPr lang="en-US" altLang="fr-FR" dirty="0"/>
              <a:t> du poste </a:t>
            </a:r>
            <a:r>
              <a:rPr lang="en-US" altLang="fr-FR" dirty="0" err="1"/>
              <a:t>ou</a:t>
            </a:r>
            <a:r>
              <a:rPr lang="en-US" altLang="fr-FR" dirty="0"/>
              <a:t> poste </a:t>
            </a:r>
            <a:r>
              <a:rPr lang="en-US" altLang="fr-FR" dirty="0" err="1"/>
              <a:t>équivalent</a:t>
            </a:r>
            <a:endParaRPr lang="en-US" altLang="fr-FR" dirty="0"/>
          </a:p>
          <a:p>
            <a:endParaRPr lang="en-US" altLang="fr-FR" dirty="0"/>
          </a:p>
          <a:p>
            <a:pPr lvl="2">
              <a:defRPr/>
            </a:pPr>
            <a:endParaRPr lang="en-US" altLang="fr-FR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8C6905-BC94-09C0-15F1-72999FCF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0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A5F34-3ED1-4E7D-823B-07F702E8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397000"/>
            <a:ext cx="5825202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/>
              <a:t>Effectuer une formation pour évoluer</a:t>
            </a:r>
            <a:br>
              <a:rPr lang="en-US" sz="4200"/>
            </a:br>
            <a:br>
              <a:rPr lang="en-US" sz="4200"/>
            </a:br>
            <a:r>
              <a:rPr lang="en-US" sz="4200">
                <a:solidFill>
                  <a:schemeClr val="tx1"/>
                </a:solidFill>
              </a:rPr>
              <a:t>Les Etudes Promotionnelles (EP)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A172D8-C69D-47F0-B22B-E622DECAD1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01896" y="6041362"/>
            <a:ext cx="5125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69037-A77B-A022-8FD5-F6B18F33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0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fr-FR" b="1"/>
              <a:t>Objectif</a:t>
            </a:r>
          </a:p>
          <a:p>
            <a:pPr marL="171450" lvl="2" indent="-171450">
              <a:defRPr/>
            </a:pPr>
            <a:r>
              <a:rPr lang="en-US" altLang="fr-FR"/>
              <a:t>Obtenir un diplôme ou un certificat du secteur sanitaire et social dont la liste est fixée par arrêté</a:t>
            </a:r>
          </a:p>
          <a:p>
            <a:pPr marL="171450" lvl="2" indent="-171450">
              <a:defRPr/>
            </a:pPr>
            <a:endParaRPr lang="en-US" altLang="fr-FR"/>
          </a:p>
          <a:p>
            <a:pPr marL="171450" lvl="2" indent="-171450">
              <a:defRPr/>
            </a:pPr>
            <a:r>
              <a:rPr lang="en-US" b="0" i="0" u="none" strike="noStrike">
                <a:effectLst/>
                <a:hlinkClick r:id="rId2"/>
              </a:rPr>
              <a:t>Arrêté du 23 novembre 2019 modifié</a:t>
            </a:r>
            <a:r>
              <a:rPr lang="en-US" b="0" i="0">
                <a:effectLst/>
              </a:rPr>
              <a:t> </a:t>
            </a:r>
            <a:endParaRPr lang="en-US" altLang="fr-FR"/>
          </a:p>
          <a:p>
            <a:pPr>
              <a:defRPr/>
            </a:pPr>
            <a:endParaRPr lang="en-US" altLang="fr-FR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AFEFE8-CA17-DBFA-2922-4CAC25F37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12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fr-FR" b="1" dirty="0"/>
              <a:t>A noter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Engagement de </a:t>
            </a:r>
            <a:r>
              <a:rPr lang="en-US" altLang="fr-FR" dirty="0" err="1"/>
              <a:t>servir</a:t>
            </a:r>
            <a:r>
              <a:rPr lang="en-US" altLang="fr-FR" dirty="0"/>
              <a:t> dans la FPH </a:t>
            </a:r>
            <a:r>
              <a:rPr lang="en-US" altLang="fr-FR" dirty="0" err="1"/>
              <a:t>égal</a:t>
            </a:r>
            <a:r>
              <a:rPr lang="en-US" altLang="fr-FR" dirty="0"/>
              <a:t> à 3 </a:t>
            </a:r>
            <a:r>
              <a:rPr lang="en-US" altLang="fr-FR" dirty="0" err="1"/>
              <a:t>fois</a:t>
            </a:r>
            <a:r>
              <a:rPr lang="en-US" altLang="fr-FR" dirty="0"/>
              <a:t> la durée </a:t>
            </a:r>
            <a:r>
              <a:rPr lang="en-US" altLang="fr-FR" dirty="0" err="1"/>
              <a:t>indemnisée</a:t>
            </a:r>
            <a:r>
              <a:rPr lang="en-US" altLang="fr-FR" dirty="0"/>
              <a:t> </a:t>
            </a:r>
            <a:r>
              <a:rPr lang="en-US" altLang="fr-FR" dirty="0" err="1"/>
              <a:t>plafonnée</a:t>
            </a:r>
            <a:r>
              <a:rPr lang="en-US" altLang="fr-FR" dirty="0"/>
              <a:t> à 5 </a:t>
            </a:r>
            <a:r>
              <a:rPr lang="en-US" altLang="fr-FR" dirty="0" err="1"/>
              <a:t>ans</a:t>
            </a:r>
            <a:endParaRPr lang="en-US" altLang="fr-FR" dirty="0"/>
          </a:p>
          <a:p>
            <a:pPr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 err="1"/>
              <a:t>Financement</a:t>
            </a:r>
            <a:endParaRPr lang="en-US" altLang="fr-FR" b="1" dirty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Plan de formation de </a:t>
            </a:r>
            <a:r>
              <a:rPr lang="en-US" altLang="fr-FR" dirty="0" err="1"/>
              <a:t>l’établissement</a:t>
            </a:r>
            <a:endParaRPr lang="en-US" altLang="fr-FR" dirty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Fonds </a:t>
            </a:r>
            <a:r>
              <a:rPr lang="en-US" altLang="fr-FR" dirty="0" err="1"/>
              <a:t>mutualisés</a:t>
            </a:r>
            <a:r>
              <a:rPr lang="en-US" altLang="fr-FR" dirty="0"/>
              <a:t> ANFH </a:t>
            </a:r>
            <a:r>
              <a:rPr lang="en-US" altLang="fr-FR" dirty="0" err="1"/>
              <a:t>dédiés</a:t>
            </a:r>
            <a:r>
              <a:rPr lang="en-US" altLang="fr-FR" dirty="0"/>
              <a:t> aux Etudes </a:t>
            </a:r>
            <a:r>
              <a:rPr lang="en-US" altLang="fr-FR" dirty="0" err="1"/>
              <a:t>Promotionnelles</a:t>
            </a:r>
            <a:r>
              <a:rPr lang="en-US" altLang="fr-FR" dirty="0"/>
              <a:t> à la </a:t>
            </a:r>
            <a:r>
              <a:rPr lang="en-US" altLang="fr-FR" dirty="0" err="1"/>
              <a:t>demande</a:t>
            </a:r>
            <a:r>
              <a:rPr lang="en-US" altLang="fr-FR" dirty="0"/>
              <a:t> des </a:t>
            </a:r>
            <a:r>
              <a:rPr lang="en-US" altLang="fr-FR" dirty="0" err="1"/>
              <a:t>établissements</a:t>
            </a:r>
            <a:endParaRPr lang="en-US" altLang="fr-FR" dirty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A </a:t>
            </a:r>
            <a:r>
              <a:rPr lang="en-US" altLang="fr-FR" dirty="0" err="1"/>
              <a:t>titre</a:t>
            </a:r>
            <a:r>
              <a:rPr lang="en-US" altLang="fr-FR" dirty="0"/>
              <a:t> </a:t>
            </a:r>
            <a:r>
              <a:rPr lang="en-US" altLang="fr-FR" dirty="0" err="1"/>
              <a:t>exceptionnel</a:t>
            </a:r>
            <a:r>
              <a:rPr lang="en-US" altLang="fr-FR" dirty="0"/>
              <a:t>, via le Congé de Formation </a:t>
            </a:r>
            <a:r>
              <a:rPr lang="en-US" altLang="fr-FR" dirty="0" err="1"/>
              <a:t>Professionnelle</a:t>
            </a:r>
            <a:r>
              <a:rPr lang="en-US" altLang="fr-FR" dirty="0"/>
              <a:t> (</a:t>
            </a:r>
            <a:r>
              <a:rPr lang="en-US" altLang="fr-FR" dirty="0" err="1"/>
              <a:t>notamment</a:t>
            </a:r>
            <a:r>
              <a:rPr lang="en-US" altLang="fr-FR" dirty="0"/>
              <a:t> </a:t>
            </a:r>
            <a:r>
              <a:rPr lang="en-US" altLang="fr-FR" dirty="0" err="1"/>
              <a:t>changement</a:t>
            </a:r>
            <a:r>
              <a:rPr lang="en-US" altLang="fr-FR" dirty="0"/>
              <a:t> de </a:t>
            </a:r>
            <a:r>
              <a:rPr lang="en-US" altLang="fr-FR" dirty="0" err="1"/>
              <a:t>filière</a:t>
            </a:r>
            <a:r>
              <a:rPr lang="en-US" altLang="fr-FR" dirty="0"/>
              <a:t>)</a:t>
            </a:r>
          </a:p>
          <a:p>
            <a:pPr>
              <a:defRPr/>
            </a:pPr>
            <a:endParaRPr lang="en-US" altLang="fr-FR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7539AA-E9F7-1F1C-1B1C-67628985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66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20899" y="618287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79866A-47BC-AEEC-D06D-53BEAF14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A74979D0-26AD-63C2-6C88-F200808E4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19956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703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Etudes Promotionnelles (EP)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20899" y="618287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23092E-8843-4F4E-BE35-F1476B87F66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79866A-47BC-AEEC-D06D-53BEAF14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7" y="6339689"/>
            <a:ext cx="1368000" cy="480526"/>
          </a:xfrm>
          <a:prstGeom prst="rect">
            <a:avLst/>
          </a:prstGeom>
          <a:ln>
            <a:noFill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84BCD67-76D2-3B8E-5405-EDAFC77EC87F}"/>
              </a:ext>
            </a:extLst>
          </p:cNvPr>
          <p:cNvSpPr txBox="1">
            <a:spLocks/>
          </p:cNvSpPr>
          <p:nvPr/>
        </p:nvSpPr>
        <p:spPr>
          <a:xfrm>
            <a:off x="1589281" y="1644500"/>
            <a:ext cx="5965437" cy="46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3" charset="2"/>
              <a:buNone/>
              <a:defRPr/>
            </a:pPr>
            <a:r>
              <a:rPr lang="en-US" altLang="fr-FR" sz="2800" b="1" dirty="0"/>
              <a:t>Les </a:t>
            </a:r>
            <a:r>
              <a:rPr lang="en-US" altLang="fr-FR" sz="2800" b="1" dirty="0" err="1"/>
              <a:t>priorités</a:t>
            </a:r>
            <a:r>
              <a:rPr lang="en-US" altLang="fr-FR" sz="2800" b="1" dirty="0"/>
              <a:t> </a:t>
            </a:r>
            <a:r>
              <a:rPr lang="en-US" altLang="fr-FR" sz="2800" b="1" dirty="0" err="1"/>
              <a:t>Régionales</a:t>
            </a:r>
            <a:endParaRPr lang="en-US" altLang="fr-FR" sz="2800" b="1" dirty="0"/>
          </a:p>
          <a:p>
            <a:pPr>
              <a:lnSpc>
                <a:spcPct val="90000"/>
              </a:lnSpc>
              <a:defRPr/>
            </a:pPr>
            <a:endParaRPr lang="en-US" altLang="fr-FR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Les métiers de la </a:t>
            </a:r>
            <a:r>
              <a:rPr lang="en-US" altLang="fr-FR" sz="1100" dirty="0" err="1"/>
              <a:t>rééducation</a:t>
            </a:r>
            <a:r>
              <a:rPr lang="en-US" altLang="fr-FR" sz="1100" dirty="0"/>
              <a:t> et les métiers </a:t>
            </a:r>
            <a:r>
              <a:rPr lang="en-US" altLang="fr-FR" sz="1100" dirty="0" err="1"/>
              <a:t>en</a:t>
            </a:r>
            <a:r>
              <a:rPr lang="en-US" altLang="fr-FR" sz="1100" dirty="0"/>
              <a:t> tension sur la </a:t>
            </a:r>
            <a:r>
              <a:rPr lang="en-US" altLang="fr-FR" sz="1100" dirty="0" err="1"/>
              <a:t>région</a:t>
            </a:r>
            <a:r>
              <a:rPr lang="en-US" altLang="fr-FR" sz="1100" dirty="0"/>
              <a:t> : cadre socio </a:t>
            </a:r>
            <a:r>
              <a:rPr lang="en-US" altLang="fr-FR" sz="1100" dirty="0" err="1"/>
              <a:t>éducatif</a:t>
            </a:r>
            <a:r>
              <a:rPr lang="en-US" altLang="fr-FR" sz="1100" dirty="0"/>
              <a:t> et de </a:t>
            </a:r>
            <a:r>
              <a:rPr lang="en-US" altLang="fr-FR" sz="1100" dirty="0" err="1"/>
              <a:t>santé,aide-soignant</a:t>
            </a:r>
            <a:r>
              <a:rPr lang="en-US" altLang="fr-FR" sz="1100" dirty="0"/>
              <a:t>, </a:t>
            </a:r>
            <a:r>
              <a:rPr lang="en-US" altLang="fr-FR" sz="1100" dirty="0" err="1"/>
              <a:t>spécialisation</a:t>
            </a:r>
            <a:r>
              <a:rPr lang="en-US" altLang="fr-FR" sz="1100" dirty="0"/>
              <a:t> </a:t>
            </a:r>
            <a:r>
              <a:rPr lang="en-US" altLang="fr-FR" sz="1100" dirty="0" err="1"/>
              <a:t>infirmière</a:t>
            </a:r>
            <a:r>
              <a:rPr lang="en-US" altLang="fr-FR" sz="1100" dirty="0"/>
              <a:t> (IADE – IBODE - IPA), IDE, </a:t>
            </a:r>
            <a:r>
              <a:rPr lang="en-US" altLang="fr-FR" sz="1100" dirty="0" err="1"/>
              <a:t>Puéricultrice</a:t>
            </a:r>
            <a:r>
              <a:rPr lang="en-US" altLang="fr-FR" sz="1100" dirty="0"/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fr-FR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Les formations des </a:t>
            </a:r>
            <a:r>
              <a:rPr lang="en-US" altLang="fr-FR" sz="1100" dirty="0" err="1"/>
              <a:t>établissements</a:t>
            </a:r>
            <a:r>
              <a:rPr lang="en-US" altLang="fr-FR" sz="1100" dirty="0"/>
              <a:t> de petite taille (- de 450 agents) à raison </a:t>
            </a:r>
            <a:r>
              <a:rPr lang="en-US" altLang="fr-FR" sz="1100" dirty="0" err="1"/>
              <a:t>d’à</a:t>
            </a:r>
            <a:r>
              <a:rPr lang="en-US" altLang="fr-FR" sz="1100" dirty="0"/>
              <a:t> minima 1 dossier par an.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fr-FR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Les </a:t>
            </a:r>
            <a:r>
              <a:rPr lang="en-US" altLang="fr-FR" sz="1100" dirty="0" err="1"/>
              <a:t>projets</a:t>
            </a:r>
            <a:r>
              <a:rPr lang="en-US" altLang="fr-FR" sz="1100" dirty="0"/>
              <a:t> de formation des agents de </a:t>
            </a:r>
            <a:r>
              <a:rPr lang="en-US" altLang="fr-FR" sz="1100" dirty="0" err="1"/>
              <a:t>catégorie</a:t>
            </a:r>
            <a:r>
              <a:rPr lang="en-US" altLang="fr-FR" sz="1100" dirty="0"/>
              <a:t> C </a:t>
            </a:r>
            <a:r>
              <a:rPr lang="en-US" altLang="fr-FR" sz="1100" dirty="0" err="1"/>
              <a:t>ou</a:t>
            </a:r>
            <a:r>
              <a:rPr lang="en-US" altLang="fr-FR" sz="1100" dirty="0"/>
              <a:t> </a:t>
            </a:r>
            <a:r>
              <a:rPr lang="en-US" altLang="fr-FR" sz="1100" dirty="0" err="1"/>
              <a:t>disposant</a:t>
            </a:r>
            <a:r>
              <a:rPr lang="en-US" altLang="fr-FR" sz="1100" dirty="0"/>
              <a:t> d’un </a:t>
            </a:r>
            <a:r>
              <a:rPr lang="en-US" altLang="fr-FR" sz="1100" dirty="0" err="1"/>
              <a:t>faible</a:t>
            </a:r>
            <a:r>
              <a:rPr lang="en-US" altLang="fr-FR" sz="1100" dirty="0"/>
              <a:t> </a:t>
            </a:r>
            <a:r>
              <a:rPr lang="en-US" altLang="fr-FR" sz="1100" dirty="0" err="1"/>
              <a:t>niveau</a:t>
            </a:r>
            <a:r>
              <a:rPr lang="en-US" altLang="fr-FR" sz="1100" dirty="0"/>
              <a:t> de qualification.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fr-FR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Pour </a:t>
            </a:r>
            <a:r>
              <a:rPr lang="en-US" altLang="fr-FR" sz="1100" dirty="0" err="1"/>
              <a:t>garantir</a:t>
            </a:r>
            <a:r>
              <a:rPr lang="en-US" altLang="fr-FR" sz="1100" dirty="0"/>
              <a:t> </a:t>
            </a:r>
            <a:r>
              <a:rPr lang="en-US" altLang="fr-FR" sz="1100" dirty="0" err="1"/>
              <a:t>une</a:t>
            </a:r>
            <a:r>
              <a:rPr lang="en-US" altLang="fr-FR" sz="1100" dirty="0"/>
              <a:t> égalité </a:t>
            </a:r>
            <a:r>
              <a:rPr lang="en-US" altLang="fr-FR" sz="1100" dirty="0" err="1"/>
              <a:t>d’accès</a:t>
            </a:r>
            <a:r>
              <a:rPr lang="en-US" altLang="fr-FR" sz="1100" dirty="0"/>
              <a:t> à </a:t>
            </a:r>
            <a:r>
              <a:rPr lang="en-US" altLang="fr-FR" sz="1100" dirty="0" err="1"/>
              <a:t>l’évolution</a:t>
            </a:r>
            <a:r>
              <a:rPr lang="en-US" altLang="fr-FR" sz="1100" dirty="0"/>
              <a:t> </a:t>
            </a:r>
            <a:r>
              <a:rPr lang="en-US" altLang="fr-FR" sz="1100" dirty="0" err="1"/>
              <a:t>professionnelle</a:t>
            </a:r>
            <a:r>
              <a:rPr lang="en-US" altLang="fr-FR" sz="1100" dirty="0"/>
              <a:t> et </a:t>
            </a:r>
            <a:r>
              <a:rPr lang="en-US" altLang="fr-FR" sz="1100" dirty="0" err="1"/>
              <a:t>favoriser</a:t>
            </a:r>
            <a:r>
              <a:rPr lang="en-US" altLang="fr-FR" sz="1100" dirty="0"/>
              <a:t> la </a:t>
            </a:r>
            <a:r>
              <a:rPr lang="en-US" altLang="fr-FR" sz="1100" dirty="0" err="1"/>
              <a:t>mobilité</a:t>
            </a:r>
            <a:r>
              <a:rPr lang="en-US" altLang="fr-FR" sz="1100" dirty="0"/>
              <a:t>, </a:t>
            </a:r>
            <a:r>
              <a:rPr lang="en-US" altLang="fr-FR" sz="1100" dirty="0" err="1"/>
              <a:t>vous</a:t>
            </a:r>
            <a:r>
              <a:rPr lang="en-US" altLang="fr-FR" sz="1100" dirty="0"/>
              <a:t> </a:t>
            </a:r>
            <a:r>
              <a:rPr lang="en-US" altLang="fr-FR" sz="1100" dirty="0" err="1"/>
              <a:t>avez</a:t>
            </a:r>
            <a:r>
              <a:rPr lang="en-US" altLang="fr-FR" sz="1100" dirty="0"/>
              <a:t> la </a:t>
            </a:r>
            <a:r>
              <a:rPr lang="en-US" altLang="fr-FR" sz="1100" dirty="0" err="1"/>
              <a:t>possibilité</a:t>
            </a:r>
            <a:r>
              <a:rPr lang="en-US" altLang="fr-FR" sz="1100" dirty="0"/>
              <a:t> de </a:t>
            </a:r>
            <a:r>
              <a:rPr lang="en-US" altLang="fr-FR" sz="1100" dirty="0" err="1"/>
              <a:t>déposer</a:t>
            </a:r>
            <a:r>
              <a:rPr lang="en-US" altLang="fr-FR" sz="1100" dirty="0"/>
              <a:t> sur les fonds </a:t>
            </a:r>
            <a:r>
              <a:rPr lang="en-US" altLang="fr-FR" sz="1100" dirty="0" err="1"/>
              <a:t>mutualisés</a:t>
            </a:r>
            <a:r>
              <a:rPr lang="en-US" altLang="fr-FR" sz="1100" dirty="0"/>
              <a:t> </a:t>
            </a:r>
            <a:r>
              <a:rPr lang="en-US" altLang="fr-FR" sz="1100" dirty="0" err="1"/>
              <a:t>une</a:t>
            </a:r>
            <a:r>
              <a:rPr lang="en-US" altLang="fr-FR" sz="1100" dirty="0"/>
              <a:t> </a:t>
            </a:r>
            <a:r>
              <a:rPr lang="en-US" altLang="fr-FR" sz="1100" dirty="0" err="1"/>
              <a:t>demande</a:t>
            </a:r>
            <a:r>
              <a:rPr lang="en-US" altLang="fr-FR" sz="1100" dirty="0"/>
              <a:t> de </a:t>
            </a:r>
            <a:r>
              <a:rPr lang="en-US" altLang="fr-FR" sz="1100" dirty="0" err="1"/>
              <a:t>prise</a:t>
            </a:r>
            <a:r>
              <a:rPr lang="en-US" altLang="fr-FR" sz="1100" dirty="0"/>
              <a:t> </a:t>
            </a:r>
            <a:r>
              <a:rPr lang="en-US" altLang="fr-FR" sz="1100" dirty="0" err="1"/>
              <a:t>en</a:t>
            </a:r>
            <a:r>
              <a:rPr lang="en-US" altLang="fr-FR" sz="1100" dirty="0"/>
              <a:t> charge pour des </a:t>
            </a:r>
            <a:r>
              <a:rPr lang="en-US" altLang="fr-FR" sz="1100" dirty="0" err="1"/>
              <a:t>diplômes</a:t>
            </a:r>
            <a:r>
              <a:rPr lang="en-US" altLang="fr-FR" sz="1100" dirty="0"/>
              <a:t> pour </a:t>
            </a:r>
            <a:r>
              <a:rPr lang="en-US" altLang="fr-FR" sz="1100" dirty="0" err="1"/>
              <a:t>lesquels</a:t>
            </a:r>
            <a:r>
              <a:rPr lang="en-US" altLang="fr-FR" sz="1100" dirty="0"/>
              <a:t> </a:t>
            </a:r>
            <a:r>
              <a:rPr lang="en-US" altLang="fr-FR" sz="1100" dirty="0" err="1"/>
              <a:t>vous</a:t>
            </a:r>
            <a:r>
              <a:rPr lang="en-US" altLang="fr-FR" sz="1100" dirty="0"/>
              <a:t> ne </a:t>
            </a:r>
            <a:r>
              <a:rPr lang="en-US" altLang="fr-FR" sz="1100" dirty="0" err="1"/>
              <a:t>serez</a:t>
            </a:r>
            <a:r>
              <a:rPr lang="en-US" altLang="fr-FR" sz="1100" dirty="0"/>
              <a:t> pas </a:t>
            </a:r>
            <a:r>
              <a:rPr lang="en-US" altLang="fr-FR" sz="1100" dirty="0" err="1"/>
              <a:t>en</a:t>
            </a:r>
            <a:r>
              <a:rPr lang="en-US" altLang="fr-FR" sz="1100" dirty="0"/>
              <a:t> </a:t>
            </a:r>
            <a:r>
              <a:rPr lang="en-US" altLang="fr-FR" sz="1100" dirty="0" err="1"/>
              <a:t>mesure</a:t>
            </a:r>
            <a:r>
              <a:rPr lang="en-US" altLang="fr-FR" sz="1100" dirty="0"/>
              <a:t> de proposer à </a:t>
            </a:r>
            <a:r>
              <a:rPr lang="en-US" altLang="fr-FR" sz="1100" dirty="0" err="1"/>
              <a:t>l’agent</a:t>
            </a:r>
            <a:r>
              <a:rPr lang="en-US" altLang="fr-FR" sz="1100" dirty="0"/>
              <a:t> </a:t>
            </a:r>
            <a:r>
              <a:rPr lang="en-US" altLang="fr-FR" sz="1100" dirty="0" err="1"/>
              <a:t>en</a:t>
            </a:r>
            <a:r>
              <a:rPr lang="en-US" altLang="fr-FR" sz="1100" dirty="0"/>
              <a:t> fin de formation un poste </a:t>
            </a:r>
            <a:r>
              <a:rPr lang="en-US" altLang="fr-FR" sz="1100" dirty="0" err="1"/>
              <a:t>correspondant</a:t>
            </a:r>
            <a:r>
              <a:rPr lang="en-US" altLang="fr-FR" sz="1100" dirty="0"/>
              <a:t> à la nouvelle qualification </a:t>
            </a:r>
            <a:r>
              <a:rPr lang="en-US" altLang="fr-FR" sz="1100" dirty="0" err="1"/>
              <a:t>acquise</a:t>
            </a:r>
            <a:r>
              <a:rPr lang="en-US" altLang="fr-FR" sz="1100" dirty="0"/>
              <a:t>.</a:t>
            </a:r>
          </a:p>
          <a:p>
            <a:pPr marL="285750" indent="-285750">
              <a:lnSpc>
                <a:spcPct val="90000"/>
              </a:lnSpc>
              <a:defRPr/>
            </a:pPr>
            <a:endParaRPr lang="en-US" altLang="fr-FR" sz="11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fr-FR" sz="1100" dirty="0"/>
              <a:t>Les Études </a:t>
            </a:r>
            <a:r>
              <a:rPr lang="en-US" altLang="fr-FR" sz="1100" dirty="0" err="1"/>
              <a:t>promotionnelles</a:t>
            </a:r>
            <a:r>
              <a:rPr lang="en-US" altLang="fr-FR" sz="1100" dirty="0"/>
              <a:t> hors </a:t>
            </a:r>
            <a:r>
              <a:rPr lang="en-US" altLang="fr-FR" sz="1100" dirty="0" err="1"/>
              <a:t>établissement</a:t>
            </a:r>
            <a:r>
              <a:rPr lang="en-US" altLang="fr-FR" sz="1100" dirty="0"/>
              <a:t> </a:t>
            </a:r>
            <a:r>
              <a:rPr lang="en-US" altLang="fr-FR" sz="1100" dirty="0" err="1"/>
              <a:t>d’origine</a:t>
            </a:r>
            <a:r>
              <a:rPr lang="en-US" altLang="fr-F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506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1265</TotalTime>
  <Words>1323</Words>
  <Application>Microsoft Office PowerPoint</Application>
  <PresentationFormat>Affichage à l'écran (4:3)</PresentationFormat>
  <Paragraphs>189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Wingdings</vt:lpstr>
      <vt:lpstr>Wingdings 3</vt:lpstr>
      <vt:lpstr>Georgia</vt:lpstr>
      <vt:lpstr>Trebuchet MS</vt:lpstr>
      <vt:lpstr>Arial</vt:lpstr>
      <vt:lpstr>Calibri</vt:lpstr>
      <vt:lpstr>Facette</vt:lpstr>
      <vt:lpstr>Suivre une formation pour  évoluer et/ou se reconvertir  Le Congé de Formation Professionnelle</vt:lpstr>
      <vt:lpstr>Le Congé de Formation Professionnelle (CFP)</vt:lpstr>
      <vt:lpstr>Le Congé de Formation Professionnelle (CFP)</vt:lpstr>
      <vt:lpstr>Le Congé de Formation Professionnelle (CFP)</vt:lpstr>
      <vt:lpstr>Effectuer une formation pour évoluer  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  <vt:lpstr>Les Etudes Promotionnelles (EP)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Canonge</dc:creator>
  <cp:lastModifiedBy>GRIVELET Gabriel</cp:lastModifiedBy>
  <cp:revision>37</cp:revision>
  <dcterms:created xsi:type="dcterms:W3CDTF">2019-07-03T15:49:57Z</dcterms:created>
  <dcterms:modified xsi:type="dcterms:W3CDTF">2023-10-04T12:42:38Z</dcterms:modified>
</cp:coreProperties>
</file>