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72" r:id="rId2"/>
    <p:sldId id="277" r:id="rId3"/>
    <p:sldId id="278" r:id="rId4"/>
    <p:sldId id="279" r:id="rId5"/>
    <p:sldId id="280" r:id="rId6"/>
    <p:sldId id="281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73" r:id="rId15"/>
    <p:sldId id="274" r:id="rId16"/>
    <p:sldId id="256" r:id="rId17"/>
    <p:sldId id="257" r:id="rId18"/>
    <p:sldId id="261" r:id="rId19"/>
    <p:sldId id="263" r:id="rId20"/>
    <p:sldId id="264" r:id="rId21"/>
    <p:sldId id="276" r:id="rId22"/>
    <p:sldId id="282" r:id="rId23"/>
    <p:sldId id="283" r:id="rId24"/>
    <p:sldId id="284" r:id="rId25"/>
    <p:sldId id="285" r:id="rId26"/>
    <p:sldId id="286" r:id="rId27"/>
    <p:sldId id="287" r:id="rId28"/>
    <p:sldId id="296" r:id="rId29"/>
    <p:sldId id="298" r:id="rId30"/>
    <p:sldId id="299" r:id="rId31"/>
    <p:sldId id="301" r:id="rId32"/>
    <p:sldId id="303" r:id="rId33"/>
    <p:sldId id="304" r:id="rId34"/>
    <p:sldId id="305" r:id="rId35"/>
    <p:sldId id="306" r:id="rId36"/>
    <p:sldId id="307" r:id="rId37"/>
    <p:sldId id="308" r:id="rId38"/>
    <p:sldId id="309" r:id="rId39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emence.mainpin\AppData\Local\Microsoft\Windows\Temporary%20Internet%20Files\Content.Outlook\8GMFYY69\Copie%20de%20FIlaE%201109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emence.mainpin\AppData\Local\Microsoft\Windows\Temporary%20Internet%20Files\Content.Outlook\8GMFYY69\Copie%20de%20FIlaE%20110920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vfiler1.ac.intranet.sante.gouv.fr\DGOScommun$\SDPF\SDPF3\GHT\04%20-%20SUIVI%20DES%20GHT\INSTANCES\COMITE%20DE%20SUIVI\2017.09.12%20-%20Comit&#233;%20de%20suivi%20n&#176;14\Copie%20de%20Copie%20de%20FIlaE%201109201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vfiler1.ac.intranet.sante.gouv.fr\DGOScommun$\SDPF\SDPF3\GHT\04%20-%20SUIVI%20DES%20GHT\INSTANCES\COMITE%20DE%20SUIVI\2017.09.12%20-%20Comit&#233;%20de%20suivi%20n&#176;14\Copie%20de%20Copie%20de%20FIlaE%2011092017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emence.mainpin\AppData\Local\Microsoft\Windows\Temporary%20Internet%20Files\Content.Outlook\8GMFYY69\Copie%20de%20FIlaE%2011092017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vfiler1.ac.intranet.sante.gouv.fr\DGOScommun$\SDPF\SDPF3\GHT\04%20-%20SUIVI%20DES%20GHT\INSTANCES\COMITE%20DE%20SUIVI\2017.09.12%20-%20Comit&#233;%20de%20suivi%20n&#176;14\Copie%20de%20Copie%20de%20FIlaE%201109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600" dirty="0"/>
              <a:t>Articulation </a:t>
            </a:r>
            <a:r>
              <a:rPr lang="fr-FR" sz="1600" dirty="0" smtClean="0"/>
              <a:t>Projet médical / Projet de</a:t>
            </a:r>
            <a:r>
              <a:rPr lang="fr-FR" sz="1600" baseline="0" dirty="0" smtClean="0"/>
              <a:t> soins</a:t>
            </a:r>
            <a:endParaRPr lang="fr-FR" sz="1600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E3548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1FB-4357-A915-497ABD3AE213}"/>
              </c:ext>
            </c:extLst>
          </c:dPt>
          <c:dPt>
            <c:idx val="1"/>
            <c:bubble3D val="0"/>
            <c:spPr>
              <a:solidFill>
                <a:srgbClr val="01A87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1FB-4357-A915-497ABD3AE213}"/>
              </c:ext>
            </c:extLst>
          </c:dPt>
          <c:dPt>
            <c:idx val="2"/>
            <c:bubble3D val="0"/>
            <c:spPr>
              <a:solidFill>
                <a:srgbClr val="00827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1FB-4357-A915-497ABD3AE2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analyse!$B$18:$B$20</c:f>
              <c:strCache>
                <c:ptCount val="3"/>
                <c:pt idx="0">
                  <c:v>pas de PSP</c:v>
                </c:pt>
                <c:pt idx="1">
                  <c:v>PSP disjoint PMP</c:v>
                </c:pt>
                <c:pt idx="2">
                  <c:v>PSP associé au PMP</c:v>
                </c:pt>
              </c:strCache>
            </c:strRef>
          </c:cat>
          <c:val>
            <c:numRef>
              <c:f>analyse!$E$18:$E$20</c:f>
              <c:numCache>
                <c:formatCode>0</c:formatCode>
                <c:ptCount val="3"/>
                <c:pt idx="0">
                  <c:v>23.214285714285715</c:v>
                </c:pt>
                <c:pt idx="1">
                  <c:v>35.714285714285715</c:v>
                </c:pt>
                <c:pt idx="2">
                  <c:v>41.071428571428569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1FB-4357-A915-497ABD3AE21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200" b="1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600" dirty="0"/>
              <a:t>Filières</a:t>
            </a:r>
            <a:r>
              <a:rPr lang="fr-FR" sz="1600" baseline="0" dirty="0"/>
              <a:t> concernées</a:t>
            </a:r>
            <a:endParaRPr lang="fr-FR" sz="1600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17"/>
            <c:spPr>
              <a:solidFill>
                <a:srgbClr val="E3548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66F-430A-8B20-868462025FE1}"/>
              </c:ext>
            </c:extLst>
          </c:dPt>
          <c:dPt>
            <c:idx val="1"/>
            <c:bubble3D val="0"/>
            <c:explosion val="14"/>
            <c:spPr>
              <a:solidFill>
                <a:srgbClr val="01A87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66F-430A-8B20-868462025FE1}"/>
              </c:ext>
            </c:extLst>
          </c:dPt>
          <c:dPt>
            <c:idx val="2"/>
            <c:bubble3D val="0"/>
            <c:explosion val="18"/>
            <c:spPr>
              <a:solidFill>
                <a:srgbClr val="00827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66F-430A-8B20-868462025F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analyse!$C$26:$E$26</c:f>
              <c:strCache>
                <c:ptCount val="3"/>
                <c:pt idx="0">
                  <c:v>APPROCHE PATHOLOGIE</c:v>
                </c:pt>
                <c:pt idx="1">
                  <c:v>APPROCHE POPULATIONELLE</c:v>
                </c:pt>
                <c:pt idx="2">
                  <c:v>APPROCHE MODE DE PRISE EN CHARGE</c:v>
                </c:pt>
              </c:strCache>
            </c:strRef>
          </c:cat>
          <c:val>
            <c:numRef>
              <c:f>analyse!$F$27:$H$27</c:f>
              <c:numCache>
                <c:formatCode>0</c:formatCode>
                <c:ptCount val="3"/>
                <c:pt idx="0">
                  <c:v>45.412130637636082</c:v>
                </c:pt>
                <c:pt idx="1">
                  <c:v>12.908242612752721</c:v>
                </c:pt>
                <c:pt idx="2">
                  <c:v>41.679626749611195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66F-430A-8B20-868462025FE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200" b="1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Filières par pathologies (45%)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35487"/>
            </a:solidFill>
          </c:spPr>
          <c:invertIfNegative val="0"/>
          <c:cat>
            <c:strRef>
              <c:f>analyse!$B$52:$AE$52</c:f>
              <c:strCache>
                <c:ptCount val="30"/>
                <c:pt idx="0">
                  <c:v>pathologies des seins et cancers gynécologiques</c:v>
                </c:pt>
                <c:pt idx="1">
                  <c:v>cancers digestifs et hépatiques</c:v>
                </c:pt>
                <c:pt idx="2">
                  <c:v>cancer de l'appareil pulmonaire</c:v>
                </c:pt>
                <c:pt idx="3">
                  <c:v>cancer de l'appareil urinaire (et genital masc)</c:v>
                </c:pt>
                <c:pt idx="4">
                  <c:v>ORL</c:v>
                </c:pt>
                <c:pt idx="5">
                  <c:v>cancers endocrtiniens</c:v>
                </c:pt>
                <c:pt idx="6">
                  <c:v>grossesse accouchement périnatalité</c:v>
                </c:pt>
                <c:pt idx="7">
                  <c:v>hémopathies malignes</c:v>
                </c:pt>
                <c:pt idx="8">
                  <c:v>cancers dermatologiques</c:v>
                </c:pt>
                <c:pt idx="9">
                  <c:v>pédopsychiatrie</c:v>
                </c:pt>
                <c:pt idx="10">
                  <c:v>psychaitrie de l'adulte</c:v>
                </c:pt>
                <c:pt idx="11">
                  <c:v>Ins cardiaque</c:v>
                </c:pt>
                <c:pt idx="12">
                  <c:v>AVC</c:v>
                </c:pt>
                <c:pt idx="13">
                  <c:v>Atherosclérose (hors AVC)</c:v>
                </c:pt>
                <c:pt idx="14">
                  <c:v>pédiatrie</c:v>
                </c:pt>
                <c:pt idx="15">
                  <c:v>patho uro genitales hors IR et cancer</c:v>
                </c:pt>
                <c:pt idx="16">
                  <c:v>Valves/ pathologie congénitale cardiaque</c:v>
                </c:pt>
                <c:pt idx="17">
                  <c:v>Addictions</c:v>
                </c:pt>
                <c:pt idx="18">
                  <c:v>affections deg du SNC et démences</c:v>
                </c:pt>
                <c:pt idx="19">
                  <c:v>autres pathologies neurologiques</c:v>
                </c:pt>
                <c:pt idx="20">
                  <c:v>patho digestives hors cancer</c:v>
                </c:pt>
                <c:pt idx="21">
                  <c:v>fractures et traumatismes</c:v>
                </c:pt>
                <c:pt idx="22">
                  <c:v>Pathologie vasculaire</c:v>
                </c:pt>
                <c:pt idx="23">
                  <c:v>pathologies des membres et du rachis</c:v>
                </c:pt>
                <c:pt idx="24">
                  <c:v>diabète</c:v>
                </c:pt>
                <c:pt idx="25">
                  <c:v>autres patho endocriniennes hors cancers et diabète</c:v>
                </c:pt>
                <c:pt idx="26">
                  <c:v>patho respiratoires hors cancer</c:v>
                </c:pt>
                <c:pt idx="27">
                  <c:v>insuffisance rénale et maladies associées</c:v>
                </c:pt>
                <c:pt idx="28">
                  <c:v>patho de l'app genital féminin hors cancer</c:v>
                </c:pt>
                <c:pt idx="29">
                  <c:v>maladie de l'œil et de ses annexes</c:v>
                </c:pt>
              </c:strCache>
            </c:strRef>
          </c:cat>
          <c:val>
            <c:numRef>
              <c:f>analyse!$B$53:$AE$53</c:f>
              <c:numCache>
                <c:formatCode>0</c:formatCode>
                <c:ptCount val="30"/>
                <c:pt idx="0">
                  <c:v>10.744985673352435</c:v>
                </c:pt>
                <c:pt idx="1">
                  <c:v>9.7421203438395416</c:v>
                </c:pt>
                <c:pt idx="2">
                  <c:v>8.4527220630372497</c:v>
                </c:pt>
                <c:pt idx="3">
                  <c:v>7.8796561604584525</c:v>
                </c:pt>
                <c:pt idx="4">
                  <c:v>7.5931232091690548</c:v>
                </c:pt>
                <c:pt idx="5">
                  <c:v>7.5931232091690548</c:v>
                </c:pt>
                <c:pt idx="6">
                  <c:v>7.4498567335243555</c:v>
                </c:pt>
                <c:pt idx="7">
                  <c:v>7.3065902578796571</c:v>
                </c:pt>
                <c:pt idx="8">
                  <c:v>7.0200573065902576</c:v>
                </c:pt>
                <c:pt idx="9">
                  <c:v>6.5902578796561597</c:v>
                </c:pt>
                <c:pt idx="10">
                  <c:v>6.4469914040114613</c:v>
                </c:pt>
                <c:pt idx="11">
                  <c:v>5.873925501432665</c:v>
                </c:pt>
                <c:pt idx="12">
                  <c:v>5.444126074498568</c:v>
                </c:pt>
                <c:pt idx="13">
                  <c:v>5.1575931232091694</c:v>
                </c:pt>
                <c:pt idx="14">
                  <c:v>5.0143266475644692</c:v>
                </c:pt>
                <c:pt idx="15">
                  <c:v>4.7277936962750715</c:v>
                </c:pt>
                <c:pt idx="16">
                  <c:v>4.4412607449856738</c:v>
                </c:pt>
                <c:pt idx="17">
                  <c:v>3.4383954154727796</c:v>
                </c:pt>
                <c:pt idx="18">
                  <c:v>3.0085959885386817</c:v>
                </c:pt>
                <c:pt idx="19">
                  <c:v>3.0085959885386817</c:v>
                </c:pt>
                <c:pt idx="20">
                  <c:v>2.722063037249284</c:v>
                </c:pt>
                <c:pt idx="21">
                  <c:v>2.1489971346704868</c:v>
                </c:pt>
                <c:pt idx="22">
                  <c:v>2.1489971346704868</c:v>
                </c:pt>
                <c:pt idx="23">
                  <c:v>2.1489971346704868</c:v>
                </c:pt>
                <c:pt idx="24">
                  <c:v>2.1489971346704868</c:v>
                </c:pt>
                <c:pt idx="25">
                  <c:v>1.7191977077363898</c:v>
                </c:pt>
                <c:pt idx="26">
                  <c:v>1.7191977077363898</c:v>
                </c:pt>
                <c:pt idx="27">
                  <c:v>1.5759312320916905</c:v>
                </c:pt>
                <c:pt idx="28">
                  <c:v>1.002865329512894</c:v>
                </c:pt>
                <c:pt idx="29">
                  <c:v>0.57306590257879653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7B-46A0-B655-3325B6422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8846056"/>
        <c:axId val="138846440"/>
      </c:barChart>
      <c:catAx>
        <c:axId val="1388460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8846440"/>
        <c:crosses val="autoZero"/>
        <c:auto val="1"/>
        <c:lblAlgn val="ctr"/>
        <c:lblOffset val="100"/>
        <c:noMultiLvlLbl val="0"/>
      </c:catAx>
      <c:valAx>
        <c:axId val="138846440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spPr>
          <a:ln w="9525">
            <a:noFill/>
          </a:ln>
        </c:spPr>
        <c:crossAx val="1388460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Filières orientées sur les modes de prise en charge des patients (42%)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827A"/>
            </a:solidFill>
          </c:spPr>
          <c:invertIfNegative val="0"/>
          <c:cat>
            <c:strRef>
              <c:f>analyse!$B$36:$B$44</c:f>
              <c:strCache>
                <c:ptCount val="9"/>
                <c:pt idx="0">
                  <c:v>Urgences soins critiques</c:v>
                </c:pt>
                <c:pt idx="1">
                  <c:v>Soins palliatifs douleur</c:v>
                </c:pt>
                <c:pt idx="2">
                  <c:v>Biologie</c:v>
                </c:pt>
                <c:pt idx="3">
                  <c:v>Imagerie</c:v>
                </c:pt>
                <c:pt idx="4">
                  <c:v>Pharmacie</c:v>
                </c:pt>
                <c:pt idx="5">
                  <c:v>Sante publique</c:v>
                </c:pt>
                <c:pt idx="6">
                  <c:v>Anesthésie</c:v>
                </c:pt>
                <c:pt idx="7">
                  <c:v>HAD</c:v>
                </c:pt>
                <c:pt idx="8">
                  <c:v>Gestion de crise</c:v>
                </c:pt>
              </c:strCache>
            </c:strRef>
          </c:cat>
          <c:val>
            <c:numRef>
              <c:f>analyse!$D$36:$D$44</c:f>
              <c:numCache>
                <c:formatCode>0</c:formatCode>
                <c:ptCount val="9"/>
                <c:pt idx="0">
                  <c:v>19.029850746268657</c:v>
                </c:pt>
                <c:pt idx="1">
                  <c:v>6.7164179104477615</c:v>
                </c:pt>
                <c:pt idx="2">
                  <c:v>5.9701492537313428</c:v>
                </c:pt>
                <c:pt idx="3">
                  <c:v>5.5970149253731343</c:v>
                </c:pt>
                <c:pt idx="4">
                  <c:v>5.2238805970149249</c:v>
                </c:pt>
                <c:pt idx="5">
                  <c:v>4.8507462686567164</c:v>
                </c:pt>
                <c:pt idx="6">
                  <c:v>2.6119402985074625</c:v>
                </c:pt>
                <c:pt idx="7">
                  <c:v>2.6119402985074625</c:v>
                </c:pt>
                <c:pt idx="8">
                  <c:v>1.4925373134328357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51-4E6E-AB77-33DD02CA13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6894632"/>
        <c:axId val="138866448"/>
      </c:barChart>
      <c:catAx>
        <c:axId val="136894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8866448"/>
        <c:crosses val="autoZero"/>
        <c:auto val="1"/>
        <c:lblAlgn val="ctr"/>
        <c:lblOffset val="100"/>
        <c:noMultiLvlLbl val="0"/>
      </c:catAx>
      <c:valAx>
        <c:axId val="138866448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spPr>
          <a:ln w="9525">
            <a:noFill/>
          </a:ln>
        </c:spPr>
        <c:crossAx val="136894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Filières</a:t>
            </a:r>
            <a:r>
              <a:rPr lang="fr-FR" baseline="0"/>
              <a:t> concernées</a:t>
            </a:r>
            <a:endParaRPr lang="fr-FR"/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200" b="1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Filières</a:t>
            </a:r>
            <a:r>
              <a:rPr lang="fr-FR" baseline="0"/>
              <a:t> à orientation populationnelle (13%)</a:t>
            </a:r>
            <a:endParaRPr lang="fr-FR"/>
          </a:p>
        </c:rich>
      </c:tx>
      <c:layout>
        <c:manualLayout>
          <c:xMode val="edge"/>
          <c:yMode val="edge"/>
          <c:x val="0.199902479367322"/>
          <c:y val="3.2432432432432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1A87A"/>
            </a:solidFill>
          </c:spPr>
          <c:invertIfNegative val="0"/>
          <c:cat>
            <c:strRef>
              <c:f>analyse!$B$30:$B$33</c:f>
              <c:strCache>
                <c:ptCount val="4"/>
                <c:pt idx="0">
                  <c:v>personne agée</c:v>
                </c:pt>
                <c:pt idx="1">
                  <c:v>femme enfant</c:v>
                </c:pt>
                <c:pt idx="2">
                  <c:v>pers en sit de handicap</c:v>
                </c:pt>
                <c:pt idx="3">
                  <c:v>pers en sit de précarité</c:v>
                </c:pt>
              </c:strCache>
            </c:strRef>
          </c:cat>
          <c:val>
            <c:numRef>
              <c:f>analyse!$D$30:$D$33</c:f>
              <c:numCache>
                <c:formatCode>0</c:formatCode>
                <c:ptCount val="4"/>
                <c:pt idx="0">
                  <c:v>62.650602409638559</c:v>
                </c:pt>
                <c:pt idx="1">
                  <c:v>22.891566265060241</c:v>
                </c:pt>
                <c:pt idx="2">
                  <c:v>8.4337349397590362</c:v>
                </c:pt>
                <c:pt idx="3">
                  <c:v>4.8192771084337354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C4-40ED-A351-34268AD007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9006960"/>
        <c:axId val="139007344"/>
      </c:barChart>
      <c:catAx>
        <c:axId val="139006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9007344"/>
        <c:crosses val="autoZero"/>
        <c:auto val="1"/>
        <c:lblAlgn val="ctr"/>
        <c:lblOffset val="100"/>
        <c:noMultiLvlLbl val="0"/>
      </c:catAx>
      <c:valAx>
        <c:axId val="139007344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spPr>
          <a:ln w="9525">
            <a:noFill/>
          </a:ln>
        </c:spPr>
        <c:crossAx val="139006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058985-2CB3-4DB2-A495-B1ADCD5AB6B5}" type="doc">
      <dgm:prSet loTypeId="urn:microsoft.com/office/officeart/2008/layout/PictureStrips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7E2071D6-2A44-4BD5-AA7C-7EA9086FBB06}">
      <dgm:prSet custT="1"/>
      <dgm:spPr>
        <a:ln>
          <a:solidFill>
            <a:srgbClr val="C00000"/>
          </a:solidFill>
        </a:ln>
      </dgm:spPr>
      <dgm:t>
        <a:bodyPr/>
        <a:lstStyle/>
        <a:p>
          <a:pPr rtl="0"/>
          <a:r>
            <a:rPr lang="fr-FR" sz="2400" b="1" i="0" dirty="0" smtClean="0"/>
            <a:t>Priorités de niveau 1</a:t>
          </a:r>
          <a:endParaRPr lang="fr-FR" sz="2400" dirty="0"/>
        </a:p>
      </dgm:t>
    </dgm:pt>
    <dgm:pt modelId="{3F126875-95B1-43F8-8EC1-D51CA0DE3BBC}" type="parTrans" cxnId="{676B6A0D-BAE2-4810-A33E-923D9611A7A2}">
      <dgm:prSet/>
      <dgm:spPr/>
      <dgm:t>
        <a:bodyPr/>
        <a:lstStyle/>
        <a:p>
          <a:endParaRPr lang="fr-FR"/>
        </a:p>
      </dgm:t>
    </dgm:pt>
    <dgm:pt modelId="{5E7C3A26-4CEF-4621-A178-64E71BF70062}" type="sibTrans" cxnId="{676B6A0D-BAE2-4810-A33E-923D9611A7A2}">
      <dgm:prSet/>
      <dgm:spPr/>
      <dgm:t>
        <a:bodyPr/>
        <a:lstStyle/>
        <a:p>
          <a:endParaRPr lang="fr-FR"/>
        </a:p>
      </dgm:t>
    </dgm:pt>
    <dgm:pt modelId="{3AB1FACC-630A-4634-8B1A-C1840D6CE28E}">
      <dgm:prSet custT="1"/>
      <dgm:spPr>
        <a:ln>
          <a:solidFill>
            <a:srgbClr val="C00000"/>
          </a:solidFill>
        </a:ln>
      </dgm:spPr>
      <dgm:t>
        <a:bodyPr/>
        <a:lstStyle/>
        <a:p>
          <a:pPr rtl="0"/>
          <a:r>
            <a:rPr lang="fr-FR" sz="1400" b="1" dirty="0" smtClean="0"/>
            <a:t>Socle et prérequis pour le médicosocial, la ville et poursuite de cette dynamique pour l’hôpital</a:t>
          </a:r>
          <a:endParaRPr lang="fr-FR" sz="1400" b="1" dirty="0"/>
        </a:p>
      </dgm:t>
    </dgm:pt>
    <dgm:pt modelId="{94CFB8C0-5238-4F91-B326-8B1B76F23175}" type="parTrans" cxnId="{FF6C5ABE-C407-430B-8923-F4021B32C719}">
      <dgm:prSet/>
      <dgm:spPr/>
      <dgm:t>
        <a:bodyPr/>
        <a:lstStyle/>
        <a:p>
          <a:endParaRPr lang="fr-FR"/>
        </a:p>
      </dgm:t>
    </dgm:pt>
    <dgm:pt modelId="{EA694411-3731-4BC9-8286-C331473EE034}" type="sibTrans" cxnId="{FF6C5ABE-C407-430B-8923-F4021B32C719}">
      <dgm:prSet/>
      <dgm:spPr/>
      <dgm:t>
        <a:bodyPr/>
        <a:lstStyle/>
        <a:p>
          <a:endParaRPr lang="fr-FR"/>
        </a:p>
      </dgm:t>
    </dgm:pt>
    <dgm:pt modelId="{A670A33E-8EEC-4C55-839C-D85D3338F73F}">
      <dgm:prSet custT="1"/>
      <dgm:spPr>
        <a:ln>
          <a:solidFill>
            <a:srgbClr val="C00000"/>
          </a:solidFill>
        </a:ln>
      </dgm:spPr>
      <dgm:t>
        <a:bodyPr/>
        <a:lstStyle/>
        <a:p>
          <a:pPr rtl="0"/>
          <a:r>
            <a:rPr lang="fr-FR" sz="1200" b="1" i="0" dirty="0" smtClean="0"/>
            <a:t>Priorités de niveau 2</a:t>
          </a:r>
          <a:endParaRPr lang="fr-FR" sz="1200" dirty="0"/>
        </a:p>
      </dgm:t>
    </dgm:pt>
    <dgm:pt modelId="{8EB00DD2-D844-4EFD-9B2B-9919935BA24F}" type="parTrans" cxnId="{FA7A8730-1D6B-4E12-A56E-1E815F70D1C8}">
      <dgm:prSet/>
      <dgm:spPr/>
      <dgm:t>
        <a:bodyPr/>
        <a:lstStyle/>
        <a:p>
          <a:endParaRPr lang="fr-FR"/>
        </a:p>
      </dgm:t>
    </dgm:pt>
    <dgm:pt modelId="{64A81C19-2C1A-4AC8-89CE-8E078A10E565}" type="sibTrans" cxnId="{FA7A8730-1D6B-4E12-A56E-1E815F70D1C8}">
      <dgm:prSet/>
      <dgm:spPr/>
      <dgm:t>
        <a:bodyPr/>
        <a:lstStyle/>
        <a:p>
          <a:endParaRPr lang="fr-FR"/>
        </a:p>
      </dgm:t>
    </dgm:pt>
    <dgm:pt modelId="{FD9208E1-8E34-42F4-AEC2-38C125CB7FA6}">
      <dgm:prSet/>
      <dgm:spPr>
        <a:ln>
          <a:solidFill>
            <a:srgbClr val="C00000"/>
          </a:solidFill>
        </a:ln>
      </dgm:spPr>
      <dgm:t>
        <a:bodyPr/>
        <a:lstStyle/>
        <a:p>
          <a:pPr rtl="0"/>
          <a:r>
            <a:rPr lang="fr-FR" sz="1000" dirty="0" smtClean="0"/>
            <a:t>Priorités de niveau 3</a:t>
          </a:r>
          <a:endParaRPr lang="fr-FR" sz="1000" dirty="0"/>
        </a:p>
      </dgm:t>
    </dgm:pt>
    <dgm:pt modelId="{3046510E-AC02-4A3E-BB89-2F3B5B0DAFD9}" type="parTrans" cxnId="{405B56FC-4E7A-47D2-87F6-BFA177868C9E}">
      <dgm:prSet/>
      <dgm:spPr/>
      <dgm:t>
        <a:bodyPr/>
        <a:lstStyle/>
        <a:p>
          <a:endParaRPr lang="fr-FR"/>
        </a:p>
      </dgm:t>
    </dgm:pt>
    <dgm:pt modelId="{6734005E-C1A2-40F3-BAE8-DB21D2142D69}" type="sibTrans" cxnId="{405B56FC-4E7A-47D2-87F6-BFA177868C9E}">
      <dgm:prSet/>
      <dgm:spPr/>
      <dgm:t>
        <a:bodyPr/>
        <a:lstStyle/>
        <a:p>
          <a:endParaRPr lang="fr-FR"/>
        </a:p>
      </dgm:t>
    </dgm:pt>
    <dgm:pt modelId="{EAB34F22-FCB4-4661-AF94-EAF0D5D5B9CA}">
      <dgm:prSet custT="1"/>
      <dgm:spPr>
        <a:ln>
          <a:solidFill>
            <a:srgbClr val="C00000"/>
          </a:solidFill>
        </a:ln>
      </dgm:spPr>
      <dgm:t>
        <a:bodyPr/>
        <a:lstStyle/>
        <a:p>
          <a:pPr rtl="0"/>
          <a:r>
            <a:rPr lang="fr-FR" sz="1400" b="1" dirty="0" smtClean="0"/>
            <a:t>Dossier commun et communiquant</a:t>
          </a:r>
          <a:endParaRPr lang="fr-FR" sz="1400" b="1" dirty="0"/>
        </a:p>
      </dgm:t>
    </dgm:pt>
    <dgm:pt modelId="{4500F7C0-4AB5-4985-A111-1AE818A89947}" type="parTrans" cxnId="{21A1100D-ABC5-4C17-B484-D2AB83E66208}">
      <dgm:prSet/>
      <dgm:spPr/>
      <dgm:t>
        <a:bodyPr/>
        <a:lstStyle/>
        <a:p>
          <a:endParaRPr lang="fr-FR"/>
        </a:p>
      </dgm:t>
    </dgm:pt>
    <dgm:pt modelId="{D0E68614-B3A7-432E-8346-0D4B13ED471D}" type="sibTrans" cxnId="{21A1100D-ABC5-4C17-B484-D2AB83E66208}">
      <dgm:prSet/>
      <dgm:spPr/>
      <dgm:t>
        <a:bodyPr/>
        <a:lstStyle/>
        <a:p>
          <a:endParaRPr lang="fr-FR"/>
        </a:p>
      </dgm:t>
    </dgm:pt>
    <dgm:pt modelId="{D806C167-B0FD-4565-8311-56D5E2077150}">
      <dgm:prSet custT="1"/>
      <dgm:spPr>
        <a:ln>
          <a:solidFill>
            <a:srgbClr val="C00000"/>
          </a:solidFill>
        </a:ln>
      </dgm:spPr>
      <dgm:t>
        <a:bodyPr/>
        <a:lstStyle/>
        <a:p>
          <a:pPr rtl="0"/>
          <a:r>
            <a:rPr lang="fr-FR" sz="1400" b="1" dirty="0" smtClean="0"/>
            <a:t>D2 et D4 HN avec ouverture sur le territoire</a:t>
          </a:r>
          <a:endParaRPr lang="fr-FR" sz="1400" b="1" dirty="0"/>
        </a:p>
      </dgm:t>
    </dgm:pt>
    <dgm:pt modelId="{F0E43131-E098-43AC-BE9F-B8F355394BBD}" type="parTrans" cxnId="{3FD80152-8DD5-435D-8DB7-09A7CD53D521}">
      <dgm:prSet/>
      <dgm:spPr/>
      <dgm:t>
        <a:bodyPr/>
        <a:lstStyle/>
        <a:p>
          <a:endParaRPr lang="fr-FR"/>
        </a:p>
      </dgm:t>
    </dgm:pt>
    <dgm:pt modelId="{701AFAFA-6856-4782-A4E0-C59B79E09C58}" type="sibTrans" cxnId="{3FD80152-8DD5-435D-8DB7-09A7CD53D521}">
      <dgm:prSet/>
      <dgm:spPr/>
      <dgm:t>
        <a:bodyPr/>
        <a:lstStyle/>
        <a:p>
          <a:endParaRPr lang="fr-FR"/>
        </a:p>
      </dgm:t>
    </dgm:pt>
    <dgm:pt modelId="{2D926041-0A23-49F6-873F-BEE933944DBD}">
      <dgm:prSet custT="1"/>
      <dgm:spPr>
        <a:ln>
          <a:solidFill>
            <a:srgbClr val="C00000"/>
          </a:solidFill>
        </a:ln>
      </dgm:spPr>
      <dgm:t>
        <a:bodyPr/>
        <a:lstStyle/>
        <a:p>
          <a:pPr rtl="0"/>
          <a:r>
            <a:rPr lang="fr-FR" sz="1400" b="1" dirty="0" smtClean="0"/>
            <a:t>Convergence des SI de GHT</a:t>
          </a:r>
          <a:endParaRPr lang="fr-FR" sz="1400" b="1" dirty="0"/>
        </a:p>
      </dgm:t>
    </dgm:pt>
    <dgm:pt modelId="{0077BF3B-7F42-4489-97B0-714294C1DFCA}" type="parTrans" cxnId="{E9007219-46E4-41F0-9023-DBD8BB53772B}">
      <dgm:prSet/>
      <dgm:spPr/>
      <dgm:t>
        <a:bodyPr/>
        <a:lstStyle/>
        <a:p>
          <a:endParaRPr lang="fr-FR"/>
        </a:p>
      </dgm:t>
    </dgm:pt>
    <dgm:pt modelId="{4BE2B659-1575-47B9-9769-694F207AA41F}" type="sibTrans" cxnId="{E9007219-46E4-41F0-9023-DBD8BB53772B}">
      <dgm:prSet/>
      <dgm:spPr/>
      <dgm:t>
        <a:bodyPr/>
        <a:lstStyle/>
        <a:p>
          <a:endParaRPr lang="fr-FR"/>
        </a:p>
      </dgm:t>
    </dgm:pt>
    <dgm:pt modelId="{8A4A195B-B8C0-435A-BFFA-8D6246BE4268}">
      <dgm:prSet custT="1"/>
      <dgm:spPr>
        <a:ln>
          <a:solidFill>
            <a:srgbClr val="C00000"/>
          </a:solidFill>
        </a:ln>
      </dgm:spPr>
      <dgm:t>
        <a:bodyPr/>
        <a:lstStyle/>
        <a:p>
          <a:pPr rtl="0"/>
          <a:r>
            <a:rPr lang="fr-FR" sz="1400" b="1" dirty="0" smtClean="0"/>
            <a:t>Usage des systèmes d’échange et de partage</a:t>
          </a:r>
          <a:endParaRPr lang="fr-FR" sz="1400" b="1" dirty="0"/>
        </a:p>
      </dgm:t>
    </dgm:pt>
    <dgm:pt modelId="{468B9860-60B8-46BB-82AA-BF1785D15A5B}" type="parTrans" cxnId="{C77679A0-4E61-4ADB-B733-4784D47038D3}">
      <dgm:prSet/>
      <dgm:spPr/>
      <dgm:t>
        <a:bodyPr/>
        <a:lstStyle/>
        <a:p>
          <a:endParaRPr lang="fr-FR"/>
        </a:p>
      </dgm:t>
    </dgm:pt>
    <dgm:pt modelId="{FF29D1E6-BC75-45AC-9401-CB186465F928}" type="sibTrans" cxnId="{C77679A0-4E61-4ADB-B733-4784D47038D3}">
      <dgm:prSet/>
      <dgm:spPr/>
      <dgm:t>
        <a:bodyPr/>
        <a:lstStyle/>
        <a:p>
          <a:endParaRPr lang="fr-FR"/>
        </a:p>
      </dgm:t>
    </dgm:pt>
    <dgm:pt modelId="{AB17DADE-DEE5-409B-BA58-503E32E69D8D}">
      <dgm:prSet custT="1"/>
      <dgm:spPr>
        <a:ln>
          <a:solidFill>
            <a:srgbClr val="C00000"/>
          </a:solidFill>
        </a:ln>
      </dgm:spPr>
      <dgm:t>
        <a:bodyPr/>
        <a:lstStyle/>
        <a:p>
          <a:pPr rtl="0"/>
          <a:r>
            <a:rPr lang="fr-FR" sz="1200" b="1" i="0" dirty="0" smtClean="0"/>
            <a:t>Usage des systèmes pour l’appui aux parcours et à la coordination</a:t>
          </a:r>
          <a:endParaRPr lang="fr-FR" sz="1200" dirty="0"/>
        </a:p>
      </dgm:t>
    </dgm:pt>
    <dgm:pt modelId="{0DD2B3E9-9675-4CA1-AFB5-A74A99DE7307}" type="parTrans" cxnId="{B4E71426-92BE-49D5-BD76-7228FB16A52F}">
      <dgm:prSet/>
      <dgm:spPr/>
      <dgm:t>
        <a:bodyPr/>
        <a:lstStyle/>
        <a:p>
          <a:endParaRPr lang="fr-FR"/>
        </a:p>
      </dgm:t>
    </dgm:pt>
    <dgm:pt modelId="{351F903E-6F34-450A-AEA5-28921ABA7C26}" type="sibTrans" cxnId="{B4E71426-92BE-49D5-BD76-7228FB16A52F}">
      <dgm:prSet/>
      <dgm:spPr/>
      <dgm:t>
        <a:bodyPr/>
        <a:lstStyle/>
        <a:p>
          <a:endParaRPr lang="fr-FR"/>
        </a:p>
      </dgm:t>
    </dgm:pt>
    <dgm:pt modelId="{A0EDAC47-4125-4FFD-831A-21895F445A9A}">
      <dgm:prSet custT="1"/>
      <dgm:spPr>
        <a:ln>
          <a:solidFill>
            <a:srgbClr val="C00000"/>
          </a:solidFill>
        </a:ln>
      </dgm:spPr>
      <dgm:t>
        <a:bodyPr/>
        <a:lstStyle/>
        <a:p>
          <a:pPr rtl="0"/>
          <a:r>
            <a:rPr lang="fr-FR" sz="1200" b="1" dirty="0" smtClean="0"/>
            <a:t>Usage de la prescription informatisée en intra et en inter</a:t>
          </a:r>
          <a:endParaRPr lang="fr-FR" sz="1200" dirty="0"/>
        </a:p>
      </dgm:t>
    </dgm:pt>
    <dgm:pt modelId="{9B0B4DF8-A9D4-4612-9B69-C78239A45AE7}" type="parTrans" cxnId="{B605A720-DF67-4C91-A013-F85241FF5D05}">
      <dgm:prSet/>
      <dgm:spPr/>
      <dgm:t>
        <a:bodyPr/>
        <a:lstStyle/>
        <a:p>
          <a:endParaRPr lang="fr-FR"/>
        </a:p>
      </dgm:t>
    </dgm:pt>
    <dgm:pt modelId="{7D368F54-799E-454C-AB09-C3C0864AD73B}" type="sibTrans" cxnId="{B605A720-DF67-4C91-A013-F85241FF5D05}">
      <dgm:prSet/>
      <dgm:spPr/>
      <dgm:t>
        <a:bodyPr/>
        <a:lstStyle/>
        <a:p>
          <a:endParaRPr lang="fr-FR"/>
        </a:p>
      </dgm:t>
    </dgm:pt>
    <dgm:pt modelId="{D7A669FC-CE84-403F-8CD9-44F0DA298824}">
      <dgm:prSet/>
      <dgm:spPr/>
      <dgm:t>
        <a:bodyPr/>
        <a:lstStyle/>
        <a:p>
          <a:pPr rtl="0"/>
          <a:r>
            <a:rPr lang="fr-FR" sz="1000" dirty="0" smtClean="0"/>
            <a:t>Piloter la performance interne d’une structure, en relation avec les autorités de tutelle et de contrôle</a:t>
          </a:r>
          <a:endParaRPr lang="fr-FR" sz="1000" dirty="0"/>
        </a:p>
      </dgm:t>
    </dgm:pt>
    <dgm:pt modelId="{C34A1B6B-466C-4741-95A5-F2FB9E5315D3}" type="parTrans" cxnId="{A162F717-453B-4026-9D4E-861E8B34D9B8}">
      <dgm:prSet/>
      <dgm:spPr/>
      <dgm:t>
        <a:bodyPr/>
        <a:lstStyle/>
        <a:p>
          <a:endParaRPr lang="fr-FR"/>
        </a:p>
      </dgm:t>
    </dgm:pt>
    <dgm:pt modelId="{6A896C12-34E1-4964-BCAD-C10CEFFFDE40}" type="sibTrans" cxnId="{A162F717-453B-4026-9D4E-861E8B34D9B8}">
      <dgm:prSet/>
      <dgm:spPr/>
      <dgm:t>
        <a:bodyPr/>
        <a:lstStyle/>
        <a:p>
          <a:endParaRPr lang="fr-FR"/>
        </a:p>
      </dgm:t>
    </dgm:pt>
    <dgm:pt modelId="{8A56BEE9-66E5-4F2B-A9E0-807114D77E6A}">
      <dgm:prSet/>
      <dgm:spPr/>
      <dgm:t>
        <a:bodyPr/>
        <a:lstStyle/>
        <a:p>
          <a:pPr rtl="0"/>
          <a:r>
            <a:rPr lang="fr-FR" sz="1000" dirty="0" smtClean="0"/>
            <a:t>Assurer le suivi populationnel par les acteurs du soin primaire en s’appuyant sur les informations produites par les dossiers informatisés</a:t>
          </a:r>
          <a:endParaRPr lang="fr-FR" sz="1000" dirty="0"/>
        </a:p>
      </dgm:t>
    </dgm:pt>
    <dgm:pt modelId="{77A35D42-96AA-41D2-B517-868A908BAE80}" type="parTrans" cxnId="{5659F88F-5931-42F2-92E4-CBCA7DBCA1D2}">
      <dgm:prSet/>
      <dgm:spPr/>
      <dgm:t>
        <a:bodyPr/>
        <a:lstStyle/>
        <a:p>
          <a:endParaRPr lang="fr-FR"/>
        </a:p>
      </dgm:t>
    </dgm:pt>
    <dgm:pt modelId="{F6323BD5-3BAC-43EA-B8D9-FFD10A147D6B}" type="sibTrans" cxnId="{5659F88F-5931-42F2-92E4-CBCA7DBCA1D2}">
      <dgm:prSet/>
      <dgm:spPr/>
      <dgm:t>
        <a:bodyPr/>
        <a:lstStyle/>
        <a:p>
          <a:endParaRPr lang="fr-FR"/>
        </a:p>
      </dgm:t>
    </dgm:pt>
    <dgm:pt modelId="{3B78953F-1132-4B35-8D5C-40818580043C}" type="pres">
      <dgm:prSet presAssocID="{4D058985-2CB3-4DB2-A495-B1ADCD5AB6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D3A830B-FD70-4652-8637-8259BB345277}" type="pres">
      <dgm:prSet presAssocID="{7E2071D6-2A44-4BD5-AA7C-7EA9086FBB06}" presName="composite" presStyleCnt="0"/>
      <dgm:spPr/>
    </dgm:pt>
    <dgm:pt modelId="{8A69BCC1-9486-40CA-9D93-7537C706D9D9}" type="pres">
      <dgm:prSet presAssocID="{7E2071D6-2A44-4BD5-AA7C-7EA9086FBB06}" presName="rect1" presStyleLbl="trAlignAcc1" presStyleIdx="0" presStyleCnt="3" custScaleX="111894" custScaleY="148622" custLinFactNeighborX="619" custLinFactNeighborY="-267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A794D0-2224-4E32-9368-1B51DC3860DA}" type="pres">
      <dgm:prSet presAssocID="{7E2071D6-2A44-4BD5-AA7C-7EA9086FBB06}" presName="rect2" presStyleLbl="fgImgPlace1" presStyleIdx="0" presStyleCnt="3" custScaleX="100481" custScaleY="100038"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480E81D1-DCA0-44C2-9E92-D84F34848C21}" type="pres">
      <dgm:prSet presAssocID="{5E7C3A26-4CEF-4621-A178-64E71BF70062}" presName="sibTrans" presStyleCnt="0"/>
      <dgm:spPr/>
    </dgm:pt>
    <dgm:pt modelId="{EB963173-B3BF-417B-B825-2F1336C9A2BA}" type="pres">
      <dgm:prSet presAssocID="{A670A33E-8EEC-4C55-839C-D85D3338F73F}" presName="composite" presStyleCnt="0"/>
      <dgm:spPr/>
    </dgm:pt>
    <dgm:pt modelId="{2B6CA3C7-19D7-40DC-B40A-525E4C95E09C}" type="pres">
      <dgm:prSet presAssocID="{A670A33E-8EEC-4C55-839C-D85D3338F73F}" presName="rect1" presStyleLbl="trAlignAcc1" presStyleIdx="1" presStyleCnt="3" custScaleY="7248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71334A-AB1F-4038-B052-B007314771AD}" type="pres">
      <dgm:prSet presAssocID="{A670A33E-8EEC-4C55-839C-D85D3338F73F}" presName="rect2" presStyleLbl="fgImgPlace1" presStyleIdx="1" presStyleCnt="3"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397CBB77-CFE7-4040-B727-C1666460083D}" type="pres">
      <dgm:prSet presAssocID="{64A81C19-2C1A-4AC8-89CE-8E078A10E565}" presName="sibTrans" presStyleCnt="0"/>
      <dgm:spPr/>
    </dgm:pt>
    <dgm:pt modelId="{0E88B7AB-FA5C-4E2C-BA0F-D1931DA3BBFE}" type="pres">
      <dgm:prSet presAssocID="{FD9208E1-8E34-42F4-AEC2-38C125CB7FA6}" presName="composite" presStyleCnt="0"/>
      <dgm:spPr/>
    </dgm:pt>
    <dgm:pt modelId="{43D4A3E7-9892-42EF-93EA-25C6CFBCE782}" type="pres">
      <dgm:prSet presAssocID="{FD9208E1-8E34-42F4-AEC2-38C125CB7FA6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AE6667D-40DD-4EFE-A641-F7BF922052C5}" type="pres">
      <dgm:prSet presAssocID="{FD9208E1-8E34-42F4-AEC2-38C125CB7FA6}" presName="rect2" presStyleLbl="fgImgPlace1" presStyleIdx="2" presStyleCnt="3"/>
      <dgm:spPr>
        <a:noFill/>
        <a:ln>
          <a:noFill/>
        </a:ln>
      </dgm:spPr>
      <dgm:t>
        <a:bodyPr/>
        <a:lstStyle/>
        <a:p>
          <a:endParaRPr lang="fr-FR"/>
        </a:p>
      </dgm:t>
    </dgm:pt>
  </dgm:ptLst>
  <dgm:cxnLst>
    <dgm:cxn modelId="{C77679A0-4E61-4ADB-B733-4784D47038D3}" srcId="{7E2071D6-2A44-4BD5-AA7C-7EA9086FBB06}" destId="{8A4A195B-B8C0-435A-BFFA-8D6246BE4268}" srcOrd="4" destOrd="0" parTransId="{468B9860-60B8-46BB-82AA-BF1785D15A5B}" sibTransId="{FF29D1E6-BC75-45AC-9401-CB186465F928}"/>
    <dgm:cxn modelId="{5659F88F-5931-42F2-92E4-CBCA7DBCA1D2}" srcId="{FD9208E1-8E34-42F4-AEC2-38C125CB7FA6}" destId="{8A56BEE9-66E5-4F2B-A9E0-807114D77E6A}" srcOrd="1" destOrd="0" parTransId="{77A35D42-96AA-41D2-B517-868A908BAE80}" sibTransId="{F6323BD5-3BAC-43EA-B8D9-FFD10A147D6B}"/>
    <dgm:cxn modelId="{B6BE033D-6A35-4B7E-BF3B-6CE3742B97C5}" type="presOf" srcId="{8A4A195B-B8C0-435A-BFFA-8D6246BE4268}" destId="{8A69BCC1-9486-40CA-9D93-7537C706D9D9}" srcOrd="0" destOrd="5" presId="urn:microsoft.com/office/officeart/2008/layout/PictureStrips"/>
    <dgm:cxn modelId="{EDF00A11-3769-4DC8-9C70-66967CCBA8AD}" type="presOf" srcId="{D806C167-B0FD-4565-8311-56D5E2077150}" destId="{8A69BCC1-9486-40CA-9D93-7537C706D9D9}" srcOrd="0" destOrd="3" presId="urn:microsoft.com/office/officeart/2008/layout/PictureStrips"/>
    <dgm:cxn modelId="{676B6A0D-BAE2-4810-A33E-923D9611A7A2}" srcId="{4D058985-2CB3-4DB2-A495-B1ADCD5AB6B5}" destId="{7E2071D6-2A44-4BD5-AA7C-7EA9086FBB06}" srcOrd="0" destOrd="0" parTransId="{3F126875-95B1-43F8-8EC1-D51CA0DE3BBC}" sibTransId="{5E7C3A26-4CEF-4621-A178-64E71BF70062}"/>
    <dgm:cxn modelId="{A782DCBD-6DBD-4AFB-9A8C-A7CDA5DA5656}" type="presOf" srcId="{4D058985-2CB3-4DB2-A495-B1ADCD5AB6B5}" destId="{3B78953F-1132-4B35-8D5C-40818580043C}" srcOrd="0" destOrd="0" presId="urn:microsoft.com/office/officeart/2008/layout/PictureStrips"/>
    <dgm:cxn modelId="{A162F717-453B-4026-9D4E-861E8B34D9B8}" srcId="{FD9208E1-8E34-42F4-AEC2-38C125CB7FA6}" destId="{D7A669FC-CE84-403F-8CD9-44F0DA298824}" srcOrd="0" destOrd="0" parTransId="{C34A1B6B-466C-4741-95A5-F2FB9E5315D3}" sibTransId="{6A896C12-34E1-4964-BCAD-C10CEFFFDE40}"/>
    <dgm:cxn modelId="{1ECB5D0B-C822-4702-81FC-8C70536578C8}" type="presOf" srcId="{D7A669FC-CE84-403F-8CD9-44F0DA298824}" destId="{43D4A3E7-9892-42EF-93EA-25C6CFBCE782}" srcOrd="0" destOrd="1" presId="urn:microsoft.com/office/officeart/2008/layout/PictureStrips"/>
    <dgm:cxn modelId="{3FD80152-8DD5-435D-8DB7-09A7CD53D521}" srcId="{7E2071D6-2A44-4BD5-AA7C-7EA9086FBB06}" destId="{D806C167-B0FD-4565-8311-56D5E2077150}" srcOrd="2" destOrd="0" parTransId="{F0E43131-E098-43AC-BE9F-B8F355394BBD}" sibTransId="{701AFAFA-6856-4782-A4E0-C59B79E09C58}"/>
    <dgm:cxn modelId="{88BBA54E-25F8-4170-B6E4-64AE93F20FA1}" type="presOf" srcId="{7E2071D6-2A44-4BD5-AA7C-7EA9086FBB06}" destId="{8A69BCC1-9486-40CA-9D93-7537C706D9D9}" srcOrd="0" destOrd="0" presId="urn:microsoft.com/office/officeart/2008/layout/PictureStrips"/>
    <dgm:cxn modelId="{7C818169-DFB1-472E-9982-1A2B230C503B}" type="presOf" srcId="{2D926041-0A23-49F6-873F-BEE933944DBD}" destId="{8A69BCC1-9486-40CA-9D93-7537C706D9D9}" srcOrd="0" destOrd="4" presId="urn:microsoft.com/office/officeart/2008/layout/PictureStrips"/>
    <dgm:cxn modelId="{21A1100D-ABC5-4C17-B484-D2AB83E66208}" srcId="{7E2071D6-2A44-4BD5-AA7C-7EA9086FBB06}" destId="{EAB34F22-FCB4-4661-AF94-EAF0D5D5B9CA}" srcOrd="1" destOrd="0" parTransId="{4500F7C0-4AB5-4985-A111-1AE818A89947}" sibTransId="{D0E68614-B3A7-432E-8346-0D4B13ED471D}"/>
    <dgm:cxn modelId="{D05A7EC6-F793-41D3-AD40-7F67B5828663}" type="presOf" srcId="{A0EDAC47-4125-4FFD-831A-21895F445A9A}" destId="{2B6CA3C7-19D7-40DC-B40A-525E4C95E09C}" srcOrd="0" destOrd="2" presId="urn:microsoft.com/office/officeart/2008/layout/PictureStrips"/>
    <dgm:cxn modelId="{405B56FC-4E7A-47D2-87F6-BFA177868C9E}" srcId="{4D058985-2CB3-4DB2-A495-B1ADCD5AB6B5}" destId="{FD9208E1-8E34-42F4-AEC2-38C125CB7FA6}" srcOrd="2" destOrd="0" parTransId="{3046510E-AC02-4A3E-BB89-2F3B5B0DAFD9}" sibTransId="{6734005E-C1A2-40F3-BAE8-DB21D2142D69}"/>
    <dgm:cxn modelId="{D16ED4AF-3E90-455A-A516-9B31DCEF8342}" type="presOf" srcId="{FD9208E1-8E34-42F4-AEC2-38C125CB7FA6}" destId="{43D4A3E7-9892-42EF-93EA-25C6CFBCE782}" srcOrd="0" destOrd="0" presId="urn:microsoft.com/office/officeart/2008/layout/PictureStrips"/>
    <dgm:cxn modelId="{B605A720-DF67-4C91-A013-F85241FF5D05}" srcId="{A670A33E-8EEC-4C55-839C-D85D3338F73F}" destId="{A0EDAC47-4125-4FFD-831A-21895F445A9A}" srcOrd="1" destOrd="0" parTransId="{9B0B4DF8-A9D4-4612-9B69-C78239A45AE7}" sibTransId="{7D368F54-799E-454C-AB09-C3C0864AD73B}"/>
    <dgm:cxn modelId="{357D9A2B-91A5-4857-BF03-8A0917774C9D}" type="presOf" srcId="{8A56BEE9-66E5-4F2B-A9E0-807114D77E6A}" destId="{43D4A3E7-9892-42EF-93EA-25C6CFBCE782}" srcOrd="0" destOrd="2" presId="urn:microsoft.com/office/officeart/2008/layout/PictureStrips"/>
    <dgm:cxn modelId="{E1362EF2-971C-4C61-9A88-72C1488D0C59}" type="presOf" srcId="{A670A33E-8EEC-4C55-839C-D85D3338F73F}" destId="{2B6CA3C7-19D7-40DC-B40A-525E4C95E09C}" srcOrd="0" destOrd="0" presId="urn:microsoft.com/office/officeart/2008/layout/PictureStrips"/>
    <dgm:cxn modelId="{FA7A8730-1D6B-4E12-A56E-1E815F70D1C8}" srcId="{4D058985-2CB3-4DB2-A495-B1ADCD5AB6B5}" destId="{A670A33E-8EEC-4C55-839C-D85D3338F73F}" srcOrd="1" destOrd="0" parTransId="{8EB00DD2-D844-4EFD-9B2B-9919935BA24F}" sibTransId="{64A81C19-2C1A-4AC8-89CE-8E078A10E565}"/>
    <dgm:cxn modelId="{23E3DFC1-FB40-4DB5-94E2-AD75F352C0AD}" type="presOf" srcId="{3AB1FACC-630A-4634-8B1A-C1840D6CE28E}" destId="{8A69BCC1-9486-40CA-9D93-7537C706D9D9}" srcOrd="0" destOrd="1" presId="urn:microsoft.com/office/officeart/2008/layout/PictureStrips"/>
    <dgm:cxn modelId="{4D3B8B2C-8A38-4148-9060-9EBA836A2200}" type="presOf" srcId="{AB17DADE-DEE5-409B-BA58-503E32E69D8D}" destId="{2B6CA3C7-19D7-40DC-B40A-525E4C95E09C}" srcOrd="0" destOrd="1" presId="urn:microsoft.com/office/officeart/2008/layout/PictureStrips"/>
    <dgm:cxn modelId="{FF6C5ABE-C407-430B-8923-F4021B32C719}" srcId="{7E2071D6-2A44-4BD5-AA7C-7EA9086FBB06}" destId="{3AB1FACC-630A-4634-8B1A-C1840D6CE28E}" srcOrd="0" destOrd="0" parTransId="{94CFB8C0-5238-4F91-B326-8B1B76F23175}" sibTransId="{EA694411-3731-4BC9-8286-C331473EE034}"/>
    <dgm:cxn modelId="{E9007219-46E4-41F0-9023-DBD8BB53772B}" srcId="{7E2071D6-2A44-4BD5-AA7C-7EA9086FBB06}" destId="{2D926041-0A23-49F6-873F-BEE933944DBD}" srcOrd="3" destOrd="0" parTransId="{0077BF3B-7F42-4489-97B0-714294C1DFCA}" sibTransId="{4BE2B659-1575-47B9-9769-694F207AA41F}"/>
    <dgm:cxn modelId="{6757F613-C5B0-4B1F-B88A-2A7222966011}" type="presOf" srcId="{EAB34F22-FCB4-4661-AF94-EAF0D5D5B9CA}" destId="{8A69BCC1-9486-40CA-9D93-7537C706D9D9}" srcOrd="0" destOrd="2" presId="urn:microsoft.com/office/officeart/2008/layout/PictureStrips"/>
    <dgm:cxn modelId="{B4E71426-92BE-49D5-BD76-7228FB16A52F}" srcId="{A670A33E-8EEC-4C55-839C-D85D3338F73F}" destId="{AB17DADE-DEE5-409B-BA58-503E32E69D8D}" srcOrd="0" destOrd="0" parTransId="{0DD2B3E9-9675-4CA1-AFB5-A74A99DE7307}" sibTransId="{351F903E-6F34-450A-AEA5-28921ABA7C26}"/>
    <dgm:cxn modelId="{8614B982-BDE6-421E-99A1-ED8FA86776DE}" type="presParOf" srcId="{3B78953F-1132-4B35-8D5C-40818580043C}" destId="{DD3A830B-FD70-4652-8637-8259BB345277}" srcOrd="0" destOrd="0" presId="urn:microsoft.com/office/officeart/2008/layout/PictureStrips"/>
    <dgm:cxn modelId="{68062668-8009-4DE7-8172-0524E3D53917}" type="presParOf" srcId="{DD3A830B-FD70-4652-8637-8259BB345277}" destId="{8A69BCC1-9486-40CA-9D93-7537C706D9D9}" srcOrd="0" destOrd="0" presId="urn:microsoft.com/office/officeart/2008/layout/PictureStrips"/>
    <dgm:cxn modelId="{B0960917-6C46-4CA2-94A5-8D2E03BAB7FD}" type="presParOf" srcId="{DD3A830B-FD70-4652-8637-8259BB345277}" destId="{90A794D0-2224-4E32-9368-1B51DC3860DA}" srcOrd="1" destOrd="0" presId="urn:microsoft.com/office/officeart/2008/layout/PictureStrips"/>
    <dgm:cxn modelId="{6C915549-2739-4D62-9768-9A0ABF8A7518}" type="presParOf" srcId="{3B78953F-1132-4B35-8D5C-40818580043C}" destId="{480E81D1-DCA0-44C2-9E92-D84F34848C21}" srcOrd="1" destOrd="0" presId="urn:microsoft.com/office/officeart/2008/layout/PictureStrips"/>
    <dgm:cxn modelId="{BE34915E-0AA9-4F21-B115-3E67EDBAC11C}" type="presParOf" srcId="{3B78953F-1132-4B35-8D5C-40818580043C}" destId="{EB963173-B3BF-417B-B825-2F1336C9A2BA}" srcOrd="2" destOrd="0" presId="urn:microsoft.com/office/officeart/2008/layout/PictureStrips"/>
    <dgm:cxn modelId="{13822339-0ECF-4412-BBB8-A984B4F99F0E}" type="presParOf" srcId="{EB963173-B3BF-417B-B825-2F1336C9A2BA}" destId="{2B6CA3C7-19D7-40DC-B40A-525E4C95E09C}" srcOrd="0" destOrd="0" presId="urn:microsoft.com/office/officeart/2008/layout/PictureStrips"/>
    <dgm:cxn modelId="{67000F1F-1328-4A85-BEAA-BEDB9F73531F}" type="presParOf" srcId="{EB963173-B3BF-417B-B825-2F1336C9A2BA}" destId="{5471334A-AB1F-4038-B052-B007314771AD}" srcOrd="1" destOrd="0" presId="urn:microsoft.com/office/officeart/2008/layout/PictureStrips"/>
    <dgm:cxn modelId="{12312D5F-DB1D-44A7-A9B6-E1C406A67A2B}" type="presParOf" srcId="{3B78953F-1132-4B35-8D5C-40818580043C}" destId="{397CBB77-CFE7-4040-B727-C1666460083D}" srcOrd="3" destOrd="0" presId="urn:microsoft.com/office/officeart/2008/layout/PictureStrips"/>
    <dgm:cxn modelId="{9D3B5699-BDE1-4CBE-A186-641DEF228E7B}" type="presParOf" srcId="{3B78953F-1132-4B35-8D5C-40818580043C}" destId="{0E88B7AB-FA5C-4E2C-BA0F-D1931DA3BBFE}" srcOrd="4" destOrd="0" presId="urn:microsoft.com/office/officeart/2008/layout/PictureStrips"/>
    <dgm:cxn modelId="{F0B38DB0-E680-456F-AAC7-B540678CC3EC}" type="presParOf" srcId="{0E88B7AB-FA5C-4E2C-BA0F-D1931DA3BBFE}" destId="{43D4A3E7-9892-42EF-93EA-25C6CFBCE782}" srcOrd="0" destOrd="0" presId="urn:microsoft.com/office/officeart/2008/layout/PictureStrips"/>
    <dgm:cxn modelId="{04C78A8C-87D9-40BE-9C7E-2408C598CC55}" type="presParOf" srcId="{0E88B7AB-FA5C-4E2C-BA0F-D1931DA3BBFE}" destId="{9AE6667D-40DD-4EFE-A641-F7BF922052C5}" srcOrd="1" destOrd="0" presId="urn:microsoft.com/office/officeart/2008/layout/PictureStrip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BEBD3-2E3B-4D5B-B37C-ECB6C6CC6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99336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87523-4B29-433F-BC46-092ADC9B7D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14783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87523-4B29-433F-BC46-092ADC9B7D45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182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FA2ACA-53B6-42D6-81EA-3B8890E54B7F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823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FA2ACA-53B6-42D6-81EA-3B8890E54B7F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932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93466-F16C-4208-879F-C3728255F08A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999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pour%20masque%20PPT/COUV_PPT_01_OK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pour%20masque%20PPT/marianne-cartouche.wmf" TargetMode="External"/><Relationship Id="rId4" Type="http://schemas.openxmlformats.org/officeDocument/2006/relationships/image" Target="../media/image2.w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pixelis/Desktop/pour%20masque%20PPT/SLIDE_PPT_v2_OK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pixelis/Desktop/pour%20masque%20PPT/SLIDE_PPT_v2_OK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pixelis\Desktop\pour%20masque%20PPT\SLIDE_PPT_v2_OK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591A-F054-4293-BD0A-91A75E578C1E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1883-6F8C-4CCB-91E5-C2B521D794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44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591A-F054-4293-BD0A-91A75E578C1E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1883-6F8C-4CCB-91E5-C2B521D794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486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591A-F054-4293-BD0A-91A75E578C1E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1883-6F8C-4CCB-91E5-C2B521D794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757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 AN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UV_PPT_01_OK.png" descr="/Users/pixelis/Desktop/pour masque PPT/COUV_PPT_01_OK.png"/>
          <p:cNvPicPr>
            <a:picLocks noChangeAspect="1"/>
          </p:cNvPicPr>
          <p:nvPr userDrawn="1"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8"/>
          <p:cNvSpPr txBox="1"/>
          <p:nvPr userDrawn="1"/>
        </p:nvSpPr>
        <p:spPr>
          <a:xfrm>
            <a:off x="245533" y="6176963"/>
            <a:ext cx="33528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800" dirty="0">
                <a:solidFill>
                  <a:srgbClr val="FFFFFF"/>
                </a:solidFill>
                <a:latin typeface="Arial"/>
                <a:cs typeface="Arial"/>
              </a:rPr>
              <a:t>Agence Nationale d’Appui à la Performance </a:t>
            </a:r>
            <a:br>
              <a:rPr lang="fr-FR" sz="8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fr-FR" sz="800" dirty="0">
                <a:solidFill>
                  <a:srgbClr val="FFFFFF"/>
                </a:solidFill>
                <a:latin typeface="Arial"/>
                <a:cs typeface="Arial"/>
              </a:rPr>
              <a:t>des établissements de santé et médico-sociaux</a:t>
            </a:r>
          </a:p>
          <a:p>
            <a:pPr>
              <a:defRPr/>
            </a:pPr>
            <a:endParaRPr lang="fr-FR" sz="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6" name="marianne-cartouche.wmf" descr="/Users/pixelis/Desktop/pour masque PPT/marianne-cartouche.wmf"/>
          <p:cNvPicPr>
            <a:picLocks noChangeAspect="1"/>
          </p:cNvPicPr>
          <p:nvPr userDrawn="1"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0890251" y="6084888"/>
            <a:ext cx="7747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 algn="l">
              <a:spcAft>
                <a:spcPts val="3600"/>
              </a:spcAft>
              <a:defRPr b="1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10363200" cy="457200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 smtClean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14400" y="3962401"/>
            <a:ext cx="10363200" cy="365125"/>
          </a:xfrm>
        </p:spPr>
        <p:txBody>
          <a:bodyPr/>
          <a:lstStyle>
            <a:lvl1pPr algn="l">
              <a:defRPr sz="1400" smtClean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11EAE8E-0E64-4894-826D-51402AF2BD78}" type="datetime3">
              <a:rPr lang="fr-FR"/>
              <a:pPr>
                <a:defRPr/>
              </a:pPr>
              <a:t>04.04.18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8954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 an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_PPT_v2_OK.png" descr="/Users/pixelis/Desktop/pour masque PPT/SLIDE_PPT_v2_OK.png"/>
          <p:cNvPicPr>
            <a:picLocks noChangeAspect="1"/>
          </p:cNvPicPr>
          <p:nvPr/>
        </p:nvPicPr>
        <p:blipFill>
          <a:blip r:embed="rId2" r:link="rId3" cstate="print"/>
          <a:srcRect t="20134" b="15834"/>
          <a:stretch>
            <a:fillRect/>
          </a:stretch>
        </p:blipFill>
        <p:spPr>
          <a:xfrm>
            <a:off x="47328" y="85059"/>
            <a:ext cx="11713301" cy="616686"/>
          </a:xfrm>
          <a:prstGeom prst="rect">
            <a:avLst/>
          </a:prstGeom>
        </p:spPr>
      </p:pic>
      <p:sp>
        <p:nvSpPr>
          <p:cNvPr id="5" name="Espace réservé du numéro de diapositive 4"/>
          <p:cNvSpPr txBox="1">
            <a:spLocks/>
          </p:cNvSpPr>
          <p:nvPr/>
        </p:nvSpPr>
        <p:spPr>
          <a:xfrm>
            <a:off x="11620540" y="6492878"/>
            <a:ext cx="571461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DA1829-6B1F-AC4A-A852-D4F5C95A9EF4}" type="slidenum">
              <a:rPr kumimoji="0" lang="fr-FR" sz="750" b="1" i="0" u="none" strike="noStrike" kern="1200" cap="none" spc="0" normalizeH="0" baseline="0" noProof="0" smtClean="0">
                <a:ln>
                  <a:noFill/>
                </a:ln>
                <a:solidFill>
                  <a:srgbClr val="36616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675" b="1" i="0" u="none" strike="noStrike" kern="1200" cap="none" spc="0" normalizeH="0" baseline="0" noProof="0" dirty="0">
              <a:ln>
                <a:noFill/>
              </a:ln>
              <a:solidFill>
                <a:srgbClr val="36616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2195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courante ANAP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_PPT_v2_OK.png" descr="/Users/pixelis/Desktop/pour masque PPT/SLIDE_PPT_v2_OK.png"/>
          <p:cNvPicPr>
            <a:picLocks noChangeAspect="1"/>
          </p:cNvPicPr>
          <p:nvPr userDrawn="1"/>
        </p:nvPicPr>
        <p:blipFill>
          <a:blip r:embed="rId2" r:link="rId3" cstate="print"/>
          <a:srcRect t="20134" b="15834"/>
          <a:stretch>
            <a:fillRect/>
          </a:stretch>
        </p:blipFill>
        <p:spPr>
          <a:xfrm>
            <a:off x="504" y="85059"/>
            <a:ext cx="12190992" cy="616686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74629" y="668072"/>
            <a:ext cx="11640000" cy="447660"/>
          </a:xfrm>
          <a:prstGeom prst="rect">
            <a:avLst/>
          </a:prstGeom>
        </p:spPr>
        <p:txBody>
          <a:bodyPr wrap="none">
            <a:normAutofit/>
          </a:bodyPr>
          <a:lstStyle>
            <a:lvl1pPr algn="l">
              <a:defRPr sz="2000" b="1" i="0">
                <a:latin typeface="Arial"/>
                <a:cs typeface="Arial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1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374631" y="1220418"/>
            <a:ext cx="11641607" cy="5105954"/>
          </a:xfrm>
          <a:prstGeom prst="rect">
            <a:avLst/>
          </a:prstGeom>
        </p:spPr>
        <p:txBody>
          <a:bodyPr>
            <a:noAutofit/>
          </a:bodyPr>
          <a:lstStyle>
            <a:lvl1pPr marL="366713" indent="-177800"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§"/>
              <a:defRPr sz="1600" b="1" i="0">
                <a:solidFill>
                  <a:srgbClr val="02375E"/>
                </a:solidFill>
                <a:latin typeface="Arial"/>
                <a:cs typeface="Arial"/>
              </a:defRPr>
            </a:lvl1pPr>
            <a:lvl2pPr marL="717550" indent="-185738">
              <a:buSzPct val="100000"/>
              <a:buFont typeface="Arial"/>
              <a:buChar char="•"/>
              <a:tabLst>
                <a:tab pos="714375" algn="l"/>
              </a:tabLst>
              <a:defRPr sz="1400">
                <a:solidFill>
                  <a:srgbClr val="02375E"/>
                </a:solidFill>
                <a:latin typeface="Arial"/>
                <a:cs typeface="Arial"/>
              </a:defRPr>
            </a:lvl2pPr>
            <a:lvl3pPr marL="903288" indent="-174625">
              <a:buSzPct val="100000"/>
              <a:buFont typeface="Wingdings" pitchFamily="2" charset="2"/>
              <a:buChar char="ü"/>
              <a:defRPr sz="1400">
                <a:solidFill>
                  <a:srgbClr val="02375E"/>
                </a:solidFill>
                <a:latin typeface="Arial"/>
                <a:cs typeface="Arial"/>
              </a:defRPr>
            </a:lvl3pPr>
            <a:lvl4pPr marL="1077913" indent="-187325" defTabSz="620713">
              <a:buSzPct val="100000"/>
              <a:buFont typeface="Arial"/>
              <a:buChar char="•"/>
              <a:defRPr sz="1400">
                <a:solidFill>
                  <a:srgbClr val="02375E"/>
                </a:solidFill>
                <a:latin typeface="Arial"/>
                <a:cs typeface="Arial"/>
              </a:defRPr>
            </a:lvl4pPr>
            <a:lvl5pPr marL="1249363" indent="-177800">
              <a:buSzPct val="100000"/>
              <a:buFont typeface="Arial"/>
              <a:buChar char="•"/>
              <a:defRPr sz="1400">
                <a:solidFill>
                  <a:srgbClr val="02375E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4"/>
          <p:cNvSpPr txBox="1">
            <a:spLocks/>
          </p:cNvSpPr>
          <p:nvPr userDrawn="1"/>
        </p:nvSpPr>
        <p:spPr>
          <a:xfrm>
            <a:off x="11620539" y="6492876"/>
            <a:ext cx="5714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DA1829-6B1F-AC4A-A852-D4F5C95A9EF4}" type="slidenum">
              <a:rPr lang="fr-FR" sz="1000" b="1" smtClean="0">
                <a:solidFill>
                  <a:srgbClr val="36616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900" b="1" dirty="0">
              <a:solidFill>
                <a:srgbClr val="3661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7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courante ANAP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_PPT_v2_OK.png" descr="/Users/pixelis/Desktop/pour masque PPT/SLIDE_PPT_v2_OK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"/>
            <a:ext cx="12192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74629" y="709016"/>
            <a:ext cx="11640000" cy="447660"/>
          </a:xfrm>
          <a:prstGeom prst="rect">
            <a:avLst/>
          </a:prstGeom>
        </p:spPr>
        <p:txBody>
          <a:bodyPr wrap="none">
            <a:normAutofit/>
          </a:bodyPr>
          <a:lstStyle>
            <a:lvl1pPr algn="l">
              <a:defRPr sz="1800" b="1" i="0"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7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374629" y="1379560"/>
            <a:ext cx="11640000" cy="5104800"/>
          </a:xfrm>
          <a:prstGeom prst="rect">
            <a:avLst/>
          </a:prstGeom>
        </p:spPr>
        <p:txBody>
          <a:bodyPr>
            <a:noAutofit/>
          </a:bodyPr>
          <a:lstStyle>
            <a:lvl1pPr marL="273050" indent="-177800">
              <a:buSzPct val="100000"/>
              <a:buFont typeface="Arial" pitchFamily="34" charset="0"/>
              <a:buChar char="•"/>
              <a:defRPr lang="fr-FR" sz="1600" b="1" i="0" kern="1200" dirty="0" smtClean="0">
                <a:solidFill>
                  <a:srgbClr val="02375E"/>
                </a:solidFill>
                <a:latin typeface="Arial"/>
                <a:ea typeface="+mn-ea"/>
                <a:cs typeface="Arial"/>
              </a:defRPr>
            </a:lvl1pPr>
            <a:lvl2pPr marL="622300" indent="-185738">
              <a:buSzPct val="100000"/>
              <a:buFont typeface="Arial" pitchFamily="34" charset="0"/>
              <a:buChar char="−"/>
              <a:tabLst>
                <a:tab pos="627063" algn="l"/>
              </a:tabLst>
              <a:defRPr sz="1400">
                <a:solidFill>
                  <a:srgbClr val="02375E"/>
                </a:solidFill>
                <a:latin typeface="Arial"/>
                <a:cs typeface="Arial"/>
              </a:defRPr>
            </a:lvl2pPr>
            <a:lvl3pPr marL="811213" indent="-174625">
              <a:buSzPct val="100000"/>
              <a:buFont typeface="Wingdings" pitchFamily="2" charset="2"/>
              <a:buChar char="ü"/>
              <a:defRPr lang="fr-FR" sz="1400" kern="1200" dirty="0" smtClean="0">
                <a:solidFill>
                  <a:srgbClr val="02375E"/>
                </a:solidFill>
                <a:latin typeface="Arial"/>
                <a:ea typeface="+mn-ea"/>
                <a:cs typeface="Arial"/>
              </a:defRPr>
            </a:lvl3pPr>
            <a:lvl4pPr marL="896938" indent="-177800">
              <a:buSzPct val="100000"/>
              <a:buFont typeface="Arial"/>
              <a:buChar char="•"/>
              <a:defRPr lang="fr-FR" sz="1400" kern="1200" dirty="0" smtClean="0">
                <a:solidFill>
                  <a:srgbClr val="02375E"/>
                </a:solidFill>
                <a:latin typeface="Arial"/>
                <a:ea typeface="+mn-ea"/>
                <a:cs typeface="Arial"/>
              </a:defRPr>
            </a:lvl4pPr>
            <a:lvl5pPr marL="1074738" indent="-177800">
              <a:buSzPct val="100000"/>
              <a:buFont typeface="Arial"/>
              <a:buChar char="•"/>
              <a:defRPr lang="fr-FR" sz="1400" kern="1200" dirty="0">
                <a:solidFill>
                  <a:srgbClr val="02375E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numéro de diapositive 4"/>
          <p:cNvSpPr txBox="1">
            <a:spLocks/>
          </p:cNvSpPr>
          <p:nvPr userDrawn="1"/>
        </p:nvSpPr>
        <p:spPr>
          <a:xfrm>
            <a:off x="11620502" y="6492878"/>
            <a:ext cx="5715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2201B3-64EA-49BE-AE22-0933BA77413B}" type="slidenum">
              <a:rPr lang="fr-FR" altLang="fr-FR" sz="1000">
                <a:solidFill>
                  <a:srgbClr val="36616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 sz="900" dirty="0">
              <a:solidFill>
                <a:srgbClr val="3661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846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Titre de la slide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53E9-56F0-4FAB-92E6-FB3F131CCDAF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8"/>
          </p:nvPr>
        </p:nvSpPr>
        <p:spPr>
          <a:xfrm>
            <a:off x="621600" y="1414800"/>
            <a:ext cx="10948800" cy="45360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18158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Titre de la slide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53E9-56F0-4FAB-92E6-FB3F131CCDAF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8"/>
          </p:nvPr>
        </p:nvSpPr>
        <p:spPr>
          <a:xfrm>
            <a:off x="621600" y="1414800"/>
            <a:ext cx="10948800" cy="45360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0922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Titre de la slide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53E9-56F0-4FAB-92E6-FB3F131CCDAF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8"/>
          </p:nvPr>
        </p:nvSpPr>
        <p:spPr>
          <a:xfrm>
            <a:off x="621600" y="1414800"/>
            <a:ext cx="10948800" cy="45360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79973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Titre de la slide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53E9-56F0-4FAB-92E6-FB3F131CCDAF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8"/>
          </p:nvPr>
        </p:nvSpPr>
        <p:spPr>
          <a:xfrm>
            <a:off x="621600" y="1414800"/>
            <a:ext cx="10948800" cy="45360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6194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591A-F054-4293-BD0A-91A75E578C1E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1883-6F8C-4CCB-91E5-C2B521D794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865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BE4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CC00"/>
              </a:solidFill>
            </a:endParaRPr>
          </a:p>
        </p:txBody>
      </p:sp>
      <p:pic>
        <p:nvPicPr>
          <p:cNvPr id="4" name="Picture 3" descr="D:\TRAVAIL AURELIEN\Identité visuelle DGOS\affaires_sociales_150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350" y="188640"/>
            <a:ext cx="1161509" cy="856800"/>
          </a:xfrm>
          <a:prstGeom prst="rect">
            <a:avLst/>
          </a:prstGeom>
          <a:noFill/>
        </p:spPr>
      </p:pic>
      <p:cxnSp>
        <p:nvCxnSpPr>
          <p:cNvPr id="11" name="Connecteur droit 10"/>
          <p:cNvCxnSpPr/>
          <p:nvPr userDrawn="1"/>
        </p:nvCxnSpPr>
        <p:spPr>
          <a:xfrm>
            <a:off x="0" y="1224000"/>
            <a:ext cx="2688000" cy="0"/>
          </a:xfrm>
          <a:prstGeom prst="line">
            <a:avLst/>
          </a:prstGeom>
          <a:ln w="50800">
            <a:solidFill>
              <a:srgbClr val="0082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7" descr="D:\TRAVAIL AURELIEN\Identité visuelle DGOS\Powerpoint 2016\png\DGOS-ROUGE.png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488000" y="136800"/>
            <a:ext cx="1447800" cy="1085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4563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591A-F054-4293-BD0A-91A75E578C1E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1883-6F8C-4CCB-91E5-C2B521D794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563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591A-F054-4293-BD0A-91A75E578C1E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1883-6F8C-4CCB-91E5-C2B521D794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52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591A-F054-4293-BD0A-91A75E578C1E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1883-6F8C-4CCB-91E5-C2B521D794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24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591A-F054-4293-BD0A-91A75E578C1E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1883-6F8C-4CCB-91E5-C2B521D794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47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591A-F054-4293-BD0A-91A75E578C1E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1883-6F8C-4CCB-91E5-C2B521D794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564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591A-F054-4293-BD0A-91A75E578C1E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1883-6F8C-4CCB-91E5-C2B521D794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81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591A-F054-4293-BD0A-91A75E578C1E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1883-6F8C-4CCB-91E5-C2B521D794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562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6591A-F054-4293-BD0A-91A75E578C1E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91883-6F8C-4CCB-91E5-C2B521D794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10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6" r:id="rId17"/>
    <p:sldLayoutId id="2147483667" r:id="rId18"/>
    <p:sldLayoutId id="2147483669" r:id="rId19"/>
    <p:sldLayoutId id="2147483671" r:id="rId2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-ght.fr/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84615" y="1844825"/>
            <a:ext cx="10837889" cy="2190105"/>
          </a:xfrm>
        </p:spPr>
        <p:txBody>
          <a:bodyPr>
            <a:normAutofit fontScale="90000"/>
          </a:bodyPr>
          <a:lstStyle/>
          <a:p>
            <a:pPr algn="ctr"/>
            <a:r>
              <a:rPr lang="fr-FR" cap="none" dirty="0" smtClean="0">
                <a:solidFill>
                  <a:srgbClr val="FFFF99"/>
                </a:solidFill>
              </a:rPr>
              <a:t/>
            </a:r>
            <a:br>
              <a:rPr lang="fr-FR" cap="none" dirty="0" smtClean="0">
                <a:solidFill>
                  <a:srgbClr val="FFFF99"/>
                </a:solidFill>
              </a:rPr>
            </a:br>
            <a:r>
              <a:rPr lang="fr-FR" cap="none" dirty="0" smtClean="0">
                <a:solidFill>
                  <a:srgbClr val="FFFF99"/>
                </a:solidFill>
              </a:rPr>
              <a:t/>
            </a:r>
            <a:br>
              <a:rPr lang="fr-FR" cap="none" dirty="0" smtClean="0">
                <a:solidFill>
                  <a:srgbClr val="FFFF99"/>
                </a:solidFill>
              </a:rPr>
            </a:br>
            <a:r>
              <a:rPr lang="fr-FR" cap="none" dirty="0" smtClean="0">
                <a:solidFill>
                  <a:srgbClr val="FFFF00"/>
                </a:solidFill>
              </a:rPr>
              <a:t>Dispositif d’Appui</a:t>
            </a:r>
            <a:br>
              <a:rPr lang="fr-FR" cap="none" dirty="0" smtClean="0">
                <a:solidFill>
                  <a:srgbClr val="FFFF00"/>
                </a:solidFill>
              </a:rPr>
            </a:br>
            <a:r>
              <a:rPr lang="fr-FR" cap="none" dirty="0" smtClean="0">
                <a:solidFill>
                  <a:srgbClr val="FFFF00"/>
                </a:solidFill>
              </a:rPr>
              <a:t>à la Convergence </a:t>
            </a:r>
            <a:br>
              <a:rPr lang="fr-FR" cap="none" dirty="0" smtClean="0">
                <a:solidFill>
                  <a:srgbClr val="FFFF00"/>
                </a:solidFill>
              </a:rPr>
            </a:br>
            <a:r>
              <a:rPr lang="fr-FR" cap="none" dirty="0" smtClean="0">
                <a:solidFill>
                  <a:srgbClr val="FFFF00"/>
                </a:solidFill>
              </a:rPr>
              <a:t>des Systèmes d’Information</a:t>
            </a:r>
            <a:br>
              <a:rPr lang="fr-FR" cap="none" dirty="0" smtClean="0">
                <a:solidFill>
                  <a:srgbClr val="FFFF00"/>
                </a:solidFill>
              </a:rPr>
            </a:br>
            <a:r>
              <a:rPr lang="fr-FR" cap="none" dirty="0" smtClean="0">
                <a:solidFill>
                  <a:srgbClr val="FFFF00"/>
                </a:solidFill>
              </a:rPr>
              <a:t>des Groupements Hospitaliers de Territoire</a:t>
            </a:r>
            <a:br>
              <a:rPr lang="fr-FR" cap="none" dirty="0" smtClean="0">
                <a:solidFill>
                  <a:srgbClr val="FFFF00"/>
                </a:solidFill>
              </a:rPr>
            </a:br>
            <a:r>
              <a:rPr lang="fr-FR" cap="none" dirty="0" smtClean="0">
                <a:solidFill>
                  <a:srgbClr val="FFFF00"/>
                </a:solidFill>
              </a:rPr>
              <a:t/>
            </a:r>
            <a:br>
              <a:rPr lang="fr-FR" cap="none" dirty="0" smtClean="0">
                <a:solidFill>
                  <a:srgbClr val="FFFF00"/>
                </a:solidFill>
              </a:rPr>
            </a:b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55463" y="5229201"/>
            <a:ext cx="7742514" cy="463415"/>
          </a:xfrm>
        </p:spPr>
        <p:txBody>
          <a:bodyPr>
            <a:noAutofit/>
          </a:bodyPr>
          <a:lstStyle/>
          <a:p>
            <a:r>
              <a:rPr lang="fr-FR" b="1" dirty="0" smtClean="0">
                <a:solidFill>
                  <a:srgbClr val="CC3300"/>
                </a:solidFill>
              </a:rPr>
              <a:t>05/04/2018</a:t>
            </a:r>
          </a:p>
          <a:p>
            <a:r>
              <a:rPr lang="fr-FR" sz="1600" b="1" dirty="0" smtClean="0">
                <a:solidFill>
                  <a:srgbClr val="CC3300"/>
                </a:solidFill>
              </a:rPr>
              <a:t>Yves </a:t>
            </a:r>
            <a:r>
              <a:rPr lang="fr-FR" sz="1600" b="1" dirty="0">
                <a:solidFill>
                  <a:srgbClr val="CC3300"/>
                </a:solidFill>
              </a:rPr>
              <a:t>Beauchamp</a:t>
            </a:r>
          </a:p>
          <a:p>
            <a:endParaRPr lang="fr-FR" b="1" dirty="0">
              <a:solidFill>
                <a:srgbClr val="CC3300"/>
              </a:solidFill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2192844" y="4565248"/>
            <a:ext cx="7742514" cy="463415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 smtClean="0">
                <a:solidFill>
                  <a:srgbClr val="CC3300"/>
                </a:solidFill>
              </a:rPr>
              <a:t>Journée ANFH Auvergne – Rhône-Alpes</a:t>
            </a:r>
          </a:p>
          <a:p>
            <a:pPr algn="ctr"/>
            <a:endParaRPr lang="fr-FR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7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>
                <a:solidFill>
                  <a:srgbClr val="002060"/>
                </a:solidFill>
              </a:rPr>
              <a:t>Le Guichet de support et d’orientation </a:t>
            </a:r>
            <a:br>
              <a:rPr lang="fr-FR" sz="2800" dirty="0">
                <a:solidFill>
                  <a:srgbClr val="002060"/>
                </a:solidFill>
              </a:rPr>
            </a:br>
            <a:r>
              <a:rPr lang="fr-FR" sz="2800" dirty="0">
                <a:solidFill>
                  <a:srgbClr val="002060"/>
                </a:solidFill>
              </a:rPr>
              <a:t>et le centre de ressources</a:t>
            </a:r>
          </a:p>
        </p:txBody>
      </p:sp>
      <p:pic>
        <p:nvPicPr>
          <p:cNvPr id="12" name="Imag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8832304" y="37073"/>
            <a:ext cx="1333500" cy="486410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1804972" y="1396994"/>
            <a:ext cx="7747412" cy="17439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tx1"/>
                </a:solidFill>
              </a:rPr>
              <a:t>Recherche dans l’espace documentaire du centre de ressources</a:t>
            </a:r>
          </a:p>
          <a:p>
            <a:r>
              <a:rPr lang="fr-FR" sz="2400" b="1" dirty="0">
                <a:solidFill>
                  <a:schemeClr val="tx1"/>
                </a:solidFill>
              </a:rPr>
              <a:t>Outils d’assistance et de guidage dans la recherche</a:t>
            </a:r>
            <a:r>
              <a:rPr lang="fr-FR" b="1" dirty="0">
                <a:solidFill>
                  <a:schemeClr val="tx1"/>
                </a:solidFill>
              </a:rPr>
              <a:t>     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67240" y="3429000"/>
            <a:ext cx="7747412" cy="10081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tx1"/>
                </a:solidFill>
              </a:rPr>
              <a:t>Rechercher un référent régional et le solliciter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751642" y="4869160"/>
            <a:ext cx="7747412" cy="13119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tx1"/>
                </a:solidFill>
              </a:rPr>
              <a:t>Déposer une demande d’avis et de support (sur la page </a:t>
            </a:r>
            <a:r>
              <a:rPr lang="fr-FR" sz="2400" b="1" dirty="0" err="1">
                <a:solidFill>
                  <a:schemeClr val="tx1"/>
                </a:solidFill>
              </a:rPr>
              <a:t>ad’hoc</a:t>
            </a:r>
            <a:r>
              <a:rPr lang="fr-FR" sz="2400" b="1" dirty="0">
                <a:solidFill>
                  <a:schemeClr val="tx1"/>
                </a:solidFill>
              </a:rPr>
              <a:t> du centre de ressources)</a:t>
            </a:r>
          </a:p>
        </p:txBody>
      </p:sp>
    </p:spTree>
    <p:extLst>
      <p:ext uri="{BB962C8B-B14F-4D97-AF65-F5344CB8AC3E}">
        <p14:creationId xmlns:p14="http://schemas.microsoft.com/office/powerpoint/2010/main" val="368385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>
                <a:solidFill>
                  <a:srgbClr val="002060"/>
                </a:solidFill>
              </a:rPr>
              <a:t>Demande d’avis et de support</a:t>
            </a:r>
          </a:p>
        </p:txBody>
      </p:sp>
      <p:pic>
        <p:nvPicPr>
          <p:cNvPr id="12" name="Imag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8832304" y="37073"/>
            <a:ext cx="1333500" cy="486410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1804972" y="1396994"/>
            <a:ext cx="7747412" cy="11679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tx1"/>
                </a:solidFill>
              </a:rPr>
              <a:t>Enregistrement de la demande via un formulaire </a:t>
            </a:r>
            <a:r>
              <a:rPr lang="fr-FR" sz="2400" b="1" dirty="0" err="1">
                <a:solidFill>
                  <a:schemeClr val="tx1"/>
                </a:solidFill>
              </a:rPr>
              <a:t>ad’hoc</a:t>
            </a:r>
            <a:endParaRPr lang="fr-FR" sz="2400" b="1" dirty="0">
              <a:solidFill>
                <a:schemeClr val="tx1"/>
              </a:solidFill>
            </a:endParaRPr>
          </a:p>
          <a:p>
            <a:r>
              <a:rPr lang="fr-FR" b="1" dirty="0">
                <a:solidFill>
                  <a:schemeClr val="tx1"/>
                </a:solidFill>
              </a:rPr>
              <a:t>&lt; GHT émetteur, auteur, contexte, </a:t>
            </a:r>
            <a:r>
              <a:rPr lang="fr-FR" b="1" i="1" dirty="0">
                <a:solidFill>
                  <a:srgbClr val="CC3300"/>
                </a:solidFill>
              </a:rPr>
              <a:t>thématique</a:t>
            </a:r>
            <a:r>
              <a:rPr lang="fr-FR" b="1" dirty="0">
                <a:solidFill>
                  <a:schemeClr val="tx1"/>
                </a:solidFill>
              </a:rPr>
              <a:t>, formulation du besoin et de la demande, pièces jointes &gt;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751642" y="2708920"/>
            <a:ext cx="7800742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tx1"/>
                </a:solidFill>
              </a:rPr>
              <a:t>Mail d’accusé de réception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751642" y="3477491"/>
            <a:ext cx="6144558" cy="8156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tx1"/>
                </a:solidFill>
              </a:rPr>
              <a:t>Processus d’analyse niveau 1, débouchant sur une qualification à 3 niveaux gradués</a:t>
            </a:r>
          </a:p>
        </p:txBody>
      </p:sp>
      <p:pic>
        <p:nvPicPr>
          <p:cNvPr id="8" name="Image 7"/>
          <p:cNvPicPr/>
          <p:nvPr/>
        </p:nvPicPr>
        <p:blipFill>
          <a:blip r:embed="rId2"/>
          <a:stretch>
            <a:fillRect/>
          </a:stretch>
        </p:blipFill>
        <p:spPr>
          <a:xfrm>
            <a:off x="8165554" y="3630738"/>
            <a:ext cx="1333500" cy="48641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1751642" y="4581128"/>
            <a:ext cx="1968094" cy="10081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>
                <a:solidFill>
                  <a:schemeClr val="tx1"/>
                </a:solidFill>
              </a:rPr>
              <a:t>Éléments de réponse connus et identifiés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744909" y="6381328"/>
            <a:ext cx="1968094" cy="6396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</a:rPr>
              <a:t>Envoi réponse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</a:rPr>
              <a:t>2 jours ouvrés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4223792" y="4553064"/>
            <a:ext cx="1968094" cy="10361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>
                <a:solidFill>
                  <a:schemeClr val="tx1"/>
                </a:solidFill>
              </a:rPr>
              <a:t>Expertise ASIP ou FHF/ANAP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4201878" y="6381328"/>
            <a:ext cx="1968094" cy="6396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</a:rPr>
              <a:t>Envoi réponse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</a:rPr>
              <a:t>Délai convenu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6912153" y="4507772"/>
            <a:ext cx="1968094" cy="10814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>
                <a:solidFill>
                  <a:schemeClr val="tx1"/>
                </a:solidFill>
              </a:rPr>
              <a:t>Nécessite un travail important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6912153" y="6381328"/>
            <a:ext cx="1968094" cy="6396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</a:rPr>
              <a:t>Envoi réponse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</a:rPr>
              <a:t>Délai convenu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4237831" y="5682522"/>
            <a:ext cx="4608512" cy="626799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</a:rPr>
              <a:t>Information du demandeur 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</a:rPr>
              <a:t>Proposition d’un délai de réponse</a:t>
            </a:r>
          </a:p>
        </p:txBody>
      </p:sp>
    </p:spTree>
    <p:extLst>
      <p:ext uri="{BB962C8B-B14F-4D97-AF65-F5344CB8AC3E}">
        <p14:creationId xmlns:p14="http://schemas.microsoft.com/office/powerpoint/2010/main" val="202050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>
                <a:solidFill>
                  <a:srgbClr val="002060"/>
                </a:solidFill>
              </a:rPr>
              <a:t>Le centre de ressources</a:t>
            </a:r>
          </a:p>
        </p:txBody>
      </p:sp>
      <p:pic>
        <p:nvPicPr>
          <p:cNvPr id="12" name="Imag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8832304" y="37073"/>
            <a:ext cx="1333500" cy="486410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1804972" y="1396994"/>
            <a:ext cx="7747412" cy="17439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tx1"/>
                </a:solidFill>
              </a:rPr>
              <a:t>espace documentaire alimenté par les bases documentaires ANAP, ASIP, (et potentiellement d’autres)</a:t>
            </a:r>
          </a:p>
          <a:p>
            <a:r>
              <a:rPr lang="fr-FR" sz="2400" b="1" dirty="0">
                <a:solidFill>
                  <a:schemeClr val="tx1"/>
                </a:solidFill>
              </a:rPr>
              <a:t>Outils d’assistance et de guidage dans la recherche</a:t>
            </a:r>
            <a:r>
              <a:rPr lang="fr-FR" b="1" dirty="0">
                <a:solidFill>
                  <a:schemeClr val="tx1"/>
                </a:solidFill>
              </a:rPr>
              <a:t>     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67240" y="3429000"/>
            <a:ext cx="7747412" cy="10081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tx1"/>
                </a:solidFill>
              </a:rPr>
              <a:t>Espaces thématiques, échanges collaboratifs « communauté de pratique », forum, FAQ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751642" y="4869160"/>
            <a:ext cx="7747412" cy="13119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tx1"/>
                </a:solidFill>
              </a:rPr>
              <a:t>Enrichi au fur et à mesure par de nouvelles productions élaborées en réponse à une demande ponctuelle et ayant une portée plus générale</a:t>
            </a:r>
          </a:p>
        </p:txBody>
      </p:sp>
    </p:spTree>
    <p:extLst>
      <p:ext uri="{BB962C8B-B14F-4D97-AF65-F5344CB8AC3E}">
        <p14:creationId xmlns:p14="http://schemas.microsoft.com/office/powerpoint/2010/main" val="189627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>
                <a:solidFill>
                  <a:srgbClr val="002060"/>
                </a:solidFill>
              </a:rPr>
              <a:t>Calendrier</a:t>
            </a:r>
          </a:p>
        </p:txBody>
      </p:sp>
      <p:pic>
        <p:nvPicPr>
          <p:cNvPr id="12" name="Imag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8832304" y="37073"/>
            <a:ext cx="1333500" cy="486410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1804972" y="1396994"/>
            <a:ext cx="7747412" cy="11679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tx1"/>
                </a:solidFill>
              </a:rPr>
              <a:t>Objectif d’ouverture du guichet support &amp; orientation et du centre de ressources  : début janvier 2017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51642" y="3068960"/>
            <a:ext cx="7747412" cy="10081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tx1"/>
                </a:solidFill>
              </a:rPr>
              <a:t>Présentation du dispositif aux ARS : journée nationale CMSI ARS le ../..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751642" y="4869160"/>
            <a:ext cx="7747412" cy="13119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tx1"/>
                </a:solidFill>
              </a:rPr>
              <a:t>Tour de présentation et région et planification des comités régionaux : </a:t>
            </a:r>
            <a:r>
              <a:rPr lang="fr-FR" sz="2400" b="1">
                <a:solidFill>
                  <a:schemeClr val="tx1"/>
                </a:solidFill>
              </a:rPr>
              <a:t>à planifier</a:t>
            </a:r>
            <a:endParaRPr lang="fr-F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2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libre 2"/>
          <p:cNvSpPr/>
          <p:nvPr/>
        </p:nvSpPr>
        <p:spPr>
          <a:xfrm>
            <a:off x="1990200" y="2979272"/>
            <a:ext cx="2521624" cy="2898000"/>
          </a:xfrm>
          <a:custGeom>
            <a:avLst/>
            <a:gdLst>
              <a:gd name="connsiteX0" fmla="*/ 0 w 8282264"/>
              <a:gd name="connsiteY0" fmla="*/ 97502 h 585000"/>
              <a:gd name="connsiteX1" fmla="*/ 97502 w 8282264"/>
              <a:gd name="connsiteY1" fmla="*/ 0 h 585000"/>
              <a:gd name="connsiteX2" fmla="*/ 8184762 w 8282264"/>
              <a:gd name="connsiteY2" fmla="*/ 0 h 585000"/>
              <a:gd name="connsiteX3" fmla="*/ 8282264 w 8282264"/>
              <a:gd name="connsiteY3" fmla="*/ 97502 h 585000"/>
              <a:gd name="connsiteX4" fmla="*/ 8282264 w 8282264"/>
              <a:gd name="connsiteY4" fmla="*/ 487498 h 585000"/>
              <a:gd name="connsiteX5" fmla="*/ 8184762 w 8282264"/>
              <a:gd name="connsiteY5" fmla="*/ 585000 h 585000"/>
              <a:gd name="connsiteX6" fmla="*/ 97502 w 8282264"/>
              <a:gd name="connsiteY6" fmla="*/ 585000 h 585000"/>
              <a:gd name="connsiteX7" fmla="*/ 0 w 8282264"/>
              <a:gd name="connsiteY7" fmla="*/ 487498 h 585000"/>
              <a:gd name="connsiteX8" fmla="*/ 0 w 8282264"/>
              <a:gd name="connsiteY8" fmla="*/ 97502 h 58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82264" h="585000">
                <a:moveTo>
                  <a:pt x="0" y="97502"/>
                </a:moveTo>
                <a:cubicBezTo>
                  <a:pt x="0" y="43653"/>
                  <a:pt x="43653" y="0"/>
                  <a:pt x="97502" y="0"/>
                </a:cubicBezTo>
                <a:lnTo>
                  <a:pt x="8184762" y="0"/>
                </a:lnTo>
                <a:cubicBezTo>
                  <a:pt x="8238611" y="0"/>
                  <a:pt x="8282264" y="43653"/>
                  <a:pt x="8282264" y="97502"/>
                </a:cubicBezTo>
                <a:lnTo>
                  <a:pt x="8282264" y="487498"/>
                </a:lnTo>
                <a:cubicBezTo>
                  <a:pt x="8282264" y="541347"/>
                  <a:pt x="8238611" y="585000"/>
                  <a:pt x="8184762" y="585000"/>
                </a:cubicBezTo>
                <a:lnTo>
                  <a:pt x="97502" y="585000"/>
                </a:lnTo>
                <a:cubicBezTo>
                  <a:pt x="43653" y="585000"/>
                  <a:pt x="0" y="541347"/>
                  <a:pt x="0" y="487498"/>
                </a:cubicBezTo>
                <a:lnTo>
                  <a:pt x="0" y="9750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3500">
            <a:solidFill>
              <a:srgbClr val="FF000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807" tIns="123807" rIns="123807" bIns="123807" numCol="1" spcCol="1270" anchor="ctr" anchorCtr="0">
            <a:no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500" b="1" dirty="0">
                <a:solidFill>
                  <a:schemeClr val="tx1"/>
                </a:solidFill>
              </a:rPr>
              <a:t>Guichet de support et d’orientation </a:t>
            </a:r>
            <a:endParaRPr lang="fr-FR" sz="2500" dirty="0">
              <a:solidFill>
                <a:schemeClr val="tx1"/>
              </a:solidFill>
            </a:endParaRPr>
          </a:p>
        </p:txBody>
      </p:sp>
      <p:sp>
        <p:nvSpPr>
          <p:cNvPr id="5" name="Forme libre 4"/>
          <p:cNvSpPr/>
          <p:nvPr/>
        </p:nvSpPr>
        <p:spPr>
          <a:xfrm>
            <a:off x="4726504" y="2961592"/>
            <a:ext cx="2521624" cy="2898000"/>
          </a:xfrm>
          <a:custGeom>
            <a:avLst/>
            <a:gdLst>
              <a:gd name="connsiteX0" fmla="*/ 0 w 8282264"/>
              <a:gd name="connsiteY0" fmla="*/ 97502 h 585000"/>
              <a:gd name="connsiteX1" fmla="*/ 97502 w 8282264"/>
              <a:gd name="connsiteY1" fmla="*/ 0 h 585000"/>
              <a:gd name="connsiteX2" fmla="*/ 8184762 w 8282264"/>
              <a:gd name="connsiteY2" fmla="*/ 0 h 585000"/>
              <a:gd name="connsiteX3" fmla="*/ 8282264 w 8282264"/>
              <a:gd name="connsiteY3" fmla="*/ 97502 h 585000"/>
              <a:gd name="connsiteX4" fmla="*/ 8282264 w 8282264"/>
              <a:gd name="connsiteY4" fmla="*/ 487498 h 585000"/>
              <a:gd name="connsiteX5" fmla="*/ 8184762 w 8282264"/>
              <a:gd name="connsiteY5" fmla="*/ 585000 h 585000"/>
              <a:gd name="connsiteX6" fmla="*/ 97502 w 8282264"/>
              <a:gd name="connsiteY6" fmla="*/ 585000 h 585000"/>
              <a:gd name="connsiteX7" fmla="*/ 0 w 8282264"/>
              <a:gd name="connsiteY7" fmla="*/ 487498 h 585000"/>
              <a:gd name="connsiteX8" fmla="*/ 0 w 8282264"/>
              <a:gd name="connsiteY8" fmla="*/ 97502 h 58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82264" h="585000">
                <a:moveTo>
                  <a:pt x="0" y="97502"/>
                </a:moveTo>
                <a:cubicBezTo>
                  <a:pt x="0" y="43653"/>
                  <a:pt x="43653" y="0"/>
                  <a:pt x="97502" y="0"/>
                </a:cubicBezTo>
                <a:lnTo>
                  <a:pt x="8184762" y="0"/>
                </a:lnTo>
                <a:cubicBezTo>
                  <a:pt x="8238611" y="0"/>
                  <a:pt x="8282264" y="43653"/>
                  <a:pt x="8282264" y="97502"/>
                </a:cubicBezTo>
                <a:lnTo>
                  <a:pt x="8282264" y="487498"/>
                </a:lnTo>
                <a:cubicBezTo>
                  <a:pt x="8282264" y="541347"/>
                  <a:pt x="8238611" y="585000"/>
                  <a:pt x="8184762" y="585000"/>
                </a:cubicBezTo>
                <a:lnTo>
                  <a:pt x="97502" y="585000"/>
                </a:lnTo>
                <a:cubicBezTo>
                  <a:pt x="43653" y="585000"/>
                  <a:pt x="0" y="541347"/>
                  <a:pt x="0" y="487498"/>
                </a:cubicBezTo>
                <a:lnTo>
                  <a:pt x="0" y="9750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807" tIns="123807" rIns="123807" bIns="123807" numCol="1" spcCol="1270" anchor="ctr" anchorCtr="0">
            <a:no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500" b="1" dirty="0">
                <a:solidFill>
                  <a:schemeClr val="tx1"/>
                </a:solidFill>
              </a:rPr>
              <a:t>Animation de la communauté GHT </a:t>
            </a:r>
            <a:endParaRPr lang="fr-FR" sz="2500" dirty="0">
              <a:solidFill>
                <a:schemeClr val="tx1"/>
              </a:solidFill>
            </a:endParaRPr>
          </a:p>
        </p:txBody>
      </p:sp>
      <p:sp>
        <p:nvSpPr>
          <p:cNvPr id="6" name="Forme libre 5"/>
          <p:cNvSpPr/>
          <p:nvPr/>
        </p:nvSpPr>
        <p:spPr>
          <a:xfrm>
            <a:off x="7534816" y="2979272"/>
            <a:ext cx="2521624" cy="2898000"/>
          </a:xfrm>
          <a:custGeom>
            <a:avLst/>
            <a:gdLst>
              <a:gd name="connsiteX0" fmla="*/ 0 w 8282264"/>
              <a:gd name="connsiteY0" fmla="*/ 97502 h 585000"/>
              <a:gd name="connsiteX1" fmla="*/ 97502 w 8282264"/>
              <a:gd name="connsiteY1" fmla="*/ 0 h 585000"/>
              <a:gd name="connsiteX2" fmla="*/ 8184762 w 8282264"/>
              <a:gd name="connsiteY2" fmla="*/ 0 h 585000"/>
              <a:gd name="connsiteX3" fmla="*/ 8282264 w 8282264"/>
              <a:gd name="connsiteY3" fmla="*/ 97502 h 585000"/>
              <a:gd name="connsiteX4" fmla="*/ 8282264 w 8282264"/>
              <a:gd name="connsiteY4" fmla="*/ 487498 h 585000"/>
              <a:gd name="connsiteX5" fmla="*/ 8184762 w 8282264"/>
              <a:gd name="connsiteY5" fmla="*/ 585000 h 585000"/>
              <a:gd name="connsiteX6" fmla="*/ 97502 w 8282264"/>
              <a:gd name="connsiteY6" fmla="*/ 585000 h 585000"/>
              <a:gd name="connsiteX7" fmla="*/ 0 w 8282264"/>
              <a:gd name="connsiteY7" fmla="*/ 487498 h 585000"/>
              <a:gd name="connsiteX8" fmla="*/ 0 w 8282264"/>
              <a:gd name="connsiteY8" fmla="*/ 97502 h 58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82264" h="585000">
                <a:moveTo>
                  <a:pt x="0" y="97502"/>
                </a:moveTo>
                <a:cubicBezTo>
                  <a:pt x="0" y="43653"/>
                  <a:pt x="43653" y="0"/>
                  <a:pt x="97502" y="0"/>
                </a:cubicBezTo>
                <a:lnTo>
                  <a:pt x="8184762" y="0"/>
                </a:lnTo>
                <a:cubicBezTo>
                  <a:pt x="8238611" y="0"/>
                  <a:pt x="8282264" y="43653"/>
                  <a:pt x="8282264" y="97502"/>
                </a:cubicBezTo>
                <a:lnTo>
                  <a:pt x="8282264" y="487498"/>
                </a:lnTo>
                <a:cubicBezTo>
                  <a:pt x="8282264" y="541347"/>
                  <a:pt x="8238611" y="585000"/>
                  <a:pt x="8184762" y="585000"/>
                </a:cubicBezTo>
                <a:lnTo>
                  <a:pt x="97502" y="585000"/>
                </a:lnTo>
                <a:cubicBezTo>
                  <a:pt x="43653" y="585000"/>
                  <a:pt x="0" y="541347"/>
                  <a:pt x="0" y="487498"/>
                </a:cubicBezTo>
                <a:lnTo>
                  <a:pt x="0" y="97502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807" tIns="123807" rIns="123807" bIns="123807" numCol="1" spcCol="1270" anchor="ctr" anchorCtr="0">
            <a:no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500" b="1" dirty="0"/>
              <a:t>Suivi de la convergence SI GHT</a:t>
            </a:r>
            <a:endParaRPr lang="fr-FR" sz="2500" dirty="0"/>
          </a:p>
        </p:txBody>
      </p:sp>
      <p:sp>
        <p:nvSpPr>
          <p:cNvPr id="7" name="ZoneTexte 6"/>
          <p:cNvSpPr txBox="1"/>
          <p:nvPr/>
        </p:nvSpPr>
        <p:spPr>
          <a:xfrm>
            <a:off x="1034324" y="910461"/>
            <a:ext cx="10103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Les trois axes du dispositif national </a:t>
            </a:r>
            <a:r>
              <a:rPr lang="fr-FR" sz="2800" b="1" dirty="0" smtClean="0"/>
              <a:t>d’appui à la convergence </a:t>
            </a:r>
            <a:r>
              <a:rPr lang="fr-FR" sz="2800" b="1" dirty="0"/>
              <a:t>SI GHT</a:t>
            </a:r>
          </a:p>
        </p:txBody>
      </p:sp>
    </p:spTree>
    <p:extLst>
      <p:ext uri="{BB962C8B-B14F-4D97-AF65-F5344CB8AC3E}">
        <p14:creationId xmlns:p14="http://schemas.microsoft.com/office/powerpoint/2010/main" val="260827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804972" y="1396994"/>
            <a:ext cx="7747412" cy="1743974"/>
          </a:xfrm>
          <a:prstGeom prst="roundRect">
            <a:avLst/>
          </a:prstGeom>
          <a:solidFill>
            <a:srgbClr val="EE7F00">
              <a:lumMod val="20000"/>
              <a:lumOff val="80000"/>
            </a:srgbClr>
          </a:solidFill>
          <a:ln w="25400" cap="flat" cmpd="sng" algn="ctr">
            <a:solidFill>
              <a:srgbClr val="006AB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kern="0" dirty="0">
                <a:solidFill>
                  <a:srgbClr val="000000"/>
                </a:solidFill>
                <a:latin typeface="Arial"/>
              </a:rPr>
              <a:t>Alimenté par les bases documentaires ANAP, ASIP Santé, (et potentiellement d’autres)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kern="0" dirty="0">
                <a:solidFill>
                  <a:srgbClr val="000000"/>
                </a:solidFill>
                <a:latin typeface="Arial"/>
              </a:rPr>
              <a:t>Outils d’assistance et de guidage dans la recherche      </a:t>
            </a:r>
            <a:endParaRPr lang="fr-FR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764759" y="3704409"/>
            <a:ext cx="7747412" cy="1008112"/>
          </a:xfrm>
          <a:prstGeom prst="roundRect">
            <a:avLst/>
          </a:prstGeom>
          <a:solidFill>
            <a:srgbClr val="EE7F00">
              <a:lumMod val="20000"/>
              <a:lumOff val="80000"/>
            </a:srgbClr>
          </a:solidFill>
          <a:ln w="25400" cap="flat" cmpd="sng" algn="ctr">
            <a:solidFill>
              <a:srgbClr val="006AB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kern="0" dirty="0">
                <a:solidFill>
                  <a:srgbClr val="000000"/>
                </a:solidFill>
                <a:latin typeface="Arial"/>
              </a:rPr>
              <a:t>Espaces thématiques, échanges collaboratifs au sein de « communautés de pratique », forum, FAQ</a:t>
            </a:r>
            <a:endParaRPr lang="fr-FR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759404" y="5213418"/>
            <a:ext cx="7747412" cy="1311926"/>
          </a:xfrm>
          <a:prstGeom prst="roundRect">
            <a:avLst/>
          </a:prstGeom>
          <a:solidFill>
            <a:srgbClr val="EE7F00">
              <a:lumMod val="20000"/>
              <a:lumOff val="80000"/>
            </a:srgbClr>
          </a:solidFill>
          <a:ln w="25400" cap="flat" cmpd="sng" algn="ctr">
            <a:solidFill>
              <a:srgbClr val="006AB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kern="0" dirty="0">
                <a:solidFill>
                  <a:srgbClr val="000000"/>
                </a:solidFill>
                <a:latin typeface="Arial"/>
              </a:rPr>
              <a:t>Enrichi au fur et à mesure par de nouvelles productions élaborées en réponse à une demande ponctuelle et ayant une portée plus générale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834641" y="1213356"/>
            <a:ext cx="3672408" cy="504056"/>
          </a:xfrm>
          <a:prstGeom prst="roundRect">
            <a:avLst/>
          </a:prstGeom>
          <a:solidFill>
            <a:srgbClr val="006AB2"/>
          </a:solidFill>
          <a:ln w="25400" cap="flat" cmpd="sng" algn="ctr">
            <a:solidFill>
              <a:srgbClr val="006AB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kern="0" dirty="0">
                <a:solidFill>
                  <a:srgbClr val="FFFFFF"/>
                </a:solidFill>
                <a:latin typeface="Arial"/>
              </a:rPr>
              <a:t>ESPACE DOCUMENTAIRE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806933" y="3297607"/>
            <a:ext cx="3700117" cy="504056"/>
          </a:xfrm>
          <a:prstGeom prst="roundRect">
            <a:avLst/>
          </a:prstGeom>
          <a:solidFill>
            <a:srgbClr val="006AB2"/>
          </a:solidFill>
          <a:ln w="25400" cap="flat" cmpd="sng" algn="ctr">
            <a:solidFill>
              <a:srgbClr val="006AB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kern="0" dirty="0">
                <a:solidFill>
                  <a:srgbClr val="FFFFFF"/>
                </a:solidFill>
                <a:latin typeface="Arial"/>
              </a:rPr>
              <a:t>TRAVAIL COLLABORATIF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813253" y="4869160"/>
            <a:ext cx="3700117" cy="504056"/>
          </a:xfrm>
          <a:prstGeom prst="roundRect">
            <a:avLst/>
          </a:prstGeom>
          <a:solidFill>
            <a:srgbClr val="006AB2"/>
          </a:solidFill>
          <a:ln w="25400" cap="flat" cmpd="sng" algn="ctr">
            <a:solidFill>
              <a:srgbClr val="006AB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kern="0" dirty="0">
                <a:solidFill>
                  <a:srgbClr val="FFFFFF"/>
                </a:solidFill>
                <a:latin typeface="Arial"/>
              </a:rPr>
              <a:t>CAPITALISATION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990201" y="764704"/>
            <a:ext cx="813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hlinkClick r:id="rId2"/>
              </a:rPr>
              <a:t>www.si-ght.fr</a:t>
            </a:r>
            <a:r>
              <a:rPr lang="fr-FR" sz="2000" b="1" dirty="0" smtClean="0"/>
              <a:t>      Guichet de Support et d’orientation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79934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75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52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32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19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631505" y="836712"/>
            <a:ext cx="7569991" cy="3181350"/>
          </a:xfrm>
        </p:spPr>
        <p:txBody>
          <a:bodyPr/>
          <a:lstStyle/>
          <a:p>
            <a:pPr>
              <a:buSzTx/>
            </a:pPr>
            <a:r>
              <a:rPr lang="fr-FR" altLang="fr-FR" dirty="0">
                <a:latin typeface="Arial" charset="0"/>
                <a:cs typeface="Arial" charset="0"/>
              </a:rPr>
              <a:t> </a:t>
            </a:r>
            <a:r>
              <a:rPr lang="fr-FR" altLang="fr-FR" dirty="0" smtClean="0">
                <a:latin typeface="Arial" charset="0"/>
                <a:cs typeface="Arial" charset="0"/>
              </a:rPr>
              <a:t>Agence créée </a:t>
            </a:r>
            <a:r>
              <a:rPr lang="fr-FR" altLang="fr-FR" dirty="0">
                <a:latin typeface="Arial" charset="0"/>
                <a:cs typeface="Arial" charset="0"/>
              </a:rPr>
              <a:t>en 2009 : </a:t>
            </a:r>
          </a:p>
          <a:p>
            <a:pPr lvl="1">
              <a:buSzTx/>
              <a:buFont typeface="Arial" charset="0"/>
              <a:buChar char="•"/>
              <a:tabLst/>
            </a:pPr>
            <a:r>
              <a:rPr lang="fr-FR" altLang="fr-FR" sz="1600" dirty="0">
                <a:latin typeface="Arial" charset="0"/>
                <a:cs typeface="Arial" charset="0"/>
              </a:rPr>
              <a:t>Conseil d’administration comprenant l’Etat, l’UNCAM, la CNSA, les fédérations représentatives des établissements de santé et médico-sociaux et un représentant des usagers</a:t>
            </a:r>
          </a:p>
          <a:p>
            <a:pPr lvl="1">
              <a:buSzTx/>
              <a:buFont typeface="Arial" charset="0"/>
              <a:buChar char="•"/>
              <a:tabLst/>
            </a:pPr>
            <a:r>
              <a:rPr lang="fr-FR" altLang="fr-FR" sz="1600" dirty="0">
                <a:latin typeface="Arial" charset="0"/>
                <a:cs typeface="Arial" charset="0"/>
              </a:rPr>
              <a:t>96 professionnels issus du terrain</a:t>
            </a:r>
          </a:p>
          <a:p>
            <a:pPr lvl="1" eaLnBrk="1" hangingPunct="1">
              <a:buSzTx/>
              <a:buFont typeface="Arial" charset="0"/>
              <a:buChar char="•"/>
              <a:tabLst/>
            </a:pPr>
            <a:endParaRPr lang="fr-FR" altLang="fr-FR" sz="1050" dirty="0">
              <a:latin typeface="Arial" charset="0"/>
              <a:cs typeface="Arial" charset="0"/>
            </a:endParaRPr>
          </a:p>
          <a:p>
            <a:pPr>
              <a:buSzTx/>
            </a:pPr>
            <a:r>
              <a:rPr lang="fr-FR" altLang="fr-FR" dirty="0">
                <a:latin typeface="Arial" charset="0"/>
                <a:cs typeface="Arial" charset="0"/>
              </a:rPr>
              <a:t>Le rôle de l’ANAP consiste à :</a:t>
            </a:r>
          </a:p>
          <a:p>
            <a:pPr lvl="1">
              <a:buSzTx/>
              <a:buFont typeface="Arial" charset="0"/>
              <a:buChar char="•"/>
              <a:tabLst/>
            </a:pPr>
            <a:r>
              <a:rPr lang="fr-FR" altLang="fr-FR" sz="1600" dirty="0">
                <a:latin typeface="Arial" charset="0"/>
                <a:cs typeface="Arial" charset="0"/>
              </a:rPr>
              <a:t>éclairer les acteurs sur les méthodes à mettre en œuvre pour améliorer la performance des organisations de santé</a:t>
            </a:r>
          </a:p>
          <a:p>
            <a:pPr lvl="1">
              <a:buSzTx/>
              <a:buFont typeface="Arial" charset="0"/>
              <a:buChar char="•"/>
              <a:tabLst/>
            </a:pPr>
            <a:r>
              <a:rPr lang="fr-FR" altLang="fr-FR" sz="1600" dirty="0">
                <a:latin typeface="Arial" charset="0"/>
                <a:cs typeface="Arial" charset="0"/>
              </a:rPr>
              <a:t>conduire des actions d’accompagnement auprès des professionnels pour garantir l’obtention de résultats rapides et pérennes.</a:t>
            </a:r>
          </a:p>
          <a:p>
            <a:pPr>
              <a:buSzTx/>
            </a:pPr>
            <a:endParaRPr lang="fr-FR" altLang="fr-FR" dirty="0">
              <a:latin typeface="Arial" charset="0"/>
              <a:cs typeface="Arial" charset="0"/>
            </a:endParaRPr>
          </a:p>
          <a:p>
            <a:pPr>
              <a:buSzTx/>
            </a:pPr>
            <a:r>
              <a:rPr lang="fr-FR" altLang="fr-FR" dirty="0">
                <a:latin typeface="Arial" charset="0"/>
                <a:cs typeface="Arial" charset="0"/>
              </a:rPr>
              <a:t>Les trois niveaux d’intervention de l’ANAP :</a:t>
            </a:r>
          </a:p>
          <a:p>
            <a:pPr lvl="1">
              <a:buSzTx/>
              <a:buFont typeface="Arial" charset="0"/>
              <a:buChar char="•"/>
              <a:tabLst/>
            </a:pPr>
            <a:r>
              <a:rPr lang="fr-FR" altLang="fr-FR" sz="1600" dirty="0">
                <a:latin typeface="Arial" charset="0"/>
                <a:cs typeface="Arial" charset="0"/>
              </a:rPr>
              <a:t>Au niveau du </a:t>
            </a:r>
            <a:r>
              <a:rPr lang="fr-FR" altLang="fr-FR" sz="1600" u="sng" dirty="0">
                <a:latin typeface="Arial" charset="0"/>
                <a:cs typeface="Arial" charset="0"/>
              </a:rPr>
              <a:t>système de santé</a:t>
            </a:r>
            <a:r>
              <a:rPr lang="fr-FR" altLang="fr-FR" sz="1600" dirty="0">
                <a:latin typeface="Arial" charset="0"/>
                <a:cs typeface="Arial" charset="0"/>
              </a:rPr>
              <a:t>, l’insertion pertinente de l’action des établissements dans leur environnement, en particulier à l’échelon territorial</a:t>
            </a:r>
          </a:p>
          <a:p>
            <a:pPr lvl="1">
              <a:buSzTx/>
              <a:buFont typeface="Arial" charset="0"/>
              <a:buChar char="•"/>
              <a:tabLst/>
            </a:pPr>
            <a:r>
              <a:rPr lang="fr-FR" altLang="fr-FR" sz="1600" dirty="0">
                <a:latin typeface="Arial" charset="0"/>
                <a:cs typeface="Arial" charset="0"/>
              </a:rPr>
              <a:t>Au niveau des </a:t>
            </a:r>
            <a:r>
              <a:rPr lang="fr-FR" altLang="fr-FR" sz="1600" u="sng" dirty="0">
                <a:latin typeface="Arial" charset="0"/>
                <a:cs typeface="Arial" charset="0"/>
              </a:rPr>
              <a:t>structures</a:t>
            </a:r>
            <a:r>
              <a:rPr lang="fr-FR" altLang="fr-FR" sz="1600" dirty="0">
                <a:latin typeface="Arial" charset="0"/>
                <a:cs typeface="Arial" charset="0"/>
              </a:rPr>
              <a:t>, l’amélioration de l’efficacité des processus clefs au sein des établissements</a:t>
            </a:r>
          </a:p>
          <a:p>
            <a:pPr lvl="1">
              <a:buSzTx/>
              <a:buFont typeface="Arial" charset="0"/>
              <a:buChar char="•"/>
              <a:tabLst/>
            </a:pPr>
            <a:r>
              <a:rPr lang="fr-FR" altLang="fr-FR" sz="1600" dirty="0">
                <a:latin typeface="Arial" charset="0"/>
                <a:cs typeface="Arial" charset="0"/>
              </a:rPr>
              <a:t>Au niveau des </a:t>
            </a:r>
            <a:r>
              <a:rPr lang="fr-FR" altLang="fr-FR" sz="1600" u="sng" dirty="0">
                <a:latin typeface="Arial" charset="0"/>
                <a:cs typeface="Arial" charset="0"/>
              </a:rPr>
              <a:t>acteurs</a:t>
            </a:r>
            <a:r>
              <a:rPr lang="fr-FR" altLang="fr-FR" sz="1600" dirty="0">
                <a:latin typeface="Arial" charset="0"/>
                <a:cs typeface="Arial" charset="0"/>
              </a:rPr>
              <a:t>, la diffusion des outils et méthodes destinés à accroître l’efficience auprès des professionnels</a:t>
            </a:r>
          </a:p>
        </p:txBody>
      </p:sp>
      <p:sp>
        <p:nvSpPr>
          <p:cNvPr id="7" name="Titre 3"/>
          <p:cNvSpPr txBox="1">
            <a:spLocks/>
          </p:cNvSpPr>
          <p:nvPr/>
        </p:nvSpPr>
        <p:spPr>
          <a:xfrm>
            <a:off x="4475820" y="998741"/>
            <a:ext cx="4968552" cy="257867"/>
          </a:xfrm>
          <a:prstGeom prst="rect">
            <a:avLst/>
          </a:prstGeom>
        </p:spPr>
        <p:txBody>
          <a:bodyPr vert="horz" wrap="none" lIns="0" tIns="0" rIns="26963" bIns="0" rtlCol="0" anchor="t" anchorCtr="0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fr-FR" sz="1500" b="1" dirty="0">
                <a:solidFill>
                  <a:prstClr val="white"/>
                </a:solidFill>
                <a:latin typeface="Arial"/>
                <a:cs typeface="Arial"/>
              </a:rPr>
              <a:t>Présentation de l’ANAP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863752" y="-105232"/>
            <a:ext cx="6480720" cy="694224"/>
          </a:xfrm>
        </p:spPr>
        <p:txBody>
          <a:bodyPr>
            <a:no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Présentation de l’ANAP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4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8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63462" y="0"/>
            <a:ext cx="8928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Collège EXPERTS  FHF / ANAP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99090" y="725212"/>
            <a:ext cx="104210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Collège de 11 professionnels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Séminaire d’installation le 26/01/2017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Organisation générale et articulations avec l’ensemble des composantes du dispositif d’accompagnement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Méthodes de travail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Priorités et programme de travail pour 2017</a:t>
            </a:r>
            <a:endParaRPr lang="fr-FR" sz="24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89187" y="3402868"/>
            <a:ext cx="3074276" cy="32659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Gouvernance, Organisation et Métiers de la DSI commune</a:t>
            </a:r>
          </a:p>
          <a:p>
            <a:pPr algn="ctr"/>
            <a:endParaRPr lang="fr-FR" sz="2000" b="1" dirty="0"/>
          </a:p>
          <a:p>
            <a:r>
              <a:rPr lang="fr-FR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Approche SWOT pour valoriser l’intérêt de la DSI commune et réussir sa construction</a:t>
            </a:r>
            <a:endParaRPr lang="fr-FR" sz="2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384324" y="3402867"/>
            <a:ext cx="2811517" cy="32659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Externalisation </a:t>
            </a:r>
            <a:b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 SI GHT</a:t>
            </a:r>
          </a:p>
          <a:p>
            <a:pPr algn="ctr"/>
            <a:endParaRPr lang="fr-FR" sz="2000" b="1" dirty="0" smtClean="0"/>
          </a:p>
          <a:p>
            <a:pPr algn="ctr"/>
            <a:endParaRPr lang="fr-FR" sz="2000" b="1" dirty="0" smtClean="0"/>
          </a:p>
          <a:p>
            <a:r>
              <a:rPr lang="fr-FR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Critères pour décider</a:t>
            </a:r>
          </a:p>
          <a:p>
            <a:r>
              <a:rPr lang="fr-FR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Précautions</a:t>
            </a:r>
          </a:p>
          <a:p>
            <a:r>
              <a:rPr lang="fr-FR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Éléments clés pour la contractualisation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6287806" y="3402866"/>
            <a:ext cx="2887718" cy="32659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Urbanisation </a:t>
            </a:r>
            <a:b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 SI GHT</a:t>
            </a:r>
          </a:p>
          <a:p>
            <a:pPr algn="ctr"/>
            <a:endParaRPr lang="fr-FR" sz="2000" b="1" dirty="0" smtClean="0"/>
          </a:p>
          <a:p>
            <a:pPr algn="ctr"/>
            <a:endParaRPr lang="fr-FR" sz="2000" b="1" dirty="0" smtClean="0"/>
          </a:p>
          <a:p>
            <a:pPr algn="ctr"/>
            <a:endParaRPr lang="fr-FR" sz="2000" b="1" dirty="0"/>
          </a:p>
          <a:p>
            <a:r>
              <a:rPr lang="fr-FR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Articulation du SI GHT avec l’environnement (SI régional de santé)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9267489" y="3402865"/>
            <a:ext cx="2761601" cy="32659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Stratégie d’Achat : Particularités propres au SI</a:t>
            </a:r>
          </a:p>
          <a:p>
            <a:pPr algn="ctr"/>
            <a:endParaRPr lang="fr-FR" sz="2000" b="1" dirty="0" smtClean="0"/>
          </a:p>
          <a:p>
            <a:pPr algn="ctr"/>
            <a:endParaRPr lang="fr-FR" sz="2000" b="1" dirty="0" smtClean="0"/>
          </a:p>
          <a:p>
            <a:r>
              <a:rPr lang="fr-FR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 lien avec les groupes de travail Achat</a:t>
            </a:r>
          </a:p>
        </p:txBody>
      </p:sp>
    </p:spTree>
    <p:extLst>
      <p:ext uri="{BB962C8B-B14F-4D97-AF65-F5344CB8AC3E}">
        <p14:creationId xmlns:p14="http://schemas.microsoft.com/office/powerpoint/2010/main" val="147243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libre 2"/>
          <p:cNvSpPr/>
          <p:nvPr/>
        </p:nvSpPr>
        <p:spPr>
          <a:xfrm>
            <a:off x="693063" y="1760071"/>
            <a:ext cx="2994082" cy="3906802"/>
          </a:xfrm>
          <a:custGeom>
            <a:avLst/>
            <a:gdLst>
              <a:gd name="connsiteX0" fmla="*/ 0 w 8282264"/>
              <a:gd name="connsiteY0" fmla="*/ 97502 h 585000"/>
              <a:gd name="connsiteX1" fmla="*/ 97502 w 8282264"/>
              <a:gd name="connsiteY1" fmla="*/ 0 h 585000"/>
              <a:gd name="connsiteX2" fmla="*/ 8184762 w 8282264"/>
              <a:gd name="connsiteY2" fmla="*/ 0 h 585000"/>
              <a:gd name="connsiteX3" fmla="*/ 8282264 w 8282264"/>
              <a:gd name="connsiteY3" fmla="*/ 97502 h 585000"/>
              <a:gd name="connsiteX4" fmla="*/ 8282264 w 8282264"/>
              <a:gd name="connsiteY4" fmla="*/ 487498 h 585000"/>
              <a:gd name="connsiteX5" fmla="*/ 8184762 w 8282264"/>
              <a:gd name="connsiteY5" fmla="*/ 585000 h 585000"/>
              <a:gd name="connsiteX6" fmla="*/ 97502 w 8282264"/>
              <a:gd name="connsiteY6" fmla="*/ 585000 h 585000"/>
              <a:gd name="connsiteX7" fmla="*/ 0 w 8282264"/>
              <a:gd name="connsiteY7" fmla="*/ 487498 h 585000"/>
              <a:gd name="connsiteX8" fmla="*/ 0 w 8282264"/>
              <a:gd name="connsiteY8" fmla="*/ 97502 h 58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82264" h="585000">
                <a:moveTo>
                  <a:pt x="0" y="97502"/>
                </a:moveTo>
                <a:cubicBezTo>
                  <a:pt x="0" y="43653"/>
                  <a:pt x="43653" y="0"/>
                  <a:pt x="97502" y="0"/>
                </a:cubicBezTo>
                <a:lnTo>
                  <a:pt x="8184762" y="0"/>
                </a:lnTo>
                <a:cubicBezTo>
                  <a:pt x="8238611" y="0"/>
                  <a:pt x="8282264" y="43653"/>
                  <a:pt x="8282264" y="97502"/>
                </a:cubicBezTo>
                <a:lnTo>
                  <a:pt x="8282264" y="487498"/>
                </a:lnTo>
                <a:cubicBezTo>
                  <a:pt x="8282264" y="541347"/>
                  <a:pt x="8238611" y="585000"/>
                  <a:pt x="8184762" y="585000"/>
                </a:cubicBezTo>
                <a:lnTo>
                  <a:pt x="97502" y="585000"/>
                </a:lnTo>
                <a:cubicBezTo>
                  <a:pt x="43653" y="585000"/>
                  <a:pt x="0" y="541347"/>
                  <a:pt x="0" y="487498"/>
                </a:cubicBezTo>
                <a:lnTo>
                  <a:pt x="0" y="9750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01600"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807" tIns="123807" rIns="123807" bIns="123807" numCol="1" spcCol="1270" anchor="ctr" anchorCtr="0">
            <a:no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4400" b="1" dirty="0" smtClean="0">
                <a:solidFill>
                  <a:schemeClr val="tx1"/>
                </a:solidFill>
              </a:rPr>
              <a:t>Le site</a:t>
            </a:r>
            <a:br>
              <a:rPr lang="fr-FR" sz="4400" b="1" dirty="0" smtClean="0">
                <a:solidFill>
                  <a:schemeClr val="tx1"/>
                </a:solidFill>
              </a:rPr>
            </a:br>
            <a:r>
              <a:rPr lang="fr-FR" sz="4400" b="1" dirty="0" smtClean="0">
                <a:solidFill>
                  <a:schemeClr val="tx1"/>
                </a:solidFill>
              </a:rPr>
              <a:t>si-ght.fr</a:t>
            </a:r>
          </a:p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600" b="1" dirty="0" smtClean="0">
                <a:solidFill>
                  <a:schemeClr val="tx1"/>
                </a:solidFill>
              </a:rPr>
              <a:t>Groupes Thématiques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5" name="Forme libre 4"/>
          <p:cNvSpPr/>
          <p:nvPr/>
        </p:nvSpPr>
        <p:spPr>
          <a:xfrm>
            <a:off x="4429752" y="1717960"/>
            <a:ext cx="3176337" cy="3991023"/>
          </a:xfrm>
          <a:custGeom>
            <a:avLst/>
            <a:gdLst>
              <a:gd name="connsiteX0" fmla="*/ 0 w 8282264"/>
              <a:gd name="connsiteY0" fmla="*/ 97502 h 585000"/>
              <a:gd name="connsiteX1" fmla="*/ 97502 w 8282264"/>
              <a:gd name="connsiteY1" fmla="*/ 0 h 585000"/>
              <a:gd name="connsiteX2" fmla="*/ 8184762 w 8282264"/>
              <a:gd name="connsiteY2" fmla="*/ 0 h 585000"/>
              <a:gd name="connsiteX3" fmla="*/ 8282264 w 8282264"/>
              <a:gd name="connsiteY3" fmla="*/ 97502 h 585000"/>
              <a:gd name="connsiteX4" fmla="*/ 8282264 w 8282264"/>
              <a:gd name="connsiteY4" fmla="*/ 487498 h 585000"/>
              <a:gd name="connsiteX5" fmla="*/ 8184762 w 8282264"/>
              <a:gd name="connsiteY5" fmla="*/ 585000 h 585000"/>
              <a:gd name="connsiteX6" fmla="*/ 97502 w 8282264"/>
              <a:gd name="connsiteY6" fmla="*/ 585000 h 585000"/>
              <a:gd name="connsiteX7" fmla="*/ 0 w 8282264"/>
              <a:gd name="connsiteY7" fmla="*/ 487498 h 585000"/>
              <a:gd name="connsiteX8" fmla="*/ 0 w 8282264"/>
              <a:gd name="connsiteY8" fmla="*/ 97502 h 58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82264" h="585000">
                <a:moveTo>
                  <a:pt x="0" y="97502"/>
                </a:moveTo>
                <a:cubicBezTo>
                  <a:pt x="0" y="43653"/>
                  <a:pt x="43653" y="0"/>
                  <a:pt x="97502" y="0"/>
                </a:cubicBezTo>
                <a:lnTo>
                  <a:pt x="8184762" y="0"/>
                </a:lnTo>
                <a:cubicBezTo>
                  <a:pt x="8238611" y="0"/>
                  <a:pt x="8282264" y="43653"/>
                  <a:pt x="8282264" y="97502"/>
                </a:cubicBezTo>
                <a:lnTo>
                  <a:pt x="8282264" y="487498"/>
                </a:lnTo>
                <a:cubicBezTo>
                  <a:pt x="8282264" y="541347"/>
                  <a:pt x="8238611" y="585000"/>
                  <a:pt x="8184762" y="585000"/>
                </a:cubicBezTo>
                <a:lnTo>
                  <a:pt x="97502" y="585000"/>
                </a:lnTo>
                <a:cubicBezTo>
                  <a:pt x="43653" y="585000"/>
                  <a:pt x="0" y="541347"/>
                  <a:pt x="0" y="487498"/>
                </a:cubicBezTo>
                <a:lnTo>
                  <a:pt x="0" y="9750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807" tIns="123807" rIns="123807" bIns="123807" numCol="1" spcCol="1270" anchor="ctr" anchorCtr="0">
            <a:no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600" b="1" dirty="0" smtClean="0">
                <a:solidFill>
                  <a:schemeClr val="tx1"/>
                </a:solidFill>
              </a:rPr>
              <a:t>Les travaux</a:t>
            </a:r>
            <a:br>
              <a:rPr lang="fr-FR" sz="3600" b="1" dirty="0" smtClean="0">
                <a:solidFill>
                  <a:schemeClr val="tx1"/>
                </a:solidFill>
              </a:rPr>
            </a:br>
            <a:r>
              <a:rPr lang="fr-FR" sz="3600" b="1" dirty="0" smtClean="0">
                <a:solidFill>
                  <a:schemeClr val="tx1"/>
                </a:solidFill>
              </a:rPr>
              <a:t> du collège d’experts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148441" y="31230"/>
            <a:ext cx="7870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Ressources et organisation pour l’appui SI </a:t>
            </a:r>
            <a:r>
              <a:rPr lang="fr-FR" sz="2800" b="1" dirty="0">
                <a:solidFill>
                  <a:schemeClr val="bg1"/>
                </a:solidFill>
              </a:rPr>
              <a:t>GHT</a:t>
            </a:r>
          </a:p>
        </p:txBody>
      </p:sp>
      <p:sp>
        <p:nvSpPr>
          <p:cNvPr id="6" name="Forme libre 5"/>
          <p:cNvSpPr/>
          <p:nvPr/>
        </p:nvSpPr>
        <p:spPr>
          <a:xfrm>
            <a:off x="8348696" y="1717960"/>
            <a:ext cx="3176337" cy="3991023"/>
          </a:xfrm>
          <a:custGeom>
            <a:avLst/>
            <a:gdLst>
              <a:gd name="connsiteX0" fmla="*/ 0 w 8282264"/>
              <a:gd name="connsiteY0" fmla="*/ 97502 h 585000"/>
              <a:gd name="connsiteX1" fmla="*/ 97502 w 8282264"/>
              <a:gd name="connsiteY1" fmla="*/ 0 h 585000"/>
              <a:gd name="connsiteX2" fmla="*/ 8184762 w 8282264"/>
              <a:gd name="connsiteY2" fmla="*/ 0 h 585000"/>
              <a:gd name="connsiteX3" fmla="*/ 8282264 w 8282264"/>
              <a:gd name="connsiteY3" fmla="*/ 97502 h 585000"/>
              <a:gd name="connsiteX4" fmla="*/ 8282264 w 8282264"/>
              <a:gd name="connsiteY4" fmla="*/ 487498 h 585000"/>
              <a:gd name="connsiteX5" fmla="*/ 8184762 w 8282264"/>
              <a:gd name="connsiteY5" fmla="*/ 585000 h 585000"/>
              <a:gd name="connsiteX6" fmla="*/ 97502 w 8282264"/>
              <a:gd name="connsiteY6" fmla="*/ 585000 h 585000"/>
              <a:gd name="connsiteX7" fmla="*/ 0 w 8282264"/>
              <a:gd name="connsiteY7" fmla="*/ 487498 h 585000"/>
              <a:gd name="connsiteX8" fmla="*/ 0 w 8282264"/>
              <a:gd name="connsiteY8" fmla="*/ 97502 h 58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82264" h="585000">
                <a:moveTo>
                  <a:pt x="0" y="97502"/>
                </a:moveTo>
                <a:cubicBezTo>
                  <a:pt x="0" y="43653"/>
                  <a:pt x="43653" y="0"/>
                  <a:pt x="97502" y="0"/>
                </a:cubicBezTo>
                <a:lnTo>
                  <a:pt x="8184762" y="0"/>
                </a:lnTo>
                <a:cubicBezTo>
                  <a:pt x="8238611" y="0"/>
                  <a:pt x="8282264" y="43653"/>
                  <a:pt x="8282264" y="97502"/>
                </a:cubicBezTo>
                <a:lnTo>
                  <a:pt x="8282264" y="487498"/>
                </a:lnTo>
                <a:cubicBezTo>
                  <a:pt x="8282264" y="541347"/>
                  <a:pt x="8238611" y="585000"/>
                  <a:pt x="8184762" y="585000"/>
                </a:cubicBezTo>
                <a:lnTo>
                  <a:pt x="97502" y="585000"/>
                </a:lnTo>
                <a:cubicBezTo>
                  <a:pt x="43653" y="585000"/>
                  <a:pt x="0" y="541347"/>
                  <a:pt x="0" y="487498"/>
                </a:cubicBezTo>
                <a:lnTo>
                  <a:pt x="0" y="9750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807" tIns="123807" rIns="123807" bIns="123807" numCol="1" spcCol="1270" anchor="ctr" anchorCtr="0">
            <a:no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600" b="1" dirty="0" smtClean="0">
                <a:solidFill>
                  <a:schemeClr val="tx1"/>
                </a:solidFill>
              </a:rPr>
              <a:t>Les Retours </a:t>
            </a:r>
            <a:r>
              <a:rPr lang="fr-FR" sz="3600" b="1" dirty="0" err="1" smtClean="0">
                <a:solidFill>
                  <a:schemeClr val="tx1"/>
                </a:solidFill>
              </a:rPr>
              <a:t>d’EXpérience</a:t>
            </a:r>
            <a:r>
              <a:rPr lang="fr-FR" sz="3600" b="1" dirty="0" smtClean="0">
                <a:solidFill>
                  <a:schemeClr val="tx1"/>
                </a:solidFill>
              </a:rPr>
              <a:t> et Capitalisation</a:t>
            </a:r>
            <a:endParaRPr lang="fr-F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07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148441" y="-13490"/>
            <a:ext cx="7870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Le site si-ght.fr et les Groupes Thématiques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81000" y="990600"/>
            <a:ext cx="11140440" cy="55930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4000" dirty="0" smtClean="0">
                <a:latin typeface="Corbel" panose="020B0503020204020204" pitchFamily="34" charset="0"/>
              </a:rPr>
              <a:t>Groupe thématique (communauté de pratique) = groupe de pairs qui </a:t>
            </a:r>
            <a:r>
              <a:rPr lang="fr-FR" sz="4000" i="1" dirty="0" smtClean="0">
                <a:latin typeface="Corbel" panose="020B0503020204020204" pitchFamily="34" charset="0"/>
              </a:rPr>
              <a:t>échangent</a:t>
            </a:r>
            <a:r>
              <a:rPr lang="fr-FR" sz="4000" dirty="0" smtClean="0">
                <a:latin typeface="Corbel" panose="020B0503020204020204" pitchFamily="34" charset="0"/>
              </a:rPr>
              <a:t> et </a:t>
            </a:r>
            <a:r>
              <a:rPr lang="fr-FR" sz="4000" i="1" dirty="0" smtClean="0">
                <a:latin typeface="Corbel" panose="020B0503020204020204" pitchFamily="34" charset="0"/>
              </a:rPr>
              <a:t>partagent</a:t>
            </a:r>
            <a:r>
              <a:rPr lang="fr-FR" sz="4000" dirty="0" smtClean="0">
                <a:latin typeface="Corbel" panose="020B0503020204020204" pitchFamily="34" charset="0"/>
              </a:rPr>
              <a:t> leurs connaissances sur un thème donné, en vue de </a:t>
            </a:r>
            <a:r>
              <a:rPr lang="fr-FR" sz="4000" i="1" dirty="0" smtClean="0">
                <a:latin typeface="Corbel" panose="020B0503020204020204" pitchFamily="34" charset="0"/>
              </a:rPr>
              <a:t>produire</a:t>
            </a:r>
            <a:r>
              <a:rPr lang="fr-FR" sz="4000" dirty="0" smtClean="0">
                <a:latin typeface="Corbel" panose="020B0503020204020204" pitchFamily="34" charset="0"/>
              </a:rPr>
              <a:t> un livrable. </a:t>
            </a:r>
          </a:p>
          <a:p>
            <a:endParaRPr lang="fr-FR" sz="4000" dirty="0">
              <a:latin typeface="Corbel" panose="020B05030202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 smtClean="0">
                <a:latin typeface="Corbel" panose="020B0503020204020204" pitchFamily="34" charset="0"/>
              </a:rPr>
              <a:t>Échanges sur un Espace collaboratif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 smtClean="0">
                <a:latin typeface="Corbel" panose="020B0503020204020204" pitchFamily="34" charset="0"/>
              </a:rPr>
              <a:t>Réunions téléphoniques régulières </a:t>
            </a:r>
            <a:br>
              <a:rPr lang="fr-FR" sz="3600" dirty="0" smtClean="0">
                <a:latin typeface="Corbel" panose="020B0503020204020204" pitchFamily="34" charset="0"/>
              </a:rPr>
            </a:br>
            <a:r>
              <a:rPr lang="fr-FR" sz="3600" dirty="0" smtClean="0">
                <a:latin typeface="Corbel" panose="020B0503020204020204" pitchFamily="34" charset="0"/>
              </a:rPr>
              <a:t>(2 par mois environ)</a:t>
            </a:r>
          </a:p>
          <a:p>
            <a:r>
              <a:rPr lang="fr-FR" sz="3600" dirty="0" smtClean="0">
                <a:latin typeface="Corbel" panose="020B0503020204020204" pitchFamily="34" charset="0"/>
              </a:rPr>
              <a:t>Ouvert à tous. Enrichit par toutes les contributions</a:t>
            </a:r>
          </a:p>
          <a:p>
            <a:r>
              <a:rPr lang="fr-FR" sz="3600" dirty="0" smtClean="0">
                <a:latin typeface="Corbel" panose="020B0503020204020204" pitchFamily="34" charset="0"/>
              </a:rPr>
              <a:t>Animateur = membre collège / </a:t>
            </a:r>
            <a:r>
              <a:rPr lang="fr-FR" sz="3600" dirty="0" err="1" smtClean="0">
                <a:latin typeface="Corbel" panose="020B0503020204020204" pitchFamily="34" charset="0"/>
              </a:rPr>
              <a:t>Anap</a:t>
            </a:r>
            <a:endParaRPr lang="fr-FR" sz="4000" dirty="0">
              <a:latin typeface="Corbel" panose="020B050302020402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fr-FR" sz="28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9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148441" y="-13490"/>
            <a:ext cx="7870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Les Groupes thématiques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81000" y="990600"/>
            <a:ext cx="11140440" cy="42527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1"/>
            <a:endParaRPr lang="fr-FR" sz="2800" dirty="0">
              <a:latin typeface="Corbel" panose="020B0503020204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81000" y="1076445"/>
            <a:ext cx="3160853" cy="39585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DSI commune du GHT</a:t>
            </a:r>
            <a:b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 DSI en mode Services</a:t>
            </a:r>
          </a:p>
          <a:p>
            <a:pPr algn="ctr"/>
            <a:endParaRPr lang="fr-FR" sz="2000" b="1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3922028" y="1076443"/>
            <a:ext cx="3487558" cy="39585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Etre ou ne pas être Hébergeur de Données de Santé</a:t>
            </a:r>
          </a:p>
          <a:p>
            <a:pPr algn="ctr"/>
            <a:endParaRPr lang="fr-FR" sz="2000" b="1" dirty="0" smtClean="0"/>
          </a:p>
          <a:p>
            <a:pPr algn="ctr"/>
            <a:endParaRPr lang="fr-FR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Critères pour décider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Précautions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Éléments clés pour la contractualisation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7789761" y="1076443"/>
            <a:ext cx="3838358" cy="39585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Urbaniser </a:t>
            </a:r>
            <a:b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 SI GHT</a:t>
            </a:r>
            <a:b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dans son environnement</a:t>
            </a:r>
            <a:b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fr-FR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Pédagogie de l’urbanisation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Urbanisation « interne » du SI GHT</a:t>
            </a:r>
            <a:endParaRPr lang="fr-FR" sz="2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Articulation </a:t>
            </a:r>
            <a:r>
              <a:rPr lang="fr-FR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du SI GHT avec </a:t>
            </a:r>
            <a:r>
              <a:rPr lang="fr-FR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 SI </a:t>
            </a:r>
            <a:r>
              <a:rPr lang="fr-FR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régional de </a:t>
            </a:r>
            <a:r>
              <a:rPr lang="fr-FR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santé</a:t>
            </a:r>
            <a:endParaRPr lang="fr-FR" sz="2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81000" y="5243332"/>
            <a:ext cx="11247119" cy="15645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S’inscrire au GT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Participer aux échanges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Apporter sa contribution aux travaux</a:t>
            </a:r>
            <a:endParaRPr lang="fr-F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01402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148441" y="-13490"/>
            <a:ext cx="7870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Les travaux du collège Experts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81000" y="2011680"/>
            <a:ext cx="11140440" cy="457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1"/>
            <a:endParaRPr lang="fr-FR" sz="2800" dirty="0">
              <a:latin typeface="Corbel" panose="020B0503020204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81000" y="1086387"/>
            <a:ext cx="11384280" cy="7576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Etre ou ne pas être Hébergeur de Données de Santé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81000" y="1996440"/>
            <a:ext cx="11384280" cy="45872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2800" b="1" dirty="0" smtClean="0">
                <a:latin typeface="Corbel" panose="020B0503020204020204" pitchFamily="34" charset="0"/>
              </a:rPr>
              <a:t>Objectifs :</a:t>
            </a:r>
          </a:p>
          <a:p>
            <a:endParaRPr lang="fr-FR" sz="2800" b="1" dirty="0" smtClean="0">
              <a:latin typeface="Corbel" panose="020B05030202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Corbel" panose="020B0503020204020204" pitchFamily="34" charset="0"/>
              </a:rPr>
              <a:t>Eléments de démarche pour </a:t>
            </a:r>
            <a:r>
              <a:rPr lang="fr-FR" sz="2800" b="1" dirty="0" smtClean="0">
                <a:latin typeface="Corbel" panose="020B0503020204020204" pitchFamily="34" charset="0"/>
              </a:rPr>
              <a:t>l’aide à la décision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Corbel" panose="020B0503020204020204" pitchFamily="34" charset="0"/>
              </a:rPr>
              <a:t>Approche « </a:t>
            </a:r>
            <a:r>
              <a:rPr lang="fr-FR" sz="2800" b="1" dirty="0" smtClean="0">
                <a:latin typeface="Corbel" panose="020B0503020204020204" pitchFamily="34" charset="0"/>
              </a:rPr>
              <a:t>neutre</a:t>
            </a:r>
            <a:r>
              <a:rPr lang="fr-FR" sz="2800" dirty="0" smtClean="0">
                <a:latin typeface="Corbel" panose="020B0503020204020204" pitchFamily="34" charset="0"/>
              </a:rPr>
              <a:t> », sans parti pris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Corbel" panose="020B0503020204020204" pitchFamily="34" charset="0"/>
              </a:rPr>
              <a:t>Prise en compte du contexte </a:t>
            </a:r>
            <a:r>
              <a:rPr lang="fr-FR" sz="2800" b="1" dirty="0" smtClean="0">
                <a:latin typeface="Corbel" panose="020B0503020204020204" pitchFamily="34" charset="0"/>
              </a:rPr>
              <a:t>Certification</a:t>
            </a:r>
            <a:r>
              <a:rPr lang="fr-FR" sz="2800" dirty="0" smtClean="0">
                <a:latin typeface="Corbel" panose="020B0503020204020204" pitchFamily="34" charset="0"/>
              </a:rPr>
              <a:t> (projet de Décret, 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 smtClean="0">
                <a:latin typeface="Corbel" panose="020B0503020204020204" pitchFamily="34" charset="0"/>
              </a:rPr>
              <a:t>Etapes et Paramètres du processus décisionnel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Corbel" panose="020B0503020204020204" pitchFamily="34" charset="0"/>
              </a:rPr>
              <a:t>Schéma de </a:t>
            </a:r>
            <a:r>
              <a:rPr lang="fr-FR" sz="2800" b="1" dirty="0" smtClean="0">
                <a:latin typeface="Corbel" panose="020B0503020204020204" pitchFamily="34" charset="0"/>
              </a:rPr>
              <a:t>gouvernance et d’organisation </a:t>
            </a:r>
            <a:r>
              <a:rPr lang="fr-FR" sz="2800" dirty="0" smtClean="0">
                <a:latin typeface="Corbel" panose="020B0503020204020204" pitchFamily="34" charset="0"/>
              </a:rPr>
              <a:t>pour la relation avec l’entité Hébergeur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latin typeface="Corbel" panose="020B0503020204020204" pitchFamily="34" charset="0"/>
            </a:endParaRPr>
          </a:p>
          <a:p>
            <a:r>
              <a:rPr lang="fr-FR" sz="2800" b="1" dirty="0" smtClean="0">
                <a:latin typeface="Corbel" panose="020B0503020204020204" pitchFamily="34" charset="0"/>
              </a:rPr>
              <a:t>En relecture le 2/10/2017, puis parution</a:t>
            </a:r>
          </a:p>
          <a:p>
            <a:endParaRPr lang="fr-FR" sz="28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90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148441" y="-13490"/>
            <a:ext cx="7870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Les travaux du collège Experts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81000" y="2011680"/>
            <a:ext cx="11140440" cy="457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1"/>
            <a:endParaRPr lang="fr-FR" sz="2800" dirty="0">
              <a:latin typeface="Corbel" panose="020B0503020204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81000" y="1996440"/>
            <a:ext cx="11384280" cy="45872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fr-FR" sz="2800" b="1" dirty="0" smtClean="0">
              <a:latin typeface="Corbel" panose="020B0503020204020204" pitchFamily="34" charset="0"/>
            </a:endParaRPr>
          </a:p>
          <a:p>
            <a:r>
              <a:rPr lang="fr-FR" sz="2800" b="1" dirty="0" smtClean="0">
                <a:latin typeface="Corbel" panose="020B0503020204020204" pitchFamily="34" charset="0"/>
              </a:rPr>
              <a:t>Objectifs :</a:t>
            </a:r>
          </a:p>
          <a:p>
            <a:endParaRPr lang="fr-FR" sz="2800" b="1" dirty="0" smtClean="0">
              <a:latin typeface="Corbel" panose="020B05030202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Corbel" panose="020B0503020204020204" pitchFamily="34" charset="0"/>
              </a:rPr>
              <a:t>A quoi sert la DSI ?</a:t>
            </a:r>
            <a:endParaRPr lang="fr-FR" sz="2800" b="1" dirty="0" smtClean="0">
              <a:latin typeface="Corbel" panose="020B05030202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Corbel" panose="020B0503020204020204" pitchFamily="34" charset="0"/>
              </a:rPr>
              <a:t>Comment combiner la préparation de la DSI commune et l’orientation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Corbel" panose="020B0503020204020204" pitchFamily="34" charset="0"/>
              </a:rPr>
              <a:t>Méthodes et outils pour la définition des services et l’analyse de leur fonctionnement </a:t>
            </a:r>
          </a:p>
          <a:p>
            <a:endParaRPr lang="fr-FR" sz="2800" dirty="0">
              <a:latin typeface="Corbel" panose="020B0503020204020204" pitchFamily="34" charset="0"/>
            </a:endParaRPr>
          </a:p>
          <a:p>
            <a:r>
              <a:rPr lang="fr-FR" sz="2800" b="1" dirty="0" smtClean="0">
                <a:latin typeface="Corbel" panose="020B0503020204020204" pitchFamily="34" charset="0"/>
              </a:rPr>
              <a:t>En préparation, puis parution Nov.2017</a:t>
            </a:r>
          </a:p>
          <a:p>
            <a:endParaRPr lang="fr-FR" sz="2800" dirty="0">
              <a:latin typeface="Corbel" panose="020B0503020204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81000" y="1076445"/>
            <a:ext cx="11140440" cy="9352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DSI commune du GHT - La DSI en mode Services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410976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148441" y="-13490"/>
            <a:ext cx="7870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Retours d’Expérience &amp; Capitalisation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81000" y="2011680"/>
            <a:ext cx="11140440" cy="12523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1"/>
            <a:endParaRPr lang="fr-FR" sz="2800" dirty="0">
              <a:latin typeface="Corbel" panose="020B0503020204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81000" y="1250067"/>
            <a:ext cx="11384280" cy="15394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2800" b="1" dirty="0" smtClean="0">
                <a:latin typeface="Corbel" panose="020B0503020204020204" pitchFamily="34" charset="0"/>
              </a:rPr>
              <a:t>Objectifs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Corbel" panose="020B0503020204020204" pitchFamily="34" charset="0"/>
              </a:rPr>
              <a:t>Travaux confiés au Cabinet SANEXIS – été 2017</a:t>
            </a:r>
            <a:endParaRPr lang="fr-FR" sz="2800" b="1" dirty="0" smtClean="0">
              <a:latin typeface="Corbel" panose="020B05030202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Corbel" panose="020B0503020204020204" pitchFamily="34" charset="0"/>
              </a:rPr>
              <a:t>Remise des livrables Déc. 2017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7160" y="2639028"/>
            <a:ext cx="5313744" cy="40511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DSI commune du 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GHT Saintonge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GHT Plaine de France et 93 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GHT Rhône – Nord Beaujolais – Dombes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GHT Hainaut-Cambrésis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5694744" y="2639028"/>
            <a:ext cx="6192456" cy="40511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Hébergeur de Données de Santé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 de Troyes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 d’Evreux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 de Châteauroux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 d’Auch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 de Carcassonne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 de Saint-Brieuc</a:t>
            </a:r>
            <a:endParaRPr lang="fr-F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9402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comité régional est l’occasion, deux fois par an…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2709087" y="1556792"/>
            <a:ext cx="6912768" cy="64807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dirty="0"/>
              <a:t>d’échanger entre GHT sur vos expériences respectives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709087" y="2528900"/>
            <a:ext cx="6912768" cy="64807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dirty="0"/>
              <a:t>de remonter vos difficultés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2709087" y="3501008"/>
            <a:ext cx="6912768" cy="64807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dirty="0"/>
              <a:t>de poser toutes vos questions liées à la convergence SI GHT</a:t>
            </a:r>
          </a:p>
        </p:txBody>
      </p:sp>
      <p:sp>
        <p:nvSpPr>
          <p:cNvPr id="7" name="Triangle isocèle 6"/>
          <p:cNvSpPr/>
          <p:nvPr/>
        </p:nvSpPr>
        <p:spPr>
          <a:xfrm rot="10800000">
            <a:off x="5553404" y="4653136"/>
            <a:ext cx="1224136" cy="432048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709087" y="5301208"/>
            <a:ext cx="6912768" cy="1080120"/>
          </a:xfrm>
          <a:prstGeom prst="rect">
            <a:avLst/>
          </a:prstGeom>
          <a:noFill/>
        </p:spPr>
        <p:txBody>
          <a:bodyPr wrap="square" lIns="180000" tIns="180000" rIns="180000" bIns="18000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fr-FR" sz="1500" dirty="0"/>
              <a:t>Nous comptons sur vous pour intervenir tout au long de la journée, pour </a:t>
            </a:r>
            <a:r>
              <a:rPr lang="fr-FR" sz="1500" b="1" dirty="0"/>
              <a:t>nous faire part de vos  questions </a:t>
            </a:r>
            <a:r>
              <a:rPr lang="fr-FR" sz="1500" dirty="0"/>
              <a:t>et </a:t>
            </a:r>
          </a:p>
          <a:p>
            <a:pPr algn="ctr">
              <a:lnSpc>
                <a:spcPct val="150000"/>
              </a:lnSpc>
            </a:pPr>
            <a:r>
              <a:rPr lang="fr-FR" sz="1500" b="1" dirty="0"/>
              <a:t>échanger sur vos bonnes pratiques et vos difficultés.</a:t>
            </a:r>
          </a:p>
        </p:txBody>
      </p:sp>
    </p:spTree>
    <p:extLst>
      <p:ext uri="{BB962C8B-B14F-4D97-AF65-F5344CB8AC3E}">
        <p14:creationId xmlns:p14="http://schemas.microsoft.com/office/powerpoint/2010/main" val="2559643305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407" y="1124745"/>
            <a:ext cx="5273453" cy="499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Bilan de la 1</a:t>
            </a:r>
            <a:r>
              <a:rPr lang="fr-FR" baseline="30000" dirty="0"/>
              <a:t>ère</a:t>
            </a:r>
            <a:r>
              <a:rPr lang="fr-FR" dirty="0"/>
              <a:t> </a:t>
            </a:r>
            <a:r>
              <a:rPr lang="fr-FR" dirty="0" smtClean="0"/>
              <a:t>campagne</a:t>
            </a:r>
            <a:br>
              <a:rPr lang="fr-FR" dirty="0" smtClean="0"/>
            </a:br>
            <a:r>
              <a:rPr lang="fr-FR" sz="1800" dirty="0"/>
              <a:t>Cartographie des comités régionaux organisés par l’ARS et l’ASIP Santé</a:t>
            </a:r>
            <a:endParaRPr lang="fr-FR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10220486" y="6579360"/>
            <a:ext cx="287338" cy="180000"/>
          </a:xfrm>
        </p:spPr>
        <p:txBody>
          <a:bodyPr/>
          <a:lstStyle/>
          <a:p>
            <a:fld id="{646E7B68-C406-4B5C-B79D-A1CDE10CB85D}" type="slidenum">
              <a:rPr lang="fr-FR" smtClean="0">
                <a:solidFill>
                  <a:srgbClr val="000000"/>
                </a:solidFill>
              </a:rPr>
              <a:pPr/>
              <a:t>29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111" name="Ellipse 110"/>
          <p:cNvSpPr/>
          <p:nvPr/>
        </p:nvSpPr>
        <p:spPr>
          <a:xfrm>
            <a:off x="3647728" y="2639071"/>
            <a:ext cx="576064" cy="32686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rgbClr val="000000"/>
                </a:solidFill>
              </a:rPr>
              <a:t>8/8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482" y="1507373"/>
            <a:ext cx="9429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451" y="2519379"/>
            <a:ext cx="896153" cy="94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482" y="3533437"/>
            <a:ext cx="862091" cy="88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tangle à coins arrondis 71"/>
          <p:cNvSpPr/>
          <p:nvPr/>
        </p:nvSpPr>
        <p:spPr>
          <a:xfrm>
            <a:off x="3324256" y="6273368"/>
            <a:ext cx="5076000" cy="46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FFFFFF"/>
                </a:solidFill>
              </a:rPr>
              <a:t>125 GHT rencontrés sur 135 GHT – 93%</a:t>
            </a:r>
          </a:p>
        </p:txBody>
      </p:sp>
      <p:sp>
        <p:nvSpPr>
          <p:cNvPr id="43" name="Ellipse 42"/>
          <p:cNvSpPr/>
          <p:nvPr/>
        </p:nvSpPr>
        <p:spPr>
          <a:xfrm>
            <a:off x="5587702" y="3206568"/>
            <a:ext cx="508298" cy="27856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rgbClr val="000000"/>
                </a:solidFill>
              </a:rPr>
              <a:t>6/6</a:t>
            </a:r>
          </a:p>
        </p:txBody>
      </p:sp>
      <p:sp>
        <p:nvSpPr>
          <p:cNvPr id="44" name="Ellipse 43"/>
          <p:cNvSpPr/>
          <p:nvPr/>
        </p:nvSpPr>
        <p:spPr>
          <a:xfrm>
            <a:off x="9414148" y="1824950"/>
            <a:ext cx="576064" cy="3268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rgbClr val="000000"/>
                </a:solidFill>
              </a:rPr>
              <a:t>2/2</a:t>
            </a:r>
          </a:p>
        </p:txBody>
      </p:sp>
      <p:sp>
        <p:nvSpPr>
          <p:cNvPr id="45" name="Ellipse 44"/>
          <p:cNvSpPr/>
          <p:nvPr/>
        </p:nvSpPr>
        <p:spPr>
          <a:xfrm>
            <a:off x="5616429" y="5252118"/>
            <a:ext cx="809864" cy="32686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rgbClr val="000000"/>
                </a:solidFill>
              </a:rPr>
              <a:t>14/14</a:t>
            </a:r>
          </a:p>
        </p:txBody>
      </p:sp>
      <p:sp>
        <p:nvSpPr>
          <p:cNvPr id="46" name="Ellipse 45"/>
          <p:cNvSpPr/>
          <p:nvPr/>
        </p:nvSpPr>
        <p:spPr>
          <a:xfrm>
            <a:off x="7824192" y="2074652"/>
            <a:ext cx="854986" cy="32686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rgbClr val="000000"/>
                </a:solidFill>
              </a:rPr>
              <a:t>9/11</a:t>
            </a:r>
          </a:p>
        </p:txBody>
      </p:sp>
      <p:sp>
        <p:nvSpPr>
          <p:cNvPr id="47" name="Ellipse 46"/>
          <p:cNvSpPr/>
          <p:nvPr/>
        </p:nvSpPr>
        <p:spPr>
          <a:xfrm>
            <a:off x="7593441" y="3135479"/>
            <a:ext cx="854986" cy="3268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rgbClr val="000000"/>
                </a:solidFill>
              </a:rPr>
              <a:t>11/12</a:t>
            </a:r>
          </a:p>
        </p:txBody>
      </p:sp>
      <p:sp>
        <p:nvSpPr>
          <p:cNvPr id="48" name="Ellipse 47"/>
          <p:cNvSpPr/>
          <p:nvPr/>
        </p:nvSpPr>
        <p:spPr>
          <a:xfrm>
            <a:off x="7430274" y="4146796"/>
            <a:ext cx="830430" cy="3268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rgbClr val="000000"/>
                </a:solidFill>
              </a:rPr>
              <a:t>15/15</a:t>
            </a:r>
          </a:p>
        </p:txBody>
      </p:sp>
      <p:sp>
        <p:nvSpPr>
          <p:cNvPr id="49" name="Ellipse 48"/>
          <p:cNvSpPr/>
          <p:nvPr/>
        </p:nvSpPr>
        <p:spPr>
          <a:xfrm>
            <a:off x="7421255" y="5206499"/>
            <a:ext cx="576064" cy="3268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rgbClr val="000000"/>
                </a:solidFill>
              </a:rPr>
              <a:t>6/6</a:t>
            </a:r>
          </a:p>
        </p:txBody>
      </p:sp>
      <p:sp>
        <p:nvSpPr>
          <p:cNvPr id="50" name="Ellipse 49"/>
          <p:cNvSpPr/>
          <p:nvPr/>
        </p:nvSpPr>
        <p:spPr>
          <a:xfrm>
            <a:off x="4982177" y="1824278"/>
            <a:ext cx="854986" cy="32686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rgbClr val="000000"/>
                </a:solidFill>
              </a:rPr>
              <a:t>11/11</a:t>
            </a:r>
          </a:p>
        </p:txBody>
      </p:sp>
      <p:sp>
        <p:nvSpPr>
          <p:cNvPr id="51" name="Ellipse 50"/>
          <p:cNvSpPr/>
          <p:nvPr/>
        </p:nvSpPr>
        <p:spPr>
          <a:xfrm>
            <a:off x="4295800" y="3249839"/>
            <a:ext cx="576064" cy="32686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rgbClr val="000000"/>
                </a:solidFill>
              </a:rPr>
              <a:t>5/5</a:t>
            </a:r>
          </a:p>
        </p:txBody>
      </p:sp>
      <p:sp>
        <p:nvSpPr>
          <p:cNvPr id="52" name="Ellipse 51"/>
          <p:cNvSpPr/>
          <p:nvPr/>
        </p:nvSpPr>
        <p:spPr>
          <a:xfrm>
            <a:off x="4732716" y="4461626"/>
            <a:ext cx="854986" cy="32686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rgbClr val="000000"/>
                </a:solidFill>
              </a:rPr>
              <a:t>10/12</a:t>
            </a:r>
          </a:p>
        </p:txBody>
      </p:sp>
      <p:sp>
        <p:nvSpPr>
          <p:cNvPr id="53" name="Ellipse 52"/>
          <p:cNvSpPr/>
          <p:nvPr/>
        </p:nvSpPr>
        <p:spPr>
          <a:xfrm>
            <a:off x="5855298" y="2412848"/>
            <a:ext cx="672750" cy="28312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rgbClr val="000000"/>
                </a:solidFill>
              </a:rPr>
              <a:t>10/15</a:t>
            </a:r>
            <a:endParaRPr lang="fr-FR" sz="1100" b="1" dirty="0">
              <a:solidFill>
                <a:srgbClr val="000000"/>
              </a:solidFill>
            </a:endParaRPr>
          </a:p>
        </p:txBody>
      </p:sp>
      <p:sp>
        <p:nvSpPr>
          <p:cNvPr id="54" name="Ellipse 53"/>
          <p:cNvSpPr/>
          <p:nvPr/>
        </p:nvSpPr>
        <p:spPr>
          <a:xfrm>
            <a:off x="5918803" y="1581528"/>
            <a:ext cx="809864" cy="32686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rgbClr val="000000"/>
                </a:solidFill>
              </a:rPr>
              <a:t>14/14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1555778" y="3413274"/>
            <a:ext cx="2792613" cy="1959943"/>
            <a:chOff x="31777" y="2888178"/>
            <a:chExt cx="2792613" cy="1959943"/>
          </a:xfrm>
        </p:grpSpPr>
        <p:sp>
          <p:nvSpPr>
            <p:cNvPr id="41" name="ZoneTexte 40"/>
            <p:cNvSpPr txBox="1"/>
            <p:nvPr/>
          </p:nvSpPr>
          <p:spPr>
            <a:xfrm>
              <a:off x="563814" y="4549488"/>
              <a:ext cx="2135978" cy="298633"/>
            </a:xfrm>
            <a:prstGeom prst="rect">
              <a:avLst/>
            </a:prstGeom>
            <a:noFill/>
          </p:spPr>
          <p:txBody>
            <a:bodyPr wrap="square" lIns="180000" tIns="180000" rIns="180000" bIns="180000" rtlCol="0" anchor="ctr" anchorCtr="0">
              <a:noAutofit/>
            </a:bodyPr>
            <a:lstStyle/>
            <a:p>
              <a:r>
                <a:rPr lang="fr-FR" sz="1000" dirty="0">
                  <a:solidFill>
                    <a:srgbClr val="000000"/>
                  </a:solidFill>
                  <a:latin typeface="Arial"/>
                </a:rPr>
                <a:t>Comité sur une </a:t>
              </a:r>
              <a:r>
                <a:rPr lang="fr-FR" sz="1000" b="1" dirty="0">
                  <a:solidFill>
                    <a:srgbClr val="000000"/>
                  </a:solidFill>
                  <a:latin typeface="Arial"/>
                </a:rPr>
                <a:t>½ journée:</a:t>
              </a:r>
            </a:p>
            <a:p>
              <a:r>
                <a:rPr lang="fr-FR" sz="900" i="1" dirty="0">
                  <a:solidFill>
                    <a:srgbClr val="000000"/>
                  </a:solidFill>
                  <a:latin typeface="Arial"/>
                </a:rPr>
                <a:t>10h-&gt;13h ou 14h-&gt;17h</a:t>
              </a:r>
            </a:p>
          </p:txBody>
        </p:sp>
        <p:sp>
          <p:nvSpPr>
            <p:cNvPr id="132" name="Ellipse 131"/>
            <p:cNvSpPr/>
            <p:nvPr/>
          </p:nvSpPr>
          <p:spPr>
            <a:xfrm>
              <a:off x="177876" y="4521253"/>
              <a:ext cx="326868" cy="32686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37" name="ZoneTexte 136"/>
            <p:cNvSpPr txBox="1"/>
            <p:nvPr/>
          </p:nvSpPr>
          <p:spPr>
            <a:xfrm>
              <a:off x="107504" y="3558023"/>
              <a:ext cx="2716886" cy="277585"/>
            </a:xfrm>
            <a:prstGeom prst="rect">
              <a:avLst/>
            </a:prstGeom>
            <a:noFill/>
          </p:spPr>
          <p:txBody>
            <a:bodyPr wrap="square" lIns="180000" tIns="180000" rIns="180000" bIns="180000" rtlCol="0" anchor="ctr" anchorCtr="0">
              <a:noAutofit/>
            </a:bodyPr>
            <a:lstStyle/>
            <a:p>
              <a:r>
                <a:rPr lang="fr-FR" sz="1000" dirty="0">
                  <a:solidFill>
                    <a:srgbClr val="000000"/>
                  </a:solidFill>
                  <a:latin typeface="Arial"/>
                </a:rPr>
                <a:t>Nombre GHT rencontrés / Nombre GHT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31777" y="2888178"/>
              <a:ext cx="1102599" cy="914400"/>
            </a:xfrm>
            <a:prstGeom prst="rect">
              <a:avLst/>
            </a:prstGeom>
            <a:noFill/>
          </p:spPr>
          <p:txBody>
            <a:bodyPr wrap="none" lIns="180000" tIns="180000" rIns="180000" bIns="180000" rtlCol="0" anchor="ctr" anchorCtr="0">
              <a:noAutofit/>
            </a:bodyPr>
            <a:lstStyle/>
            <a:p>
              <a:r>
                <a:rPr lang="fr-FR" sz="1500" i="1" u="sng" dirty="0">
                  <a:solidFill>
                    <a:srgbClr val="000000"/>
                  </a:solidFill>
                  <a:latin typeface="Arial"/>
                </a:rPr>
                <a:t>Légende</a:t>
              </a:r>
            </a:p>
          </p:txBody>
        </p:sp>
        <p:sp>
          <p:nvSpPr>
            <p:cNvPr id="56" name="Ellipse 55"/>
            <p:cNvSpPr/>
            <p:nvPr/>
          </p:nvSpPr>
          <p:spPr>
            <a:xfrm>
              <a:off x="179512" y="4077072"/>
              <a:ext cx="326868" cy="32686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31" name="Ellipse 30"/>
          <p:cNvSpPr/>
          <p:nvPr/>
        </p:nvSpPr>
        <p:spPr>
          <a:xfrm>
            <a:off x="8542245" y="6054460"/>
            <a:ext cx="576064" cy="3268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rgbClr val="000000"/>
                </a:solidFill>
              </a:rPr>
              <a:t>2/2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2087814" y="4581129"/>
            <a:ext cx="2135978" cy="298633"/>
          </a:xfrm>
          <a:prstGeom prst="rect">
            <a:avLst/>
          </a:prstGeom>
          <a:noFill/>
        </p:spPr>
        <p:txBody>
          <a:bodyPr wrap="square" lIns="180000" tIns="180000" rIns="180000" bIns="180000" rtlCol="0" anchor="ctr" anchorCtr="0">
            <a:noAutofit/>
          </a:bodyPr>
          <a:lstStyle/>
          <a:p>
            <a:r>
              <a:rPr lang="fr-FR" sz="1000" dirty="0">
                <a:solidFill>
                  <a:srgbClr val="000000"/>
                </a:solidFill>
                <a:latin typeface="Arial"/>
              </a:rPr>
              <a:t>Comité sur </a:t>
            </a:r>
            <a:r>
              <a:rPr lang="fr-FR" sz="1000" b="1" dirty="0">
                <a:solidFill>
                  <a:srgbClr val="000000"/>
                </a:solidFill>
                <a:latin typeface="Arial"/>
              </a:rPr>
              <a:t>une journée :</a:t>
            </a:r>
          </a:p>
          <a:p>
            <a:r>
              <a:rPr lang="fr-FR" sz="900" i="1" dirty="0">
                <a:solidFill>
                  <a:srgbClr val="000000"/>
                </a:solidFill>
                <a:latin typeface="Arial"/>
              </a:rPr>
              <a:t>10h-&gt;16h</a:t>
            </a: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3" y="6381328"/>
            <a:ext cx="861589" cy="32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156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re 1"/>
          <p:cNvSpPr>
            <a:spLocks noGrp="1"/>
          </p:cNvSpPr>
          <p:nvPr>
            <p:ph type="title"/>
          </p:nvPr>
        </p:nvSpPr>
        <p:spPr>
          <a:xfrm>
            <a:off x="2877729" y="836713"/>
            <a:ext cx="6547500" cy="335745"/>
          </a:xfrm>
        </p:spPr>
        <p:txBody>
          <a:bodyPr>
            <a:normAutofit fontScale="90000"/>
          </a:bodyPr>
          <a:lstStyle/>
          <a:p>
            <a:pPr algn="r"/>
            <a:r>
              <a:rPr lang="fr-FR" dirty="0" smtClean="0"/>
              <a:t>Aujourd’hui, l’accompagnement de l’ANAP</a:t>
            </a:r>
            <a:endParaRPr lang="fr-FR" dirty="0"/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672" y="3992036"/>
            <a:ext cx="750780" cy="229052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026" y="4343486"/>
            <a:ext cx="1481775" cy="309650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2877730" y="1412777"/>
            <a:ext cx="7322727" cy="4637099"/>
            <a:chOff x="1701404" y="1592797"/>
            <a:chExt cx="6380987" cy="3974595"/>
          </a:xfrm>
        </p:grpSpPr>
        <p:sp>
          <p:nvSpPr>
            <p:cNvPr id="2" name="Rectangle 1"/>
            <p:cNvSpPr/>
            <p:nvPr/>
          </p:nvSpPr>
          <p:spPr>
            <a:xfrm>
              <a:off x="2973243" y="1592797"/>
              <a:ext cx="1328728" cy="3857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918668" y="1592797"/>
              <a:ext cx="2043824" cy="3857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pic>
          <p:nvPicPr>
            <p:cNvPr id="43" name="Image 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26506" y="2649434"/>
              <a:ext cx="995121" cy="579864"/>
            </a:xfrm>
            <a:prstGeom prst="rect">
              <a:avLst/>
            </a:prstGeom>
          </p:spPr>
        </p:pic>
        <p:sp>
          <p:nvSpPr>
            <p:cNvPr id="9" name="Ellipse 8"/>
            <p:cNvSpPr/>
            <p:nvPr/>
          </p:nvSpPr>
          <p:spPr>
            <a:xfrm>
              <a:off x="1709682" y="2325471"/>
              <a:ext cx="1137823" cy="3504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500" dirty="0"/>
                <a:t>Outils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763688" y="1747845"/>
              <a:ext cx="918102" cy="257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50" b="1" dirty="0"/>
                <a:t>Concevoir</a:t>
              </a:r>
            </a:p>
          </p:txBody>
        </p: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73122">
              <a:off x="2990225" y="3891406"/>
              <a:ext cx="1057275" cy="719963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2897814" y="1747845"/>
              <a:ext cx="1512168" cy="257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50" b="1" dirty="0"/>
                <a:t>Accompagner</a:t>
              </a:r>
            </a:p>
          </p:txBody>
        </p:sp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83076" flipV="1">
              <a:off x="4814035" y="4015965"/>
              <a:ext cx="1057275" cy="717659"/>
            </a:xfrm>
            <a:prstGeom prst="rect">
              <a:avLst/>
            </a:prstGeom>
          </p:spPr>
        </p:pic>
        <p:sp>
          <p:nvSpPr>
            <p:cNvPr id="26" name="ZoneTexte 25"/>
            <p:cNvSpPr txBox="1"/>
            <p:nvPr/>
          </p:nvSpPr>
          <p:spPr>
            <a:xfrm>
              <a:off x="5932999" y="1740709"/>
              <a:ext cx="1475603" cy="257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50" b="1" dirty="0"/>
                <a:t>Diffuser/Déployer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4517994" y="1747845"/>
              <a:ext cx="1238250" cy="257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50" b="1" dirty="0"/>
                <a:t>Partager</a:t>
              </a: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1701404" y="4973832"/>
              <a:ext cx="2160239" cy="593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fr-FR" sz="900" dirty="0"/>
                <a:t>Les projets performance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fr-FR" sz="900" dirty="0"/>
                <a:t>La gestion des lits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fr-FR" sz="900" dirty="0"/>
                <a:t>Pôles d’Excellence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endParaRPr lang="fr-FR" sz="12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517496" y="2808031"/>
              <a:ext cx="1564895" cy="910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fr-FR" sz="900" dirty="0"/>
                <a:t>Gestion des lits - Retours d’expérience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fr-FR" sz="900" dirty="0"/>
                <a:t>Chirurgie ambulatoire : Mode d’emploi  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fr-FR" sz="900" dirty="0"/>
                <a:t>Améliorer la gestion des transports de patients - Approches territoriales</a:t>
              </a:r>
            </a:p>
          </p:txBody>
        </p:sp>
        <p:sp>
          <p:nvSpPr>
            <p:cNvPr id="39" name="Ellipse 38"/>
            <p:cNvSpPr/>
            <p:nvPr/>
          </p:nvSpPr>
          <p:spPr>
            <a:xfrm>
              <a:off x="5918668" y="2308439"/>
              <a:ext cx="1353847" cy="3844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500" dirty="0"/>
                <a:t>Publications</a:t>
              </a:r>
            </a:p>
          </p:txBody>
        </p:sp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20147">
              <a:off x="4837588" y="2465038"/>
              <a:ext cx="1057275" cy="719963"/>
            </a:xfrm>
            <a:prstGeom prst="rect">
              <a:avLst/>
            </a:prstGeom>
          </p:spPr>
        </p:pic>
        <p:sp>
          <p:nvSpPr>
            <p:cNvPr id="28" name="ZoneTexte 27"/>
            <p:cNvSpPr txBox="1"/>
            <p:nvPr/>
          </p:nvSpPr>
          <p:spPr>
            <a:xfrm>
              <a:off x="4844171" y="3214283"/>
              <a:ext cx="1185992" cy="435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50" dirty="0"/>
                <a:t>Retours d’expériences </a:t>
              </a:r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58657" flipV="1">
              <a:off x="2948525" y="2570915"/>
              <a:ext cx="1057275" cy="717659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2958423" y="3168551"/>
              <a:ext cx="1034695" cy="435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50" dirty="0"/>
                <a:t>Coaching </a:t>
              </a:r>
            </a:p>
            <a:p>
              <a:pPr algn="ctr"/>
              <a:r>
                <a:rPr lang="fr-FR" sz="1350" dirty="0"/>
                <a:t>&amp; Formations</a:t>
              </a:r>
            </a:p>
          </p:txBody>
        </p:sp>
        <p:sp>
          <p:nvSpPr>
            <p:cNvPr id="10" name="Ellipse 9"/>
            <p:cNvSpPr/>
            <p:nvPr/>
          </p:nvSpPr>
          <p:spPr>
            <a:xfrm>
              <a:off x="1785110" y="4482113"/>
              <a:ext cx="1188132" cy="3916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500" dirty="0"/>
                <a:t>Méthodes</a:t>
              </a:r>
            </a:p>
          </p:txBody>
        </p:sp>
        <p:pic>
          <p:nvPicPr>
            <p:cNvPr id="42" name="Image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4518" y="3243500"/>
              <a:ext cx="781650" cy="263446"/>
            </a:xfrm>
            <a:prstGeom prst="rect">
              <a:avLst/>
            </a:prstGeom>
          </p:spPr>
        </p:pic>
        <p:sp>
          <p:nvSpPr>
            <p:cNvPr id="47" name="ZoneTexte 46"/>
            <p:cNvSpPr txBox="1"/>
            <p:nvPr/>
          </p:nvSpPr>
          <p:spPr>
            <a:xfrm>
              <a:off x="1976642" y="3830773"/>
              <a:ext cx="464691" cy="197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i="1" dirty="0">
                  <a:solidFill>
                    <a:schemeClr val="bg1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GDL</a:t>
              </a:r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1807651" y="4123325"/>
              <a:ext cx="815057" cy="211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sz="1600" b="1" i="1">
                  <a:solidFill>
                    <a:schemeClr val="bg1"/>
                  </a:solidFill>
                  <a:latin typeface="Arial Black" panose="020B0A04020102020204" pitchFamily="34" charset="0"/>
                  <a:cs typeface="Aharoni" panose="02010803020104030203" pitchFamily="2" charset="-79"/>
                </a:defRPr>
              </a:lvl1pPr>
            </a:lstStyle>
            <a:p>
              <a:r>
                <a:rPr lang="fr-FR" sz="1000" dirty="0" err="1"/>
                <a:t>Chir</a:t>
              </a:r>
              <a:r>
                <a:rPr lang="fr-FR" sz="1000" dirty="0"/>
                <a:t> </a:t>
              </a:r>
              <a:r>
                <a:rPr lang="fr-FR" sz="1000" dirty="0" err="1"/>
                <a:t>Ambu</a:t>
              </a:r>
              <a:endParaRPr lang="fr-FR" sz="1000" dirty="0"/>
            </a:p>
          </p:txBody>
        </p:sp>
        <p:sp>
          <p:nvSpPr>
            <p:cNvPr id="52" name="Ellipse 51"/>
            <p:cNvSpPr/>
            <p:nvPr/>
          </p:nvSpPr>
          <p:spPr>
            <a:xfrm>
              <a:off x="5981761" y="4482113"/>
              <a:ext cx="1188132" cy="3916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500" dirty="0"/>
                <a:t>Cercles</a:t>
              </a:r>
            </a:p>
          </p:txBody>
        </p:sp>
        <p:grpSp>
          <p:nvGrpSpPr>
            <p:cNvPr id="57" name="Groupe 56"/>
            <p:cNvGrpSpPr/>
            <p:nvPr/>
          </p:nvGrpSpPr>
          <p:grpSpPr>
            <a:xfrm>
              <a:off x="3861642" y="2927559"/>
              <a:ext cx="1198400" cy="964711"/>
              <a:chOff x="1259632" y="2501114"/>
              <a:chExt cx="1720480" cy="1286281"/>
            </a:xfrm>
          </p:grpSpPr>
          <p:pic>
            <p:nvPicPr>
              <p:cNvPr id="58" name="Image 5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58519" y="2501114"/>
                <a:ext cx="796289" cy="857521"/>
              </a:xfrm>
              <a:prstGeom prst="rect">
                <a:avLst/>
              </a:prstGeom>
            </p:spPr>
          </p:pic>
          <p:pic>
            <p:nvPicPr>
              <p:cNvPr id="59" name="Image 5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9632" y="2798334"/>
                <a:ext cx="796289" cy="857521"/>
              </a:xfrm>
              <a:prstGeom prst="rect">
                <a:avLst/>
              </a:prstGeom>
            </p:spPr>
          </p:pic>
          <p:pic>
            <p:nvPicPr>
              <p:cNvPr id="60" name="Image 5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58519" y="2929874"/>
                <a:ext cx="796289" cy="857521"/>
              </a:xfrm>
              <a:prstGeom prst="rect">
                <a:avLst/>
              </a:prstGeom>
            </p:spPr>
          </p:pic>
          <p:pic>
            <p:nvPicPr>
              <p:cNvPr id="61" name="Image 60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3823" y="2649724"/>
                <a:ext cx="796289" cy="857521"/>
              </a:xfrm>
              <a:prstGeom prst="rect">
                <a:avLst/>
              </a:prstGeom>
            </p:spPr>
          </p:pic>
        </p:grpSp>
      </p:grpSp>
      <p:sp>
        <p:nvSpPr>
          <p:cNvPr id="4" name="Rectangle 3"/>
          <p:cNvSpPr/>
          <p:nvPr/>
        </p:nvSpPr>
        <p:spPr>
          <a:xfrm>
            <a:off x="4745852" y="3717032"/>
            <a:ext cx="2389103" cy="500386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Down">
              <a:avLst/>
            </a:prstTxWarp>
            <a:spAutoFit/>
          </a:bodyPr>
          <a:lstStyle/>
          <a:p>
            <a:pPr algn="ctr"/>
            <a:r>
              <a:rPr lang="fr-FR" sz="1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Les professionnels</a:t>
            </a:r>
          </a:p>
        </p:txBody>
      </p:sp>
      <p:sp>
        <p:nvSpPr>
          <p:cNvPr id="40" name="Titre 1"/>
          <p:cNvSpPr txBox="1">
            <a:spLocks/>
          </p:cNvSpPr>
          <p:nvPr/>
        </p:nvSpPr>
        <p:spPr>
          <a:xfrm>
            <a:off x="3362186" y="-105232"/>
            <a:ext cx="6982286" cy="69422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fr-FR">
                <a:solidFill>
                  <a:schemeClr val="bg1"/>
                </a:solidFill>
              </a:rPr>
              <a:t>Présentation de l’ANAP</a:t>
            </a:r>
            <a:endParaRPr lang="fr-FR" dirty="0">
              <a:solidFill>
                <a:schemeClr val="bg1"/>
              </a:solidFill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7756898" y="2817808"/>
            <a:ext cx="602189" cy="796946"/>
            <a:chOff x="7056399" y="2618373"/>
            <a:chExt cx="995563" cy="1362157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66162" y="2618373"/>
              <a:ext cx="685800" cy="971550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220347" y="2818838"/>
              <a:ext cx="685800" cy="981075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056399" y="2999455"/>
              <a:ext cx="685800" cy="981075"/>
            </a:xfrm>
            <a:prstGeom prst="rect">
              <a:avLst/>
            </a:prstGeom>
          </p:spPr>
        </p:pic>
      </p:grpSp>
      <p:sp>
        <p:nvSpPr>
          <p:cNvPr id="49" name="Rectangle 48"/>
          <p:cNvSpPr/>
          <p:nvPr/>
        </p:nvSpPr>
        <p:spPr>
          <a:xfrm>
            <a:off x="7776642" y="5426120"/>
            <a:ext cx="1647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fr-FR" sz="900" dirty="0"/>
              <a:t>Gestion des lits 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fr-FR" sz="900" dirty="0"/>
              <a:t>Comptabilité analytique   </a:t>
            </a: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489" y="3619994"/>
            <a:ext cx="1481775" cy="309650"/>
          </a:xfrm>
          <a:prstGeom prst="rect">
            <a:avLst/>
          </a:prstGeom>
        </p:spPr>
      </p:pic>
      <p:sp>
        <p:nvSpPr>
          <p:cNvPr id="51" name="ZoneTexte 50"/>
          <p:cNvSpPr txBox="1"/>
          <p:nvPr/>
        </p:nvSpPr>
        <p:spPr>
          <a:xfrm>
            <a:off x="3030490" y="3662879"/>
            <a:ext cx="9353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600" b="1" i="1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defRPr>
            </a:lvl1pPr>
          </a:lstStyle>
          <a:p>
            <a:r>
              <a:rPr lang="fr-FR" sz="1000" dirty="0"/>
              <a:t>Biologie</a:t>
            </a:r>
          </a:p>
        </p:txBody>
      </p:sp>
    </p:spTree>
    <p:extLst>
      <p:ext uri="{BB962C8B-B14F-4D97-AF65-F5344CB8AC3E}">
        <p14:creationId xmlns:p14="http://schemas.microsoft.com/office/powerpoint/2010/main" val="274641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Bilan de la 1</a:t>
            </a:r>
            <a:r>
              <a:rPr lang="fr-FR" baseline="30000" dirty="0"/>
              <a:t>ère</a:t>
            </a:r>
            <a:r>
              <a:rPr lang="fr-FR" dirty="0"/>
              <a:t> campagne</a:t>
            </a:r>
            <a:br>
              <a:rPr lang="fr-FR" dirty="0"/>
            </a:br>
            <a:r>
              <a:rPr lang="fr-FR" sz="1800" dirty="0"/>
              <a:t>Besoins remontés par les acteurs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03512" y="1844824"/>
            <a:ext cx="2160240" cy="504056"/>
          </a:xfrm>
          <a:prstGeom prst="rect">
            <a:avLst/>
          </a:prstGeom>
          <a:ln>
            <a:solidFill>
              <a:schemeClr val="accent2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80000" rIns="180000" bIns="180000" rtlCol="0" anchor="ctr" anchorCtr="0">
            <a:noAutofit/>
          </a:bodyPr>
          <a:lstStyle/>
          <a:p>
            <a:pPr algn="ctr"/>
            <a:r>
              <a:rPr lang="fr-FR" sz="1400" b="1" dirty="0">
                <a:solidFill>
                  <a:srgbClr val="000000"/>
                </a:solidFill>
              </a:rPr>
              <a:t>Organisation de la DSI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079776" y="1844824"/>
            <a:ext cx="2148322" cy="504056"/>
          </a:xfrm>
          <a:prstGeom prst="rect">
            <a:avLst/>
          </a:prstGeom>
          <a:ln>
            <a:solidFill>
              <a:schemeClr val="accent2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80000" rIns="180000" bIns="180000" rtlCol="0" anchor="ctr" anchorCtr="0">
            <a:noAutofit/>
          </a:bodyPr>
          <a:lstStyle/>
          <a:p>
            <a:pPr algn="ctr"/>
            <a:r>
              <a:rPr lang="fr-FR" sz="1400" b="1" dirty="0">
                <a:solidFill>
                  <a:srgbClr val="000000"/>
                </a:solidFill>
              </a:rPr>
              <a:t>Financement et achats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529712" y="1844824"/>
            <a:ext cx="2163190" cy="504056"/>
          </a:xfrm>
          <a:prstGeom prst="rect">
            <a:avLst/>
          </a:prstGeom>
          <a:ln>
            <a:solidFill>
              <a:schemeClr val="accent2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80000" rIns="180000" bIns="180000" rtlCol="0" anchor="ctr" anchorCtr="0">
            <a:noAutofit/>
          </a:bodyPr>
          <a:lstStyle/>
          <a:p>
            <a:pPr algn="ctr"/>
            <a:r>
              <a:rPr lang="fr-FR" sz="1400" b="1" dirty="0">
                <a:solidFill>
                  <a:srgbClr val="000000"/>
                </a:solidFill>
              </a:rPr>
              <a:t>Socle technique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688288" y="1052736"/>
            <a:ext cx="2160240" cy="504056"/>
          </a:xfrm>
          <a:prstGeom prst="rect">
            <a:avLst/>
          </a:prstGeom>
          <a:noFill/>
        </p:spPr>
        <p:txBody>
          <a:bodyPr wrap="square" lIns="180000" tIns="180000" rIns="180000" bIns="180000" rtlCol="0" anchor="ctr" anchorCtr="0">
            <a:noAutofit/>
          </a:bodyPr>
          <a:lstStyle/>
          <a:p>
            <a:pPr algn="ctr"/>
            <a:r>
              <a:rPr lang="fr-FR" sz="1500" b="1" dirty="0">
                <a:solidFill>
                  <a:srgbClr val="006AB2">
                    <a:lumMod val="75000"/>
                  </a:srgbClr>
                </a:solidFill>
                <a:latin typeface="Arial"/>
              </a:rPr>
              <a:t>Points  remontés par la FHF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03512" y="2636912"/>
            <a:ext cx="2160240" cy="7920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 anchorCtr="0">
            <a:noAutofit/>
          </a:bodyPr>
          <a:lstStyle/>
          <a:p>
            <a:r>
              <a:rPr lang="fr-FR" sz="1200" dirty="0">
                <a:solidFill>
                  <a:srgbClr val="000000"/>
                </a:solidFill>
              </a:rPr>
              <a:t>Méthodologie et bonnes pratiques pour mettre en place une DSI commune ?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073817" y="2636912"/>
            <a:ext cx="2160240" cy="7920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 anchorCtr="0">
            <a:noAutofit/>
          </a:bodyPr>
          <a:lstStyle/>
          <a:p>
            <a:r>
              <a:rPr lang="fr-FR" sz="1200" dirty="0">
                <a:solidFill>
                  <a:srgbClr val="000000"/>
                </a:solidFill>
              </a:rPr>
              <a:t>Eclairage sur l’utilisation du budget G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073817" y="3573016"/>
            <a:ext cx="2160240" cy="7920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 anchorCtr="0">
            <a:noAutofit/>
          </a:bodyPr>
          <a:lstStyle/>
          <a:p>
            <a:r>
              <a:rPr lang="fr-FR" sz="1200" dirty="0">
                <a:solidFill>
                  <a:srgbClr val="000000"/>
                </a:solidFill>
              </a:rPr>
              <a:t>Visibilité sur le financement de la convergence SI GHT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073817" y="4509120"/>
            <a:ext cx="2160240" cy="7920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 anchorCtr="0">
            <a:noAutofit/>
          </a:bodyPr>
          <a:lstStyle/>
          <a:p>
            <a:r>
              <a:rPr lang="fr-FR" sz="1200" dirty="0">
                <a:solidFill>
                  <a:srgbClr val="000000"/>
                </a:solidFill>
              </a:rPr>
              <a:t>Eclairage sur les modalités d’achat SI GHT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531187" y="5449091"/>
            <a:ext cx="2160240" cy="7920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 anchorCtr="0">
            <a:noAutofit/>
          </a:bodyPr>
          <a:lstStyle/>
          <a:p>
            <a:r>
              <a:rPr lang="fr-FR" sz="1200" dirty="0">
                <a:solidFill>
                  <a:srgbClr val="000000"/>
                </a:solidFill>
              </a:rPr>
              <a:t>Eclairage sur la fonction du DPO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531187" y="2636912"/>
            <a:ext cx="2160240" cy="7920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 anchorCtr="0">
            <a:noAutofit/>
          </a:bodyPr>
          <a:lstStyle/>
          <a:p>
            <a:r>
              <a:rPr lang="fr-FR" sz="1200" dirty="0">
                <a:solidFill>
                  <a:srgbClr val="000000"/>
                </a:solidFill>
              </a:rPr>
              <a:t>Réseau : gestion des zones blanches / possibilité de mutualisation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531187" y="3573016"/>
            <a:ext cx="2160240" cy="7920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 anchorCtr="0">
            <a:noAutofit/>
          </a:bodyPr>
          <a:lstStyle/>
          <a:p>
            <a:r>
              <a:rPr lang="fr-FR" sz="1200" dirty="0">
                <a:solidFill>
                  <a:srgbClr val="000000"/>
                </a:solidFill>
              </a:rPr>
              <a:t>Liste de critères de choix pour l’hébergement de données de santé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531187" y="4509120"/>
            <a:ext cx="2160240" cy="7920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 anchorCtr="0">
            <a:noAutofit/>
          </a:bodyPr>
          <a:lstStyle/>
          <a:p>
            <a:r>
              <a:rPr lang="fr-FR" sz="1200" dirty="0">
                <a:solidFill>
                  <a:srgbClr val="000000"/>
                </a:solidFill>
              </a:rPr>
              <a:t>Eclairage sur la trajectoire pour la mise en place de l’identité patient au sein du GHT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703512" y="3573016"/>
            <a:ext cx="2160240" cy="7920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 anchorCtr="0">
            <a:noAutofit/>
          </a:bodyPr>
          <a:lstStyle/>
          <a:p>
            <a:r>
              <a:rPr lang="fr-FR" sz="1100" dirty="0">
                <a:solidFill>
                  <a:srgbClr val="000000"/>
                </a:solidFill>
              </a:rPr>
              <a:t>Clarifications sur le cadre réglementaire (gestion des statuts, transfert des compétences)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703512" y="1052736"/>
            <a:ext cx="7003470" cy="504056"/>
          </a:xfrm>
          <a:prstGeom prst="rect">
            <a:avLst/>
          </a:prstGeom>
          <a:noFill/>
        </p:spPr>
        <p:txBody>
          <a:bodyPr wrap="square" lIns="180000" tIns="180000" rIns="180000" bIns="180000" rtlCol="0" anchor="ctr" anchorCtr="0">
            <a:noAutofit/>
          </a:bodyPr>
          <a:lstStyle/>
          <a:p>
            <a:pPr algn="ctr"/>
            <a:r>
              <a:rPr lang="fr-FR" sz="1500" b="1" dirty="0">
                <a:solidFill>
                  <a:srgbClr val="006AB2">
                    <a:lumMod val="75000"/>
                  </a:srgbClr>
                </a:solidFill>
                <a:latin typeface="Arial"/>
              </a:rPr>
              <a:t>Besoins remontés </a:t>
            </a:r>
          </a:p>
          <a:p>
            <a:pPr algn="ctr"/>
            <a:r>
              <a:rPr lang="fr-FR" sz="1500" b="1" dirty="0">
                <a:solidFill>
                  <a:srgbClr val="006AB2">
                    <a:lumMod val="75000"/>
                  </a:srgbClr>
                </a:solidFill>
                <a:latin typeface="Arial"/>
              </a:rPr>
              <a:t>par les GHT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8976320" y="2636912"/>
            <a:ext cx="1512168" cy="7920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lIns="72000" tIns="72000" rIns="72000" bIns="72000" rtlCol="0" anchor="ctr" anchorCtr="0">
            <a:noAutofit/>
          </a:bodyPr>
          <a:lstStyle/>
          <a:p>
            <a:pPr algn="ctr"/>
            <a:r>
              <a:rPr lang="fr-FR" sz="1200" dirty="0">
                <a:solidFill>
                  <a:srgbClr val="000000"/>
                </a:solidFill>
                <a:latin typeface="Arial"/>
              </a:rPr>
              <a:t>Sensibilisation des DIM, PCME et DG sur le volet SI GHT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8976320" y="3564326"/>
            <a:ext cx="1512168" cy="80077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lIns="72000" tIns="72000" rIns="72000" bIns="72000" rtlCol="0" anchor="ctr" anchorCtr="0">
            <a:noAutofit/>
          </a:bodyPr>
          <a:lstStyle>
            <a:defPPr>
              <a:defRPr lang="fr-FR"/>
            </a:defPPr>
            <a:lvl1pPr algn="ctr">
              <a:defRPr sz="1400"/>
            </a:lvl1pPr>
          </a:lstStyle>
          <a:p>
            <a:r>
              <a:rPr lang="fr-FR" sz="1200" dirty="0">
                <a:solidFill>
                  <a:srgbClr val="000000"/>
                </a:solidFill>
                <a:latin typeface="Arial"/>
              </a:rPr>
              <a:t>Mobilisation des éditeurs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3" y="6381328"/>
            <a:ext cx="861589" cy="32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63002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636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 smtClean="0"/>
              <a:t>Les actions prises en charge par l’équipe nationale</a:t>
            </a:r>
            <a:endParaRPr lang="fr-FR" sz="2800" b="1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3831007" y="980728"/>
            <a:ext cx="0" cy="5256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7157082" y="980728"/>
            <a:ext cx="0" cy="5256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0015971" y="980728"/>
            <a:ext cx="0" cy="5256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023" y="1051742"/>
            <a:ext cx="1702044" cy="67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958111"/>
            <a:ext cx="1524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772" y="1085741"/>
            <a:ext cx="1700584" cy="65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2063552" y="1844824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124260" y="1985073"/>
            <a:ext cx="2614685" cy="162077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</a:bodyPr>
          <a:lstStyle>
            <a:defPPr>
              <a:defRPr lang="fr-FR"/>
            </a:defPPr>
            <a:lvl1pPr algn="ctr">
              <a:defRPr sz="1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fr-FR" sz="1600" b="1" dirty="0">
                <a:solidFill>
                  <a:schemeClr val="tx1"/>
                </a:solidFill>
              </a:rPr>
              <a:t>Foire aux Questions GHT</a:t>
            </a:r>
          </a:p>
          <a:p>
            <a:pPr algn="l"/>
            <a:endParaRPr lang="fr-FR" sz="1600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Gestion Budget 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Bonnes pratiques d’achat SI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DPO</a:t>
            </a:r>
          </a:p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24261" y="3763780"/>
            <a:ext cx="2634741" cy="146363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</a:bodyPr>
          <a:lstStyle>
            <a:defPPr>
              <a:defRPr lang="fr-FR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FFFFFF"/>
                </a:solidFill>
              </a:defRPr>
            </a:lvl1pPr>
          </a:lstStyle>
          <a:p>
            <a:pPr algn="l"/>
            <a:r>
              <a:rPr lang="fr-FR" sz="1800" dirty="0">
                <a:solidFill>
                  <a:schemeClr val="tx1"/>
                </a:solidFill>
              </a:rPr>
              <a:t>Financement convergence </a:t>
            </a:r>
          </a:p>
          <a:p>
            <a:pPr algn="l"/>
            <a:endParaRPr lang="fr-FR" sz="1800" dirty="0">
              <a:solidFill>
                <a:schemeClr val="tx1"/>
              </a:solidFill>
            </a:endParaRPr>
          </a:p>
          <a:p>
            <a:pPr algn="l"/>
            <a:r>
              <a:rPr lang="fr-FR" sz="1800" dirty="0">
                <a:solidFill>
                  <a:schemeClr val="tx1"/>
                </a:solidFill>
              </a:rPr>
              <a:t>(</a:t>
            </a:r>
            <a:r>
              <a:rPr lang="fr-FR" sz="1800" b="0" dirty="0">
                <a:solidFill>
                  <a:schemeClr val="tx1"/>
                </a:solidFill>
              </a:rPr>
              <a:t>suite hôpital numérique)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394678" y="1969012"/>
            <a:ext cx="2381845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</a:bodyPr>
          <a:lstStyle>
            <a:defPPr>
              <a:defRPr lang="fr-FR"/>
            </a:defPPr>
            <a:lvl1pPr>
              <a:defRPr sz="1200"/>
            </a:lvl1pPr>
          </a:lstStyle>
          <a:p>
            <a:pPr algn="ctr"/>
            <a:r>
              <a:rPr lang="fr-FR" sz="1600" dirty="0">
                <a:solidFill>
                  <a:srgbClr val="FFFFFF"/>
                </a:solidFill>
              </a:rPr>
              <a:t>Identité Patient GHT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378177" y="2866396"/>
            <a:ext cx="2398345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</a:bodyPr>
          <a:lstStyle>
            <a:defPPr>
              <a:defRPr lang="fr-FR"/>
            </a:defPPr>
            <a:lvl1pPr>
              <a:defRPr sz="1200"/>
            </a:lvl1pPr>
          </a:lstStyle>
          <a:p>
            <a:pPr algn="ctr"/>
            <a:r>
              <a:rPr lang="fr-FR" sz="1800" dirty="0">
                <a:solidFill>
                  <a:srgbClr val="FFFFFF"/>
                </a:solidFill>
              </a:rPr>
              <a:t>Annuaire  GHT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373824" y="3763780"/>
            <a:ext cx="2434390" cy="1446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</a:bodyPr>
          <a:lstStyle>
            <a:defPPr>
              <a:defRPr lang="fr-FR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</a:defRPr>
            </a:lvl1pPr>
          </a:lstStyle>
          <a:p>
            <a:r>
              <a:rPr lang="fr-FR" sz="1600" dirty="0"/>
              <a:t>Révision des modalités d’organisation et d’animation  des comités régionaux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588537" y="2060848"/>
            <a:ext cx="1717614" cy="805547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</a:bodyPr>
          <a:lstStyle>
            <a:defPPr>
              <a:defRPr lang="fr-FR"/>
            </a:defPPr>
            <a:lvl1pPr>
              <a:defRPr sz="1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fr-FR" sz="1600" dirty="0">
                <a:solidFill>
                  <a:srgbClr val="FFFFFF"/>
                </a:solidFill>
              </a:rPr>
              <a:t>Mise en place d’une DSI Commune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7556146" y="3074981"/>
            <a:ext cx="1800200" cy="836287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</a:bodyPr>
          <a:lstStyle>
            <a:defPPr>
              <a:defRPr lang="fr-FR"/>
            </a:defPPr>
            <a:lvl1pPr algn="ctr">
              <a:defRPr sz="1200"/>
            </a:lvl1pPr>
          </a:lstStyle>
          <a:p>
            <a:r>
              <a:rPr lang="fr-FR" sz="1600" dirty="0">
                <a:solidFill>
                  <a:srgbClr val="FFFFFF"/>
                </a:solidFill>
              </a:rPr>
              <a:t>Hébergement de données de Santé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918796" y="6021288"/>
            <a:ext cx="8477734" cy="540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180000" tIns="180000" rIns="180000" bIns="180000" rtlCol="0" anchor="ctr" anchorCtr="0">
            <a:noAutofit/>
          </a:bodyPr>
          <a:lstStyle>
            <a:defPPr>
              <a:defRPr lang="fr-FR"/>
            </a:defPPr>
            <a:lvl1pPr>
              <a:defRPr sz="1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1400" b="1" dirty="0">
                <a:solidFill>
                  <a:schemeClr val="tx1"/>
                </a:solidFill>
              </a:rPr>
              <a:t>Cadrage des actions en cours    </a:t>
            </a:r>
            <a:r>
              <a:rPr lang="fr-FR" sz="1400" b="1" dirty="0">
                <a:solidFill>
                  <a:srgbClr val="FFFFFF"/>
                </a:solidFill>
              </a:rPr>
              <a:t>			                  Sensibiliser les directions d’ES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918796" y="5409280"/>
            <a:ext cx="8477734" cy="540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180000" tIns="180000" rIns="180000" bIns="180000" rtlCol="0" anchor="ctr" anchorCtr="0">
            <a:noAutofit/>
          </a:bodyPr>
          <a:lstStyle>
            <a:defPPr>
              <a:defRPr lang="fr-FR"/>
            </a:defPPr>
            <a:lvl1pPr>
              <a:defRPr sz="1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1400" b="1" dirty="0">
                <a:solidFill>
                  <a:schemeClr val="tx1"/>
                </a:solidFill>
              </a:rPr>
              <a:t>Cadrage  des actions en cours</a:t>
            </a:r>
            <a:r>
              <a:rPr lang="fr-FR" sz="1400" dirty="0">
                <a:solidFill>
                  <a:srgbClr val="FFFFFF"/>
                </a:solidFill>
              </a:rPr>
              <a:t>	 			</a:t>
            </a:r>
            <a:r>
              <a:rPr lang="fr-FR" sz="1400" b="1" dirty="0">
                <a:solidFill>
                  <a:srgbClr val="FFFFFF"/>
                </a:solidFill>
              </a:rPr>
              <a:t>Echange avec les Editeurs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7537642" y="4066779"/>
            <a:ext cx="1800200" cy="1073907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</a:bodyPr>
          <a:lstStyle>
            <a:defPPr>
              <a:defRPr lang="fr-FR"/>
            </a:defPPr>
            <a:lvl1pPr algn="ctr">
              <a:defRPr sz="1200"/>
            </a:lvl1pPr>
          </a:lstStyle>
          <a:p>
            <a:r>
              <a:rPr lang="fr-FR" sz="1600" dirty="0" smtClean="0">
                <a:solidFill>
                  <a:srgbClr val="FFFFFF"/>
                </a:solidFill>
              </a:rPr>
              <a:t>Urbanisation </a:t>
            </a:r>
            <a:br>
              <a:rPr lang="fr-FR" sz="1600" dirty="0" smtClean="0">
                <a:solidFill>
                  <a:srgbClr val="FFFFFF"/>
                </a:solidFill>
              </a:rPr>
            </a:br>
            <a:r>
              <a:rPr lang="fr-FR" sz="1600" dirty="0" smtClean="0">
                <a:solidFill>
                  <a:srgbClr val="FFFFFF"/>
                </a:solidFill>
              </a:rPr>
              <a:t>SI GHT</a:t>
            </a:r>
            <a:endParaRPr lang="fr-FR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0436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4367808" y="2564904"/>
            <a:ext cx="3168352" cy="0"/>
          </a:xfrm>
          <a:prstGeom prst="line">
            <a:avLst/>
          </a:prstGeom>
          <a:ln w="14605">
            <a:solidFill>
              <a:srgbClr val="01A87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367808" y="4293096"/>
            <a:ext cx="3240360" cy="0"/>
          </a:xfrm>
          <a:prstGeom prst="line">
            <a:avLst/>
          </a:prstGeom>
          <a:ln w="50800">
            <a:solidFill>
              <a:srgbClr val="0082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524000" y="2636912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solidFill>
                  <a:prstClr val="black">
                    <a:lumMod val="95000"/>
                    <a:lumOff val="5000"/>
                  </a:prstClr>
                </a:solidFill>
                <a:latin typeface="Typist" pitchFamily="34" charset="0"/>
              </a:rPr>
              <a:t>GHT</a:t>
            </a:r>
          </a:p>
          <a:p>
            <a:pPr algn="ctr"/>
            <a:r>
              <a:rPr lang="fr-FR" sz="3000" b="1" dirty="0">
                <a:solidFill>
                  <a:prstClr val="black">
                    <a:lumMod val="95000"/>
                    <a:lumOff val="5000"/>
                  </a:prstClr>
                </a:solidFill>
                <a:latin typeface="Typist" pitchFamily="34" charset="0"/>
              </a:rPr>
              <a:t>Panorama des Projets médicaux</a:t>
            </a:r>
          </a:p>
          <a:p>
            <a:pPr algn="ctr"/>
            <a:r>
              <a:rPr lang="fr-FR" sz="3000" b="1" dirty="0">
                <a:solidFill>
                  <a:prstClr val="black">
                    <a:lumMod val="95000"/>
                    <a:lumOff val="5000"/>
                  </a:prstClr>
                </a:solidFill>
                <a:latin typeface="Typist" pitchFamily="34" charset="0"/>
              </a:rPr>
              <a:t>et de soins partagés</a:t>
            </a:r>
          </a:p>
        </p:txBody>
      </p:sp>
    </p:spTree>
    <p:extLst>
      <p:ext uri="{BB962C8B-B14F-4D97-AF65-F5344CB8AC3E}">
        <p14:creationId xmlns:p14="http://schemas.microsoft.com/office/powerpoint/2010/main" val="96401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07768" y="332656"/>
            <a:ext cx="6480720" cy="648072"/>
          </a:xfrm>
          <a:prstGeom prst="rect">
            <a:avLst/>
          </a:prstGeom>
          <a:solidFill>
            <a:srgbClr val="008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prstClr val="white"/>
                </a:solidFill>
              </a:rPr>
              <a:t>ECHANTILLON CONCERNE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2855640" y="1484784"/>
            <a:ext cx="6624736" cy="792088"/>
          </a:xfrm>
          <a:prstGeom prst="roundRect">
            <a:avLst/>
          </a:prstGeom>
          <a:solidFill>
            <a:srgbClr val="008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dirty="0">
                <a:solidFill>
                  <a:prstClr val="white"/>
                </a:solidFill>
              </a:rPr>
              <a:t>Une soixantaine de GHT </a:t>
            </a:r>
            <a:r>
              <a:rPr lang="fr-FR" b="1" dirty="0">
                <a:solidFill>
                  <a:prstClr val="white"/>
                </a:solidFill>
              </a:rPr>
              <a:t>représentatifs</a:t>
            </a:r>
          </a:p>
          <a:p>
            <a:pPr algn="ctr"/>
            <a:r>
              <a:rPr lang="fr-FR" b="1" dirty="0">
                <a:solidFill>
                  <a:prstClr val="white"/>
                </a:solidFill>
              </a:rPr>
              <a:t>Correspondant à 639 filières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703512" y="2492896"/>
            <a:ext cx="2088232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prstClr val="black"/>
                </a:solidFill>
              </a:rPr>
              <a:t>De 2 à 19 membres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3944144" y="2492896"/>
            <a:ext cx="2088232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prstClr val="black"/>
                </a:solidFill>
              </a:rPr>
              <a:t>De 1.400 à 23.000 ETP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6168008" y="2492896"/>
            <a:ext cx="2088232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prstClr val="black"/>
                </a:solidFill>
              </a:rPr>
              <a:t>De 100M à 1.720M€ de budget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8400256" y="2492896"/>
            <a:ext cx="2088232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prstClr val="black"/>
                </a:solidFill>
              </a:rPr>
              <a:t>Pour des bassins de population de 0,11M à 1,8M d’habitants</a:t>
            </a: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/>
          </p:nvPr>
        </p:nvGraphicFramePr>
        <p:xfrm>
          <a:off x="1703512" y="3789040"/>
          <a:ext cx="36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aphique 13"/>
          <p:cNvGraphicFramePr>
            <a:graphicFrameLocks/>
          </p:cNvGraphicFramePr>
          <p:nvPr>
            <p:extLst/>
          </p:nvPr>
        </p:nvGraphicFramePr>
        <p:xfrm>
          <a:off x="5448488" y="3933056"/>
          <a:ext cx="504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913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07768" y="332656"/>
            <a:ext cx="6480720" cy="648072"/>
          </a:xfrm>
          <a:prstGeom prst="rect">
            <a:avLst/>
          </a:prstGeom>
          <a:solidFill>
            <a:srgbClr val="008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prstClr val="white"/>
                </a:solidFill>
              </a:rPr>
              <a:t>FILIERES CONCERNEES</a:t>
            </a:r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/>
          </p:nvPr>
        </p:nvGraphicFramePr>
        <p:xfrm>
          <a:off x="1559497" y="1126378"/>
          <a:ext cx="9108503" cy="5831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253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07768" y="332656"/>
            <a:ext cx="6480720" cy="648072"/>
          </a:xfrm>
          <a:prstGeom prst="rect">
            <a:avLst/>
          </a:prstGeom>
          <a:solidFill>
            <a:srgbClr val="008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prstClr val="white"/>
                </a:solidFill>
              </a:rPr>
              <a:t>FILIERES CONCERNEES</a:t>
            </a:r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/>
          </p:nvPr>
        </p:nvGraphicFramePr>
        <p:xfrm>
          <a:off x="2135560" y="1556793"/>
          <a:ext cx="8208912" cy="44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415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07768" y="332656"/>
            <a:ext cx="6480720" cy="648072"/>
          </a:xfrm>
          <a:prstGeom prst="rect">
            <a:avLst/>
          </a:prstGeom>
          <a:solidFill>
            <a:srgbClr val="008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prstClr val="white"/>
                </a:solidFill>
              </a:rPr>
              <a:t>FILIERES CONCERNEES</a:t>
            </a:r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/>
          </p:nvPr>
        </p:nvGraphicFramePr>
        <p:xfrm>
          <a:off x="3423771" y="1571065"/>
          <a:ext cx="5344458" cy="3715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phique 3"/>
          <p:cNvGraphicFramePr>
            <a:graphicFrameLocks/>
          </p:cNvGraphicFramePr>
          <p:nvPr>
            <p:extLst/>
          </p:nvPr>
        </p:nvGraphicFramePr>
        <p:xfrm>
          <a:off x="3071664" y="1772817"/>
          <a:ext cx="6405980" cy="4011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678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5520" y="1700808"/>
            <a:ext cx="5040560" cy="360040"/>
          </a:xfrm>
          <a:prstGeom prst="rect">
            <a:avLst/>
          </a:prstGeom>
          <a:solidFill>
            <a:srgbClr val="008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07768" y="332656"/>
            <a:ext cx="6480720" cy="648072"/>
          </a:xfrm>
          <a:prstGeom prst="rect">
            <a:avLst/>
          </a:prstGeom>
          <a:solidFill>
            <a:srgbClr val="008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prstClr val="white"/>
                </a:solidFill>
              </a:rPr>
              <a:t>RAPPEL DES ECHEANCES LEGISLATIVES ET REGLEMENTAIRES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8976320" y="1484784"/>
            <a:ext cx="1512168" cy="792088"/>
          </a:xfrm>
          <a:prstGeom prst="rightArrow">
            <a:avLst/>
          </a:prstGeom>
          <a:solidFill>
            <a:srgbClr val="008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559496" y="1268761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prstClr val="black"/>
                </a:solidFill>
                <a:latin typeface="Calibri"/>
              </a:rPr>
              <a:t>01/07/2016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559496" y="4077072"/>
            <a:ext cx="1440160" cy="1296144"/>
          </a:xfrm>
          <a:prstGeom prst="roundRect">
            <a:avLst/>
          </a:prstGeom>
          <a:solidFill>
            <a:srgbClr val="00827A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400" b="1" dirty="0">
                <a:solidFill>
                  <a:prstClr val="white"/>
                </a:solidFill>
              </a:rPr>
              <a:t>Transmission des conventions constitutives aux ARS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711624" y="1412777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prstClr val="black"/>
                </a:solidFill>
                <a:latin typeface="Calibri"/>
              </a:rPr>
              <a:t>Sept à </a:t>
            </a:r>
            <a:r>
              <a:rPr lang="fr-FR" sz="1200" b="1" dirty="0" err="1">
                <a:solidFill>
                  <a:prstClr val="black"/>
                </a:solidFill>
                <a:latin typeface="Calibri"/>
              </a:rPr>
              <a:t>Dec</a:t>
            </a:r>
            <a:r>
              <a:rPr lang="fr-FR" sz="1200" b="1" dirty="0">
                <a:solidFill>
                  <a:prstClr val="black"/>
                </a:solidFill>
                <a:latin typeface="Calibri"/>
              </a:rPr>
              <a:t>/2016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2639616" y="2276872"/>
            <a:ext cx="1368152" cy="576064"/>
          </a:xfrm>
          <a:prstGeom prst="roundRect">
            <a:avLst/>
          </a:prstGeom>
          <a:solidFill>
            <a:srgbClr val="00827A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400" b="1" dirty="0">
                <a:solidFill>
                  <a:prstClr val="white"/>
                </a:solidFill>
              </a:rPr>
              <a:t>Approbation des CC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2639616" y="2924944"/>
            <a:ext cx="1368152" cy="720080"/>
          </a:xfrm>
          <a:prstGeom prst="roundRect">
            <a:avLst/>
          </a:prstGeom>
          <a:solidFill>
            <a:srgbClr val="00827A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400" b="1" dirty="0">
                <a:solidFill>
                  <a:prstClr val="white"/>
                </a:solidFill>
              </a:rPr>
              <a:t>Création effective des GHT</a:t>
            </a:r>
          </a:p>
        </p:txBody>
      </p:sp>
      <p:sp>
        <p:nvSpPr>
          <p:cNvPr id="13" name="Organigramme : Décision 12"/>
          <p:cNvSpPr/>
          <p:nvPr/>
        </p:nvSpPr>
        <p:spPr>
          <a:xfrm>
            <a:off x="2063552" y="1772816"/>
            <a:ext cx="216024" cy="216024"/>
          </a:xfrm>
          <a:prstGeom prst="flowChartDecis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Organigramme : Décision 13"/>
          <p:cNvSpPr/>
          <p:nvPr/>
        </p:nvSpPr>
        <p:spPr>
          <a:xfrm>
            <a:off x="3215680" y="1772816"/>
            <a:ext cx="216024" cy="216024"/>
          </a:xfrm>
          <a:prstGeom prst="flowChartDecis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5" name="Organigramme : Décision 14"/>
          <p:cNvSpPr/>
          <p:nvPr/>
        </p:nvSpPr>
        <p:spPr>
          <a:xfrm>
            <a:off x="4295800" y="1772816"/>
            <a:ext cx="216024" cy="216024"/>
          </a:xfrm>
          <a:prstGeom prst="flowChartDecis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863752" y="1268761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prstClr val="black"/>
                </a:solidFill>
                <a:latin typeface="Calibri"/>
              </a:rPr>
              <a:t>01/01/2017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871864" y="1412777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prstClr val="black"/>
                </a:solidFill>
                <a:latin typeface="Calibri"/>
              </a:rPr>
              <a:t>01/07/2017</a:t>
            </a:r>
          </a:p>
        </p:txBody>
      </p:sp>
      <p:sp>
        <p:nvSpPr>
          <p:cNvPr id="18" name="Organigramme : Décision 17"/>
          <p:cNvSpPr/>
          <p:nvPr/>
        </p:nvSpPr>
        <p:spPr>
          <a:xfrm>
            <a:off x="5303912" y="1772816"/>
            <a:ext cx="216024" cy="216024"/>
          </a:xfrm>
          <a:prstGeom prst="flowChartDecis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9" name="Organigramme : Décision 18"/>
          <p:cNvSpPr/>
          <p:nvPr/>
        </p:nvSpPr>
        <p:spPr>
          <a:xfrm>
            <a:off x="6384032" y="1772816"/>
            <a:ext cx="216024" cy="216024"/>
          </a:xfrm>
          <a:prstGeom prst="flowChartDecis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2135560" y="2060848"/>
            <a:ext cx="0" cy="2088232"/>
          </a:xfrm>
          <a:prstGeom prst="line">
            <a:avLst/>
          </a:prstGeom>
          <a:ln w="38100">
            <a:solidFill>
              <a:srgbClr val="0082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>
            <a:off x="3287688" y="2060848"/>
            <a:ext cx="8384" cy="360040"/>
          </a:xfrm>
          <a:prstGeom prst="line">
            <a:avLst/>
          </a:prstGeom>
          <a:ln w="38100">
            <a:solidFill>
              <a:srgbClr val="0082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367808" y="2060848"/>
            <a:ext cx="0" cy="2304256"/>
          </a:xfrm>
          <a:prstGeom prst="line">
            <a:avLst/>
          </a:prstGeom>
          <a:ln w="38100">
            <a:solidFill>
              <a:srgbClr val="0082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à coins arrondis 22"/>
          <p:cNvSpPr/>
          <p:nvPr/>
        </p:nvSpPr>
        <p:spPr>
          <a:xfrm>
            <a:off x="3719736" y="5229200"/>
            <a:ext cx="1440160" cy="576064"/>
          </a:xfrm>
          <a:prstGeom prst="roundRect">
            <a:avLst/>
          </a:prstGeom>
          <a:solidFill>
            <a:srgbClr val="00827A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400" b="1" dirty="0">
                <a:solidFill>
                  <a:prstClr val="white"/>
                </a:solidFill>
              </a:rPr>
              <a:t>V1 du plan d’actions achat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951984" y="1396704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E35487"/>
                </a:solidFill>
                <a:latin typeface="Calibri"/>
              </a:rPr>
              <a:t>01/01/2018</a:t>
            </a:r>
          </a:p>
        </p:txBody>
      </p:sp>
      <p:cxnSp>
        <p:nvCxnSpPr>
          <p:cNvPr id="25" name="Connecteur droit 24"/>
          <p:cNvCxnSpPr/>
          <p:nvPr/>
        </p:nvCxnSpPr>
        <p:spPr>
          <a:xfrm flipH="1">
            <a:off x="5375920" y="2060848"/>
            <a:ext cx="8384" cy="360040"/>
          </a:xfrm>
          <a:prstGeom prst="line">
            <a:avLst/>
          </a:prstGeom>
          <a:ln w="38100">
            <a:solidFill>
              <a:srgbClr val="0082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6492044" y="2060848"/>
            <a:ext cx="0" cy="2304256"/>
          </a:xfrm>
          <a:prstGeom prst="line">
            <a:avLst/>
          </a:prstGeom>
          <a:ln w="38100">
            <a:solidFill>
              <a:srgbClr val="E354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023720" y="1700808"/>
            <a:ext cx="72008" cy="360040"/>
          </a:xfrm>
          <a:prstGeom prst="rect">
            <a:avLst/>
          </a:prstGeom>
          <a:solidFill>
            <a:srgbClr val="008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76120" y="1700808"/>
            <a:ext cx="72008" cy="360040"/>
          </a:xfrm>
          <a:prstGeom prst="rect">
            <a:avLst/>
          </a:prstGeom>
          <a:solidFill>
            <a:srgbClr val="008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92145" y="1700808"/>
            <a:ext cx="1067413" cy="360040"/>
          </a:xfrm>
          <a:prstGeom prst="rect">
            <a:avLst/>
          </a:prstGeom>
          <a:solidFill>
            <a:srgbClr val="008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616280" y="1700808"/>
            <a:ext cx="72008" cy="360040"/>
          </a:xfrm>
          <a:prstGeom prst="rect">
            <a:avLst/>
          </a:prstGeom>
          <a:solidFill>
            <a:srgbClr val="008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768680" y="1700808"/>
            <a:ext cx="72008" cy="360040"/>
          </a:xfrm>
          <a:prstGeom prst="rect">
            <a:avLst/>
          </a:prstGeom>
          <a:solidFill>
            <a:srgbClr val="008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2" name="Organigramme : Décision 31"/>
          <p:cNvSpPr/>
          <p:nvPr/>
        </p:nvSpPr>
        <p:spPr>
          <a:xfrm>
            <a:off x="7896200" y="1772816"/>
            <a:ext cx="216024" cy="216024"/>
          </a:xfrm>
          <a:prstGeom prst="flowChartDecis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3" name="Organigramme : Décision 32"/>
          <p:cNvSpPr/>
          <p:nvPr/>
        </p:nvSpPr>
        <p:spPr>
          <a:xfrm>
            <a:off x="9480376" y="1772816"/>
            <a:ext cx="216024" cy="216024"/>
          </a:xfrm>
          <a:prstGeom prst="flowChartDecis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7392144" y="1412777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prstClr val="black"/>
                </a:solidFill>
                <a:latin typeface="Calibri"/>
              </a:rPr>
              <a:t>01/01/2020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9048328" y="1412777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E35487"/>
                </a:solidFill>
                <a:latin typeface="Calibri"/>
              </a:rPr>
              <a:t>01/01/2021</a:t>
            </a:r>
          </a:p>
        </p:txBody>
      </p:sp>
      <p:sp>
        <p:nvSpPr>
          <p:cNvPr id="36" name="Rectangle à coins arrondis 35"/>
          <p:cNvSpPr/>
          <p:nvPr/>
        </p:nvSpPr>
        <p:spPr>
          <a:xfrm>
            <a:off x="7320136" y="2276872"/>
            <a:ext cx="1368152" cy="1440160"/>
          </a:xfrm>
          <a:prstGeom prst="roundRect">
            <a:avLst/>
          </a:prstGeom>
          <a:solidFill>
            <a:srgbClr val="00827A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400" b="1" dirty="0">
                <a:solidFill>
                  <a:prstClr val="white"/>
                </a:solidFill>
              </a:rPr>
              <a:t>Mise en place du compte qualité et visite conjointes de certif. HAS</a:t>
            </a:r>
          </a:p>
        </p:txBody>
      </p:sp>
      <p:cxnSp>
        <p:nvCxnSpPr>
          <p:cNvPr id="37" name="Connecteur droit 36"/>
          <p:cNvCxnSpPr/>
          <p:nvPr/>
        </p:nvCxnSpPr>
        <p:spPr>
          <a:xfrm flipH="1">
            <a:off x="7968208" y="2060848"/>
            <a:ext cx="8384" cy="360040"/>
          </a:xfrm>
          <a:prstGeom prst="line">
            <a:avLst/>
          </a:prstGeom>
          <a:ln w="38100">
            <a:solidFill>
              <a:srgbClr val="0082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2279576" y="1844824"/>
            <a:ext cx="936104" cy="0"/>
          </a:xfrm>
          <a:prstGeom prst="straightConnector1">
            <a:avLst/>
          </a:prstGeom>
          <a:ln w="2222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2279576" y="182508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>
                <a:solidFill>
                  <a:prstClr val="white"/>
                </a:solidFill>
                <a:latin typeface="Calibri"/>
              </a:rPr>
              <a:t>+/- 2 mois</a:t>
            </a:r>
          </a:p>
        </p:txBody>
      </p:sp>
      <p:cxnSp>
        <p:nvCxnSpPr>
          <p:cNvPr id="40" name="Connecteur droit 39"/>
          <p:cNvCxnSpPr/>
          <p:nvPr/>
        </p:nvCxnSpPr>
        <p:spPr>
          <a:xfrm>
            <a:off x="9552384" y="2060848"/>
            <a:ext cx="0" cy="2304256"/>
          </a:xfrm>
          <a:prstGeom prst="line">
            <a:avLst/>
          </a:prstGeom>
          <a:ln w="38100">
            <a:solidFill>
              <a:srgbClr val="E354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à coins arrondis 40"/>
          <p:cNvSpPr/>
          <p:nvPr/>
        </p:nvSpPr>
        <p:spPr>
          <a:xfrm>
            <a:off x="5807968" y="4941168"/>
            <a:ext cx="1440160" cy="1484784"/>
          </a:xfrm>
          <a:prstGeom prst="roundRect">
            <a:avLst/>
          </a:prstGeom>
          <a:solidFill>
            <a:srgbClr val="E35487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400" b="1" dirty="0">
                <a:solidFill>
                  <a:prstClr val="white"/>
                </a:solidFill>
              </a:rPr>
              <a:t>Mise en œuvre des mutualisations et bascule de </a:t>
            </a:r>
            <a:r>
              <a:rPr lang="fr-FR" sz="1400" b="1" dirty="0" err="1">
                <a:solidFill>
                  <a:prstClr val="white"/>
                </a:solidFill>
              </a:rPr>
              <a:t>resp</a:t>
            </a:r>
            <a:r>
              <a:rPr lang="fr-FR" sz="1400" b="1" dirty="0">
                <a:solidFill>
                  <a:prstClr val="white"/>
                </a:solidFill>
              </a:rPr>
              <a:t>. vers l’ES support *</a:t>
            </a:r>
          </a:p>
        </p:txBody>
      </p:sp>
      <p:sp>
        <p:nvSpPr>
          <p:cNvPr id="42" name="Rectangle à coins arrondis 41"/>
          <p:cNvSpPr/>
          <p:nvPr/>
        </p:nvSpPr>
        <p:spPr>
          <a:xfrm>
            <a:off x="3719736" y="4077072"/>
            <a:ext cx="1440160" cy="1080120"/>
          </a:xfrm>
          <a:prstGeom prst="roundRect">
            <a:avLst/>
          </a:prstGeom>
          <a:solidFill>
            <a:srgbClr val="00827A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400" b="1" dirty="0">
                <a:solidFill>
                  <a:prstClr val="white"/>
                </a:solidFill>
              </a:rPr>
              <a:t>Avenant à la CC identifiant les filières du projet médical</a:t>
            </a:r>
          </a:p>
        </p:txBody>
      </p:sp>
      <p:sp>
        <p:nvSpPr>
          <p:cNvPr id="43" name="Rectangle à coins arrondis 42"/>
          <p:cNvSpPr/>
          <p:nvPr/>
        </p:nvSpPr>
        <p:spPr>
          <a:xfrm>
            <a:off x="4727848" y="2276872"/>
            <a:ext cx="1368152" cy="1440160"/>
          </a:xfrm>
          <a:prstGeom prst="roundRect">
            <a:avLst/>
          </a:prstGeom>
          <a:solidFill>
            <a:srgbClr val="00827A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400" b="1" dirty="0">
                <a:solidFill>
                  <a:prstClr val="white"/>
                </a:solidFill>
              </a:rPr>
              <a:t>Avenant à la CC contenant le projet médical et le projet de soins finalisés</a:t>
            </a:r>
          </a:p>
        </p:txBody>
      </p:sp>
      <p:sp>
        <p:nvSpPr>
          <p:cNvPr id="44" name="Rectangle à coins arrondis 43"/>
          <p:cNvSpPr/>
          <p:nvPr/>
        </p:nvSpPr>
        <p:spPr>
          <a:xfrm>
            <a:off x="5807968" y="4104456"/>
            <a:ext cx="1440160" cy="764704"/>
          </a:xfrm>
          <a:prstGeom prst="roundRect">
            <a:avLst/>
          </a:prstGeom>
          <a:solidFill>
            <a:srgbClr val="E35487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400" b="1" dirty="0">
                <a:solidFill>
                  <a:prstClr val="white"/>
                </a:solidFill>
              </a:rPr>
              <a:t>Elaboration du schéma directeur SI</a:t>
            </a:r>
          </a:p>
        </p:txBody>
      </p:sp>
      <p:sp>
        <p:nvSpPr>
          <p:cNvPr id="45" name="Rectangle à coins arrondis 44"/>
          <p:cNvSpPr/>
          <p:nvPr/>
        </p:nvSpPr>
        <p:spPr>
          <a:xfrm>
            <a:off x="8904312" y="4077072"/>
            <a:ext cx="1440160" cy="576064"/>
          </a:xfrm>
          <a:prstGeom prst="roundRect">
            <a:avLst/>
          </a:prstGeom>
          <a:solidFill>
            <a:srgbClr val="E35487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400" b="1" dirty="0">
                <a:solidFill>
                  <a:prstClr val="white"/>
                </a:solidFill>
              </a:rPr>
              <a:t>Convergence effective du SI</a:t>
            </a:r>
          </a:p>
        </p:txBody>
      </p:sp>
    </p:spTree>
    <p:extLst>
      <p:ext uri="{BB962C8B-B14F-4D97-AF65-F5344CB8AC3E}">
        <p14:creationId xmlns:p14="http://schemas.microsoft.com/office/powerpoint/2010/main" val="339088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07768" y="332656"/>
            <a:ext cx="6480720" cy="648072"/>
          </a:xfrm>
          <a:prstGeom prst="rect">
            <a:avLst/>
          </a:prstGeom>
          <a:solidFill>
            <a:srgbClr val="008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prstClr val="white"/>
                </a:solidFill>
              </a:rPr>
              <a:t>LA NECESSITE D’ANTICIPATION DE LA BASCULE DE COMPETENCES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919536" y="1484785"/>
            <a:ext cx="835292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solidFill>
                  <a:prstClr val="black"/>
                </a:solidFill>
                <a:latin typeface="Calibri"/>
              </a:rPr>
              <a:t>Au </a:t>
            </a:r>
            <a:r>
              <a:rPr lang="fr-FR" sz="2000" b="1" dirty="0">
                <a:solidFill>
                  <a:srgbClr val="E35487"/>
                </a:solidFill>
                <a:latin typeface="Calibri"/>
              </a:rPr>
              <a:t>1</a:t>
            </a:r>
            <a:r>
              <a:rPr lang="fr-FR" sz="2000" b="1" baseline="30000" dirty="0">
                <a:solidFill>
                  <a:srgbClr val="E35487"/>
                </a:solidFill>
                <a:latin typeface="Calibri"/>
              </a:rPr>
              <a:t>er</a:t>
            </a:r>
            <a:r>
              <a:rPr lang="fr-FR" sz="2000" b="1" dirty="0">
                <a:solidFill>
                  <a:srgbClr val="E35487"/>
                </a:solidFill>
                <a:latin typeface="Calibri"/>
              </a:rPr>
              <a:t> janvier 2018</a:t>
            </a:r>
            <a:r>
              <a:rPr lang="fr-FR" sz="2000" dirty="0">
                <a:solidFill>
                  <a:prstClr val="black"/>
                </a:solidFill>
                <a:latin typeface="Calibri"/>
              </a:rPr>
              <a:t>, la bascule de compétences vers l’établissement support chargé d’assurer la fonction achat, la gestion du système d’information, le DIM et la coordination de la formation de l’ensemble des établissements parties.</a:t>
            </a:r>
          </a:p>
          <a:p>
            <a:pPr algn="just"/>
            <a:endParaRPr lang="fr-FR" sz="2000" dirty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prstClr val="black"/>
                </a:solidFill>
                <a:latin typeface="Calibri"/>
              </a:rPr>
              <a:t>L’établissement support devient le </a:t>
            </a:r>
            <a:r>
              <a:rPr lang="fr-FR" b="1" dirty="0">
                <a:solidFill>
                  <a:prstClr val="black"/>
                </a:solidFill>
                <a:latin typeface="Calibri"/>
              </a:rPr>
              <a:t>seul compétent pour passer les marchés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dirty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prstClr val="black"/>
                </a:solidFill>
                <a:latin typeface="Calibri"/>
              </a:rPr>
              <a:t>L’établissement support devient responsable de la gestion</a:t>
            </a:r>
            <a:r>
              <a:rPr lang="fr-FR" b="1" dirty="0">
                <a:solidFill>
                  <a:prstClr val="black"/>
                </a:solidFill>
                <a:latin typeface="Calibri"/>
              </a:rPr>
              <a:t> des SI (avec une autorité « fonctionnelle » sur les équipes concernées).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dirty="0">
              <a:solidFill>
                <a:prstClr val="black"/>
              </a:solidFill>
              <a:latin typeface="Calibri"/>
            </a:endParaRPr>
          </a:p>
          <a:p>
            <a:pPr algn="just"/>
            <a:endParaRPr lang="fr-FR" dirty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fr-FR" dirty="0">
                <a:solidFill>
                  <a:prstClr val="black"/>
                </a:solidFill>
                <a:latin typeface="Calibri"/>
              </a:rPr>
              <a:t>Cette évolution doit être suffisamment anticipée par les établissements parties au GHT.</a:t>
            </a:r>
          </a:p>
          <a:p>
            <a:pPr algn="just"/>
            <a:endParaRPr lang="fr-FR" dirty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prstClr val="black"/>
                </a:solidFill>
                <a:latin typeface="Calibri"/>
              </a:rPr>
              <a:t>Progresser vers une </a:t>
            </a:r>
            <a:r>
              <a:rPr lang="fr-FR" b="1" dirty="0">
                <a:solidFill>
                  <a:prstClr val="black"/>
                </a:solidFill>
                <a:latin typeface="Calibri"/>
              </a:rPr>
              <a:t>Direction des Systèmes d’Information commune et territoriale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b="1" dirty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prstClr val="black"/>
                </a:solidFill>
                <a:latin typeface="Calibri"/>
              </a:rPr>
              <a:t>Anticiper le processus achat pour optimiser la bascule de compétences</a:t>
            </a:r>
          </a:p>
        </p:txBody>
      </p:sp>
    </p:spTree>
    <p:extLst>
      <p:ext uri="{BB962C8B-B14F-4D97-AF65-F5344CB8AC3E}">
        <p14:creationId xmlns:p14="http://schemas.microsoft.com/office/powerpoint/2010/main" val="203889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 smtClean="0"/>
              <a:t>La révolution numérique ne se décrète pas ! </a:t>
            </a:r>
            <a:r>
              <a:rPr lang="fr-FR" dirty="0"/>
              <a:t>E</a:t>
            </a:r>
            <a:r>
              <a:rPr lang="fr-FR" dirty="0" smtClean="0"/>
              <a:t>lle s’accompagne.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1833547" y="1365229"/>
            <a:ext cx="8730000" cy="5104800"/>
          </a:xfrm>
        </p:spPr>
        <p:txBody>
          <a:bodyPr/>
          <a:lstStyle/>
          <a:p>
            <a:pPr lvl="1"/>
            <a:endParaRPr lang="fr-FR" sz="2000" dirty="0"/>
          </a:p>
          <a:p>
            <a:pPr marL="436562" lvl="1" indent="0">
              <a:buNone/>
            </a:pPr>
            <a:endParaRPr lang="fr-FR" sz="2000" dirty="0"/>
          </a:p>
          <a:p>
            <a:endParaRPr lang="fr-FR" sz="2400" dirty="0"/>
          </a:p>
          <a:p>
            <a:pPr lvl="1"/>
            <a:endParaRPr lang="fr-FR" sz="2000" dirty="0"/>
          </a:p>
          <a:p>
            <a:pPr lvl="1"/>
            <a:endParaRPr lang="fr-FR" sz="2000" dirty="0"/>
          </a:p>
          <a:p>
            <a:pPr lvl="1"/>
            <a:endParaRPr lang="fr-FR" sz="2000" dirty="0"/>
          </a:p>
        </p:txBody>
      </p:sp>
      <p:sp>
        <p:nvSpPr>
          <p:cNvPr id="5" name="Espace réservé du contenu 3"/>
          <p:cNvSpPr txBox="1">
            <a:spLocks/>
          </p:cNvSpPr>
          <p:nvPr/>
        </p:nvSpPr>
        <p:spPr>
          <a:xfrm>
            <a:off x="1746036" y="1365230"/>
            <a:ext cx="8611508" cy="3033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3050" indent="-177800" algn="l" defTabSz="457200" rtl="0" eaLnBrk="1" latinLnBrk="0" hangingPunct="1">
              <a:spcBef>
                <a:spcPct val="20000"/>
              </a:spcBef>
              <a:buSzPct val="100000"/>
              <a:buFont typeface="Arial" pitchFamily="34" charset="0"/>
              <a:buChar char="•"/>
              <a:defRPr lang="fr-FR" sz="1600" b="1" i="0" kern="1200" dirty="0" smtClean="0">
                <a:solidFill>
                  <a:srgbClr val="02375E"/>
                </a:solidFill>
                <a:latin typeface="Arial"/>
                <a:ea typeface="+mn-ea"/>
                <a:cs typeface="Arial"/>
              </a:defRPr>
            </a:lvl1pPr>
            <a:lvl2pPr marL="622300" indent="-185738" algn="l" defTabSz="457200" rtl="0" eaLnBrk="1" latinLnBrk="0" hangingPunct="1">
              <a:spcBef>
                <a:spcPct val="20000"/>
              </a:spcBef>
              <a:buSzPct val="100000"/>
              <a:buFont typeface="Arial" pitchFamily="34" charset="0"/>
              <a:buChar char="−"/>
              <a:tabLst>
                <a:tab pos="627063" algn="l"/>
              </a:tabLst>
              <a:defRPr sz="1400" kern="1200">
                <a:solidFill>
                  <a:srgbClr val="02375E"/>
                </a:solidFill>
                <a:latin typeface="Arial"/>
                <a:ea typeface="+mn-ea"/>
                <a:cs typeface="Arial"/>
              </a:defRPr>
            </a:lvl2pPr>
            <a:lvl3pPr marL="811213" indent="-174625" algn="l" defTabSz="457200" rtl="0" eaLnBrk="1" latinLnBrk="0" hangingPunct="1">
              <a:spcBef>
                <a:spcPct val="20000"/>
              </a:spcBef>
              <a:buSzPct val="100000"/>
              <a:buFont typeface="Wingdings" pitchFamily="2" charset="2"/>
              <a:buChar char="ü"/>
              <a:defRPr lang="fr-FR" sz="1400" kern="1200" dirty="0" smtClean="0">
                <a:solidFill>
                  <a:srgbClr val="02375E"/>
                </a:solidFill>
                <a:latin typeface="Arial"/>
                <a:ea typeface="+mn-ea"/>
                <a:cs typeface="Arial"/>
              </a:defRPr>
            </a:lvl3pPr>
            <a:lvl4pPr marL="896938" indent="-177800" algn="l" defTabSz="457200" rtl="0" eaLnBrk="1" latinLnBrk="0" hangingPunct="1">
              <a:spcBef>
                <a:spcPct val="20000"/>
              </a:spcBef>
              <a:buSzPct val="100000"/>
              <a:buFont typeface="Arial"/>
              <a:buChar char="•"/>
              <a:defRPr lang="fr-FR" sz="1400" kern="1200" dirty="0" smtClean="0">
                <a:solidFill>
                  <a:srgbClr val="02375E"/>
                </a:solidFill>
                <a:latin typeface="Arial"/>
                <a:ea typeface="+mn-ea"/>
                <a:cs typeface="Arial"/>
              </a:defRPr>
            </a:lvl4pPr>
            <a:lvl5pPr marL="1074738" indent="-177800" algn="l" defTabSz="457200" rtl="0" eaLnBrk="1" latinLnBrk="0" hangingPunct="1">
              <a:spcBef>
                <a:spcPct val="20000"/>
              </a:spcBef>
              <a:buSzPct val="100000"/>
              <a:buFont typeface="Arial"/>
              <a:buChar char="•"/>
              <a:defRPr lang="fr-FR" sz="1400" kern="1200" dirty="0">
                <a:solidFill>
                  <a:srgbClr val="02375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800" dirty="0"/>
              <a:t>Une expertise d’accompagnement sur les usages du numérique depuis le plan Hôpital 2007, plan Hôpital 2012 et le programme Hôpital Numérique.</a:t>
            </a:r>
          </a:p>
          <a:p>
            <a:pPr algn="just"/>
            <a:endParaRPr lang="fr-FR" sz="1100" dirty="0"/>
          </a:p>
          <a:p>
            <a:pPr algn="just"/>
            <a:r>
              <a:rPr lang="fr-FR" sz="1800" dirty="0">
                <a:solidFill>
                  <a:schemeClr val="accent2"/>
                </a:solidFill>
              </a:rPr>
              <a:t>Notre parti pris : faire porter la révolution numérique dans les pratiques par les professionnels eux – mêmes en leur proposant des modes d’action spécifiques.</a:t>
            </a:r>
          </a:p>
          <a:p>
            <a:pPr algn="just"/>
            <a:endParaRPr lang="fr-FR" sz="1100" dirty="0">
              <a:solidFill>
                <a:schemeClr val="accent2"/>
              </a:solidFill>
            </a:endParaRPr>
          </a:p>
          <a:p>
            <a:pPr algn="just"/>
            <a:r>
              <a:rPr lang="fr-FR" sz="1800" dirty="0"/>
              <a:t>Un accompagnement qui a vocation à adresser tous les professionnels, quelque soit leur secteur d’appartenance et leur mode d’exercice (individuel ou collectif) :</a:t>
            </a:r>
            <a:endParaRPr lang="fr-FR" sz="1800" b="0" dirty="0"/>
          </a:p>
        </p:txBody>
      </p:sp>
      <p:grpSp>
        <p:nvGrpSpPr>
          <p:cNvPr id="2" name="Groupe 1"/>
          <p:cNvGrpSpPr/>
          <p:nvPr/>
        </p:nvGrpSpPr>
        <p:grpSpPr>
          <a:xfrm>
            <a:off x="2494306" y="4063096"/>
            <a:ext cx="5640710" cy="2613360"/>
            <a:chOff x="970306" y="4063096"/>
            <a:chExt cx="5640710" cy="2613360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2926" y="4932213"/>
              <a:ext cx="1498090" cy="1498090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7056" y="4850820"/>
              <a:ext cx="1825636" cy="1825636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0913" y="5172999"/>
              <a:ext cx="1016515" cy="1016515"/>
            </a:xfrm>
            <a:prstGeom prst="rect">
              <a:avLst/>
            </a:prstGeom>
          </p:spPr>
        </p:pic>
        <p:sp>
          <p:nvSpPr>
            <p:cNvPr id="24" name="ZoneTexte 23"/>
            <p:cNvSpPr txBox="1"/>
            <p:nvPr/>
          </p:nvSpPr>
          <p:spPr>
            <a:xfrm>
              <a:off x="970306" y="5363528"/>
              <a:ext cx="19750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i="1" dirty="0"/>
                <a:t>SECTEUR</a:t>
              </a:r>
            </a:p>
            <a:p>
              <a:pPr algn="ctr"/>
              <a:r>
                <a:rPr lang="fr-FR" i="1" dirty="0"/>
                <a:t>HOSPITALIER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4590600" y="4244567"/>
              <a:ext cx="13736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i="1" dirty="0"/>
                <a:t>VILLE</a:t>
              </a:r>
            </a:p>
          </p:txBody>
        </p:sp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094" y="4063096"/>
              <a:ext cx="762985" cy="1240940"/>
            </a:xfrm>
            <a:prstGeom prst="rect">
              <a:avLst/>
            </a:prstGeom>
          </p:spPr>
        </p:pic>
      </p:grpSp>
      <p:sp>
        <p:nvSpPr>
          <p:cNvPr id="26" name="ZoneTexte 25"/>
          <p:cNvSpPr txBox="1"/>
          <p:nvPr/>
        </p:nvSpPr>
        <p:spPr>
          <a:xfrm>
            <a:off x="7587859" y="5363529"/>
            <a:ext cx="2052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SECTEUR </a:t>
            </a:r>
          </a:p>
          <a:p>
            <a:pPr algn="ctr"/>
            <a:r>
              <a:rPr lang="fr-FR" i="1" dirty="0"/>
              <a:t>MEDICO-SOCIAL</a:t>
            </a:r>
          </a:p>
        </p:txBody>
      </p:sp>
    </p:spTree>
    <p:extLst>
      <p:ext uri="{BB962C8B-B14F-4D97-AF65-F5344CB8AC3E}">
        <p14:creationId xmlns:p14="http://schemas.microsoft.com/office/powerpoint/2010/main" val="115490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72888" y="757142"/>
            <a:ext cx="8730000" cy="447660"/>
          </a:xfrm>
        </p:spPr>
        <p:txBody>
          <a:bodyPr/>
          <a:lstStyle/>
          <a:p>
            <a:r>
              <a:rPr lang="fr-FR" dirty="0" smtClean="0"/>
              <a:t>Un projet qui s’inscrit dans la stratégie nationale de e-santé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1778120" y="1614489"/>
            <a:ext cx="8611508" cy="4513595"/>
          </a:xfrm>
        </p:spPr>
        <p:txBody>
          <a:bodyPr/>
          <a:lstStyle/>
          <a:p>
            <a:pPr marL="95250" indent="0" algn="ctr">
              <a:buNone/>
            </a:pPr>
            <a:r>
              <a:rPr lang="fr-FR" sz="2000" dirty="0"/>
              <a:t>Dans le cadre de la stratégie nationale e-santé 2020, l’ANAP a été chargée de :</a:t>
            </a:r>
          </a:p>
          <a:p>
            <a:pPr marL="95250" indent="0">
              <a:buNone/>
            </a:pPr>
            <a:endParaRPr lang="fr-FR" sz="2800" dirty="0"/>
          </a:p>
          <a:p>
            <a:pPr marL="95250" indent="0" algn="ctr">
              <a:buNone/>
            </a:pPr>
            <a:r>
              <a:rPr lang="fr-FR" sz="2800" dirty="0">
                <a:solidFill>
                  <a:schemeClr val="accent2"/>
                </a:solidFill>
              </a:rPr>
              <a:t>«  développer une ingénierie publique de la conduite et de l’accompagnement au changement lié aux nouvelles technologies »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95250" indent="0" algn="ctr">
              <a:buNone/>
            </a:pPr>
            <a:r>
              <a:rPr lang="fr-FR" sz="2000" dirty="0"/>
              <a:t>L’action de l’ANAP s’inscrit dans l’axe « le numérique dans la pratique médicale et le parcours de santé  »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47791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28772" y="709016"/>
            <a:ext cx="8837628" cy="752145"/>
          </a:xfrm>
        </p:spPr>
        <p:txBody>
          <a:bodyPr>
            <a:normAutofit/>
          </a:bodyPr>
          <a:lstStyle/>
          <a:p>
            <a:r>
              <a:rPr lang="fr-FR" dirty="0" smtClean="0"/>
              <a:t>Les priorités d’accompagnement au développement des usages</a:t>
            </a:r>
            <a:endParaRPr lang="fr-FR" dirty="0"/>
          </a:p>
        </p:txBody>
      </p:sp>
      <p:graphicFrame>
        <p:nvGraphicFramePr>
          <p:cNvPr id="9" name="Espace réservé du contenu 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1728772" y="1206500"/>
          <a:ext cx="8730000" cy="547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612" y="3943351"/>
            <a:ext cx="880612" cy="91294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613" y="1781887"/>
            <a:ext cx="881087" cy="91294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613" y="5350904"/>
            <a:ext cx="881087" cy="91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1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>
                <a:solidFill>
                  <a:srgbClr val="002060"/>
                </a:solidFill>
              </a:rPr>
              <a:t>Contexte du dispositif d’appui à la convergence</a:t>
            </a:r>
            <a:endParaRPr lang="fr-FR" sz="2800" dirty="0">
              <a:solidFill>
                <a:srgbClr val="002060"/>
              </a:solidFill>
            </a:endParaRPr>
          </a:p>
        </p:txBody>
      </p:sp>
      <p:sp>
        <p:nvSpPr>
          <p:cNvPr id="6" name="Pentagone 5"/>
          <p:cNvSpPr/>
          <p:nvPr/>
        </p:nvSpPr>
        <p:spPr>
          <a:xfrm>
            <a:off x="1749769" y="3246782"/>
            <a:ext cx="8722537" cy="1152128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chemeClr val="tx1"/>
                </a:solidFill>
              </a:rPr>
              <a:t>Dispositif d’accompagnement sur la thématique SI </a:t>
            </a:r>
            <a:r>
              <a:rPr lang="fr-FR" sz="3200" b="1" dirty="0" err="1">
                <a:solidFill>
                  <a:schemeClr val="tx1"/>
                </a:solidFill>
              </a:rPr>
              <a:t>co</a:t>
            </a:r>
            <a:r>
              <a:rPr lang="fr-FR" sz="3200" b="1" dirty="0">
                <a:solidFill>
                  <a:schemeClr val="tx1"/>
                </a:solidFill>
              </a:rPr>
              <a:t>-construit par l’ASIP et l’ANAP</a:t>
            </a:r>
          </a:p>
        </p:txBody>
      </p:sp>
      <p:sp>
        <p:nvSpPr>
          <p:cNvPr id="13" name="Pentagone 12"/>
          <p:cNvSpPr/>
          <p:nvPr/>
        </p:nvSpPr>
        <p:spPr>
          <a:xfrm>
            <a:off x="1749768" y="1423980"/>
            <a:ext cx="8740684" cy="1212932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chemeClr val="tx1"/>
                </a:solidFill>
              </a:rPr>
              <a:t>S’inscrit dans le Plan national d’accompagnement à la mise en œuvre </a:t>
            </a:r>
            <a:r>
              <a:rPr lang="fr-FR" sz="3200" b="1" dirty="0" smtClean="0">
                <a:solidFill>
                  <a:schemeClr val="tx1"/>
                </a:solidFill>
              </a:rPr>
              <a:t>des GHT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9" name="Pentagone 8"/>
          <p:cNvSpPr/>
          <p:nvPr/>
        </p:nvSpPr>
        <p:spPr>
          <a:xfrm>
            <a:off x="1749768" y="5008781"/>
            <a:ext cx="8667244" cy="918015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chemeClr val="tx1"/>
                </a:solidFill>
              </a:rPr>
              <a:t>Fondé sur une forte implication de la communauté professionnelle</a:t>
            </a:r>
            <a:endParaRPr lang="fr-F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>
                <a:solidFill>
                  <a:srgbClr val="002060"/>
                </a:solidFill>
              </a:rPr>
              <a:t>Objectifs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2279576" y="4730794"/>
            <a:ext cx="7056784" cy="1866558"/>
          </a:xfrm>
          <a:prstGeom prst="roundRect">
            <a:avLst/>
          </a:prstGeom>
          <a:solidFill>
            <a:srgbClr val="F794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PLATE FORME COMMUNE :</a:t>
            </a:r>
            <a:br>
              <a:rPr lang="fr-FR" sz="2800" b="1" dirty="0">
                <a:solidFill>
                  <a:schemeClr val="tx1"/>
                </a:solidFill>
              </a:rPr>
            </a:br>
            <a:endParaRPr lang="fr-FR" sz="2800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800" b="1" dirty="0">
                <a:solidFill>
                  <a:schemeClr val="tx1"/>
                </a:solidFill>
              </a:rPr>
              <a:t>Guichet unique de support et d’orientation</a:t>
            </a:r>
          </a:p>
          <a:p>
            <a:pPr marL="285750" indent="-285750">
              <a:buFontTx/>
              <a:buChar char="-"/>
            </a:pPr>
            <a:r>
              <a:rPr lang="fr-FR" sz="2800" b="1" dirty="0">
                <a:solidFill>
                  <a:schemeClr val="tx1"/>
                </a:solidFill>
              </a:rPr>
              <a:t>Centre de Ressources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804972" y="1396994"/>
            <a:ext cx="2202796" cy="28961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Entraide et Expertise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4459282" y="1396994"/>
            <a:ext cx="2356798" cy="28961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Visibilité globale sur le suivi et travaux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7248129" y="1396995"/>
            <a:ext cx="2592287" cy="28961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Partage des bonnes pratiques, retours d’expériences, capitalisation</a:t>
            </a:r>
          </a:p>
        </p:txBody>
      </p:sp>
    </p:spTree>
    <p:extLst>
      <p:ext uri="{BB962C8B-B14F-4D97-AF65-F5344CB8AC3E}">
        <p14:creationId xmlns:p14="http://schemas.microsoft.com/office/powerpoint/2010/main" val="336832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423592" y="6012238"/>
            <a:ext cx="7251498" cy="5131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DSI des GHT</a:t>
            </a:r>
          </a:p>
          <a:p>
            <a:pPr algn="ctr"/>
            <a:endParaRPr lang="fr-FR" sz="1200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1566852" y="650540"/>
            <a:ext cx="360000" cy="27064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vert270" wrap="square" rtlCol="0" anchor="ctr" anchorCtr="0">
            <a:noAutofit/>
          </a:bodyPr>
          <a:lstStyle/>
          <a:p>
            <a:pPr algn="ctr"/>
            <a:r>
              <a:rPr lang="fr-FR" sz="1600" b="1" dirty="0"/>
              <a:t>Niveau National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566852" y="3284984"/>
            <a:ext cx="360000" cy="1944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vert270" wrap="square" rtlCol="0" anchor="ctr" anchorCtr="0">
            <a:noAutofit/>
          </a:bodyPr>
          <a:lstStyle/>
          <a:p>
            <a:pPr algn="ctr"/>
            <a:r>
              <a:rPr lang="fr-FR" sz="1600" b="1" dirty="0"/>
              <a:t>Niveau Régional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566852" y="5210730"/>
            <a:ext cx="360000" cy="15306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vert270" wrap="square" rtlCol="0" anchor="ctr" anchorCtr="0">
            <a:noAutofit/>
          </a:bodyPr>
          <a:lstStyle/>
          <a:p>
            <a:pPr algn="ctr"/>
            <a:r>
              <a:rPr lang="fr-FR" sz="1600" b="1" dirty="0"/>
              <a:t>Niveau Local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024760" y="4297484"/>
            <a:ext cx="2343049" cy="787700"/>
          </a:xfrm>
          <a:prstGeom prst="rect">
            <a:avLst/>
          </a:prstGeom>
          <a:solidFill>
            <a:srgbClr val="3261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Groupes d’entraide des Référents régionaux SI GHT</a:t>
            </a:r>
          </a:p>
          <a:p>
            <a:pPr algn="ctr"/>
            <a:r>
              <a:rPr lang="fr-FR" sz="1200" i="1" dirty="0"/>
              <a:t>ANAP/FHF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334570" y="764705"/>
            <a:ext cx="3489622" cy="4914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Sous-commission nationale SI des GHT</a:t>
            </a:r>
            <a:endParaRPr lang="fr-FR" sz="1600" dirty="0"/>
          </a:p>
        </p:txBody>
      </p:sp>
      <p:sp>
        <p:nvSpPr>
          <p:cNvPr id="41" name="Rectangle 40"/>
          <p:cNvSpPr/>
          <p:nvPr/>
        </p:nvSpPr>
        <p:spPr>
          <a:xfrm>
            <a:off x="2024759" y="1670778"/>
            <a:ext cx="2284488" cy="606094"/>
          </a:xfrm>
          <a:prstGeom prst="rect">
            <a:avLst/>
          </a:prstGeom>
          <a:solidFill>
            <a:srgbClr val="3261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Comité d’experts national</a:t>
            </a:r>
          </a:p>
          <a:p>
            <a:pPr algn="ctr"/>
            <a:r>
              <a:rPr lang="fr-FR" sz="1200" i="1" dirty="0"/>
              <a:t>ANAP/FHF</a:t>
            </a:r>
            <a:endParaRPr lang="fr-FR" sz="1400" i="1" dirty="0"/>
          </a:p>
        </p:txBody>
      </p:sp>
      <p:cxnSp>
        <p:nvCxnSpPr>
          <p:cNvPr id="45" name="Connecteur droit 44"/>
          <p:cNvCxnSpPr/>
          <p:nvPr/>
        </p:nvCxnSpPr>
        <p:spPr>
          <a:xfrm>
            <a:off x="1566852" y="3356992"/>
            <a:ext cx="9036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1566852" y="5229200"/>
            <a:ext cx="9036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182951" y="2492896"/>
            <a:ext cx="2065178" cy="770812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Guichet de support et d’orientation SI</a:t>
            </a:r>
          </a:p>
          <a:p>
            <a:pPr algn="ctr"/>
            <a:r>
              <a:rPr lang="fr-FR" sz="1200" i="1" dirty="0"/>
              <a:t>ANAP/ASIP Santé</a:t>
            </a:r>
            <a:endParaRPr lang="fr-FR" sz="1100" i="1" dirty="0"/>
          </a:p>
        </p:txBody>
      </p:sp>
      <p:sp>
        <p:nvSpPr>
          <p:cNvPr id="83" name="ZoneTexte 82"/>
          <p:cNvSpPr txBox="1"/>
          <p:nvPr/>
        </p:nvSpPr>
        <p:spPr>
          <a:xfrm>
            <a:off x="4371262" y="5157193"/>
            <a:ext cx="162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/>
              <a:t>Demande d’avis ou de support</a:t>
            </a:r>
          </a:p>
          <a:p>
            <a:pPr algn="r"/>
            <a:r>
              <a:rPr lang="fr-FR" sz="900" dirty="0"/>
              <a:t>Dialogue d’instruction</a:t>
            </a:r>
          </a:p>
          <a:p>
            <a:pPr algn="r"/>
            <a:r>
              <a:rPr lang="fr-FR" sz="900" dirty="0"/>
              <a:t>Réponse à l’avis  </a:t>
            </a:r>
          </a:p>
          <a:p>
            <a:pPr algn="r"/>
            <a:endParaRPr lang="fr-FR" sz="900" dirty="0"/>
          </a:p>
        </p:txBody>
      </p:sp>
      <p:cxnSp>
        <p:nvCxnSpPr>
          <p:cNvPr id="93" name="Connecteur droit avec flèche 92"/>
          <p:cNvCxnSpPr>
            <a:stCxn id="32" idx="0"/>
          </p:cNvCxnSpPr>
          <p:nvPr/>
        </p:nvCxnSpPr>
        <p:spPr>
          <a:xfrm flipH="1" flipV="1">
            <a:off x="6044453" y="3243006"/>
            <a:ext cx="4888" cy="2769232"/>
          </a:xfrm>
          <a:prstGeom prst="straightConnector1">
            <a:avLst/>
          </a:prstGeom>
          <a:ln w="57150" cmpd="dbl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ZoneTexte 98"/>
          <p:cNvSpPr txBox="1"/>
          <p:nvPr/>
        </p:nvSpPr>
        <p:spPr>
          <a:xfrm>
            <a:off x="5140387" y="116633"/>
            <a:ext cx="3996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>
                <a:solidFill>
                  <a:schemeClr val="bg1"/>
                </a:solidFill>
              </a:rPr>
              <a:t>Dispositif d’accompagnement SI GHT</a:t>
            </a:r>
          </a:p>
        </p:txBody>
      </p:sp>
      <p:sp>
        <p:nvSpPr>
          <p:cNvPr id="110" name="ZoneTexte 109"/>
          <p:cNvSpPr txBox="1"/>
          <p:nvPr/>
        </p:nvSpPr>
        <p:spPr>
          <a:xfrm>
            <a:off x="4044555" y="3622929"/>
            <a:ext cx="9083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Alimente </a:t>
            </a:r>
          </a:p>
          <a:p>
            <a:r>
              <a:rPr lang="fr-FR" sz="900" dirty="0"/>
              <a:t>le centre de ressource</a:t>
            </a:r>
          </a:p>
        </p:txBody>
      </p:sp>
      <p:cxnSp>
        <p:nvCxnSpPr>
          <p:cNvPr id="1042" name="Connecteur droit avec flèche 1041"/>
          <p:cNvCxnSpPr/>
          <p:nvPr/>
        </p:nvCxnSpPr>
        <p:spPr>
          <a:xfrm flipH="1" flipV="1">
            <a:off x="2497568" y="2276872"/>
            <a:ext cx="1969" cy="2020612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ZoneTexte 116"/>
          <p:cNvSpPr txBox="1"/>
          <p:nvPr/>
        </p:nvSpPr>
        <p:spPr>
          <a:xfrm>
            <a:off x="2279576" y="536392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/>
              <a:t>Sollicitation </a:t>
            </a:r>
          </a:p>
          <a:p>
            <a:pPr algn="r"/>
            <a:r>
              <a:rPr lang="fr-FR" sz="900" dirty="0"/>
              <a:t>de leur référent </a:t>
            </a:r>
          </a:p>
        </p:txBody>
      </p:sp>
      <p:cxnSp>
        <p:nvCxnSpPr>
          <p:cNvPr id="1044" name="Connecteur droit avec flèche 1043"/>
          <p:cNvCxnSpPr/>
          <p:nvPr/>
        </p:nvCxnSpPr>
        <p:spPr>
          <a:xfrm flipV="1">
            <a:off x="3355762" y="5085184"/>
            <a:ext cx="3935" cy="927054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e 38"/>
          <p:cNvGrpSpPr/>
          <p:nvPr/>
        </p:nvGrpSpPr>
        <p:grpSpPr>
          <a:xfrm>
            <a:off x="6960096" y="4276274"/>
            <a:ext cx="2731086" cy="792086"/>
            <a:chOff x="3172762" y="3501010"/>
            <a:chExt cx="2731086" cy="792086"/>
          </a:xfrm>
        </p:grpSpPr>
        <p:sp>
          <p:nvSpPr>
            <p:cNvPr id="42" name="Rectangle 41"/>
            <p:cNvSpPr/>
            <p:nvPr/>
          </p:nvSpPr>
          <p:spPr>
            <a:xfrm>
              <a:off x="3172762" y="3501010"/>
              <a:ext cx="2695382" cy="792086"/>
            </a:xfrm>
            <a:prstGeom prst="rect">
              <a:avLst/>
            </a:prstGeom>
            <a:solidFill>
              <a:srgbClr val="32616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203848" y="3521741"/>
              <a:ext cx="2700000" cy="770812"/>
            </a:xfrm>
            <a:prstGeom prst="rect">
              <a:avLst/>
            </a:prstGeom>
            <a:solidFill>
              <a:srgbClr val="32616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Comité Régional des DSI GHT *</a:t>
              </a:r>
            </a:p>
            <a:p>
              <a:pPr algn="ctr"/>
              <a:r>
                <a:rPr lang="fr-FR" sz="1400" b="1" dirty="0"/>
                <a:t>ARS/ASIP Santé</a:t>
              </a:r>
            </a:p>
          </p:txBody>
        </p:sp>
      </p:grpSp>
      <p:cxnSp>
        <p:nvCxnSpPr>
          <p:cNvPr id="5" name="Connecteur droit avec flèche 4"/>
          <p:cNvCxnSpPr>
            <a:stCxn id="38" idx="3"/>
            <a:endCxn id="42" idx="1"/>
          </p:cNvCxnSpPr>
          <p:nvPr/>
        </p:nvCxnSpPr>
        <p:spPr>
          <a:xfrm flipV="1">
            <a:off x="4367808" y="4672318"/>
            <a:ext cx="2592288" cy="19017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7904881" y="739790"/>
            <a:ext cx="21797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i="1" dirty="0"/>
              <a:t>Suivi avancement national SI GHT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7993164" y="5236458"/>
            <a:ext cx="22793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i="1" dirty="0"/>
              <a:t>Participent au comité Régional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i="1" dirty="0"/>
              <a:t>Remontent des difficultés rencontrées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i="1" dirty="0"/>
              <a:t>Donnent de la visibilité quant à l’avancement de ses travaux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i="1" dirty="0"/>
              <a:t>Partage son expérience </a:t>
            </a:r>
          </a:p>
        </p:txBody>
      </p:sp>
      <p:cxnSp>
        <p:nvCxnSpPr>
          <p:cNvPr id="63" name="Connecteur droit avec flèche 62"/>
          <p:cNvCxnSpPr/>
          <p:nvPr/>
        </p:nvCxnSpPr>
        <p:spPr>
          <a:xfrm flipV="1">
            <a:off x="7973768" y="5072824"/>
            <a:ext cx="0" cy="939414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63"/>
          <p:cNvSpPr txBox="1"/>
          <p:nvPr/>
        </p:nvSpPr>
        <p:spPr>
          <a:xfrm>
            <a:off x="7283301" y="3172326"/>
            <a:ext cx="1102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Traite les </a:t>
            </a:r>
          </a:p>
          <a:p>
            <a:r>
              <a:rPr lang="fr-FR" sz="900" dirty="0"/>
              <a:t>problématiques SI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1991544" y="6567156"/>
            <a:ext cx="59227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00" i="1" dirty="0"/>
              <a:t>* Comité régional pouvant s’inscrire dans l’organisation déjà mise en place par l’ARS sur le GHT</a:t>
            </a:r>
          </a:p>
        </p:txBody>
      </p:sp>
      <p:sp>
        <p:nvSpPr>
          <p:cNvPr id="123" name="ZoneTexte 122"/>
          <p:cNvSpPr txBox="1"/>
          <p:nvPr/>
        </p:nvSpPr>
        <p:spPr>
          <a:xfrm>
            <a:off x="2495600" y="357475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/>
              <a:t>Consolident les bonnes pratiques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/>
              <a:t>Soutiennent les référents régionaux</a:t>
            </a:r>
          </a:p>
        </p:txBody>
      </p:sp>
      <p:sp>
        <p:nvSpPr>
          <p:cNvPr id="135" name="ZoneTexte 134"/>
          <p:cNvSpPr txBox="1"/>
          <p:nvPr/>
        </p:nvSpPr>
        <p:spPr>
          <a:xfrm>
            <a:off x="6084852" y="1356400"/>
            <a:ext cx="2946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Remontée des thématiques communes SI </a:t>
            </a:r>
          </a:p>
          <a:p>
            <a:r>
              <a:rPr lang="fr-FR" sz="900" dirty="0"/>
              <a:t>à instruire pour arbitrage</a:t>
            </a:r>
          </a:p>
        </p:txBody>
      </p:sp>
      <p:cxnSp>
        <p:nvCxnSpPr>
          <p:cNvPr id="1041" name="Connecteur droit avec flèche 1040"/>
          <p:cNvCxnSpPr/>
          <p:nvPr/>
        </p:nvCxnSpPr>
        <p:spPr>
          <a:xfrm flipH="1" flipV="1">
            <a:off x="6044453" y="1256204"/>
            <a:ext cx="4888" cy="1236692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e 53"/>
          <p:cNvGrpSpPr/>
          <p:nvPr/>
        </p:nvGrpSpPr>
        <p:grpSpPr>
          <a:xfrm>
            <a:off x="7392144" y="2534874"/>
            <a:ext cx="1632030" cy="678102"/>
            <a:chOff x="6998137" y="1988840"/>
            <a:chExt cx="1839085" cy="678102"/>
          </a:xfrm>
        </p:grpSpPr>
        <p:sp>
          <p:nvSpPr>
            <p:cNvPr id="55" name="Ellipse 54"/>
            <p:cNvSpPr/>
            <p:nvPr/>
          </p:nvSpPr>
          <p:spPr>
            <a:xfrm>
              <a:off x="6998137" y="1988840"/>
              <a:ext cx="1839085" cy="678102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100" b="1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135624" y="1988840"/>
              <a:ext cx="1586459" cy="6060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 dirty="0">
                  <a:solidFill>
                    <a:schemeClr val="bg1"/>
                  </a:solidFill>
                </a:rPr>
                <a:t>Expertise Urbanisation et SI</a:t>
              </a:r>
            </a:p>
            <a:p>
              <a:pPr algn="ctr"/>
              <a:r>
                <a:rPr lang="fr-FR" sz="1100" i="1" dirty="0">
                  <a:solidFill>
                    <a:schemeClr val="bg1"/>
                  </a:solidFill>
                </a:rPr>
                <a:t>ASIP Santé</a:t>
              </a:r>
            </a:p>
          </p:txBody>
        </p:sp>
      </p:grpSp>
      <p:grpSp>
        <p:nvGrpSpPr>
          <p:cNvPr id="57" name="Groupe 56"/>
          <p:cNvGrpSpPr/>
          <p:nvPr/>
        </p:nvGrpSpPr>
        <p:grpSpPr>
          <a:xfrm>
            <a:off x="3143673" y="2592277"/>
            <a:ext cx="1536603" cy="560415"/>
            <a:chOff x="6998137" y="1988840"/>
            <a:chExt cx="1839085" cy="678102"/>
          </a:xfrm>
        </p:grpSpPr>
        <p:sp>
          <p:nvSpPr>
            <p:cNvPr id="58" name="Ellipse 57"/>
            <p:cNvSpPr/>
            <p:nvPr/>
          </p:nvSpPr>
          <p:spPr>
            <a:xfrm>
              <a:off x="6998137" y="1988840"/>
              <a:ext cx="1839085" cy="678102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100" b="1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135624" y="1988840"/>
              <a:ext cx="1586459" cy="6060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 dirty="0">
                  <a:solidFill>
                    <a:schemeClr val="bg1"/>
                  </a:solidFill>
                </a:rPr>
                <a:t>Centre de ressources</a:t>
              </a:r>
            </a:p>
            <a:p>
              <a:pPr algn="ctr"/>
              <a:r>
                <a:rPr lang="fr-FR" sz="1100" b="1" i="1" dirty="0">
                  <a:solidFill>
                    <a:schemeClr val="bg1"/>
                  </a:solidFill>
                </a:rPr>
                <a:t>ANAP</a:t>
              </a:r>
            </a:p>
          </p:txBody>
        </p:sp>
      </p:grpSp>
      <p:cxnSp>
        <p:nvCxnSpPr>
          <p:cNvPr id="16" name="Connecteur droit avec flèche 15"/>
          <p:cNvCxnSpPr/>
          <p:nvPr/>
        </p:nvCxnSpPr>
        <p:spPr>
          <a:xfrm flipV="1">
            <a:off x="4007768" y="3172326"/>
            <a:ext cx="0" cy="1124680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47" idx="3"/>
            <a:endCxn id="55" idx="2"/>
          </p:cNvCxnSpPr>
          <p:nvPr/>
        </p:nvCxnSpPr>
        <p:spPr>
          <a:xfrm flipV="1">
            <a:off x="7248130" y="2873926"/>
            <a:ext cx="144015" cy="4377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en angle 21"/>
          <p:cNvCxnSpPr>
            <a:stCxn id="41" idx="0"/>
            <a:endCxn id="40" idx="1"/>
          </p:cNvCxnSpPr>
          <p:nvPr/>
        </p:nvCxnSpPr>
        <p:spPr>
          <a:xfrm rot="5400000" flipH="1" flipV="1">
            <a:off x="3420624" y="756834"/>
            <a:ext cx="660324" cy="1167567"/>
          </a:xfrm>
          <a:prstGeom prst="bentConnector2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ZoneTexte 74"/>
          <p:cNvSpPr txBox="1"/>
          <p:nvPr/>
        </p:nvSpPr>
        <p:spPr>
          <a:xfrm>
            <a:off x="3143672" y="1268760"/>
            <a:ext cx="2946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Remontée des thématiques communes SI </a:t>
            </a:r>
          </a:p>
          <a:p>
            <a:r>
              <a:rPr lang="fr-FR" sz="900" dirty="0"/>
              <a:t>à instruire pour arbitrage</a:t>
            </a:r>
          </a:p>
        </p:txBody>
      </p:sp>
      <p:cxnSp>
        <p:nvCxnSpPr>
          <p:cNvPr id="43" name="Connecteur droit avec flèche 42"/>
          <p:cNvCxnSpPr>
            <a:stCxn id="58" idx="6"/>
            <a:endCxn id="47" idx="1"/>
          </p:cNvCxnSpPr>
          <p:nvPr/>
        </p:nvCxnSpPr>
        <p:spPr>
          <a:xfrm>
            <a:off x="4680275" y="2872484"/>
            <a:ext cx="502676" cy="5818"/>
          </a:xfrm>
          <a:prstGeom prst="straightConnector1">
            <a:avLst/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ZoneTexte 85"/>
          <p:cNvSpPr txBox="1"/>
          <p:nvPr/>
        </p:nvSpPr>
        <p:spPr>
          <a:xfrm>
            <a:off x="4439817" y="2339588"/>
            <a:ext cx="916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Formalisation</a:t>
            </a:r>
          </a:p>
          <a:p>
            <a:r>
              <a:rPr lang="fr-FR" sz="900" dirty="0"/>
              <a:t> des avis</a:t>
            </a:r>
          </a:p>
        </p:txBody>
      </p:sp>
      <p:sp>
        <p:nvSpPr>
          <p:cNvPr id="87" name="ZoneTexte 86"/>
          <p:cNvSpPr txBox="1"/>
          <p:nvPr/>
        </p:nvSpPr>
        <p:spPr>
          <a:xfrm>
            <a:off x="4223792" y="4422304"/>
            <a:ext cx="18477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/>
              <a:t>Informe le comité de ses travaux</a:t>
            </a:r>
          </a:p>
        </p:txBody>
      </p:sp>
      <p:cxnSp>
        <p:nvCxnSpPr>
          <p:cNvPr id="60" name="Connecteur en angle 59"/>
          <p:cNvCxnSpPr>
            <a:endCxn id="40" idx="3"/>
          </p:cNvCxnSpPr>
          <p:nvPr/>
        </p:nvCxnSpPr>
        <p:spPr>
          <a:xfrm rot="16200000" flipV="1">
            <a:off x="6837147" y="1997500"/>
            <a:ext cx="3287030" cy="1312939"/>
          </a:xfrm>
          <a:prstGeom prst="bentConnector2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9284120" y="1700808"/>
            <a:ext cx="1276377" cy="6060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solidFill>
                  <a:schemeClr val="tx1"/>
                </a:solidFill>
              </a:rPr>
              <a:t>Groupe Travail thématique</a:t>
            </a:r>
          </a:p>
          <a:p>
            <a:pPr algn="ctr"/>
            <a:r>
              <a:rPr lang="fr-FR" sz="1000" i="1" dirty="0">
                <a:solidFill>
                  <a:schemeClr val="tx1"/>
                </a:solidFill>
              </a:rPr>
              <a:t>ASIP</a:t>
            </a:r>
            <a:endParaRPr lang="fr-FR" sz="1400" i="1" dirty="0">
              <a:solidFill>
                <a:schemeClr val="tx1"/>
              </a:solidFill>
            </a:endParaRPr>
          </a:p>
        </p:txBody>
      </p:sp>
      <p:sp>
        <p:nvSpPr>
          <p:cNvPr id="94" name="ZoneTexte 93"/>
          <p:cNvSpPr txBox="1"/>
          <p:nvPr/>
        </p:nvSpPr>
        <p:spPr>
          <a:xfrm>
            <a:off x="9355195" y="2910137"/>
            <a:ext cx="8325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Si nécessaire</a:t>
            </a:r>
          </a:p>
        </p:txBody>
      </p:sp>
      <p:cxnSp>
        <p:nvCxnSpPr>
          <p:cNvPr id="69" name="Connecteur en angle 68"/>
          <p:cNvCxnSpPr>
            <a:stCxn id="55" idx="6"/>
            <a:endCxn id="91" idx="2"/>
          </p:cNvCxnSpPr>
          <p:nvPr/>
        </p:nvCxnSpPr>
        <p:spPr>
          <a:xfrm flipV="1">
            <a:off x="9024174" y="2306903"/>
            <a:ext cx="898134" cy="567023"/>
          </a:xfrm>
          <a:prstGeom prst="bentConnector2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4336909" y="1799076"/>
            <a:ext cx="1473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L’ASIP Santé contribue </a:t>
            </a:r>
          </a:p>
          <a:p>
            <a:r>
              <a:rPr lang="fr-FR" sz="900" dirty="0"/>
              <a:t>au comité d’expert national</a:t>
            </a:r>
          </a:p>
        </p:txBody>
      </p:sp>
    </p:spTree>
    <p:extLst>
      <p:ext uri="{BB962C8B-B14F-4D97-AF65-F5344CB8AC3E}">
        <p14:creationId xmlns:p14="http://schemas.microsoft.com/office/powerpoint/2010/main" val="160947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8" grpId="0" animBg="1"/>
      <p:bldP spid="40" grpId="0" animBg="1"/>
      <p:bldP spid="41" grpId="0" animBg="1"/>
      <p:bldP spid="47" grpId="0" animBg="1"/>
      <p:bldP spid="83" grpId="0"/>
      <p:bldP spid="110" grpId="0"/>
      <p:bldP spid="117" grpId="0"/>
      <p:bldP spid="53" grpId="0"/>
      <p:bldP spid="62" grpId="0"/>
      <p:bldP spid="64" grpId="0"/>
      <p:bldP spid="74" grpId="0"/>
      <p:bldP spid="123" grpId="0"/>
      <p:bldP spid="135" grpId="0"/>
      <p:bldP spid="75" grpId="0"/>
      <p:bldP spid="86" grpId="0"/>
      <p:bldP spid="87" grpId="0"/>
      <p:bldP spid="91" grpId="0" animBg="1"/>
      <p:bldP spid="94" grpId="0"/>
      <p:bldP spid="49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1794</Words>
  <Application>Microsoft Office PowerPoint</Application>
  <PresentationFormat>Grand écran</PresentationFormat>
  <Paragraphs>389</Paragraphs>
  <Slides>38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8" baseType="lpstr">
      <vt:lpstr>Aharoni</vt:lpstr>
      <vt:lpstr>Arial</vt:lpstr>
      <vt:lpstr>Arial Black</vt:lpstr>
      <vt:lpstr>Calibri</vt:lpstr>
      <vt:lpstr>Calibri Light</vt:lpstr>
      <vt:lpstr>Corbel</vt:lpstr>
      <vt:lpstr>Courier New</vt:lpstr>
      <vt:lpstr>Typist</vt:lpstr>
      <vt:lpstr>Wingdings</vt:lpstr>
      <vt:lpstr>Thème Office</vt:lpstr>
      <vt:lpstr>  Dispositif d’Appui à la Convergence  des Systèmes d’Information des Groupements Hospitaliers de Territoire  </vt:lpstr>
      <vt:lpstr>Présentation de l’ANAP</vt:lpstr>
      <vt:lpstr>Aujourd’hui, l’accompagnement de l’ANAP</vt:lpstr>
      <vt:lpstr>La révolution numérique ne se décrète pas ! Elle s’accompagne. </vt:lpstr>
      <vt:lpstr>Un projet qui s’inscrit dans la stratégie nationale de e-santé</vt:lpstr>
      <vt:lpstr>Les priorités d’accompagnement au développement des usages</vt:lpstr>
      <vt:lpstr>Contexte du dispositif d’appui à la convergence</vt:lpstr>
      <vt:lpstr>Objectifs</vt:lpstr>
      <vt:lpstr>Présentation PowerPoint</vt:lpstr>
      <vt:lpstr>Le Guichet de support et d’orientation  et le centre de ressources</vt:lpstr>
      <vt:lpstr>Demande d’avis et de support</vt:lpstr>
      <vt:lpstr>Le centre de ressources</vt:lpstr>
      <vt:lpstr>Calendrier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comité régional est l’occasion, deux fois par an…</vt:lpstr>
      <vt:lpstr>Bilan de la 1ère campagne Cartographie des comités régionaux organisés par l’ARS et l’ASIP Santé</vt:lpstr>
      <vt:lpstr>Bilan de la 1ère campagne Besoins remontés par les acteurs</vt:lpstr>
      <vt:lpstr>Les actions prises en charge par l’équipe nationale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Yves Beauchamp</dc:creator>
  <cp:lastModifiedBy>FRAISSE Christelle</cp:lastModifiedBy>
  <cp:revision>14</cp:revision>
  <cp:lastPrinted>2018-04-04T08:27:38Z</cp:lastPrinted>
  <dcterms:created xsi:type="dcterms:W3CDTF">2017-01-30T08:25:09Z</dcterms:created>
  <dcterms:modified xsi:type="dcterms:W3CDTF">2018-04-04T12:44:31Z</dcterms:modified>
</cp:coreProperties>
</file>