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59" r:id="rId4"/>
    <p:sldId id="260" r:id="rId5"/>
    <p:sldId id="261" r:id="rId6"/>
    <p:sldId id="262" r:id="rId7"/>
    <p:sldId id="264" r:id="rId8"/>
    <p:sldId id="265" r:id="rId9"/>
    <p:sldId id="266" r:id="rId10"/>
    <p:sldId id="267" r:id="rId11"/>
    <p:sldId id="263"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F73EB55-A300-4092-919E-881BEE3003A5}" type="doc">
      <dgm:prSet loTypeId="urn:microsoft.com/office/officeart/2005/8/layout/radial6" loCatId="cycle" qsTypeId="urn:microsoft.com/office/officeart/2005/8/quickstyle/simple5" qsCatId="simple" csTypeId="urn:microsoft.com/office/officeart/2005/8/colors/colorful1" csCatId="colorful" phldr="1"/>
      <dgm:spPr/>
      <dgm:t>
        <a:bodyPr/>
        <a:lstStyle/>
        <a:p>
          <a:endParaRPr lang="fr-FR"/>
        </a:p>
      </dgm:t>
    </dgm:pt>
    <dgm:pt modelId="{371D1352-D41A-4C26-859D-9FF012451D28}">
      <dgm:prSet phldrT="[Texte]"/>
      <dgm:spPr/>
      <dgm:t>
        <a:bodyPr/>
        <a:lstStyle/>
        <a:p>
          <a:r>
            <a:rPr lang="fr-FR" dirty="0"/>
            <a:t>La culture </a:t>
          </a:r>
        </a:p>
      </dgm:t>
    </dgm:pt>
    <dgm:pt modelId="{504A9C10-EBC9-488F-B037-764413836E0F}" type="parTrans" cxnId="{289616BB-7065-4908-8468-AB901EE9F6AF}">
      <dgm:prSet/>
      <dgm:spPr/>
      <dgm:t>
        <a:bodyPr/>
        <a:lstStyle/>
        <a:p>
          <a:endParaRPr lang="fr-FR"/>
        </a:p>
      </dgm:t>
    </dgm:pt>
    <dgm:pt modelId="{9020D01D-B32C-45B5-A397-16CAB42BADD0}" type="sibTrans" cxnId="{289616BB-7065-4908-8468-AB901EE9F6AF}">
      <dgm:prSet/>
      <dgm:spPr/>
      <dgm:t>
        <a:bodyPr/>
        <a:lstStyle/>
        <a:p>
          <a:endParaRPr lang="fr-FR"/>
        </a:p>
      </dgm:t>
    </dgm:pt>
    <dgm:pt modelId="{DC8BC227-21A3-443F-B484-3F70281A829B}">
      <dgm:prSet phldrT="[Texte]"/>
      <dgm:spPr/>
      <dgm:t>
        <a:bodyPr/>
        <a:lstStyle/>
        <a:p>
          <a:r>
            <a:rPr lang="fr-FR" dirty="0"/>
            <a:t>Les valeurs </a:t>
          </a:r>
        </a:p>
      </dgm:t>
    </dgm:pt>
    <dgm:pt modelId="{AA9971CA-E78C-43FD-9E46-77FF97103FF9}" type="parTrans" cxnId="{9DE80F24-F722-4A7C-A23A-A8E92CA7533E}">
      <dgm:prSet/>
      <dgm:spPr/>
      <dgm:t>
        <a:bodyPr/>
        <a:lstStyle/>
        <a:p>
          <a:endParaRPr lang="fr-FR"/>
        </a:p>
      </dgm:t>
    </dgm:pt>
    <dgm:pt modelId="{A00AAFC0-815C-40D1-93EC-F21A581C9DB9}" type="sibTrans" cxnId="{9DE80F24-F722-4A7C-A23A-A8E92CA7533E}">
      <dgm:prSet/>
      <dgm:spPr/>
      <dgm:t>
        <a:bodyPr/>
        <a:lstStyle/>
        <a:p>
          <a:endParaRPr lang="fr-FR"/>
        </a:p>
      </dgm:t>
    </dgm:pt>
    <dgm:pt modelId="{80D91413-E54E-4C4E-BFF6-0676F5A46794}">
      <dgm:prSet phldrT="[Texte]"/>
      <dgm:spPr/>
      <dgm:t>
        <a:bodyPr/>
        <a:lstStyle/>
        <a:p>
          <a:r>
            <a:rPr lang="fr-FR" dirty="0"/>
            <a:t>Les normes</a:t>
          </a:r>
        </a:p>
      </dgm:t>
    </dgm:pt>
    <dgm:pt modelId="{50D2A415-AD56-414F-B7B8-45FD5481D0AE}" type="parTrans" cxnId="{7279F88C-7006-4E91-B5FD-5CBEC90276C4}">
      <dgm:prSet/>
      <dgm:spPr/>
      <dgm:t>
        <a:bodyPr/>
        <a:lstStyle/>
        <a:p>
          <a:endParaRPr lang="fr-FR"/>
        </a:p>
      </dgm:t>
    </dgm:pt>
    <dgm:pt modelId="{1D9590F1-F3D7-49D9-ADFE-F301551D7158}" type="sibTrans" cxnId="{7279F88C-7006-4E91-B5FD-5CBEC90276C4}">
      <dgm:prSet/>
      <dgm:spPr/>
      <dgm:t>
        <a:bodyPr/>
        <a:lstStyle/>
        <a:p>
          <a:endParaRPr lang="fr-FR"/>
        </a:p>
      </dgm:t>
    </dgm:pt>
    <dgm:pt modelId="{E422E210-E310-47E4-B572-E9C039E15EE9}">
      <dgm:prSet phldrT="[Texte]"/>
      <dgm:spPr/>
      <dgm:t>
        <a:bodyPr/>
        <a:lstStyle/>
        <a:p>
          <a:r>
            <a:rPr lang="fr-FR" dirty="0"/>
            <a:t>Les institutions</a:t>
          </a:r>
        </a:p>
      </dgm:t>
    </dgm:pt>
    <dgm:pt modelId="{D606CA2B-4CEE-4D7C-80AB-F4FC1879B43E}" type="parTrans" cxnId="{ECB5609F-2078-4A9D-A0C2-5450FA82D78B}">
      <dgm:prSet/>
      <dgm:spPr/>
      <dgm:t>
        <a:bodyPr/>
        <a:lstStyle/>
        <a:p>
          <a:endParaRPr lang="fr-FR"/>
        </a:p>
      </dgm:t>
    </dgm:pt>
    <dgm:pt modelId="{C6222EBC-C970-4030-A001-2F070A196FDD}" type="sibTrans" cxnId="{ECB5609F-2078-4A9D-A0C2-5450FA82D78B}">
      <dgm:prSet/>
      <dgm:spPr/>
      <dgm:t>
        <a:bodyPr/>
        <a:lstStyle/>
        <a:p>
          <a:endParaRPr lang="fr-FR"/>
        </a:p>
      </dgm:t>
    </dgm:pt>
    <dgm:pt modelId="{3ABC98E8-E6C3-4657-9194-E44A87CC989E}">
      <dgm:prSet phldrT="[Texte]"/>
      <dgm:spPr/>
      <dgm:t>
        <a:bodyPr/>
        <a:lstStyle/>
        <a:p>
          <a:r>
            <a:rPr lang="fr-FR" dirty="0"/>
            <a:t>Les artefacts</a:t>
          </a:r>
        </a:p>
      </dgm:t>
    </dgm:pt>
    <dgm:pt modelId="{1013D2BE-9D72-4AF3-969F-7A7B907F460A}" type="parTrans" cxnId="{D8395F71-CF09-45B5-97D1-D24BDF81CCEE}">
      <dgm:prSet/>
      <dgm:spPr/>
      <dgm:t>
        <a:bodyPr/>
        <a:lstStyle/>
        <a:p>
          <a:endParaRPr lang="fr-FR"/>
        </a:p>
      </dgm:t>
    </dgm:pt>
    <dgm:pt modelId="{DD613E4C-4541-405F-9AA9-C2E22C06BB2F}" type="sibTrans" cxnId="{D8395F71-CF09-45B5-97D1-D24BDF81CCEE}">
      <dgm:prSet/>
      <dgm:spPr/>
      <dgm:t>
        <a:bodyPr/>
        <a:lstStyle/>
        <a:p>
          <a:endParaRPr lang="fr-FR"/>
        </a:p>
      </dgm:t>
    </dgm:pt>
    <dgm:pt modelId="{CD44F749-B741-4E8D-A1E0-8E4A1BF05A55}" type="pres">
      <dgm:prSet presAssocID="{5F73EB55-A300-4092-919E-881BEE3003A5}" presName="Name0" presStyleCnt="0">
        <dgm:presLayoutVars>
          <dgm:chMax val="1"/>
          <dgm:dir/>
          <dgm:animLvl val="ctr"/>
          <dgm:resizeHandles val="exact"/>
        </dgm:presLayoutVars>
      </dgm:prSet>
      <dgm:spPr/>
    </dgm:pt>
    <dgm:pt modelId="{8BDAEA97-17B8-4B70-AA26-EEAB207C572C}" type="pres">
      <dgm:prSet presAssocID="{371D1352-D41A-4C26-859D-9FF012451D28}" presName="centerShape" presStyleLbl="node0" presStyleIdx="0" presStyleCnt="1"/>
      <dgm:spPr/>
    </dgm:pt>
    <dgm:pt modelId="{68991635-467B-4EBC-AE49-BA02B685EF64}" type="pres">
      <dgm:prSet presAssocID="{DC8BC227-21A3-443F-B484-3F70281A829B}" presName="node" presStyleLbl="node1" presStyleIdx="0" presStyleCnt="4">
        <dgm:presLayoutVars>
          <dgm:bulletEnabled val="1"/>
        </dgm:presLayoutVars>
      </dgm:prSet>
      <dgm:spPr/>
    </dgm:pt>
    <dgm:pt modelId="{AB6F167E-65DB-4464-92C9-DED116A92AD5}" type="pres">
      <dgm:prSet presAssocID="{DC8BC227-21A3-443F-B484-3F70281A829B}" presName="dummy" presStyleCnt="0"/>
      <dgm:spPr/>
    </dgm:pt>
    <dgm:pt modelId="{1A0F2945-7EDA-4FD5-B869-309C3A157D29}" type="pres">
      <dgm:prSet presAssocID="{A00AAFC0-815C-40D1-93EC-F21A581C9DB9}" presName="sibTrans" presStyleLbl="sibTrans2D1" presStyleIdx="0" presStyleCnt="4"/>
      <dgm:spPr/>
    </dgm:pt>
    <dgm:pt modelId="{343494F7-3BC4-4CE9-A907-D7BE4F6D2713}" type="pres">
      <dgm:prSet presAssocID="{80D91413-E54E-4C4E-BFF6-0676F5A46794}" presName="node" presStyleLbl="node1" presStyleIdx="1" presStyleCnt="4">
        <dgm:presLayoutVars>
          <dgm:bulletEnabled val="1"/>
        </dgm:presLayoutVars>
      </dgm:prSet>
      <dgm:spPr/>
    </dgm:pt>
    <dgm:pt modelId="{28E54BF4-65CB-439F-B7CC-BC84A3EF09E1}" type="pres">
      <dgm:prSet presAssocID="{80D91413-E54E-4C4E-BFF6-0676F5A46794}" presName="dummy" presStyleCnt="0"/>
      <dgm:spPr/>
    </dgm:pt>
    <dgm:pt modelId="{EAD95D66-309E-4904-BB8F-3038AA3899B3}" type="pres">
      <dgm:prSet presAssocID="{1D9590F1-F3D7-49D9-ADFE-F301551D7158}" presName="sibTrans" presStyleLbl="sibTrans2D1" presStyleIdx="1" presStyleCnt="4"/>
      <dgm:spPr/>
    </dgm:pt>
    <dgm:pt modelId="{BD2DAC2B-808A-49B2-A7AF-F41B699CC66C}" type="pres">
      <dgm:prSet presAssocID="{E422E210-E310-47E4-B572-E9C039E15EE9}" presName="node" presStyleLbl="node1" presStyleIdx="2" presStyleCnt="4">
        <dgm:presLayoutVars>
          <dgm:bulletEnabled val="1"/>
        </dgm:presLayoutVars>
      </dgm:prSet>
      <dgm:spPr/>
    </dgm:pt>
    <dgm:pt modelId="{64CB00DF-D6FE-4ECB-A251-9D3662E7B97C}" type="pres">
      <dgm:prSet presAssocID="{E422E210-E310-47E4-B572-E9C039E15EE9}" presName="dummy" presStyleCnt="0"/>
      <dgm:spPr/>
    </dgm:pt>
    <dgm:pt modelId="{1E8D5964-E6EE-4921-9275-0C628BECB8A9}" type="pres">
      <dgm:prSet presAssocID="{C6222EBC-C970-4030-A001-2F070A196FDD}" presName="sibTrans" presStyleLbl="sibTrans2D1" presStyleIdx="2" presStyleCnt="4"/>
      <dgm:spPr/>
    </dgm:pt>
    <dgm:pt modelId="{355586C2-49A9-484B-B3C8-ABDD2895C292}" type="pres">
      <dgm:prSet presAssocID="{3ABC98E8-E6C3-4657-9194-E44A87CC989E}" presName="node" presStyleLbl="node1" presStyleIdx="3" presStyleCnt="4">
        <dgm:presLayoutVars>
          <dgm:bulletEnabled val="1"/>
        </dgm:presLayoutVars>
      </dgm:prSet>
      <dgm:spPr/>
    </dgm:pt>
    <dgm:pt modelId="{011E24EB-1928-45E9-9C5B-1BE0223DA7EC}" type="pres">
      <dgm:prSet presAssocID="{3ABC98E8-E6C3-4657-9194-E44A87CC989E}" presName="dummy" presStyleCnt="0"/>
      <dgm:spPr/>
    </dgm:pt>
    <dgm:pt modelId="{F8FC0883-5075-4AFB-B1C4-9B89EF5C1CB2}" type="pres">
      <dgm:prSet presAssocID="{DD613E4C-4541-405F-9AA9-C2E22C06BB2F}" presName="sibTrans" presStyleLbl="sibTrans2D1" presStyleIdx="3" presStyleCnt="4"/>
      <dgm:spPr/>
    </dgm:pt>
  </dgm:ptLst>
  <dgm:cxnLst>
    <dgm:cxn modelId="{5DB25008-00AA-4C6A-B9AB-2B1838D4B10C}" type="presOf" srcId="{E422E210-E310-47E4-B572-E9C039E15EE9}" destId="{BD2DAC2B-808A-49B2-A7AF-F41B699CC66C}" srcOrd="0" destOrd="0" presId="urn:microsoft.com/office/officeart/2005/8/layout/radial6"/>
    <dgm:cxn modelId="{85174E11-7442-4BB5-B6BC-4F00906502B7}" type="presOf" srcId="{5F73EB55-A300-4092-919E-881BEE3003A5}" destId="{CD44F749-B741-4E8D-A1E0-8E4A1BF05A55}" srcOrd="0" destOrd="0" presId="urn:microsoft.com/office/officeart/2005/8/layout/radial6"/>
    <dgm:cxn modelId="{9DE80F24-F722-4A7C-A23A-A8E92CA7533E}" srcId="{371D1352-D41A-4C26-859D-9FF012451D28}" destId="{DC8BC227-21A3-443F-B484-3F70281A829B}" srcOrd="0" destOrd="0" parTransId="{AA9971CA-E78C-43FD-9E46-77FF97103FF9}" sibTransId="{A00AAFC0-815C-40D1-93EC-F21A581C9DB9}"/>
    <dgm:cxn modelId="{2B32B139-4BDC-4CAF-B972-53D6D784C1A3}" type="presOf" srcId="{80D91413-E54E-4C4E-BFF6-0676F5A46794}" destId="{343494F7-3BC4-4CE9-A907-D7BE4F6D2713}" srcOrd="0" destOrd="0" presId="urn:microsoft.com/office/officeart/2005/8/layout/radial6"/>
    <dgm:cxn modelId="{D8395F71-CF09-45B5-97D1-D24BDF81CCEE}" srcId="{371D1352-D41A-4C26-859D-9FF012451D28}" destId="{3ABC98E8-E6C3-4657-9194-E44A87CC989E}" srcOrd="3" destOrd="0" parTransId="{1013D2BE-9D72-4AF3-969F-7A7B907F460A}" sibTransId="{DD613E4C-4541-405F-9AA9-C2E22C06BB2F}"/>
    <dgm:cxn modelId="{0D7B3454-4CA3-47D7-8D5E-012F2EA8E6FD}" type="presOf" srcId="{1D9590F1-F3D7-49D9-ADFE-F301551D7158}" destId="{EAD95D66-309E-4904-BB8F-3038AA3899B3}" srcOrd="0" destOrd="0" presId="urn:microsoft.com/office/officeart/2005/8/layout/radial6"/>
    <dgm:cxn modelId="{7279F88C-7006-4E91-B5FD-5CBEC90276C4}" srcId="{371D1352-D41A-4C26-859D-9FF012451D28}" destId="{80D91413-E54E-4C4E-BFF6-0676F5A46794}" srcOrd="1" destOrd="0" parTransId="{50D2A415-AD56-414F-B7B8-45FD5481D0AE}" sibTransId="{1D9590F1-F3D7-49D9-ADFE-F301551D7158}"/>
    <dgm:cxn modelId="{85E5B699-98E5-41BC-B2E3-B2294727EBAB}" type="presOf" srcId="{A00AAFC0-815C-40D1-93EC-F21A581C9DB9}" destId="{1A0F2945-7EDA-4FD5-B869-309C3A157D29}" srcOrd="0" destOrd="0" presId="urn:microsoft.com/office/officeart/2005/8/layout/radial6"/>
    <dgm:cxn modelId="{ECB5609F-2078-4A9D-A0C2-5450FA82D78B}" srcId="{371D1352-D41A-4C26-859D-9FF012451D28}" destId="{E422E210-E310-47E4-B572-E9C039E15EE9}" srcOrd="2" destOrd="0" parTransId="{D606CA2B-4CEE-4D7C-80AB-F4FC1879B43E}" sibTransId="{C6222EBC-C970-4030-A001-2F070A196FDD}"/>
    <dgm:cxn modelId="{082517A9-F804-46B9-B67B-71D1DC0C3C9A}" type="presOf" srcId="{C6222EBC-C970-4030-A001-2F070A196FDD}" destId="{1E8D5964-E6EE-4921-9275-0C628BECB8A9}" srcOrd="0" destOrd="0" presId="urn:microsoft.com/office/officeart/2005/8/layout/radial6"/>
    <dgm:cxn modelId="{FA4D83AC-AE13-48AC-9B38-AC2C89564325}" type="presOf" srcId="{371D1352-D41A-4C26-859D-9FF012451D28}" destId="{8BDAEA97-17B8-4B70-AA26-EEAB207C572C}" srcOrd="0" destOrd="0" presId="urn:microsoft.com/office/officeart/2005/8/layout/radial6"/>
    <dgm:cxn modelId="{289616BB-7065-4908-8468-AB901EE9F6AF}" srcId="{5F73EB55-A300-4092-919E-881BEE3003A5}" destId="{371D1352-D41A-4C26-859D-9FF012451D28}" srcOrd="0" destOrd="0" parTransId="{504A9C10-EBC9-488F-B037-764413836E0F}" sibTransId="{9020D01D-B32C-45B5-A397-16CAB42BADD0}"/>
    <dgm:cxn modelId="{E1002AC0-C9DE-4347-9517-F4280ABE24F0}" type="presOf" srcId="{DC8BC227-21A3-443F-B484-3F70281A829B}" destId="{68991635-467B-4EBC-AE49-BA02B685EF64}" srcOrd="0" destOrd="0" presId="urn:microsoft.com/office/officeart/2005/8/layout/radial6"/>
    <dgm:cxn modelId="{10E3CDD2-D240-4ED6-9A2A-D241F59D4EB2}" type="presOf" srcId="{3ABC98E8-E6C3-4657-9194-E44A87CC989E}" destId="{355586C2-49A9-484B-B3C8-ABDD2895C292}" srcOrd="0" destOrd="0" presId="urn:microsoft.com/office/officeart/2005/8/layout/radial6"/>
    <dgm:cxn modelId="{4D8729F8-F2FC-43C2-B38C-0DCC4846C63C}" type="presOf" srcId="{DD613E4C-4541-405F-9AA9-C2E22C06BB2F}" destId="{F8FC0883-5075-4AFB-B1C4-9B89EF5C1CB2}" srcOrd="0" destOrd="0" presId="urn:microsoft.com/office/officeart/2005/8/layout/radial6"/>
    <dgm:cxn modelId="{D5511997-0B78-48C4-B569-9B6F17A8804F}" type="presParOf" srcId="{CD44F749-B741-4E8D-A1E0-8E4A1BF05A55}" destId="{8BDAEA97-17B8-4B70-AA26-EEAB207C572C}" srcOrd="0" destOrd="0" presId="urn:microsoft.com/office/officeart/2005/8/layout/radial6"/>
    <dgm:cxn modelId="{ECDB856F-975F-4D60-82AD-8E589F4A5609}" type="presParOf" srcId="{CD44F749-B741-4E8D-A1E0-8E4A1BF05A55}" destId="{68991635-467B-4EBC-AE49-BA02B685EF64}" srcOrd="1" destOrd="0" presId="urn:microsoft.com/office/officeart/2005/8/layout/radial6"/>
    <dgm:cxn modelId="{E7896B33-1AC4-4B42-A7D1-959AADB243D6}" type="presParOf" srcId="{CD44F749-B741-4E8D-A1E0-8E4A1BF05A55}" destId="{AB6F167E-65DB-4464-92C9-DED116A92AD5}" srcOrd="2" destOrd="0" presId="urn:microsoft.com/office/officeart/2005/8/layout/radial6"/>
    <dgm:cxn modelId="{BEAFEE94-C7A9-4748-9523-8A6417992C5C}" type="presParOf" srcId="{CD44F749-B741-4E8D-A1E0-8E4A1BF05A55}" destId="{1A0F2945-7EDA-4FD5-B869-309C3A157D29}" srcOrd="3" destOrd="0" presId="urn:microsoft.com/office/officeart/2005/8/layout/radial6"/>
    <dgm:cxn modelId="{E1DF7425-0A7A-43D5-8770-094C2CB886DD}" type="presParOf" srcId="{CD44F749-B741-4E8D-A1E0-8E4A1BF05A55}" destId="{343494F7-3BC4-4CE9-A907-D7BE4F6D2713}" srcOrd="4" destOrd="0" presId="urn:microsoft.com/office/officeart/2005/8/layout/radial6"/>
    <dgm:cxn modelId="{BFECB2C0-1B55-4768-AEE8-F7AFE7501D65}" type="presParOf" srcId="{CD44F749-B741-4E8D-A1E0-8E4A1BF05A55}" destId="{28E54BF4-65CB-439F-B7CC-BC84A3EF09E1}" srcOrd="5" destOrd="0" presId="urn:microsoft.com/office/officeart/2005/8/layout/radial6"/>
    <dgm:cxn modelId="{65F54706-C182-43D0-AA98-D755FDE73B9D}" type="presParOf" srcId="{CD44F749-B741-4E8D-A1E0-8E4A1BF05A55}" destId="{EAD95D66-309E-4904-BB8F-3038AA3899B3}" srcOrd="6" destOrd="0" presId="urn:microsoft.com/office/officeart/2005/8/layout/radial6"/>
    <dgm:cxn modelId="{804FF6FF-C32C-4441-99ED-CCD88B2FF017}" type="presParOf" srcId="{CD44F749-B741-4E8D-A1E0-8E4A1BF05A55}" destId="{BD2DAC2B-808A-49B2-A7AF-F41B699CC66C}" srcOrd="7" destOrd="0" presId="urn:microsoft.com/office/officeart/2005/8/layout/radial6"/>
    <dgm:cxn modelId="{C9D6A15F-B623-49BA-8E53-8B75046043B7}" type="presParOf" srcId="{CD44F749-B741-4E8D-A1E0-8E4A1BF05A55}" destId="{64CB00DF-D6FE-4ECB-A251-9D3662E7B97C}" srcOrd="8" destOrd="0" presId="urn:microsoft.com/office/officeart/2005/8/layout/radial6"/>
    <dgm:cxn modelId="{E2E542EB-CBA9-497F-ACE9-73E1E2314E0E}" type="presParOf" srcId="{CD44F749-B741-4E8D-A1E0-8E4A1BF05A55}" destId="{1E8D5964-E6EE-4921-9275-0C628BECB8A9}" srcOrd="9" destOrd="0" presId="urn:microsoft.com/office/officeart/2005/8/layout/radial6"/>
    <dgm:cxn modelId="{2ECB5832-D641-470E-B98A-53B5EFF39B98}" type="presParOf" srcId="{CD44F749-B741-4E8D-A1E0-8E4A1BF05A55}" destId="{355586C2-49A9-484B-B3C8-ABDD2895C292}" srcOrd="10" destOrd="0" presId="urn:microsoft.com/office/officeart/2005/8/layout/radial6"/>
    <dgm:cxn modelId="{97B36087-C689-4551-8394-E71C9CF82B35}" type="presParOf" srcId="{CD44F749-B741-4E8D-A1E0-8E4A1BF05A55}" destId="{011E24EB-1928-45E9-9C5B-1BE0223DA7EC}" srcOrd="11" destOrd="0" presId="urn:microsoft.com/office/officeart/2005/8/layout/radial6"/>
    <dgm:cxn modelId="{FE4E86B1-BCDC-42C1-B7B1-BC04C82917AA}" type="presParOf" srcId="{CD44F749-B741-4E8D-A1E0-8E4A1BF05A55}" destId="{F8FC0883-5075-4AFB-B1C4-9B89EF5C1CB2}" srcOrd="12"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FC0883-5075-4AFB-B1C4-9B89EF5C1CB2}">
      <dsp:nvSpPr>
        <dsp:cNvPr id="0" name=""/>
        <dsp:cNvSpPr/>
      </dsp:nvSpPr>
      <dsp:spPr>
        <a:xfrm>
          <a:off x="672037" y="470382"/>
          <a:ext cx="3148550" cy="3148550"/>
        </a:xfrm>
        <a:prstGeom prst="blockArc">
          <a:avLst>
            <a:gd name="adj1" fmla="val 10800000"/>
            <a:gd name="adj2" fmla="val 16200000"/>
            <a:gd name="adj3" fmla="val 4635"/>
          </a:avLst>
        </a:prstGeom>
        <a:gradFill rotWithShape="0">
          <a:gsLst>
            <a:gs pos="0">
              <a:schemeClr val="accent5">
                <a:hueOff val="0"/>
                <a:satOff val="0"/>
                <a:lumOff val="0"/>
                <a:alphaOff val="0"/>
                <a:tint val="100000"/>
                <a:shade val="85000"/>
                <a:satMod val="100000"/>
                <a:lumMod val="100000"/>
              </a:schemeClr>
            </a:gs>
            <a:gs pos="100000">
              <a:schemeClr val="accent5">
                <a:hueOff val="0"/>
                <a:satOff val="0"/>
                <a:lumOff val="0"/>
                <a:alphaOff val="0"/>
                <a:tint val="90000"/>
                <a:shade val="100000"/>
                <a:satMod val="150000"/>
                <a:lumMod val="100000"/>
              </a:schemeClr>
            </a:gs>
          </a:gsLst>
          <a:path path="circle">
            <a:fillToRect l="100000" t="100000" r="100000" b="100000"/>
          </a:path>
        </a:gradFill>
        <a:ln>
          <a:noFill/>
        </a:ln>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accent5">
              <a:hueOff val="0"/>
              <a:satOff val="0"/>
              <a:lumOff val="0"/>
              <a:alphaOff val="0"/>
              <a:shade val="35000"/>
              <a:satMod val="160000"/>
            </a:schemeClr>
          </a:contourClr>
        </a:sp3d>
      </dsp:spPr>
      <dsp:style>
        <a:lnRef idx="0">
          <a:scrgbClr r="0" g="0" b="0"/>
        </a:lnRef>
        <a:fillRef idx="3">
          <a:scrgbClr r="0" g="0" b="0"/>
        </a:fillRef>
        <a:effectRef idx="3">
          <a:scrgbClr r="0" g="0" b="0"/>
        </a:effectRef>
        <a:fontRef idx="minor">
          <a:schemeClr val="lt1"/>
        </a:fontRef>
      </dsp:style>
    </dsp:sp>
    <dsp:sp modelId="{1E8D5964-E6EE-4921-9275-0C628BECB8A9}">
      <dsp:nvSpPr>
        <dsp:cNvPr id="0" name=""/>
        <dsp:cNvSpPr/>
      </dsp:nvSpPr>
      <dsp:spPr>
        <a:xfrm>
          <a:off x="672037" y="470382"/>
          <a:ext cx="3148550" cy="3148550"/>
        </a:xfrm>
        <a:prstGeom prst="blockArc">
          <a:avLst>
            <a:gd name="adj1" fmla="val 5400000"/>
            <a:gd name="adj2" fmla="val 10800000"/>
            <a:gd name="adj3" fmla="val 4635"/>
          </a:avLst>
        </a:prstGeom>
        <a:gradFill rotWithShape="0">
          <a:gsLst>
            <a:gs pos="0">
              <a:schemeClr val="accent4">
                <a:hueOff val="0"/>
                <a:satOff val="0"/>
                <a:lumOff val="0"/>
                <a:alphaOff val="0"/>
                <a:tint val="100000"/>
                <a:shade val="85000"/>
                <a:satMod val="100000"/>
                <a:lumMod val="100000"/>
              </a:schemeClr>
            </a:gs>
            <a:gs pos="100000">
              <a:schemeClr val="accent4">
                <a:hueOff val="0"/>
                <a:satOff val="0"/>
                <a:lumOff val="0"/>
                <a:alphaOff val="0"/>
                <a:tint val="90000"/>
                <a:shade val="100000"/>
                <a:satMod val="150000"/>
                <a:lumMod val="100000"/>
              </a:schemeClr>
            </a:gs>
          </a:gsLst>
          <a:path path="circle">
            <a:fillToRect l="100000" t="100000" r="100000" b="100000"/>
          </a:path>
        </a:gradFill>
        <a:ln>
          <a:noFill/>
        </a:ln>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accent4">
              <a:hueOff val="0"/>
              <a:satOff val="0"/>
              <a:lumOff val="0"/>
              <a:alphaOff val="0"/>
              <a:shade val="35000"/>
              <a:satMod val="160000"/>
            </a:schemeClr>
          </a:contourClr>
        </a:sp3d>
      </dsp:spPr>
      <dsp:style>
        <a:lnRef idx="0">
          <a:scrgbClr r="0" g="0" b="0"/>
        </a:lnRef>
        <a:fillRef idx="3">
          <a:scrgbClr r="0" g="0" b="0"/>
        </a:fillRef>
        <a:effectRef idx="3">
          <a:scrgbClr r="0" g="0" b="0"/>
        </a:effectRef>
        <a:fontRef idx="minor">
          <a:schemeClr val="lt1"/>
        </a:fontRef>
      </dsp:style>
    </dsp:sp>
    <dsp:sp modelId="{EAD95D66-309E-4904-BB8F-3038AA3899B3}">
      <dsp:nvSpPr>
        <dsp:cNvPr id="0" name=""/>
        <dsp:cNvSpPr/>
      </dsp:nvSpPr>
      <dsp:spPr>
        <a:xfrm>
          <a:off x="672037" y="470382"/>
          <a:ext cx="3148550" cy="3148550"/>
        </a:xfrm>
        <a:prstGeom prst="blockArc">
          <a:avLst>
            <a:gd name="adj1" fmla="val 0"/>
            <a:gd name="adj2" fmla="val 5400000"/>
            <a:gd name="adj3" fmla="val 4635"/>
          </a:avLst>
        </a:prstGeom>
        <a:gradFill rotWithShape="0">
          <a:gsLst>
            <a:gs pos="0">
              <a:schemeClr val="accent3">
                <a:hueOff val="0"/>
                <a:satOff val="0"/>
                <a:lumOff val="0"/>
                <a:alphaOff val="0"/>
                <a:tint val="100000"/>
                <a:shade val="85000"/>
                <a:satMod val="100000"/>
                <a:lumMod val="100000"/>
              </a:schemeClr>
            </a:gs>
            <a:gs pos="100000">
              <a:schemeClr val="accent3">
                <a:hueOff val="0"/>
                <a:satOff val="0"/>
                <a:lumOff val="0"/>
                <a:alphaOff val="0"/>
                <a:tint val="90000"/>
                <a:shade val="100000"/>
                <a:satMod val="150000"/>
                <a:lumMod val="100000"/>
              </a:schemeClr>
            </a:gs>
          </a:gsLst>
          <a:path path="circle">
            <a:fillToRect l="100000" t="100000" r="100000" b="100000"/>
          </a:path>
        </a:gradFill>
        <a:ln>
          <a:noFill/>
        </a:ln>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accent3">
              <a:hueOff val="0"/>
              <a:satOff val="0"/>
              <a:lumOff val="0"/>
              <a:alphaOff val="0"/>
              <a:shade val="35000"/>
              <a:satMod val="160000"/>
            </a:schemeClr>
          </a:contourClr>
        </a:sp3d>
      </dsp:spPr>
      <dsp:style>
        <a:lnRef idx="0">
          <a:scrgbClr r="0" g="0" b="0"/>
        </a:lnRef>
        <a:fillRef idx="3">
          <a:scrgbClr r="0" g="0" b="0"/>
        </a:fillRef>
        <a:effectRef idx="3">
          <a:scrgbClr r="0" g="0" b="0"/>
        </a:effectRef>
        <a:fontRef idx="minor">
          <a:schemeClr val="lt1"/>
        </a:fontRef>
      </dsp:style>
    </dsp:sp>
    <dsp:sp modelId="{1A0F2945-7EDA-4FD5-B869-309C3A157D29}">
      <dsp:nvSpPr>
        <dsp:cNvPr id="0" name=""/>
        <dsp:cNvSpPr/>
      </dsp:nvSpPr>
      <dsp:spPr>
        <a:xfrm>
          <a:off x="672037" y="470382"/>
          <a:ext cx="3148550" cy="3148550"/>
        </a:xfrm>
        <a:prstGeom prst="blockArc">
          <a:avLst>
            <a:gd name="adj1" fmla="val 16200000"/>
            <a:gd name="adj2" fmla="val 0"/>
            <a:gd name="adj3" fmla="val 4635"/>
          </a:avLst>
        </a:prstGeom>
        <a:gradFill rotWithShape="0">
          <a:gsLst>
            <a:gs pos="0">
              <a:schemeClr val="accent2">
                <a:hueOff val="0"/>
                <a:satOff val="0"/>
                <a:lumOff val="0"/>
                <a:alphaOff val="0"/>
                <a:tint val="100000"/>
                <a:shade val="85000"/>
                <a:satMod val="100000"/>
                <a:lumMod val="100000"/>
              </a:schemeClr>
            </a:gs>
            <a:gs pos="100000">
              <a:schemeClr val="accent2">
                <a:hueOff val="0"/>
                <a:satOff val="0"/>
                <a:lumOff val="0"/>
                <a:alphaOff val="0"/>
                <a:tint val="90000"/>
                <a:shade val="100000"/>
                <a:satMod val="150000"/>
                <a:lumMod val="100000"/>
              </a:schemeClr>
            </a:gs>
          </a:gsLst>
          <a:path path="circle">
            <a:fillToRect l="100000" t="100000" r="100000" b="100000"/>
          </a:path>
        </a:gradFill>
        <a:ln>
          <a:noFill/>
        </a:ln>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accent2">
              <a:hueOff val="0"/>
              <a:satOff val="0"/>
              <a:lumOff val="0"/>
              <a:alphaOff val="0"/>
              <a:shade val="35000"/>
              <a:satMod val="160000"/>
            </a:schemeClr>
          </a:contourClr>
        </a:sp3d>
      </dsp:spPr>
      <dsp:style>
        <a:lnRef idx="0">
          <a:scrgbClr r="0" g="0" b="0"/>
        </a:lnRef>
        <a:fillRef idx="3">
          <a:scrgbClr r="0" g="0" b="0"/>
        </a:fillRef>
        <a:effectRef idx="3">
          <a:scrgbClr r="0" g="0" b="0"/>
        </a:effectRef>
        <a:fontRef idx="minor">
          <a:schemeClr val="lt1"/>
        </a:fontRef>
      </dsp:style>
    </dsp:sp>
    <dsp:sp modelId="{8BDAEA97-17B8-4B70-AA26-EEAB207C572C}">
      <dsp:nvSpPr>
        <dsp:cNvPr id="0" name=""/>
        <dsp:cNvSpPr/>
      </dsp:nvSpPr>
      <dsp:spPr>
        <a:xfrm>
          <a:off x="1522403" y="1320748"/>
          <a:ext cx="1447818" cy="1447818"/>
        </a:xfrm>
        <a:prstGeom prst="ellipse">
          <a:avLst/>
        </a:prstGeom>
        <a:gradFill rotWithShape="0">
          <a:gsLst>
            <a:gs pos="0">
              <a:schemeClr val="accent1">
                <a:hueOff val="0"/>
                <a:satOff val="0"/>
                <a:lumOff val="0"/>
                <a:alphaOff val="0"/>
                <a:tint val="100000"/>
                <a:shade val="85000"/>
                <a:satMod val="100000"/>
                <a:lumMod val="100000"/>
              </a:schemeClr>
            </a:gs>
            <a:gs pos="100000">
              <a:schemeClr val="accent1">
                <a:hueOff val="0"/>
                <a:satOff val="0"/>
                <a:lumOff val="0"/>
                <a:alphaOff val="0"/>
                <a:tint val="90000"/>
                <a:shade val="100000"/>
                <a:satMod val="150000"/>
                <a:lumMod val="100000"/>
              </a:schemeClr>
            </a:gs>
          </a:gsLst>
          <a:path path="circle">
            <a:fillToRect l="100000" t="100000" r="100000" b="100000"/>
          </a:path>
        </a:gradFill>
        <a:ln>
          <a:noFill/>
        </a:ln>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accent1">
              <a:hueOff val="0"/>
              <a:satOff val="0"/>
              <a:lumOff val="0"/>
              <a:alphaOff val="0"/>
              <a:shade val="35000"/>
              <a:satMod val="16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fr-FR" sz="2800" kern="1200" dirty="0"/>
            <a:t>La culture </a:t>
          </a:r>
        </a:p>
      </dsp:txBody>
      <dsp:txXfrm>
        <a:off x="1734431" y="1532776"/>
        <a:ext cx="1023762" cy="1023762"/>
      </dsp:txXfrm>
    </dsp:sp>
    <dsp:sp modelId="{68991635-467B-4EBC-AE49-BA02B685EF64}">
      <dsp:nvSpPr>
        <dsp:cNvPr id="0" name=""/>
        <dsp:cNvSpPr/>
      </dsp:nvSpPr>
      <dsp:spPr>
        <a:xfrm>
          <a:off x="1739575" y="130"/>
          <a:ext cx="1013473" cy="1013473"/>
        </a:xfrm>
        <a:prstGeom prst="ellipse">
          <a:avLst/>
        </a:prstGeom>
        <a:gradFill rotWithShape="0">
          <a:gsLst>
            <a:gs pos="0">
              <a:schemeClr val="accent2">
                <a:hueOff val="0"/>
                <a:satOff val="0"/>
                <a:lumOff val="0"/>
                <a:alphaOff val="0"/>
                <a:tint val="100000"/>
                <a:shade val="85000"/>
                <a:satMod val="100000"/>
                <a:lumMod val="100000"/>
              </a:schemeClr>
            </a:gs>
            <a:gs pos="100000">
              <a:schemeClr val="accent2">
                <a:hueOff val="0"/>
                <a:satOff val="0"/>
                <a:lumOff val="0"/>
                <a:alphaOff val="0"/>
                <a:tint val="90000"/>
                <a:shade val="100000"/>
                <a:satMod val="150000"/>
                <a:lumMod val="100000"/>
              </a:schemeClr>
            </a:gs>
          </a:gsLst>
          <a:path path="circle">
            <a:fillToRect l="100000" t="100000" r="100000" b="100000"/>
          </a:path>
        </a:gradFill>
        <a:ln>
          <a:noFill/>
        </a:ln>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accent2">
              <a:hueOff val="0"/>
              <a:satOff val="0"/>
              <a:lumOff val="0"/>
              <a:alphaOff val="0"/>
              <a:shade val="35000"/>
              <a:satMod val="16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fr-FR" sz="1300" kern="1200" dirty="0"/>
            <a:t>Les valeurs </a:t>
          </a:r>
        </a:p>
      </dsp:txBody>
      <dsp:txXfrm>
        <a:off x="1887995" y="148550"/>
        <a:ext cx="716633" cy="716633"/>
      </dsp:txXfrm>
    </dsp:sp>
    <dsp:sp modelId="{343494F7-3BC4-4CE9-A907-D7BE4F6D2713}">
      <dsp:nvSpPr>
        <dsp:cNvPr id="0" name=""/>
        <dsp:cNvSpPr/>
      </dsp:nvSpPr>
      <dsp:spPr>
        <a:xfrm>
          <a:off x="3277366" y="1537920"/>
          <a:ext cx="1013473" cy="1013473"/>
        </a:xfrm>
        <a:prstGeom prst="ellipse">
          <a:avLst/>
        </a:prstGeom>
        <a:gradFill rotWithShape="0">
          <a:gsLst>
            <a:gs pos="0">
              <a:schemeClr val="accent3">
                <a:hueOff val="0"/>
                <a:satOff val="0"/>
                <a:lumOff val="0"/>
                <a:alphaOff val="0"/>
                <a:tint val="100000"/>
                <a:shade val="85000"/>
                <a:satMod val="100000"/>
                <a:lumMod val="100000"/>
              </a:schemeClr>
            </a:gs>
            <a:gs pos="100000">
              <a:schemeClr val="accent3">
                <a:hueOff val="0"/>
                <a:satOff val="0"/>
                <a:lumOff val="0"/>
                <a:alphaOff val="0"/>
                <a:tint val="90000"/>
                <a:shade val="100000"/>
                <a:satMod val="150000"/>
                <a:lumMod val="100000"/>
              </a:schemeClr>
            </a:gs>
          </a:gsLst>
          <a:path path="circle">
            <a:fillToRect l="100000" t="100000" r="100000" b="100000"/>
          </a:path>
        </a:gradFill>
        <a:ln>
          <a:noFill/>
        </a:ln>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accent3">
              <a:hueOff val="0"/>
              <a:satOff val="0"/>
              <a:lumOff val="0"/>
              <a:alphaOff val="0"/>
              <a:shade val="35000"/>
              <a:satMod val="16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fr-FR" sz="1300" kern="1200" dirty="0"/>
            <a:t>Les normes</a:t>
          </a:r>
        </a:p>
      </dsp:txBody>
      <dsp:txXfrm>
        <a:off x="3425786" y="1686340"/>
        <a:ext cx="716633" cy="716633"/>
      </dsp:txXfrm>
    </dsp:sp>
    <dsp:sp modelId="{BD2DAC2B-808A-49B2-A7AF-F41B699CC66C}">
      <dsp:nvSpPr>
        <dsp:cNvPr id="0" name=""/>
        <dsp:cNvSpPr/>
      </dsp:nvSpPr>
      <dsp:spPr>
        <a:xfrm>
          <a:off x="1739575" y="3075711"/>
          <a:ext cx="1013473" cy="1013473"/>
        </a:xfrm>
        <a:prstGeom prst="ellipse">
          <a:avLst/>
        </a:prstGeom>
        <a:gradFill rotWithShape="0">
          <a:gsLst>
            <a:gs pos="0">
              <a:schemeClr val="accent4">
                <a:hueOff val="0"/>
                <a:satOff val="0"/>
                <a:lumOff val="0"/>
                <a:alphaOff val="0"/>
                <a:tint val="100000"/>
                <a:shade val="85000"/>
                <a:satMod val="100000"/>
                <a:lumMod val="100000"/>
              </a:schemeClr>
            </a:gs>
            <a:gs pos="100000">
              <a:schemeClr val="accent4">
                <a:hueOff val="0"/>
                <a:satOff val="0"/>
                <a:lumOff val="0"/>
                <a:alphaOff val="0"/>
                <a:tint val="90000"/>
                <a:shade val="100000"/>
                <a:satMod val="150000"/>
                <a:lumMod val="100000"/>
              </a:schemeClr>
            </a:gs>
          </a:gsLst>
          <a:path path="circle">
            <a:fillToRect l="100000" t="100000" r="100000" b="100000"/>
          </a:path>
        </a:gradFill>
        <a:ln>
          <a:noFill/>
        </a:ln>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accent4">
              <a:hueOff val="0"/>
              <a:satOff val="0"/>
              <a:lumOff val="0"/>
              <a:alphaOff val="0"/>
              <a:shade val="35000"/>
              <a:satMod val="16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fr-FR" sz="1300" kern="1200" dirty="0"/>
            <a:t>Les institutions</a:t>
          </a:r>
        </a:p>
      </dsp:txBody>
      <dsp:txXfrm>
        <a:off x="1887995" y="3224131"/>
        <a:ext cx="716633" cy="716633"/>
      </dsp:txXfrm>
    </dsp:sp>
    <dsp:sp modelId="{355586C2-49A9-484B-B3C8-ABDD2895C292}">
      <dsp:nvSpPr>
        <dsp:cNvPr id="0" name=""/>
        <dsp:cNvSpPr/>
      </dsp:nvSpPr>
      <dsp:spPr>
        <a:xfrm>
          <a:off x="201785" y="1537920"/>
          <a:ext cx="1013473" cy="1013473"/>
        </a:xfrm>
        <a:prstGeom prst="ellipse">
          <a:avLst/>
        </a:prstGeom>
        <a:gradFill rotWithShape="0">
          <a:gsLst>
            <a:gs pos="0">
              <a:schemeClr val="accent5">
                <a:hueOff val="0"/>
                <a:satOff val="0"/>
                <a:lumOff val="0"/>
                <a:alphaOff val="0"/>
                <a:tint val="100000"/>
                <a:shade val="85000"/>
                <a:satMod val="100000"/>
                <a:lumMod val="100000"/>
              </a:schemeClr>
            </a:gs>
            <a:gs pos="100000">
              <a:schemeClr val="accent5">
                <a:hueOff val="0"/>
                <a:satOff val="0"/>
                <a:lumOff val="0"/>
                <a:alphaOff val="0"/>
                <a:tint val="90000"/>
                <a:shade val="100000"/>
                <a:satMod val="150000"/>
                <a:lumMod val="100000"/>
              </a:schemeClr>
            </a:gs>
          </a:gsLst>
          <a:path path="circle">
            <a:fillToRect l="100000" t="100000" r="100000" b="100000"/>
          </a:path>
        </a:gradFill>
        <a:ln>
          <a:noFill/>
        </a:ln>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accent5">
              <a:hueOff val="0"/>
              <a:satOff val="0"/>
              <a:lumOff val="0"/>
              <a:alphaOff val="0"/>
              <a:shade val="35000"/>
              <a:satMod val="16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fr-FR" sz="1300" kern="1200" dirty="0"/>
            <a:t>Les artefacts</a:t>
          </a:r>
        </a:p>
      </dsp:txBody>
      <dsp:txXfrm>
        <a:off x="350205" y="1686340"/>
        <a:ext cx="716633" cy="716633"/>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fr-FR"/>
              <a:t>Modifiez le style du titre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t>10/11/2021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sp>
        <p:nvSpPr>
          <p:cNvPr id="13" name="Rectangle 12"/>
          <p:cNvSpPr/>
          <p:nvPr/>
        </p:nvSpPr>
        <p:spPr>
          <a:xfrm>
            <a:off x="0" y="0"/>
            <a:ext cx="12192000" cy="4572001"/>
          </a:xfrm>
          <a:prstGeom prst="rect">
            <a:avLst/>
          </a:prstGeom>
          <a:blipFill dpi="0" rotWithShape="1">
            <a:blip r:embed="rId2">
              <a:duotone>
                <a:schemeClr val="accent2">
                  <a:shade val="45000"/>
                  <a:satMod val="135000"/>
                </a:schemeClr>
                <a:prstClr val="white"/>
              </a:duotone>
            </a:blip>
            <a:srcRect/>
            <a:tile tx="-393700" ty="-82550" sx="35000" sy="35000" flip="none" algn="tl"/>
          </a:blip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dirty="0"/>
              <a:t>10/11/2021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fr-FR"/>
              <a:t>Modifiez le style du titre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dirty="0"/>
              <a:t>10/11/2021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cxnSp>
        <p:nvCxnSpPr>
          <p:cNvPr id="8" name="Straight Connector 7"/>
          <p:cNvCxnSpPr/>
          <p:nvPr/>
        </p:nvCxnSpPr>
        <p:spPr>
          <a:xfrm rot="5400000" flipV="1">
            <a:off x="10058400" y="59263"/>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dirty="0"/>
              <a:t>10/11/2021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fr-FR"/>
              <a:t>Modifiez le style du titre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5A61015F-7CC6-4D0A-9D87-873EA4C304CC}" type="datetimeFigureOut">
              <a:rPr lang="en-US" dirty="0"/>
              <a:t>10/11/2021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0" y="0"/>
            <a:ext cx="12192000" cy="4572000"/>
          </a:xfrm>
          <a:prstGeom prst="rect">
            <a:avLst/>
          </a:prstGeom>
          <a:blipFill dpi="0" rotWithShape="1">
            <a:blip r:embed="rId2">
              <a:duotone>
                <a:schemeClr val="accent1">
                  <a:shade val="45000"/>
                  <a:satMod val="135000"/>
                </a:schemeClr>
                <a:prstClr val="white"/>
              </a:duotone>
            </a:blip>
            <a:srcRect/>
            <a:tile tx="-393700" ty="-82550" sx="35000" sy="3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fr-FR"/>
              <a:t>Modifiez le style du titre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dirty="0"/>
              <a:t>10/11/2021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2"/>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1024128" y="2967788"/>
            <a:ext cx="4754880" cy="334157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fr-FR"/>
              <a:t>Cliquez pour modifier les styles du texte du masque</a:t>
            </a:r>
          </a:p>
        </p:txBody>
      </p:sp>
      <p:sp>
        <p:nvSpPr>
          <p:cNvPr id="6" name="Content Placeholder 5"/>
          <p:cNvSpPr>
            <a:spLocks noGrp="1"/>
          </p:cNvSpPr>
          <p:nvPr>
            <p:ph sz="quarter" idx="4"/>
          </p:nvPr>
        </p:nvSpPr>
        <p:spPr>
          <a:xfrm>
            <a:off x="5990888" y="2967788"/>
            <a:ext cx="4754880" cy="334157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dirty="0"/>
              <a:t>10/11/2021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dirty="0"/>
              <a:t>10/11/2021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t>10/11/2021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fr-FR"/>
              <a:t>Modifiez le style du titre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05C68B11-C5A8-448C-8CE9-B1A273C79CFC}" type="datetimeFigureOut">
              <a:rPr lang="en-US" dirty="0"/>
              <a:t>10/11/2021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fr-FR"/>
              <a:t>Modifiez le style du titre</a:t>
            </a:r>
            <a:endParaRPr lang="en-US" dirty="0"/>
          </a:p>
        </p:txBody>
      </p:sp>
      <p:sp>
        <p:nvSpPr>
          <p:cNvPr id="3" name="Picture Placeholder 2"/>
          <p:cNvSpPr>
            <a:spLocks noGrp="1" noChangeAspect="1"/>
          </p:cNvSpPr>
          <p:nvPr>
            <p:ph type="pic" idx="1"/>
          </p:nvPr>
        </p:nvSpPr>
        <p:spPr>
          <a:xfrm>
            <a:off x="0" y="-1"/>
            <a:ext cx="12188952" cy="4572000"/>
          </a:xfrm>
          <a:solidFill>
            <a:schemeClr val="accent2">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C7616CA0-919D-4A49-9C8A-62FDFB3A5183}" type="datetimeFigureOut">
              <a:rPr lang="en-US" dirty="0"/>
              <a:t>10/11/2021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‹N°›</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10/11/2021</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‹N°›</a:t>
            </a:fld>
            <a:endParaRPr lang="en-US" dirty="0"/>
          </a:p>
        </p:txBody>
      </p:sp>
      <p:cxnSp>
        <p:nvCxnSpPr>
          <p:cNvPr id="8" name="Straight Connector 7"/>
          <p:cNvCxnSpPr/>
          <p:nvPr/>
        </p:nvCxnSpPr>
        <p:spPr>
          <a:xfrm flipV="1">
            <a:off x="7620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B02B3B0-3D10-4522-93D9-863BA7008B8E}"/>
              </a:ext>
            </a:extLst>
          </p:cNvPr>
          <p:cNvSpPr>
            <a:spLocks noGrp="1"/>
          </p:cNvSpPr>
          <p:nvPr>
            <p:ph type="ctrTitle"/>
          </p:nvPr>
        </p:nvSpPr>
        <p:spPr/>
        <p:txBody>
          <a:bodyPr/>
          <a:lstStyle/>
          <a:p>
            <a:r>
              <a:rPr lang="fr-FR" dirty="0"/>
              <a:t>Accès à la culture: « un droit fondamental »</a:t>
            </a:r>
          </a:p>
        </p:txBody>
      </p:sp>
      <p:sp>
        <p:nvSpPr>
          <p:cNvPr id="3" name="Sous-titre 2">
            <a:extLst>
              <a:ext uri="{FF2B5EF4-FFF2-40B4-BE49-F238E27FC236}">
                <a16:creationId xmlns:a16="http://schemas.microsoft.com/office/drawing/2014/main" id="{7414A8F5-82A2-43C2-93D9-79C286DA9AB8}"/>
              </a:ext>
            </a:extLst>
          </p:cNvPr>
          <p:cNvSpPr>
            <a:spLocks noGrp="1"/>
          </p:cNvSpPr>
          <p:nvPr>
            <p:ph type="subTitle" idx="1"/>
          </p:nvPr>
        </p:nvSpPr>
        <p:spPr>
          <a:xfrm>
            <a:off x="8667750" y="5166118"/>
            <a:ext cx="3200400" cy="1051077"/>
          </a:xfrm>
        </p:spPr>
        <p:txBody>
          <a:bodyPr>
            <a:normAutofit fontScale="92500"/>
          </a:bodyPr>
          <a:lstStyle/>
          <a:p>
            <a:r>
              <a:rPr lang="fr-FR" dirty="0"/>
              <a:t>Cyril BRIDE </a:t>
            </a:r>
          </a:p>
          <a:p>
            <a:r>
              <a:rPr lang="fr-FR" dirty="0"/>
              <a:t>Directeur EHPAD/RA Maréchal de Castellane 66660 Port Vendres </a:t>
            </a:r>
          </a:p>
        </p:txBody>
      </p:sp>
    </p:spTree>
    <p:extLst>
      <p:ext uri="{BB962C8B-B14F-4D97-AF65-F5344CB8AC3E}">
        <p14:creationId xmlns:p14="http://schemas.microsoft.com/office/powerpoint/2010/main" val="30399986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C551A7A-1D92-45B8-AE15-E39B479EC3BE}"/>
              </a:ext>
            </a:extLst>
          </p:cNvPr>
          <p:cNvSpPr>
            <a:spLocks noGrp="1"/>
          </p:cNvSpPr>
          <p:nvPr>
            <p:ph type="title"/>
          </p:nvPr>
        </p:nvSpPr>
        <p:spPr/>
        <p:txBody>
          <a:bodyPr/>
          <a:lstStyle/>
          <a:p>
            <a:r>
              <a:rPr lang="fr-FR" dirty="0"/>
              <a:t>L’USAGER, le résident, son droit à la culture…</a:t>
            </a:r>
          </a:p>
        </p:txBody>
      </p:sp>
      <p:sp>
        <p:nvSpPr>
          <p:cNvPr id="3" name="Espace réservé du contenu 2">
            <a:extLst>
              <a:ext uri="{FF2B5EF4-FFF2-40B4-BE49-F238E27FC236}">
                <a16:creationId xmlns:a16="http://schemas.microsoft.com/office/drawing/2014/main" id="{813E37FB-4210-4408-B6B4-30612E59E626}"/>
              </a:ext>
            </a:extLst>
          </p:cNvPr>
          <p:cNvSpPr>
            <a:spLocks noGrp="1"/>
          </p:cNvSpPr>
          <p:nvPr>
            <p:ph idx="1"/>
          </p:nvPr>
        </p:nvSpPr>
        <p:spPr/>
        <p:txBody>
          <a:bodyPr>
            <a:normAutofit lnSpcReduction="10000"/>
          </a:bodyPr>
          <a:lstStyle/>
          <a:p>
            <a:pPr>
              <a:buFont typeface="Wingdings" panose="05000000000000000000" pitchFamily="2" charset="2"/>
              <a:buChar char="§"/>
            </a:pPr>
            <a:r>
              <a:rPr lang="fr-FR" dirty="0"/>
              <a:t>La charte des droits et libertés de la personne accueillie en EHPAD,</a:t>
            </a:r>
          </a:p>
          <a:p>
            <a:pPr>
              <a:buFont typeface="Wingdings" panose="05000000000000000000" pitchFamily="2" charset="2"/>
              <a:buChar char="§"/>
            </a:pPr>
            <a:r>
              <a:rPr lang="fr-FR" dirty="0"/>
              <a:t>La charte des droits et libertés de la personne âgée en situation de de dépendance</a:t>
            </a:r>
          </a:p>
          <a:p>
            <a:pPr lvl="1">
              <a:buFont typeface="Wingdings" panose="05000000000000000000" pitchFamily="2" charset="2"/>
              <a:buChar char="§"/>
            </a:pPr>
            <a:r>
              <a:rPr lang="fr-FR" dirty="0"/>
              <a:t>Article 1Choix de vie : </a:t>
            </a:r>
            <a:r>
              <a:rPr lang="fr-FR" sz="1400" b="0" i="0" u="none" strike="noStrike" baseline="0" dirty="0"/>
              <a:t>Toute personne âgée devenue handicapée ou dépendante est libre d’exercer ses choix dans la vie quotidienne et de déterminer son mode de vie.</a:t>
            </a:r>
          </a:p>
          <a:p>
            <a:pPr lvl="1">
              <a:buFont typeface="Wingdings" panose="05000000000000000000" pitchFamily="2" charset="2"/>
              <a:buChar char="§"/>
            </a:pPr>
            <a:r>
              <a:rPr lang="fr-FR" dirty="0"/>
              <a:t>Article2 Cadre de vie </a:t>
            </a:r>
            <a:r>
              <a:rPr lang="fr-FR" sz="1000" dirty="0"/>
              <a:t>: </a:t>
            </a:r>
            <a:r>
              <a:rPr lang="fr-FR" sz="1400" b="0" i="0" u="none" strike="noStrike" baseline="0" dirty="0"/>
              <a:t>Toute personne âgée en situation de handicap ou de dépendance doit pouvoir choisir un lieu de vie -domicile personnel ou collectif - adapté à ses attentes et à ses besoins. </a:t>
            </a:r>
          </a:p>
          <a:p>
            <a:pPr lvl="1">
              <a:buFont typeface="Wingdings" panose="05000000000000000000" pitchFamily="2" charset="2"/>
              <a:buChar char="§"/>
            </a:pPr>
            <a:r>
              <a:rPr lang="fr-FR" dirty="0"/>
              <a:t>Article 3 vie sociale et culturelle  </a:t>
            </a:r>
            <a:r>
              <a:rPr lang="fr-FR" sz="1400" dirty="0"/>
              <a:t>: </a:t>
            </a:r>
            <a:r>
              <a:rPr lang="fr-FR" sz="1400" b="0" i="0" u="none" strike="noStrike" baseline="0" dirty="0"/>
              <a:t>Toute personne âgée en situation de handicap ou de dépendance conserve la liberté de communiquer, de se déplacer et de participer à la vie en société.</a:t>
            </a:r>
          </a:p>
          <a:p>
            <a:pPr lvl="1">
              <a:buFont typeface="Wingdings" panose="05000000000000000000" pitchFamily="2" charset="2"/>
              <a:buChar char="§"/>
            </a:pPr>
            <a:r>
              <a:rPr lang="fr-FR" dirty="0"/>
              <a:t>Article 6 </a:t>
            </a:r>
            <a:r>
              <a:rPr lang="fr-FR" sz="1400" dirty="0"/>
              <a:t>Valorisation de l’activité, </a:t>
            </a:r>
            <a:r>
              <a:rPr lang="fr-FR" dirty="0"/>
              <a:t>Article 7</a:t>
            </a:r>
            <a:r>
              <a:rPr lang="fr-FR" sz="1400" dirty="0"/>
              <a:t> liberté d’expression et liberté de conscience…</a:t>
            </a:r>
          </a:p>
          <a:p>
            <a:pPr>
              <a:buFont typeface="Wingdings" panose="05000000000000000000" pitchFamily="2" charset="2"/>
              <a:buChar char="§"/>
            </a:pPr>
            <a:r>
              <a:rPr lang="fr-FR" sz="1800" dirty="0"/>
              <a:t>Le projet d’accompagnement individualisé obligatoire pour chaque personne âgée accueillie au sein d’un EHPAD. </a:t>
            </a:r>
          </a:p>
          <a:p>
            <a:pPr>
              <a:buFont typeface="Wingdings" panose="05000000000000000000" pitchFamily="2" charset="2"/>
              <a:buChar char="§"/>
            </a:pPr>
            <a:r>
              <a:rPr lang="fr-FR" sz="1800" dirty="0"/>
              <a:t>Le PAP intègre l’ensemble des éléments significatifs  relatif à la personne. Dans l’idéal il est coconstruit avec la personne accueillie, sa famille, sa personne de confiance. Celui-intègre les éléments culturels de la personne: ses désirs en terme d’activités, ses croyances et vœux…</a:t>
            </a:r>
          </a:p>
          <a:p>
            <a:pPr marL="128016" lvl="1" indent="0">
              <a:buNone/>
            </a:pPr>
            <a:endParaRPr lang="fr-FR" sz="1400" dirty="0"/>
          </a:p>
        </p:txBody>
      </p:sp>
    </p:spTree>
    <p:extLst>
      <p:ext uri="{BB962C8B-B14F-4D97-AF65-F5344CB8AC3E}">
        <p14:creationId xmlns:p14="http://schemas.microsoft.com/office/powerpoint/2010/main" val="12872985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84F85EC-93D9-4D88-A764-9DFDD9CF0A40}"/>
              </a:ext>
            </a:extLst>
          </p:cNvPr>
          <p:cNvSpPr>
            <a:spLocks noGrp="1"/>
          </p:cNvSpPr>
          <p:nvPr>
            <p:ph type="title"/>
          </p:nvPr>
        </p:nvSpPr>
        <p:spPr/>
        <p:txBody>
          <a:bodyPr/>
          <a:lstStyle/>
          <a:p>
            <a:r>
              <a:rPr lang="fr-FR" dirty="0"/>
              <a:t>L’accès à la culture: un droit fondamental</a:t>
            </a:r>
          </a:p>
        </p:txBody>
      </p:sp>
      <p:sp>
        <p:nvSpPr>
          <p:cNvPr id="3" name="Espace réservé du contenu 2">
            <a:extLst>
              <a:ext uri="{FF2B5EF4-FFF2-40B4-BE49-F238E27FC236}">
                <a16:creationId xmlns:a16="http://schemas.microsoft.com/office/drawing/2014/main" id="{92AEE133-776F-463B-AE63-8151A6F0D390}"/>
              </a:ext>
            </a:extLst>
          </p:cNvPr>
          <p:cNvSpPr>
            <a:spLocks noGrp="1"/>
          </p:cNvSpPr>
          <p:nvPr>
            <p:ph idx="1"/>
          </p:nvPr>
        </p:nvSpPr>
        <p:spPr>
          <a:xfrm>
            <a:off x="824103" y="1685924"/>
            <a:ext cx="11120247" cy="4586859"/>
          </a:xfrm>
        </p:spPr>
        <p:txBody>
          <a:bodyPr>
            <a:normAutofit lnSpcReduction="10000"/>
          </a:bodyPr>
          <a:lstStyle/>
          <a:p>
            <a:pPr algn="just">
              <a:lnSpc>
                <a:spcPct val="107000"/>
              </a:lnSpc>
              <a:spcAft>
                <a:spcPts val="800"/>
              </a:spcAft>
            </a:pPr>
            <a:r>
              <a:rPr lang="fr-FR" sz="1800" dirty="0">
                <a:ea typeface="Times New Roman" panose="02020603050405020304" pitchFamily="18" charset="0"/>
                <a:cs typeface="Times New Roman" panose="02020603050405020304" pitchFamily="18" charset="0"/>
              </a:rPr>
              <a:t>L</a:t>
            </a:r>
            <a:r>
              <a:rPr lang="fr-FR" sz="1800" dirty="0">
                <a:effectLst/>
                <a:ea typeface="Times New Roman" panose="02020603050405020304" pitchFamily="18" charset="0"/>
                <a:cs typeface="Times New Roman" panose="02020603050405020304" pitchFamily="18" charset="0"/>
              </a:rPr>
              <a:t>e droit à la culture n'est qu'un mélange, un croisement entre plusieurs libertés voisines, plus facile à affirmer. La consécration d'un droit à la culture avec un domaine affirmé n'est pas tant un problème juridique que sémantique. Le droit de la culture s'est heurté à la même limite, qui explique sa reconnaissance tardive comme discipline propre : la culture c'est vaste. </a:t>
            </a:r>
          </a:p>
          <a:p>
            <a:pPr algn="just">
              <a:lnSpc>
                <a:spcPct val="107000"/>
              </a:lnSpc>
              <a:spcAft>
                <a:spcPts val="800"/>
              </a:spcAft>
            </a:pPr>
            <a:r>
              <a:rPr lang="fr-FR" sz="1800" dirty="0">
                <a:effectLst/>
                <a:ea typeface="Times New Roman" panose="02020603050405020304" pitchFamily="18" charset="0"/>
                <a:cs typeface="Calibri" panose="020F0502020204030204" pitchFamily="34" charset="0"/>
              </a:rPr>
              <a:t>Cependant </a:t>
            </a:r>
            <a:r>
              <a:rPr lang="fr-FR" sz="1800" dirty="0">
                <a:ea typeface="Times New Roman" panose="02020603050405020304" pitchFamily="18" charset="0"/>
                <a:cs typeface="Calibri" panose="020F0502020204030204" pitchFamily="34" charset="0"/>
              </a:rPr>
              <a:t>l</a:t>
            </a:r>
            <a:r>
              <a:rPr lang="fr-FR" sz="1800" dirty="0">
                <a:effectLst/>
                <a:ea typeface="Times New Roman" panose="02020603050405020304" pitchFamily="18" charset="0"/>
                <a:cs typeface="Calibri" panose="020F0502020204030204" pitchFamily="34" charset="0"/>
              </a:rPr>
              <a:t>a culture est un droit parce qu'elle est facteur de perfectionnement et de développement humains. Ce droit est compris comme un droit d'accès à la culture universelle. </a:t>
            </a:r>
            <a:r>
              <a:rPr lang="fr-FR" sz="1800">
                <a:effectLst/>
                <a:ea typeface="Times New Roman" panose="02020603050405020304" pitchFamily="18" charset="0"/>
                <a:cs typeface="Calibri" panose="020F0502020204030204" pitchFamily="34" charset="0"/>
              </a:rPr>
              <a:t>... </a:t>
            </a:r>
            <a:endParaRPr lang="fr-FR" sz="1800" dirty="0">
              <a:effectLst/>
              <a:ea typeface="Times New Roman" panose="02020603050405020304" pitchFamily="18" charset="0"/>
              <a:cs typeface="Times New Roman" panose="02020603050405020304" pitchFamily="18" charset="0"/>
            </a:endParaRPr>
          </a:p>
          <a:p>
            <a:pPr algn="just">
              <a:lnSpc>
                <a:spcPct val="107000"/>
              </a:lnSpc>
              <a:spcAft>
                <a:spcPts val="800"/>
              </a:spcAft>
            </a:pPr>
            <a:r>
              <a:rPr lang="fr-FR" sz="1800" dirty="0">
                <a:ea typeface="Calibri" panose="020F0502020204030204" pitchFamily="34" charset="0"/>
                <a:cs typeface="Times New Roman" panose="02020603050405020304" pitchFamily="18" charset="0"/>
              </a:rPr>
              <a:t>Enfin l’intégration progressive de la dimension culturelle au sein des évolutions réglementaires régissant tour à tour l’espace sanitaire puis médico social, est bien prégnante. </a:t>
            </a:r>
          </a:p>
          <a:p>
            <a:pPr algn="just">
              <a:lnSpc>
                <a:spcPct val="107000"/>
              </a:lnSpc>
              <a:spcAft>
                <a:spcPts val="800"/>
              </a:spcAft>
            </a:pPr>
            <a:r>
              <a:rPr lang="fr-FR" sz="1800" dirty="0">
                <a:ea typeface="Calibri" panose="020F0502020204030204" pitchFamily="34" charset="0"/>
                <a:cs typeface="Times New Roman" panose="02020603050405020304" pitchFamily="18" charset="0"/>
              </a:rPr>
              <a:t>La notion d’accompagnement individualisée, dans les dimensions bio-psycho-sociale, renforce l’idée selon laquelle la culture est incontournable.</a:t>
            </a:r>
          </a:p>
          <a:p>
            <a:pPr algn="just">
              <a:lnSpc>
                <a:spcPct val="107000"/>
              </a:lnSpc>
              <a:spcAft>
                <a:spcPts val="800"/>
              </a:spcAft>
            </a:pPr>
            <a:r>
              <a:rPr lang="fr-FR" sz="1800" dirty="0">
                <a:ea typeface="Calibri" panose="020F0502020204030204" pitchFamily="34" charset="0"/>
                <a:cs typeface="Times New Roman" panose="02020603050405020304" pitchFamily="18" charset="0"/>
              </a:rPr>
              <a:t>L’accès à la culture, pour l’ensemble des résidents accueillis, accompagnés dans les EHPAD  est bien un droit fondamental.</a:t>
            </a:r>
          </a:p>
          <a:p>
            <a:pPr algn="just">
              <a:lnSpc>
                <a:spcPct val="107000"/>
              </a:lnSpc>
              <a:spcAft>
                <a:spcPts val="800"/>
              </a:spcAft>
            </a:pPr>
            <a:endParaRPr lang="fr-FR" sz="1800" dirty="0">
              <a:effectLst/>
              <a:ea typeface="Calibri" panose="020F0502020204030204" pitchFamily="34" charset="0"/>
              <a:cs typeface="Times New Roman" panose="02020603050405020304" pitchFamily="18" charset="0"/>
            </a:endParaRPr>
          </a:p>
          <a:p>
            <a:endParaRPr lang="fr-FR" dirty="0"/>
          </a:p>
        </p:txBody>
      </p:sp>
    </p:spTree>
    <p:extLst>
      <p:ext uri="{BB962C8B-B14F-4D97-AF65-F5344CB8AC3E}">
        <p14:creationId xmlns:p14="http://schemas.microsoft.com/office/powerpoint/2010/main" val="26454408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D0CBEE9-843D-4E8E-A664-FC4DCC70E123}"/>
              </a:ext>
            </a:extLst>
          </p:cNvPr>
          <p:cNvSpPr>
            <a:spLocks noGrp="1"/>
          </p:cNvSpPr>
          <p:nvPr>
            <p:ph type="title"/>
          </p:nvPr>
        </p:nvSpPr>
        <p:spPr/>
        <p:txBody>
          <a:bodyPr/>
          <a:lstStyle/>
          <a:p>
            <a:r>
              <a:rPr lang="fr-FR" dirty="0"/>
              <a:t>La culture une idée polymorphe?</a:t>
            </a:r>
          </a:p>
        </p:txBody>
      </p:sp>
      <p:sp>
        <p:nvSpPr>
          <p:cNvPr id="3" name="Espace réservé du contenu 2">
            <a:extLst>
              <a:ext uri="{FF2B5EF4-FFF2-40B4-BE49-F238E27FC236}">
                <a16:creationId xmlns:a16="http://schemas.microsoft.com/office/drawing/2014/main" id="{087B98F6-302A-4BEC-9705-38E08209C51F}"/>
              </a:ext>
            </a:extLst>
          </p:cNvPr>
          <p:cNvSpPr>
            <a:spLocks noGrp="1"/>
          </p:cNvSpPr>
          <p:nvPr>
            <p:ph idx="1"/>
          </p:nvPr>
        </p:nvSpPr>
        <p:spPr/>
        <p:txBody>
          <a:bodyPr>
            <a:normAutofit lnSpcReduction="10000"/>
          </a:bodyPr>
          <a:lstStyle/>
          <a:p>
            <a:pPr algn="just">
              <a:buFont typeface="Wingdings" panose="05000000000000000000" pitchFamily="2" charset="2"/>
              <a:buChar char="§"/>
            </a:pPr>
            <a:r>
              <a:rPr lang="fr-FR" dirty="0"/>
              <a:t>Une conception ouverte et éclectique de la culture, qui s'arrime à la vision traditionnelle et la dépasse</a:t>
            </a:r>
          </a:p>
          <a:p>
            <a:pPr algn="just">
              <a:buFont typeface="Wingdings" panose="05000000000000000000" pitchFamily="2" charset="2"/>
              <a:buChar char="§"/>
            </a:pPr>
            <a:r>
              <a:rPr lang="fr-FR" dirty="0"/>
              <a:t>Pour un français sur trois (selon une étude du ministère de la culture) potentiellement tout est culture…</a:t>
            </a:r>
          </a:p>
          <a:p>
            <a:pPr algn="just">
              <a:buFont typeface="Wingdings" panose="05000000000000000000" pitchFamily="2" charset="2"/>
              <a:buChar char="§"/>
            </a:pPr>
            <a:r>
              <a:rPr lang="fr-FR" dirty="0"/>
              <a:t>il y a globalement une représentation commune, « trans-sociale » du mot culture et de la culture dans la population française.</a:t>
            </a:r>
          </a:p>
          <a:p>
            <a:pPr algn="just">
              <a:buFont typeface="Wingdings" panose="05000000000000000000" pitchFamily="2" charset="2"/>
              <a:buChar char="§"/>
            </a:pPr>
            <a:r>
              <a:rPr lang="fr-FR" dirty="0"/>
              <a:t>La culture est multi-dimensionnelle ce qui en fait toute la singularité de son approche et de sa définition propre. </a:t>
            </a:r>
          </a:p>
          <a:p>
            <a:pPr algn="just">
              <a:buFont typeface="Wingdings" panose="05000000000000000000" pitchFamily="2" charset="2"/>
              <a:buChar char="§"/>
            </a:pPr>
            <a:r>
              <a:rPr lang="fr-FR" dirty="0"/>
              <a:t>Il y à donc pas une culture mais des cultures…</a:t>
            </a:r>
          </a:p>
          <a:p>
            <a:pPr algn="just">
              <a:buFont typeface="Wingdings" panose="05000000000000000000" pitchFamily="2" charset="2"/>
              <a:buChar char="§"/>
            </a:pPr>
            <a:r>
              <a:rPr lang="fr-FR" dirty="0"/>
              <a:t>La majorité des français plébiscitent toutes les actions publiques en faveur de la cultures et de l’accès à la culture. </a:t>
            </a:r>
          </a:p>
          <a:p>
            <a:pPr marL="0" indent="0">
              <a:buNone/>
            </a:pPr>
            <a:endParaRPr lang="fr-FR" dirty="0"/>
          </a:p>
        </p:txBody>
      </p:sp>
    </p:spTree>
    <p:extLst>
      <p:ext uri="{BB962C8B-B14F-4D97-AF65-F5344CB8AC3E}">
        <p14:creationId xmlns:p14="http://schemas.microsoft.com/office/powerpoint/2010/main" val="758332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8F6ABC2-5C64-453A-B726-8329E6192BE4}"/>
              </a:ext>
            </a:extLst>
          </p:cNvPr>
          <p:cNvSpPr>
            <a:spLocks noGrp="1"/>
          </p:cNvSpPr>
          <p:nvPr>
            <p:ph type="title"/>
          </p:nvPr>
        </p:nvSpPr>
        <p:spPr/>
        <p:txBody>
          <a:bodyPr/>
          <a:lstStyle/>
          <a:p>
            <a:r>
              <a:rPr lang="fr-FR" dirty="0"/>
              <a:t>La culture…</a:t>
            </a:r>
          </a:p>
        </p:txBody>
      </p:sp>
      <p:sp>
        <p:nvSpPr>
          <p:cNvPr id="3" name="Espace réservé du contenu 2">
            <a:extLst>
              <a:ext uri="{FF2B5EF4-FFF2-40B4-BE49-F238E27FC236}">
                <a16:creationId xmlns:a16="http://schemas.microsoft.com/office/drawing/2014/main" id="{F9575BE1-E15E-4DB4-904B-3FFD262FAFF9}"/>
              </a:ext>
            </a:extLst>
          </p:cNvPr>
          <p:cNvSpPr>
            <a:spLocks noGrp="1"/>
          </p:cNvSpPr>
          <p:nvPr>
            <p:ph idx="1"/>
          </p:nvPr>
        </p:nvSpPr>
        <p:spPr>
          <a:xfrm>
            <a:off x="447676" y="1857375"/>
            <a:ext cx="7543799" cy="4451985"/>
          </a:xfrm>
        </p:spPr>
        <p:txBody>
          <a:bodyPr>
            <a:normAutofit lnSpcReduction="10000"/>
          </a:bodyPr>
          <a:lstStyle/>
          <a:p>
            <a:pPr>
              <a:buFont typeface="Wingdings" panose="05000000000000000000" pitchFamily="2" charset="2"/>
              <a:buChar char="§"/>
            </a:pPr>
            <a:r>
              <a:rPr lang="fr-FR" dirty="0"/>
              <a:t>Qu’est-ce que la culture?</a:t>
            </a:r>
          </a:p>
          <a:p>
            <a:pPr lvl="1" algn="just">
              <a:buFont typeface="Wingdings" panose="05000000000000000000" pitchFamily="2" charset="2"/>
              <a:buChar char="§"/>
            </a:pPr>
            <a:r>
              <a:rPr lang="fr-FR" dirty="0"/>
              <a:t>Ensemble des phénomènes matériels et idéologiques qui caractérisent un groupe ethnique ou une nation, une civilisation, par opposition à un autre groupe ou à une autre nation : La </a:t>
            </a:r>
            <a:r>
              <a:rPr lang="fr-FR" b="1" dirty="0"/>
              <a:t>culture</a:t>
            </a:r>
            <a:r>
              <a:rPr lang="fr-FR" dirty="0"/>
              <a:t> occidentale. ... qui le différencient de quelqu'un appartenant à une autre couche sociale </a:t>
            </a:r>
            <a:r>
              <a:rPr lang="fr-FR" b="1" dirty="0"/>
              <a:t>que</a:t>
            </a:r>
            <a:r>
              <a:rPr lang="fr-FR" dirty="0"/>
              <a:t> lui : </a:t>
            </a:r>
            <a:r>
              <a:rPr lang="fr-FR" b="1" dirty="0"/>
              <a:t>Culture</a:t>
            </a:r>
            <a:r>
              <a:rPr lang="fr-FR" dirty="0"/>
              <a:t> bourgeoise, ouvrière.</a:t>
            </a:r>
          </a:p>
          <a:p>
            <a:pPr algn="just">
              <a:buFont typeface="Wingdings" panose="05000000000000000000" pitchFamily="2" charset="2"/>
              <a:buChar char="§"/>
            </a:pPr>
            <a:r>
              <a:rPr lang="fr-FR" dirty="0"/>
              <a:t>Quel est le rôle de la culture? </a:t>
            </a:r>
          </a:p>
          <a:p>
            <a:pPr lvl="1" algn="just">
              <a:buFont typeface="Wingdings" panose="05000000000000000000" pitchFamily="2" charset="2"/>
              <a:buChar char="§"/>
            </a:pPr>
            <a:r>
              <a:rPr lang="fr-FR" dirty="0"/>
              <a:t>Élément vital d'une société dynamique, la </a:t>
            </a:r>
            <a:r>
              <a:rPr lang="fr-FR" b="1" dirty="0"/>
              <a:t>culture</a:t>
            </a:r>
            <a:r>
              <a:rPr lang="fr-FR" dirty="0"/>
              <a:t> s'exprime dans la manière de raconter nos histoires, de fêter, de nous rappeler le passé, de nous divertir et d'imaginer l'avenir. ... Outre sa valeur intrinsèque, la </a:t>
            </a:r>
            <a:r>
              <a:rPr lang="fr-FR" b="1" dirty="0"/>
              <a:t>culture</a:t>
            </a:r>
            <a:r>
              <a:rPr lang="fr-FR" dirty="0"/>
              <a:t> apporte de précieux avantages sur le plan social et économique.</a:t>
            </a:r>
          </a:p>
          <a:p>
            <a:pPr algn="just">
              <a:buFont typeface="Wingdings" panose="05000000000000000000" pitchFamily="2" charset="2"/>
              <a:buChar char="§"/>
            </a:pPr>
            <a:r>
              <a:rPr lang="fr-FR" dirty="0"/>
              <a:t>Quels sont les éléments de la culture?</a:t>
            </a:r>
          </a:p>
          <a:p>
            <a:pPr lvl="1" algn="just">
              <a:buFont typeface="Wingdings" panose="05000000000000000000" pitchFamily="2" charset="2"/>
              <a:buChar char="§"/>
            </a:pPr>
            <a:r>
              <a:rPr lang="fr-FR" dirty="0"/>
              <a:t>Une représentation de la culture consiste à la regarder comme formée de quatre éléments qui sont « transmis de génération en génération en apprenant » </a:t>
            </a:r>
          </a:p>
        </p:txBody>
      </p:sp>
      <p:graphicFrame>
        <p:nvGraphicFramePr>
          <p:cNvPr id="4" name="Diagramme 3">
            <a:extLst>
              <a:ext uri="{FF2B5EF4-FFF2-40B4-BE49-F238E27FC236}">
                <a16:creationId xmlns:a16="http://schemas.microsoft.com/office/drawing/2014/main" id="{F87435A0-915E-43BA-9166-AD988187AEE8}"/>
              </a:ext>
            </a:extLst>
          </p:cNvPr>
          <p:cNvGraphicFramePr/>
          <p:nvPr>
            <p:extLst>
              <p:ext uri="{D42A27DB-BD31-4B8C-83A1-F6EECF244321}">
                <p14:modId xmlns:p14="http://schemas.microsoft.com/office/powerpoint/2010/main" val="670398873"/>
              </p:ext>
            </p:extLst>
          </p:nvPr>
        </p:nvGraphicFramePr>
        <p:xfrm>
          <a:off x="7848599" y="1857375"/>
          <a:ext cx="4492625" cy="40893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459869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BA1E55F-5789-43E7-A5FE-97EE4F68BE9F}"/>
              </a:ext>
            </a:extLst>
          </p:cNvPr>
          <p:cNvSpPr>
            <a:spLocks noGrp="1"/>
          </p:cNvSpPr>
          <p:nvPr>
            <p:ph type="title"/>
          </p:nvPr>
        </p:nvSpPr>
        <p:spPr/>
        <p:txBody>
          <a:bodyPr/>
          <a:lstStyle/>
          <a:p>
            <a:r>
              <a:rPr lang="fr-FR" dirty="0"/>
              <a:t>LA CULTURE UNE Définition</a:t>
            </a:r>
          </a:p>
        </p:txBody>
      </p:sp>
      <p:sp>
        <p:nvSpPr>
          <p:cNvPr id="3" name="Espace réservé du contenu 2">
            <a:extLst>
              <a:ext uri="{FF2B5EF4-FFF2-40B4-BE49-F238E27FC236}">
                <a16:creationId xmlns:a16="http://schemas.microsoft.com/office/drawing/2014/main" id="{CED0B90D-63DE-4B11-B7FD-464C0B30E39B}"/>
              </a:ext>
            </a:extLst>
          </p:cNvPr>
          <p:cNvSpPr>
            <a:spLocks noGrp="1"/>
          </p:cNvSpPr>
          <p:nvPr>
            <p:ph idx="1"/>
          </p:nvPr>
        </p:nvSpPr>
        <p:spPr/>
        <p:txBody>
          <a:bodyPr>
            <a:normAutofit lnSpcReduction="10000"/>
          </a:bodyPr>
          <a:lstStyle/>
          <a:p>
            <a:pPr algn="just">
              <a:buFont typeface="Wingdings" panose="05000000000000000000" pitchFamily="2" charset="2"/>
              <a:buChar char="§"/>
            </a:pPr>
            <a:r>
              <a:rPr lang="fr-FR" dirty="0"/>
              <a:t>En philosophie, le mot </a:t>
            </a:r>
            <a:r>
              <a:rPr lang="fr-FR" b="1" dirty="0"/>
              <a:t>culture</a:t>
            </a:r>
            <a:r>
              <a:rPr lang="fr-FR" dirty="0"/>
              <a:t> désigne ce qui est différent de la nature. </a:t>
            </a:r>
          </a:p>
          <a:p>
            <a:pPr algn="just">
              <a:buFont typeface="Wingdings" panose="05000000000000000000" pitchFamily="2" charset="2"/>
              <a:buChar char="§"/>
            </a:pPr>
            <a:r>
              <a:rPr lang="fr-FR" dirty="0"/>
              <a:t>En sociologie, la culture est définie de façon plus étroite comme « ce qui est commun à un groupe d'individus » et comme « ce qui le soude », c'est-à-dire ce qui est appris, transmis, produit et inventé.</a:t>
            </a:r>
          </a:p>
          <a:p>
            <a:pPr algn="just">
              <a:buFont typeface="Wingdings" panose="05000000000000000000" pitchFamily="2" charset="2"/>
              <a:buChar char="§"/>
            </a:pPr>
            <a:r>
              <a:rPr lang="fr-FR" dirty="0"/>
              <a:t>Dans son sens le plus large, la culture peut aujourd’hui être considérée comme l'ensemble des traits distinctifs, spirituels, matériels, intellectuels et affectifs, qui caractérisent une société ou un groupe social. Elle englobe, outre les arts, les lettres et les sciences, les modes de vie, les lois, les systèmes de valeurs, les traditions et les croyances »…</a:t>
            </a:r>
          </a:p>
          <a:p>
            <a:pPr algn="just">
              <a:buFont typeface="Wingdings" panose="05000000000000000000" pitchFamily="2" charset="2"/>
              <a:buChar char="§"/>
            </a:pPr>
            <a:r>
              <a:rPr lang="fr-FR" dirty="0"/>
              <a:t>Si le concept est important il est aussi difficile d'en faire une définition précise de part la multiplication des "idées" qu'il englobe. ... De plus, elle est une notion relative car elle est analysée par la confrontation à une "autre" culture.</a:t>
            </a:r>
          </a:p>
          <a:p>
            <a:pPr>
              <a:buFont typeface="Wingdings" panose="05000000000000000000" pitchFamily="2" charset="2"/>
              <a:buChar char="§"/>
            </a:pPr>
            <a:endParaRPr lang="fr-FR" dirty="0"/>
          </a:p>
        </p:txBody>
      </p:sp>
    </p:spTree>
    <p:extLst>
      <p:ext uri="{BB962C8B-B14F-4D97-AF65-F5344CB8AC3E}">
        <p14:creationId xmlns:p14="http://schemas.microsoft.com/office/powerpoint/2010/main" val="38904612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9" name="Straight Connector 18">
            <a:extLst>
              <a:ext uri="{FF2B5EF4-FFF2-40B4-BE49-F238E27FC236}">
                <a16:creationId xmlns:a16="http://schemas.microsoft.com/office/drawing/2014/main" id="{68F178A8-012E-466B-BDA3-CA4F78BCA9F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re 1">
            <a:extLst>
              <a:ext uri="{FF2B5EF4-FFF2-40B4-BE49-F238E27FC236}">
                <a16:creationId xmlns:a16="http://schemas.microsoft.com/office/drawing/2014/main" id="{C5150830-6B3A-46B7-908C-678E5CF8F478}"/>
              </a:ext>
            </a:extLst>
          </p:cNvPr>
          <p:cNvSpPr>
            <a:spLocks noGrp="1"/>
          </p:cNvSpPr>
          <p:nvPr>
            <p:ph type="title"/>
          </p:nvPr>
        </p:nvSpPr>
        <p:spPr>
          <a:xfrm>
            <a:off x="881253" y="413162"/>
            <a:ext cx="4255443" cy="1499616"/>
          </a:xfrm>
        </p:spPr>
        <p:txBody>
          <a:bodyPr vert="horz" lIns="91440" tIns="45720" rIns="91440" bIns="45720" rtlCol="0" anchor="ctr">
            <a:normAutofit/>
          </a:bodyPr>
          <a:lstStyle/>
          <a:p>
            <a:r>
              <a:rPr lang="en-US" sz="4000" dirty="0"/>
              <a:t>La culture </a:t>
            </a:r>
            <a:r>
              <a:rPr lang="en-US" sz="4000" dirty="0" err="1"/>
              <a:t>une</a:t>
            </a:r>
            <a:r>
              <a:rPr lang="en-US" sz="4000" dirty="0"/>
              <a:t> </a:t>
            </a:r>
            <a:r>
              <a:rPr lang="en-US" sz="4000" dirty="0" err="1"/>
              <a:t>définition</a:t>
            </a:r>
            <a:r>
              <a:rPr lang="en-US" sz="4000" dirty="0"/>
              <a:t>…</a:t>
            </a:r>
          </a:p>
        </p:txBody>
      </p:sp>
      <p:sp>
        <p:nvSpPr>
          <p:cNvPr id="3" name="Espace réservé du contenu 2">
            <a:extLst>
              <a:ext uri="{FF2B5EF4-FFF2-40B4-BE49-F238E27FC236}">
                <a16:creationId xmlns:a16="http://schemas.microsoft.com/office/drawing/2014/main" id="{A84154DD-EFE3-42D1-AE28-DD0D2475D698}"/>
              </a:ext>
            </a:extLst>
          </p:cNvPr>
          <p:cNvSpPr>
            <a:spLocks noGrp="1"/>
          </p:cNvSpPr>
          <p:nvPr>
            <p:ph sz="half" idx="1"/>
          </p:nvPr>
        </p:nvSpPr>
        <p:spPr>
          <a:xfrm>
            <a:off x="228601" y="2084832"/>
            <a:ext cx="6029949" cy="3725418"/>
          </a:xfrm>
        </p:spPr>
        <p:txBody>
          <a:bodyPr vert="horz" lIns="45720" tIns="45720" rIns="45720" bIns="45720" rtlCol="0">
            <a:normAutofit/>
          </a:bodyPr>
          <a:lstStyle/>
          <a:p>
            <a:pPr algn="just">
              <a:buFont typeface="Wingdings" panose="05000000000000000000" pitchFamily="2" charset="2"/>
              <a:buChar char="§"/>
            </a:pPr>
            <a:r>
              <a:rPr lang="en-US" sz="1600" dirty="0"/>
              <a:t>«La culture, dans son </a:t>
            </a:r>
            <a:r>
              <a:rPr lang="en-US" sz="1600" dirty="0" err="1"/>
              <a:t>sens</a:t>
            </a:r>
            <a:r>
              <a:rPr lang="en-US" sz="1600" dirty="0"/>
              <a:t> le plus large, </a:t>
            </a:r>
            <a:r>
              <a:rPr lang="en-US" sz="1600" dirty="0" err="1"/>
              <a:t>est</a:t>
            </a:r>
            <a:r>
              <a:rPr lang="en-US" sz="1600" dirty="0"/>
              <a:t> </a:t>
            </a:r>
            <a:r>
              <a:rPr lang="en-US" sz="1600" dirty="0" err="1"/>
              <a:t>considérée</a:t>
            </a:r>
            <a:r>
              <a:rPr lang="en-US" sz="1600" dirty="0"/>
              <a:t> </a:t>
            </a:r>
            <a:r>
              <a:rPr lang="en-US" sz="1600" dirty="0" err="1"/>
              <a:t>comme</a:t>
            </a:r>
            <a:r>
              <a:rPr lang="en-US" sz="1600" dirty="0"/>
              <a:t> </a:t>
            </a:r>
            <a:r>
              <a:rPr lang="en-US" sz="1600" dirty="0" err="1"/>
              <a:t>l'ensemble</a:t>
            </a:r>
            <a:r>
              <a:rPr lang="en-US" sz="1600" dirty="0"/>
              <a:t> des traits </a:t>
            </a:r>
            <a:r>
              <a:rPr lang="en-US" sz="1600" dirty="0" err="1"/>
              <a:t>distinctifs</a:t>
            </a:r>
            <a:r>
              <a:rPr lang="en-US" sz="1600" dirty="0"/>
              <a:t>, </a:t>
            </a:r>
            <a:r>
              <a:rPr lang="en-US" sz="1600" dirty="0" err="1"/>
              <a:t>spirituels</a:t>
            </a:r>
            <a:r>
              <a:rPr lang="en-US" sz="1600" dirty="0"/>
              <a:t> et </a:t>
            </a:r>
            <a:r>
              <a:rPr lang="en-US" sz="1600" dirty="0" err="1"/>
              <a:t>matériels</a:t>
            </a:r>
            <a:r>
              <a:rPr lang="en-US" sz="1600" dirty="0"/>
              <a:t>, </a:t>
            </a:r>
            <a:r>
              <a:rPr lang="en-US" sz="1600" dirty="0" err="1"/>
              <a:t>intellectuels</a:t>
            </a:r>
            <a:r>
              <a:rPr lang="en-US" sz="1600" dirty="0"/>
              <a:t> et </a:t>
            </a:r>
            <a:r>
              <a:rPr lang="en-US" sz="1600" dirty="0" err="1"/>
              <a:t>affectifs</a:t>
            </a:r>
            <a:r>
              <a:rPr lang="en-US" sz="1600" dirty="0"/>
              <a:t>, qui </a:t>
            </a:r>
            <a:r>
              <a:rPr lang="en-US" sz="1600" dirty="0" err="1"/>
              <a:t>caractérisent</a:t>
            </a:r>
            <a:r>
              <a:rPr lang="en-US" sz="1600" dirty="0"/>
              <a:t> </a:t>
            </a:r>
            <a:r>
              <a:rPr lang="en-US" sz="1600" dirty="0" err="1"/>
              <a:t>une</a:t>
            </a:r>
            <a:r>
              <a:rPr lang="en-US" sz="1600" dirty="0"/>
              <a:t> </a:t>
            </a:r>
            <a:r>
              <a:rPr lang="en-US" sz="1600" dirty="0" err="1"/>
              <a:t>société</a:t>
            </a:r>
            <a:r>
              <a:rPr lang="en-US" sz="1600" dirty="0"/>
              <a:t> </a:t>
            </a:r>
            <a:r>
              <a:rPr lang="en-US" sz="1600" dirty="0" err="1"/>
              <a:t>ou</a:t>
            </a:r>
            <a:r>
              <a:rPr lang="en-US" sz="1600" dirty="0"/>
              <a:t> un </a:t>
            </a:r>
            <a:r>
              <a:rPr lang="en-US" sz="1600" dirty="0" err="1"/>
              <a:t>groupe</a:t>
            </a:r>
            <a:r>
              <a:rPr lang="en-US" sz="1600" dirty="0"/>
              <a:t> social. Elle englobe, </a:t>
            </a:r>
            <a:r>
              <a:rPr lang="en-US" sz="1600" dirty="0" err="1"/>
              <a:t>outre</a:t>
            </a:r>
            <a:r>
              <a:rPr lang="en-US" sz="1600" dirty="0"/>
              <a:t> les arts et les </a:t>
            </a:r>
            <a:r>
              <a:rPr lang="en-US" sz="1600" dirty="0" err="1"/>
              <a:t>lettres</a:t>
            </a:r>
            <a:r>
              <a:rPr lang="en-US" sz="1600" dirty="0"/>
              <a:t>, les modes de vie, les droits </a:t>
            </a:r>
            <a:r>
              <a:rPr lang="en-US" sz="1600" dirty="0" err="1"/>
              <a:t>fondamentaux</a:t>
            </a:r>
            <a:r>
              <a:rPr lang="en-US" sz="1600" dirty="0"/>
              <a:t> de </a:t>
            </a:r>
            <a:r>
              <a:rPr lang="en-US" sz="1600" dirty="0" err="1"/>
              <a:t>l'être</a:t>
            </a:r>
            <a:r>
              <a:rPr lang="en-US" sz="1600" dirty="0"/>
              <a:t> </a:t>
            </a:r>
            <a:r>
              <a:rPr lang="en-US" sz="1600" dirty="0" err="1"/>
              <a:t>humain</a:t>
            </a:r>
            <a:r>
              <a:rPr lang="en-US" sz="1600" dirty="0"/>
              <a:t>, les </a:t>
            </a:r>
            <a:r>
              <a:rPr lang="en-US" sz="1600" dirty="0" err="1"/>
              <a:t>systèmes</a:t>
            </a:r>
            <a:r>
              <a:rPr lang="en-US" sz="1600" dirty="0"/>
              <a:t> de </a:t>
            </a:r>
            <a:r>
              <a:rPr lang="en-US" sz="1600" dirty="0" err="1"/>
              <a:t>valeurs</a:t>
            </a:r>
            <a:r>
              <a:rPr lang="en-US" sz="1600" dirty="0"/>
              <a:t>, les traditions et les </a:t>
            </a:r>
            <a:r>
              <a:rPr lang="en-US" sz="1600" dirty="0" err="1"/>
              <a:t>croyances</a:t>
            </a:r>
            <a:r>
              <a:rPr lang="en-US" sz="1600" dirty="0"/>
              <a:t>.» (UNESCO)</a:t>
            </a:r>
          </a:p>
          <a:p>
            <a:pPr algn="just">
              <a:buFont typeface="Wingdings" panose="05000000000000000000" pitchFamily="2" charset="2"/>
              <a:buChar char="§"/>
            </a:pPr>
            <a:r>
              <a:rPr lang="en-US" sz="1600" dirty="0"/>
              <a:t>Ensemble des pratiques, </a:t>
            </a:r>
            <a:r>
              <a:rPr lang="en-US" sz="1600" dirty="0" err="1"/>
              <a:t>connaissances</a:t>
            </a:r>
            <a:r>
              <a:rPr lang="en-US" sz="1600" dirty="0"/>
              <a:t>, traditions et  </a:t>
            </a:r>
            <a:r>
              <a:rPr lang="en-US" sz="1600" dirty="0" err="1"/>
              <a:t>normes</a:t>
            </a:r>
            <a:r>
              <a:rPr lang="en-US" sz="1600" dirty="0"/>
              <a:t> </a:t>
            </a:r>
            <a:r>
              <a:rPr lang="en-US" sz="1600" dirty="0" err="1"/>
              <a:t>propres</a:t>
            </a:r>
            <a:r>
              <a:rPr lang="en-US" sz="1600" dirty="0"/>
              <a:t> à un </a:t>
            </a:r>
            <a:r>
              <a:rPr lang="en-US" sz="1600" dirty="0" err="1"/>
              <a:t>peuple</a:t>
            </a:r>
            <a:r>
              <a:rPr lang="en-US" sz="1600" dirty="0"/>
              <a:t> </a:t>
            </a:r>
          </a:p>
          <a:p>
            <a:pPr algn="just">
              <a:buFont typeface="Wingdings" panose="05000000000000000000" pitchFamily="2" charset="2"/>
              <a:buChar char="§"/>
            </a:pPr>
            <a:r>
              <a:rPr lang="en-US" sz="1600" dirty="0"/>
              <a:t>La culture </a:t>
            </a:r>
            <a:r>
              <a:rPr lang="en-US" sz="1600" dirty="0" err="1"/>
              <a:t>est</a:t>
            </a:r>
            <a:r>
              <a:rPr lang="en-US" sz="1600" dirty="0"/>
              <a:t> </a:t>
            </a:r>
            <a:r>
              <a:rPr lang="en-US" sz="1600" dirty="0" err="1"/>
              <a:t>l'ensemble</a:t>
            </a:r>
            <a:r>
              <a:rPr lang="en-US" sz="1600" dirty="0"/>
              <a:t> des </a:t>
            </a:r>
            <a:r>
              <a:rPr lang="en-US" sz="1600" dirty="0" err="1"/>
              <a:t>connaissances</a:t>
            </a:r>
            <a:r>
              <a:rPr lang="en-US" sz="1600" dirty="0"/>
              <a:t>, des savoir-faire, des traditions, des </a:t>
            </a:r>
            <a:r>
              <a:rPr lang="en-US" sz="1600" dirty="0" err="1"/>
              <a:t>coutumes</a:t>
            </a:r>
            <a:r>
              <a:rPr lang="en-US" sz="1600" dirty="0"/>
              <a:t>, </a:t>
            </a:r>
            <a:r>
              <a:rPr lang="en-US" sz="1600" dirty="0" err="1"/>
              <a:t>propres</a:t>
            </a:r>
            <a:r>
              <a:rPr lang="en-US" sz="1600" dirty="0"/>
              <a:t> à un </a:t>
            </a:r>
            <a:r>
              <a:rPr lang="en-US" sz="1600" dirty="0" err="1"/>
              <a:t>groupe</a:t>
            </a:r>
            <a:r>
              <a:rPr lang="en-US" sz="1600" dirty="0"/>
              <a:t> </a:t>
            </a:r>
            <a:r>
              <a:rPr lang="en-US" sz="1600" dirty="0" err="1"/>
              <a:t>humain</a:t>
            </a:r>
            <a:r>
              <a:rPr lang="en-US" sz="1600" dirty="0"/>
              <a:t>, à </a:t>
            </a:r>
            <a:r>
              <a:rPr lang="en-US" sz="1600" dirty="0" err="1"/>
              <a:t>une</a:t>
            </a:r>
            <a:r>
              <a:rPr lang="en-US" sz="1600" dirty="0"/>
              <a:t> </a:t>
            </a:r>
            <a:r>
              <a:rPr lang="en-US" sz="1600" dirty="0" err="1"/>
              <a:t>civilisation</a:t>
            </a:r>
            <a:r>
              <a:rPr lang="en-US" sz="1600" dirty="0"/>
              <a:t>. Elle se </a:t>
            </a:r>
            <a:r>
              <a:rPr lang="en-US" sz="1600" dirty="0" err="1"/>
              <a:t>transmet</a:t>
            </a:r>
            <a:r>
              <a:rPr lang="en-US" sz="1600" dirty="0"/>
              <a:t> </a:t>
            </a:r>
            <a:r>
              <a:rPr lang="en-US" sz="1600" dirty="0" err="1"/>
              <a:t>socialement</a:t>
            </a:r>
            <a:r>
              <a:rPr lang="en-US" sz="1600" dirty="0"/>
              <a:t>, de </a:t>
            </a:r>
            <a:r>
              <a:rPr lang="en-US" sz="1600" dirty="0" err="1"/>
              <a:t>génération</a:t>
            </a:r>
            <a:r>
              <a:rPr lang="en-US" sz="1600" dirty="0"/>
              <a:t> </a:t>
            </a:r>
            <a:r>
              <a:rPr lang="en-US" sz="1600" dirty="0" err="1"/>
              <a:t>en</a:t>
            </a:r>
            <a:r>
              <a:rPr lang="en-US" sz="1600" dirty="0"/>
              <a:t> </a:t>
            </a:r>
            <a:r>
              <a:rPr lang="en-US" sz="1600" dirty="0" err="1"/>
              <a:t>génération</a:t>
            </a:r>
            <a:r>
              <a:rPr lang="en-US" sz="1600" dirty="0"/>
              <a:t> et non par </a:t>
            </a:r>
            <a:r>
              <a:rPr lang="en-US" sz="1600" dirty="0" err="1"/>
              <a:t>l'héritage</a:t>
            </a:r>
            <a:r>
              <a:rPr lang="en-US" sz="1600" dirty="0"/>
              <a:t> </a:t>
            </a:r>
            <a:r>
              <a:rPr lang="en-US" sz="1600" dirty="0" err="1"/>
              <a:t>génétique</a:t>
            </a:r>
            <a:r>
              <a:rPr lang="en-US" sz="1600" dirty="0"/>
              <a:t>, et </a:t>
            </a:r>
            <a:r>
              <a:rPr lang="en-US" sz="1600" dirty="0" err="1"/>
              <a:t>conditionne</a:t>
            </a:r>
            <a:r>
              <a:rPr lang="en-US" sz="1600" dirty="0"/>
              <a:t> </a:t>
            </a:r>
            <a:r>
              <a:rPr lang="en-US" sz="1600" dirty="0" err="1"/>
              <a:t>en</a:t>
            </a:r>
            <a:r>
              <a:rPr lang="en-US" sz="1600" dirty="0"/>
              <a:t> </a:t>
            </a:r>
            <a:r>
              <a:rPr lang="en-US" sz="1600" dirty="0" err="1"/>
              <a:t>grande</a:t>
            </a:r>
            <a:r>
              <a:rPr lang="en-US" sz="1600" dirty="0"/>
              <a:t> </a:t>
            </a:r>
            <a:r>
              <a:rPr lang="en-US" sz="1600" dirty="0" err="1"/>
              <a:t>partie</a:t>
            </a:r>
            <a:r>
              <a:rPr lang="en-US" sz="1600" dirty="0"/>
              <a:t> les </a:t>
            </a:r>
            <a:r>
              <a:rPr lang="en-US" sz="1600" dirty="0" err="1"/>
              <a:t>comportements</a:t>
            </a:r>
            <a:r>
              <a:rPr lang="en-US" sz="1600" dirty="0"/>
              <a:t> </a:t>
            </a:r>
            <a:r>
              <a:rPr lang="en-US" sz="1600" dirty="0" err="1"/>
              <a:t>individuels</a:t>
            </a:r>
            <a:r>
              <a:rPr lang="en-US" sz="1600" dirty="0"/>
              <a:t>.</a:t>
            </a:r>
            <a:br>
              <a:rPr lang="en-US" sz="1600" dirty="0"/>
            </a:br>
            <a:endParaRPr lang="en-US" sz="1600" dirty="0"/>
          </a:p>
          <a:p>
            <a:endParaRPr lang="en-US" sz="1200" dirty="0"/>
          </a:p>
        </p:txBody>
      </p:sp>
      <p:pic>
        <p:nvPicPr>
          <p:cNvPr id="5" name="Espace réservé du contenu 4">
            <a:extLst>
              <a:ext uri="{FF2B5EF4-FFF2-40B4-BE49-F238E27FC236}">
                <a16:creationId xmlns:a16="http://schemas.microsoft.com/office/drawing/2014/main" id="{74EA119D-0846-4C4D-ACBF-E3625D66DE81}"/>
              </a:ext>
            </a:extLst>
          </p:cNvPr>
          <p:cNvPicPr>
            <a:picLocks noGrp="1" noChangeAspect="1"/>
          </p:cNvPicPr>
          <p:nvPr>
            <p:ph sz="half" idx="2"/>
          </p:nvPr>
        </p:nvPicPr>
        <p:blipFill>
          <a:blip r:embed="rId2"/>
          <a:stretch>
            <a:fillRect/>
          </a:stretch>
        </p:blipFill>
        <p:spPr>
          <a:xfrm>
            <a:off x="6258559" y="750570"/>
            <a:ext cx="5933441" cy="5618480"/>
          </a:xfrm>
          <a:prstGeom prst="rect">
            <a:avLst/>
          </a:prstGeom>
        </p:spPr>
      </p:pic>
    </p:spTree>
    <p:extLst>
      <p:ext uri="{BB962C8B-B14F-4D97-AF65-F5344CB8AC3E}">
        <p14:creationId xmlns:p14="http://schemas.microsoft.com/office/powerpoint/2010/main" val="11332274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3B91803-113E-4C19-8203-02E7B3DD356E}"/>
              </a:ext>
            </a:extLst>
          </p:cNvPr>
          <p:cNvSpPr>
            <a:spLocks noGrp="1"/>
          </p:cNvSpPr>
          <p:nvPr>
            <p:ph type="title"/>
          </p:nvPr>
        </p:nvSpPr>
        <p:spPr/>
        <p:txBody>
          <a:bodyPr/>
          <a:lstStyle/>
          <a:p>
            <a:r>
              <a:rPr lang="fr-FR" dirty="0"/>
              <a:t>La culture un droit…</a:t>
            </a:r>
          </a:p>
        </p:txBody>
      </p:sp>
      <p:sp>
        <p:nvSpPr>
          <p:cNvPr id="3" name="Espace réservé du contenu 2">
            <a:extLst>
              <a:ext uri="{FF2B5EF4-FFF2-40B4-BE49-F238E27FC236}">
                <a16:creationId xmlns:a16="http://schemas.microsoft.com/office/drawing/2014/main" id="{A2D62B2A-B6B2-40C5-BBAD-CBADD145B28A}"/>
              </a:ext>
            </a:extLst>
          </p:cNvPr>
          <p:cNvSpPr>
            <a:spLocks noGrp="1"/>
          </p:cNvSpPr>
          <p:nvPr>
            <p:ph idx="1"/>
          </p:nvPr>
        </p:nvSpPr>
        <p:spPr/>
        <p:txBody>
          <a:bodyPr>
            <a:normAutofit/>
          </a:bodyPr>
          <a:lstStyle/>
          <a:p>
            <a:pPr algn="just">
              <a:buFont typeface="Wingdings" panose="05000000000000000000" pitchFamily="2" charset="2"/>
              <a:buChar char="§"/>
            </a:pPr>
            <a:r>
              <a:rPr lang="fr-FR" sz="1800" dirty="0">
                <a:ea typeface="Times New Roman" panose="02020603050405020304" pitchFamily="18" charset="0"/>
              </a:rPr>
              <a:t>D</a:t>
            </a:r>
            <a:r>
              <a:rPr lang="fr-FR" sz="1800" dirty="0">
                <a:effectLst/>
                <a:ea typeface="Times New Roman" panose="02020603050405020304" pitchFamily="18" charset="0"/>
              </a:rPr>
              <a:t>ès 1718, le terme culture fait son entrée dans le Dictionnaire de l'Académie française (dans un sens autre que celui de la terre cultivée), la culture est alors "</a:t>
            </a:r>
            <a:r>
              <a:rPr lang="fr-FR" sz="1800" i="1" dirty="0">
                <a:effectLst/>
                <a:ea typeface="Times New Roman" panose="02020603050405020304" pitchFamily="18" charset="0"/>
              </a:rPr>
              <a:t>l'ensemble des aspects intellectuels, moraux, matériels, des systèmes de valeur, des styles de vie qui caractérisent une civilisation</a:t>
            </a:r>
            <a:r>
              <a:rPr lang="fr-FR" sz="1800" dirty="0">
                <a:effectLst/>
                <a:ea typeface="Times New Roman" panose="02020603050405020304" pitchFamily="18" charset="0"/>
              </a:rPr>
              <a:t>".  </a:t>
            </a:r>
          </a:p>
          <a:p>
            <a:pPr algn="just">
              <a:buFont typeface="Wingdings" panose="05000000000000000000" pitchFamily="2" charset="2"/>
              <a:buChar char="§"/>
            </a:pPr>
            <a:r>
              <a:rPr lang="fr-FR" sz="1800" dirty="0">
                <a:effectLst/>
                <a:ea typeface="Times New Roman" panose="02020603050405020304" pitchFamily="18" charset="0"/>
              </a:rPr>
              <a:t> La Déclaration des droits de l'Homme et du Citoyen de 1789 n'évoque pas de droit à la culture. </a:t>
            </a:r>
          </a:p>
          <a:p>
            <a:pPr algn="just">
              <a:buFont typeface="Wingdings" panose="05000000000000000000" pitchFamily="2" charset="2"/>
              <a:buChar char="§"/>
            </a:pPr>
            <a:r>
              <a:rPr lang="fr-FR" sz="1800" dirty="0">
                <a:effectLst/>
                <a:ea typeface="Times New Roman" panose="02020603050405020304" pitchFamily="18" charset="0"/>
              </a:rPr>
              <a:t>Le Préambule de la Constitution du 27 octobre 1946 oblige la Nation à garantir </a:t>
            </a:r>
            <a:r>
              <a:rPr lang="fr-FR" sz="1800" i="1" dirty="0">
                <a:effectLst/>
                <a:ea typeface="Times New Roman" panose="02020603050405020304" pitchFamily="18" charset="0"/>
              </a:rPr>
              <a:t>l'égal accès de l'enfant et de l'adulte, à l'instruction, à la formation professionnelle et à la culture</a:t>
            </a:r>
            <a:r>
              <a:rPr lang="fr-FR" sz="1800" dirty="0">
                <a:effectLst/>
                <a:ea typeface="Times New Roman" panose="02020603050405020304" pitchFamily="18" charset="0"/>
              </a:rPr>
              <a:t>.</a:t>
            </a:r>
          </a:p>
          <a:p>
            <a:pPr algn="just">
              <a:buFont typeface="Wingdings" panose="05000000000000000000" pitchFamily="2" charset="2"/>
              <a:buChar char="§"/>
            </a:pPr>
            <a:r>
              <a:rPr lang="fr-FR" sz="1800" dirty="0">
                <a:effectLst/>
                <a:ea typeface="Times New Roman" panose="02020603050405020304" pitchFamily="18" charset="0"/>
              </a:rPr>
              <a:t>Le Pacte des Nations unies de 1966 porte bien sur les droits économiques, sociaux et culturels et son article 15 prévoit que </a:t>
            </a:r>
            <a:r>
              <a:rPr lang="fr-FR" sz="1800" i="1" dirty="0">
                <a:effectLst/>
                <a:ea typeface="Times New Roman" panose="02020603050405020304" pitchFamily="18" charset="0"/>
              </a:rPr>
              <a:t>les États parties au présent Pacte reconnaissent à chacun le droit : </a:t>
            </a:r>
            <a:r>
              <a:rPr lang="fr-FR" sz="1800" i="1" dirty="0">
                <a:ea typeface="Times New Roman" panose="02020603050405020304" pitchFamily="18" charset="0"/>
              </a:rPr>
              <a:t>« </a:t>
            </a:r>
            <a:r>
              <a:rPr lang="fr-FR" sz="1800" i="1" dirty="0">
                <a:effectLst/>
                <a:ea typeface="Times New Roman" panose="02020603050405020304" pitchFamily="18" charset="0"/>
              </a:rPr>
              <a:t>De participer à la vie culturelle</a:t>
            </a:r>
            <a:r>
              <a:rPr lang="fr-FR" sz="1800" i="1" dirty="0">
                <a:ea typeface="Times New Roman" panose="02020603050405020304" pitchFamily="18" charset="0"/>
              </a:rPr>
              <a:t> ».</a:t>
            </a:r>
          </a:p>
          <a:p>
            <a:pPr algn="just">
              <a:buFont typeface="Wingdings" panose="05000000000000000000" pitchFamily="2" charset="2"/>
              <a:buChar char="§"/>
            </a:pPr>
            <a:r>
              <a:rPr lang="fr-FR" sz="1800" dirty="0">
                <a:effectLst/>
                <a:ea typeface="Times New Roman" panose="02020603050405020304" pitchFamily="18" charset="0"/>
              </a:rPr>
              <a:t> </a:t>
            </a:r>
            <a:r>
              <a:rPr lang="fr-FR" sz="1800" dirty="0"/>
              <a:t>Article 53. Toute personne a le droit de participer et d’agir librement et sans censure dans la vie culturelle de la Nation ; au plein accès et jouissance des biens et services culturels, des avancées scientifiques, de la production artistique et littéraire. (UNESCO)</a:t>
            </a:r>
            <a:endParaRPr lang="fr-FR" sz="1800" dirty="0">
              <a:effectLst/>
              <a:ea typeface="Times New Roman" panose="02020603050405020304" pitchFamily="18" charset="0"/>
            </a:endParaRPr>
          </a:p>
          <a:p>
            <a:pPr algn="just">
              <a:buFont typeface="Wingdings" panose="05000000000000000000" pitchFamily="2" charset="2"/>
              <a:buChar char="§"/>
            </a:pPr>
            <a:endParaRPr lang="fr-FR" dirty="0"/>
          </a:p>
        </p:txBody>
      </p:sp>
    </p:spTree>
    <p:extLst>
      <p:ext uri="{BB962C8B-B14F-4D97-AF65-F5344CB8AC3E}">
        <p14:creationId xmlns:p14="http://schemas.microsoft.com/office/powerpoint/2010/main" val="19185229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E9D2342-B73F-4D6B-84DF-549B440622B4}"/>
              </a:ext>
            </a:extLst>
          </p:cNvPr>
          <p:cNvSpPr>
            <a:spLocks noGrp="1"/>
          </p:cNvSpPr>
          <p:nvPr>
            <p:ph type="title"/>
          </p:nvPr>
        </p:nvSpPr>
        <p:spPr/>
        <p:txBody>
          <a:bodyPr/>
          <a:lstStyle/>
          <a:p>
            <a:r>
              <a:rPr lang="fr-FR" dirty="0"/>
              <a:t>La culture un droit…</a:t>
            </a:r>
          </a:p>
        </p:txBody>
      </p:sp>
      <p:sp>
        <p:nvSpPr>
          <p:cNvPr id="3" name="Espace réservé du contenu 2">
            <a:extLst>
              <a:ext uri="{FF2B5EF4-FFF2-40B4-BE49-F238E27FC236}">
                <a16:creationId xmlns:a16="http://schemas.microsoft.com/office/drawing/2014/main" id="{0D24F553-F9E4-44E8-83B3-996E446B5EFA}"/>
              </a:ext>
            </a:extLst>
          </p:cNvPr>
          <p:cNvSpPr>
            <a:spLocks noGrp="1"/>
          </p:cNvSpPr>
          <p:nvPr>
            <p:ph idx="1"/>
          </p:nvPr>
        </p:nvSpPr>
        <p:spPr/>
        <p:txBody>
          <a:bodyPr>
            <a:normAutofit/>
          </a:bodyPr>
          <a:lstStyle/>
          <a:p>
            <a:pPr algn="just"/>
            <a:r>
              <a:rPr lang="fr-FR" sz="1800" b="0" i="0" u="none" strike="noStrike" baseline="0" dirty="0"/>
              <a:t>Loi d’orientation du 29 juillet 1998 relative à la lutte contre les exclusions :</a:t>
            </a:r>
          </a:p>
          <a:p>
            <a:pPr algn="just"/>
            <a:r>
              <a:rPr lang="fr-FR" sz="1800" b="0" i="0" u="none" strike="noStrike" baseline="0" dirty="0"/>
              <a:t>Article 140 : « L’égal accès de tous, tout au long de la vie, à la culture, à la pratique sportive, aux vacances et aux loisirs constitue un objectif national. Il permet de garantir l’exercice effectif de la citoyenneté. </a:t>
            </a:r>
          </a:p>
          <a:p>
            <a:pPr algn="just"/>
            <a:r>
              <a:rPr lang="fr-FR" sz="1800" b="0" i="0" u="none" strike="noStrike" baseline="0" dirty="0"/>
              <a:t>La réalisation de cet objectif passe notamment par le développement, en priorité dans les zones défavorisées, des activités artistiques, culturelles et sportives, la promotion de la formation dans le secteur de l’animation et des activités périscolaires ainsi que des actions de sensibilisation des jeunes fréquentant les structures de vacances et de loisirs collectifs. </a:t>
            </a:r>
          </a:p>
          <a:p>
            <a:pPr algn="just"/>
            <a:r>
              <a:rPr lang="fr-FR" sz="1800" b="0" i="0" u="none" strike="noStrike" baseline="0" dirty="0"/>
              <a:t>L’Etat, les collectivités territoriales, les organismes de protection sociale, les entreprises et les associations contribuent à la réalisation de cet objectif. Ils peuvent mettre en œuvre des programmes d’action concertés pour l’accès aux pratiques sportives et culturelles. Au titre de leur mission de service public, les établissements culturels financés par l’Etat s’engagent à lutter contre les exclusions.</a:t>
            </a:r>
            <a:endParaRPr lang="fr-FR" dirty="0"/>
          </a:p>
        </p:txBody>
      </p:sp>
    </p:spTree>
    <p:extLst>
      <p:ext uri="{BB962C8B-B14F-4D97-AF65-F5344CB8AC3E}">
        <p14:creationId xmlns:p14="http://schemas.microsoft.com/office/powerpoint/2010/main" val="32197370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3E3BEF4-3D48-47B5-B756-CA57971EFE47}"/>
              </a:ext>
            </a:extLst>
          </p:cNvPr>
          <p:cNvSpPr>
            <a:spLocks noGrp="1"/>
          </p:cNvSpPr>
          <p:nvPr>
            <p:ph type="title"/>
          </p:nvPr>
        </p:nvSpPr>
        <p:spPr/>
        <p:txBody>
          <a:bodyPr/>
          <a:lstStyle/>
          <a:p>
            <a:r>
              <a:rPr lang="fr-FR" dirty="0"/>
              <a:t>La culture un droit dans la sphère sanitaire et médico-sociale</a:t>
            </a:r>
          </a:p>
        </p:txBody>
      </p:sp>
      <p:sp>
        <p:nvSpPr>
          <p:cNvPr id="3" name="Espace réservé du contenu 2">
            <a:extLst>
              <a:ext uri="{FF2B5EF4-FFF2-40B4-BE49-F238E27FC236}">
                <a16:creationId xmlns:a16="http://schemas.microsoft.com/office/drawing/2014/main" id="{31C79146-13C2-4AA8-AEAB-AF095AE4FAE1}"/>
              </a:ext>
            </a:extLst>
          </p:cNvPr>
          <p:cNvSpPr>
            <a:spLocks noGrp="1"/>
          </p:cNvSpPr>
          <p:nvPr>
            <p:ph idx="1"/>
          </p:nvPr>
        </p:nvSpPr>
        <p:spPr/>
        <p:txBody>
          <a:bodyPr/>
          <a:lstStyle/>
          <a:p>
            <a:pPr>
              <a:buFont typeface="Wingdings" panose="05000000000000000000" pitchFamily="2" charset="2"/>
              <a:buChar char="§"/>
            </a:pPr>
            <a:r>
              <a:rPr lang="fr-FR" dirty="0"/>
              <a:t>Culture et santé évoluent parfois selon des logiques contradictoires. Celles-ci liées aux statuts de malade ou de patient, qui implique un accompagnement particulier ou un isolement. </a:t>
            </a:r>
          </a:p>
          <a:p>
            <a:pPr>
              <a:buFont typeface="Wingdings" panose="05000000000000000000" pitchFamily="2" charset="2"/>
              <a:buChar char="§"/>
            </a:pPr>
            <a:r>
              <a:rPr lang="fr-FR" dirty="0"/>
              <a:t>Même si dans l’histoire on note au XVe siècle l’apparition des premières distractions de malades, il faut attendre les années 1990 avec en 1997 l’apparition du premier programme de « Culture à l’hôpital ». </a:t>
            </a:r>
          </a:p>
          <a:p>
            <a:pPr>
              <a:buFont typeface="Wingdings" panose="05000000000000000000" pitchFamily="2" charset="2"/>
              <a:buChar char="§"/>
            </a:pPr>
            <a:r>
              <a:rPr lang="fr-FR" dirty="0"/>
              <a:t>Cette dynamique est renouvelée en 2010 dans le cadre de « Culture et santé ».  Elle prévoit une extension du dispositif à titre expérimental au secteur médico-social, notamment en faveur des personnes âgées. </a:t>
            </a:r>
          </a:p>
        </p:txBody>
      </p:sp>
    </p:spTree>
    <p:extLst>
      <p:ext uri="{BB962C8B-B14F-4D97-AF65-F5344CB8AC3E}">
        <p14:creationId xmlns:p14="http://schemas.microsoft.com/office/powerpoint/2010/main" val="27305520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A7D3D1E-8F78-4F61-8F35-5C4CCDF65729}"/>
              </a:ext>
            </a:extLst>
          </p:cNvPr>
          <p:cNvSpPr>
            <a:spLocks noGrp="1"/>
          </p:cNvSpPr>
          <p:nvPr>
            <p:ph type="title"/>
          </p:nvPr>
        </p:nvSpPr>
        <p:spPr/>
        <p:txBody>
          <a:bodyPr/>
          <a:lstStyle/>
          <a:p>
            <a:r>
              <a:rPr lang="fr-FR" dirty="0"/>
              <a:t>La culture un droit dans la sphère sanitaire et médico-sociale</a:t>
            </a:r>
          </a:p>
        </p:txBody>
      </p:sp>
      <p:sp>
        <p:nvSpPr>
          <p:cNvPr id="3" name="Espace réservé du contenu 2">
            <a:extLst>
              <a:ext uri="{FF2B5EF4-FFF2-40B4-BE49-F238E27FC236}">
                <a16:creationId xmlns:a16="http://schemas.microsoft.com/office/drawing/2014/main" id="{CE58299B-F2F9-46D1-9B78-175F6F7FF793}"/>
              </a:ext>
            </a:extLst>
          </p:cNvPr>
          <p:cNvSpPr>
            <a:spLocks noGrp="1"/>
          </p:cNvSpPr>
          <p:nvPr>
            <p:ph idx="1"/>
          </p:nvPr>
        </p:nvSpPr>
        <p:spPr/>
        <p:txBody>
          <a:bodyPr>
            <a:normAutofit fontScale="92500" lnSpcReduction="20000"/>
          </a:bodyPr>
          <a:lstStyle/>
          <a:p>
            <a:pPr algn="just">
              <a:buFont typeface="Wingdings" panose="05000000000000000000" pitchFamily="2" charset="2"/>
              <a:buChar char="§"/>
            </a:pPr>
            <a:r>
              <a:rPr lang="fr-FR" dirty="0"/>
              <a:t>La promulgation des lois:</a:t>
            </a:r>
          </a:p>
          <a:p>
            <a:pPr lvl="1" algn="just">
              <a:buFont typeface="Wingdings" panose="05000000000000000000" pitchFamily="2" charset="2"/>
              <a:buChar char="§"/>
            </a:pPr>
            <a:r>
              <a:rPr lang="fr-FR" dirty="0"/>
              <a:t> 2002-2 du 2 janvier 2002 rénovant l’action sociale et médico-sociale</a:t>
            </a:r>
          </a:p>
          <a:p>
            <a:pPr lvl="1" algn="just">
              <a:buFont typeface="Wingdings" panose="05000000000000000000" pitchFamily="2" charset="2"/>
              <a:buChar char="§"/>
            </a:pPr>
            <a:r>
              <a:rPr lang="fr-FR" dirty="0"/>
              <a:t>2002-303 du 4 mars 2002 relative aux droits des malades et à la qualité du système de santé (</a:t>
            </a:r>
          </a:p>
          <a:p>
            <a:pPr lvl="1" algn="just">
              <a:buFont typeface="Wingdings" panose="05000000000000000000" pitchFamily="2" charset="2"/>
              <a:buChar char="§"/>
            </a:pPr>
            <a:r>
              <a:rPr lang="fr-FR" dirty="0"/>
              <a:t>Ces deux lois impactent la culture des institutions sanitaires, sociales et médico-sociales, en recentrant au cœur des logiques d’actions et d’accompagnement l’usager, le patient, le résident…. </a:t>
            </a:r>
          </a:p>
          <a:p>
            <a:pPr algn="just">
              <a:buFont typeface="Wingdings" panose="05000000000000000000" pitchFamily="2" charset="2"/>
              <a:buChar char="§"/>
            </a:pPr>
            <a:r>
              <a:rPr lang="fr-FR" dirty="0"/>
              <a:t>L’intégration du Programme culture et santé est inscrit dans le cadre de la Loi HPST du 21 juillet 2009, qui impose aux hôpitaux de prévoir dans leur CPOM un volet social et culturel. </a:t>
            </a:r>
          </a:p>
          <a:p>
            <a:pPr algn="just">
              <a:buFont typeface="Wingdings" panose="05000000000000000000" pitchFamily="2" charset="2"/>
              <a:buChar char="§"/>
            </a:pPr>
            <a:r>
              <a:rPr lang="fr-FR" dirty="0"/>
              <a:t>L’obligation faite aux établissements de porter un projet d’établissement permet également d’intégrer la dynamique « Culture » dans les objectifs et animations institutionnels. </a:t>
            </a:r>
          </a:p>
          <a:p>
            <a:pPr algn="just">
              <a:buFont typeface="Wingdings" panose="05000000000000000000" pitchFamily="2" charset="2"/>
              <a:buChar char="§"/>
            </a:pPr>
            <a:r>
              <a:rPr lang="fr-FR" dirty="0"/>
              <a:t>Les recommandations des bonnes pratiques éditées parla HAS sur la qualité de vie en EHPAD 1et 2 insistent sur les obligations des établissements à maintenir, renouer les liens sociaux antérieurs et d’en créer d’autres tant au sein des structures qu’à l’extérieur… (La cité, les associations…).  </a:t>
            </a:r>
          </a:p>
          <a:p>
            <a:pPr algn="just">
              <a:buFont typeface="Wingdings" panose="05000000000000000000" pitchFamily="2" charset="2"/>
              <a:buChar char="§"/>
            </a:pPr>
            <a:r>
              <a:rPr lang="fr-FR" dirty="0"/>
              <a:t>L’intégration de notion culturel est donc incontournable… </a:t>
            </a:r>
          </a:p>
        </p:txBody>
      </p:sp>
    </p:spTree>
    <p:extLst>
      <p:ext uri="{BB962C8B-B14F-4D97-AF65-F5344CB8AC3E}">
        <p14:creationId xmlns:p14="http://schemas.microsoft.com/office/powerpoint/2010/main" val="229278605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égral">
  <a:themeElements>
    <a:clrScheme name="Integral">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C1C93EF2-4785-427F-84A5-F1666490E9CE}"/>
    </a:ext>
  </a:extLst>
</a:theme>
</file>

<file path=docProps/app.xml><?xml version="1.0" encoding="utf-8"?>
<Properties xmlns="http://schemas.openxmlformats.org/officeDocument/2006/extended-properties" xmlns:vt="http://schemas.openxmlformats.org/officeDocument/2006/docPropsVTypes">
  <Template>Integral</Template>
  <TotalTime>326</TotalTime>
  <Words>1710</Words>
  <Application>Microsoft Office PowerPoint</Application>
  <PresentationFormat>Grand écran</PresentationFormat>
  <Paragraphs>70</Paragraphs>
  <Slides>11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11</vt:i4>
      </vt:variant>
    </vt:vector>
  </HeadingPairs>
  <TitlesOfParts>
    <vt:vector size="16" baseType="lpstr">
      <vt:lpstr>Tw Cen MT</vt:lpstr>
      <vt:lpstr>Tw Cen MT Condensed</vt:lpstr>
      <vt:lpstr>Wingdings</vt:lpstr>
      <vt:lpstr>Wingdings 3</vt:lpstr>
      <vt:lpstr>Intégral</vt:lpstr>
      <vt:lpstr>Accès à la culture: « un droit fondamental »</vt:lpstr>
      <vt:lpstr>La culture une idée polymorphe?</vt:lpstr>
      <vt:lpstr>La culture…</vt:lpstr>
      <vt:lpstr>LA CULTURE UNE Définition</vt:lpstr>
      <vt:lpstr>La culture une définition…</vt:lpstr>
      <vt:lpstr>La culture un droit…</vt:lpstr>
      <vt:lpstr>La culture un droit…</vt:lpstr>
      <vt:lpstr>La culture un droit dans la sphère sanitaire et médico-sociale</vt:lpstr>
      <vt:lpstr>La culture un droit dans la sphère sanitaire et médico-sociale</vt:lpstr>
      <vt:lpstr>L’USAGER, le résident, son droit à la culture…</vt:lpstr>
      <vt:lpstr>L’accès à la culture: un droit fondamental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Accès à la culture: « un droit fondamental »</dc:title>
  <dc:creator>CEI60 CEI60</dc:creator>
  <cp:lastModifiedBy>CEI60 CEI60</cp:lastModifiedBy>
  <cp:revision>11</cp:revision>
  <dcterms:created xsi:type="dcterms:W3CDTF">2021-10-07T16:15:36Z</dcterms:created>
  <dcterms:modified xsi:type="dcterms:W3CDTF">2021-10-11T10:42:45Z</dcterms:modified>
</cp:coreProperties>
</file>