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  <p:sldMasterId id="2147483771" r:id="rId2"/>
  </p:sldMasterIdLst>
  <p:notesMasterIdLst>
    <p:notesMasterId r:id="rId14"/>
  </p:notesMasterIdLst>
  <p:handoutMasterIdLst>
    <p:handoutMasterId r:id="rId15"/>
  </p:handoutMasterIdLst>
  <p:sldIdLst>
    <p:sldId id="346" r:id="rId3"/>
    <p:sldId id="272" r:id="rId4"/>
    <p:sldId id="275" r:id="rId5"/>
    <p:sldId id="343" r:id="rId6"/>
    <p:sldId id="345" r:id="rId7"/>
    <p:sldId id="278" r:id="rId8"/>
    <p:sldId id="279" r:id="rId9"/>
    <p:sldId id="347" r:id="rId10"/>
    <p:sldId id="348" r:id="rId11"/>
    <p:sldId id="349" r:id="rId12"/>
    <p:sldId id="350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4890"/>
    <a:srgbClr val="0070C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88688" autoAdjust="0"/>
  </p:normalViewPr>
  <p:slideViewPr>
    <p:cSldViewPr snapToGrid="0">
      <p:cViewPr varScale="1">
        <p:scale>
          <a:sx n="72" d="100"/>
          <a:sy n="72" d="100"/>
        </p:scale>
        <p:origin x="123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-3144" y="-8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BDD515-883B-4A0B-8038-9F43EA0DE2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74977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62880E-EF21-4BBA-99C6-4BD54F6A0185}" type="datetimeFigureOut">
              <a:rPr lang="fr-FR" smtClean="0"/>
              <a:t>08/11/2017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0ACEF-B72E-4D89-B2BA-D710224A5EA8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725E8A61-995D-42E5-A168-ABCE91725F8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7883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Espace réservé de l'image des diapositives 1">
            <a:extLst>
              <a:ext uri="{FF2B5EF4-FFF2-40B4-BE49-F238E27FC236}">
                <a16:creationId xmlns:a16="http://schemas.microsoft.com/office/drawing/2014/main" id="{253C1102-32C4-4A36-A654-AEDD66CDB6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Espace réservé des commentaires 2">
            <a:extLst>
              <a:ext uri="{FF2B5EF4-FFF2-40B4-BE49-F238E27FC236}">
                <a16:creationId xmlns:a16="http://schemas.microsoft.com/office/drawing/2014/main" id="{F54C8173-EF55-418F-A23A-E9FF4918A2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>
              <a:latin typeface="Arial" panose="020B0604020202020204" pitchFamily="34" charset="0"/>
            </a:endParaRPr>
          </a:p>
        </p:txBody>
      </p:sp>
      <p:sp>
        <p:nvSpPr>
          <p:cNvPr id="58372" name="Espace réservé du numéro de diapositive 3">
            <a:extLst>
              <a:ext uri="{FF2B5EF4-FFF2-40B4-BE49-F238E27FC236}">
                <a16:creationId xmlns:a16="http://schemas.microsoft.com/office/drawing/2014/main" id="{83668173-2738-4CF2-BBB3-A46837FC0BA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8B4322B2-49CF-4A87-AB93-2A6526F7F063}" type="slidenum">
              <a:rPr lang="fr-FR" altLang="fr-FR" sz="1200">
                <a:solidFill>
                  <a:srgbClr val="000000"/>
                </a:solidFill>
                <a:latin typeface="Arial" panose="020B0604020202020204" pitchFamily="34" charset="0"/>
              </a:rPr>
              <a:pPr/>
              <a:t>1</a:t>
            </a:fld>
            <a:endParaRPr lang="fr-FR" altLang="fr-FR" sz="12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370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0ACEF-B72E-4D89-B2BA-D710224A5EA8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30175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0ACEF-B72E-4D89-B2BA-D710224A5EA8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3579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0ACEF-B72E-4D89-B2BA-D710224A5EA8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5216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0" y="3429000"/>
            <a:ext cx="2286000" cy="2057400"/>
          </a:xfrm>
        </p:spPr>
        <p:txBody>
          <a:bodyPr/>
          <a:lstStyle>
            <a:lvl1pPr algn="r">
              <a:defRPr sz="3600">
                <a:solidFill>
                  <a:srgbClr val="4B4D4E"/>
                </a:solidFill>
              </a:defRPr>
            </a:lvl1pPr>
          </a:lstStyle>
          <a:p>
            <a:pPr lvl="0"/>
            <a:r>
              <a:rPr lang="fr-FR" noProof="0"/>
              <a:t>Cliquez et modifiez le titre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09800" y="4343400"/>
            <a:ext cx="47244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 sz="2000">
                <a:solidFill>
                  <a:srgbClr val="4B4D4E"/>
                </a:solidFill>
              </a:defRPr>
            </a:lvl1pPr>
          </a:lstStyle>
          <a:p>
            <a:pPr lvl="0"/>
            <a:r>
              <a:rPr lang="fr-FR" noProof="0"/>
              <a:t>Cliquez pour modifier le style des sous-titres du masque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62800" y="6477000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9DBF7-E18F-49C2-99F4-62B61CB371E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8" name="Rectangle 7"/>
          <p:cNvSpPr/>
          <p:nvPr userDrawn="1"/>
        </p:nvSpPr>
        <p:spPr>
          <a:xfrm>
            <a:off x="2212246" y="6461602"/>
            <a:ext cx="471233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altLang="fr-FR" sz="1200" dirty="0"/>
              <a:t>Présentation de la HAS – ANFH La Réunion 16 novembre </a:t>
            </a:r>
            <a:r>
              <a:rPr lang="fr-FR" sz="1200" dirty="0"/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val="1057263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62800" y="6477000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9DBF7-E18F-49C2-99F4-62B61CB371E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8" name="Rectangle 7"/>
          <p:cNvSpPr/>
          <p:nvPr userDrawn="1"/>
        </p:nvSpPr>
        <p:spPr>
          <a:xfrm>
            <a:off x="2212246" y="6461602"/>
            <a:ext cx="471233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altLang="fr-FR" sz="1200" dirty="0"/>
              <a:t>Présentation de la HAS – ARHM </a:t>
            </a:r>
            <a:r>
              <a:rPr lang="fr-FR" sz="1200" dirty="0"/>
              <a:t>Lyon - 13 octobre 2017</a:t>
            </a:r>
          </a:p>
        </p:txBody>
      </p:sp>
    </p:spTree>
    <p:extLst>
      <p:ext uri="{BB962C8B-B14F-4D97-AF65-F5344CB8AC3E}">
        <p14:creationId xmlns:p14="http://schemas.microsoft.com/office/powerpoint/2010/main" val="352076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362700" y="0"/>
            <a:ext cx="1943100" cy="5715000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3400" y="0"/>
            <a:ext cx="5676900" cy="571500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62800" y="6477000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9DBF7-E18F-49C2-99F4-62B61CB371E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8" name="Rectangle 7"/>
          <p:cNvSpPr/>
          <p:nvPr userDrawn="1"/>
        </p:nvSpPr>
        <p:spPr>
          <a:xfrm>
            <a:off x="2212246" y="6461602"/>
            <a:ext cx="471233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altLang="fr-FR" sz="1200" dirty="0"/>
              <a:t>Présentation de la HAS – ARHM </a:t>
            </a:r>
            <a:r>
              <a:rPr lang="fr-FR" sz="1200" dirty="0"/>
              <a:t>Lyon - 13 octobre 2017</a:t>
            </a:r>
          </a:p>
        </p:txBody>
      </p:sp>
    </p:spTree>
    <p:extLst>
      <p:ext uri="{BB962C8B-B14F-4D97-AF65-F5344CB8AC3E}">
        <p14:creationId xmlns:p14="http://schemas.microsoft.com/office/powerpoint/2010/main" val="16286165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70CE-2D5E-469B-9B45-3949BBCA4883}" type="datetimeFigureOut">
              <a:rPr lang="fr-FR" smtClean="0"/>
              <a:t>08/11/2017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F8505-D135-48E6-B96C-7F6D01DE5D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2478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70CE-2D5E-469B-9B45-3949BBCA4883}" type="datetimeFigureOut">
              <a:rPr lang="fr-FR" smtClean="0"/>
              <a:t>08/11/2017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F8505-D135-48E6-B96C-7F6D01DE5D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33693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710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710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70CE-2D5E-469B-9B45-3949BBCA4883}" type="datetimeFigureOut">
              <a:rPr lang="fr-FR" smtClean="0"/>
              <a:t>08/11/2017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F8505-D135-48E6-B96C-7F6D01DE5D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94477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576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29150" y="1600204"/>
            <a:ext cx="40576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70CE-2D5E-469B-9B45-3949BBCA4883}" type="datetimeFigureOut">
              <a:rPr lang="fr-FR" smtClean="0"/>
              <a:t>08/11/2017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F8505-D135-48E6-B96C-7F6D01DE5D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5282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397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397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4630" y="1535113"/>
            <a:ext cx="404217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4630" y="2174875"/>
            <a:ext cx="404217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70CE-2D5E-469B-9B45-3949BBCA4883}" type="datetimeFigureOut">
              <a:rPr lang="fr-FR" smtClean="0"/>
              <a:t>08/11/2017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F8505-D135-48E6-B96C-7F6D01DE5D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26603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70CE-2D5E-469B-9B45-3949BBCA4883}" type="datetimeFigureOut">
              <a:rPr lang="fr-FR" smtClean="0"/>
              <a:t>08/11/2017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F8505-D135-48E6-B96C-7F6D01DE5D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4337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70CE-2D5E-469B-9B45-3949BBCA4883}" type="datetimeFigureOut">
              <a:rPr lang="fr-FR" smtClean="0"/>
              <a:t>08/11/2017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F8505-D135-48E6-B96C-7F6D01DE5D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15107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71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449" y="273054"/>
            <a:ext cx="511135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71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70CE-2D5E-469B-9B45-3949BBCA4883}" type="datetimeFigureOut">
              <a:rPr lang="fr-FR" smtClean="0"/>
              <a:t>08/11/2017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F8505-D135-48E6-B96C-7F6D01DE5D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1131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9DBF7-E18F-49C2-99F4-62B61CB371E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212246" y="6461602"/>
            <a:ext cx="482863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altLang="fr-FR" sz="1200" dirty="0"/>
              <a:t>Présentation de la HAS – ANFH </a:t>
            </a:r>
            <a:r>
              <a:rPr lang="fr-FR" sz="1200" dirty="0"/>
              <a:t>La Réunion 16 novembre 2017</a:t>
            </a:r>
          </a:p>
        </p:txBody>
      </p:sp>
    </p:spTree>
    <p:extLst>
      <p:ext uri="{BB962C8B-B14F-4D97-AF65-F5344CB8AC3E}">
        <p14:creationId xmlns:p14="http://schemas.microsoft.com/office/powerpoint/2010/main" val="11450413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1891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1891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1891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70CE-2D5E-469B-9B45-3949BBCA4883}" type="datetimeFigureOut">
              <a:rPr lang="fr-FR" smtClean="0"/>
              <a:t>08/11/2017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F8505-D135-48E6-B96C-7F6D01DE5D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20374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70CE-2D5E-469B-9B45-3949BBCA4883}" type="datetimeFigureOut">
              <a:rPr lang="fr-FR" smtClean="0"/>
              <a:t>08/11/2017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F8505-D135-48E6-B96C-7F6D01DE5D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79619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579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70CE-2D5E-469B-9B45-3949BBCA4883}" type="datetimeFigureOut">
              <a:rPr lang="fr-FR" smtClean="0"/>
              <a:t>08/11/2017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F8505-D135-48E6-B96C-7F6D01DE5D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0991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EADCA-6D8B-46EE-8288-A08FAEA02AE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7" name="Rectangle 6"/>
          <p:cNvSpPr/>
          <p:nvPr userDrawn="1"/>
        </p:nvSpPr>
        <p:spPr>
          <a:xfrm>
            <a:off x="2212246" y="6461602"/>
            <a:ext cx="482863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altLang="fr-FR" sz="1200" dirty="0"/>
              <a:t>Présentation de la HAS – ANFH </a:t>
            </a:r>
            <a:r>
              <a:rPr lang="fr-FR" sz="1200" dirty="0"/>
              <a:t>La Réunion 16 novembre 2017</a:t>
            </a:r>
          </a:p>
        </p:txBody>
      </p:sp>
    </p:spTree>
    <p:extLst>
      <p:ext uri="{BB962C8B-B14F-4D97-AF65-F5344CB8AC3E}">
        <p14:creationId xmlns:p14="http://schemas.microsoft.com/office/powerpoint/2010/main" val="3142563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62800" y="6477000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9DBF7-E18F-49C2-99F4-62B61CB371E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212246" y="6461602"/>
            <a:ext cx="482863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altLang="fr-FR" sz="1200" dirty="0"/>
              <a:t>Présentation de la HAS – ANFH </a:t>
            </a:r>
            <a:r>
              <a:rPr lang="fr-FR" sz="1200" dirty="0"/>
              <a:t>La Réunion 16 novembre 2017</a:t>
            </a:r>
          </a:p>
        </p:txBody>
      </p:sp>
    </p:spTree>
    <p:extLst>
      <p:ext uri="{BB962C8B-B14F-4D97-AF65-F5344CB8AC3E}">
        <p14:creationId xmlns:p14="http://schemas.microsoft.com/office/powerpoint/2010/main" val="3546390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62800" y="6477000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9DBF7-E18F-49C2-99F4-62B61CB371E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9" name="Rectangle 8"/>
          <p:cNvSpPr/>
          <p:nvPr userDrawn="1"/>
        </p:nvSpPr>
        <p:spPr>
          <a:xfrm>
            <a:off x="2212246" y="6461602"/>
            <a:ext cx="482863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altLang="fr-FR" sz="1200" dirty="0"/>
              <a:t>Présentation de la HAS – ANFH </a:t>
            </a:r>
            <a:r>
              <a:rPr lang="fr-FR" sz="1200" dirty="0"/>
              <a:t>La Réunion 16 novembre 2017</a:t>
            </a:r>
          </a:p>
        </p:txBody>
      </p:sp>
    </p:spTree>
    <p:extLst>
      <p:ext uri="{BB962C8B-B14F-4D97-AF65-F5344CB8AC3E}">
        <p14:creationId xmlns:p14="http://schemas.microsoft.com/office/powerpoint/2010/main" val="2731586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E830F-967E-48EF-A4E1-CC39CCC97F66}" type="datetime1">
              <a:rPr lang="fr-FR"/>
              <a:pPr>
                <a:defRPr/>
              </a:pPr>
              <a:t>08/11/2017</a:t>
            </a:fld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Présentation de la HAS (à modifier dans Affichage -&gt; en-tête et pied de page)</a:t>
            </a:r>
          </a:p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CF78A-E429-4FF7-9132-829058D477B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5542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62800" y="6477000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9DBF7-E18F-49C2-99F4-62B61CB371E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6" name="Rectangle 5"/>
          <p:cNvSpPr/>
          <p:nvPr userDrawn="1"/>
        </p:nvSpPr>
        <p:spPr>
          <a:xfrm>
            <a:off x="2212246" y="6461602"/>
            <a:ext cx="471233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altLang="fr-FR" sz="1200" dirty="0"/>
              <a:t>Présentation de la HAS – ANFH </a:t>
            </a:r>
            <a:r>
              <a:rPr lang="fr-FR" sz="1200" dirty="0"/>
              <a:t>La Réunion</a:t>
            </a:r>
            <a:r>
              <a:rPr lang="fr-FR" sz="1200" baseline="0" dirty="0"/>
              <a:t> </a:t>
            </a:r>
            <a:r>
              <a:rPr lang="fr-FR" sz="1200" dirty="0"/>
              <a:t>– 16 novembre 2017</a:t>
            </a:r>
          </a:p>
        </p:txBody>
      </p:sp>
    </p:spTree>
    <p:extLst>
      <p:ext uri="{BB962C8B-B14F-4D97-AF65-F5344CB8AC3E}">
        <p14:creationId xmlns:p14="http://schemas.microsoft.com/office/powerpoint/2010/main" val="2030567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3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1" y="273057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3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62800" y="6477000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9DBF7-E18F-49C2-99F4-62B61CB371E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9" name="Rectangle 8"/>
          <p:cNvSpPr/>
          <p:nvPr userDrawn="1"/>
        </p:nvSpPr>
        <p:spPr>
          <a:xfrm>
            <a:off x="2212246" y="6461602"/>
            <a:ext cx="471233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altLang="fr-FR" sz="1200" dirty="0"/>
              <a:t>Présentation de la HAS – ARHM </a:t>
            </a:r>
            <a:r>
              <a:rPr lang="fr-FR" sz="1200" dirty="0"/>
              <a:t>Lyon - 13 octobre 2017</a:t>
            </a:r>
          </a:p>
        </p:txBody>
      </p:sp>
    </p:spTree>
    <p:extLst>
      <p:ext uri="{BB962C8B-B14F-4D97-AF65-F5344CB8AC3E}">
        <p14:creationId xmlns:p14="http://schemas.microsoft.com/office/powerpoint/2010/main" val="250702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62800" y="6477000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9DBF7-E18F-49C2-99F4-62B61CB371E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9" name="Rectangle 8"/>
          <p:cNvSpPr/>
          <p:nvPr userDrawn="1"/>
        </p:nvSpPr>
        <p:spPr>
          <a:xfrm>
            <a:off x="2212246" y="6461602"/>
            <a:ext cx="471233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altLang="fr-FR" sz="1200" dirty="0"/>
              <a:t>Présentation de la HAS – ARHM </a:t>
            </a:r>
            <a:r>
              <a:rPr lang="fr-FR" sz="1200" dirty="0"/>
              <a:t>Lyon - 13 octobre 2017</a:t>
            </a:r>
          </a:p>
        </p:txBody>
      </p:sp>
    </p:spTree>
    <p:extLst>
      <p:ext uri="{BB962C8B-B14F-4D97-AF65-F5344CB8AC3E}">
        <p14:creationId xmlns:p14="http://schemas.microsoft.com/office/powerpoint/2010/main" val="2469433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et modifiez le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95400" y="64770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fld id="{D2972387-B1F4-406B-A3B0-9A5137302FFF}" type="datetime1">
              <a:rPr lang="fr-FR"/>
              <a:pPr>
                <a:defRPr/>
              </a:pPr>
              <a:t>08/11/2017</a:t>
            </a:fld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6477000"/>
            <a:ext cx="350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/>
            </a:lvl1pPr>
          </a:lstStyle>
          <a:p>
            <a:pPr>
              <a:defRPr/>
            </a:pPr>
            <a:r>
              <a:rPr lang="fr-FR"/>
              <a:t>Présentation de la HAS (à modifier dans Affichage -&gt; en-tête et pied de page)</a:t>
            </a:r>
          </a:p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4770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D95596F-F075-4685-878A-68DBA06A655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031" name="Line 13"/>
          <p:cNvSpPr>
            <a:spLocks noChangeShapeType="1"/>
          </p:cNvSpPr>
          <p:nvPr userDrawn="1"/>
        </p:nvSpPr>
        <p:spPr bwMode="auto">
          <a:xfrm>
            <a:off x="1219200" y="6451600"/>
            <a:ext cx="7924800" cy="0"/>
          </a:xfrm>
          <a:prstGeom prst="line">
            <a:avLst/>
          </a:prstGeom>
          <a:noFill/>
          <a:ln w="9525">
            <a:solidFill>
              <a:srgbClr val="00489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pic>
        <p:nvPicPr>
          <p:cNvPr id="1032" name="Image 7" descr="HAS_Logo CMJN_OK.ai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1" y="6248400"/>
            <a:ext cx="9842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7658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489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4890"/>
          </a:solidFill>
          <a:latin typeface="Arial" charset="0"/>
          <a:ea typeface="ＭＳ Ｐゴシック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4890"/>
          </a:solidFill>
          <a:latin typeface="Arial" charset="0"/>
          <a:ea typeface="ＭＳ Ｐゴシック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4890"/>
          </a:solidFill>
          <a:latin typeface="Arial" charset="0"/>
          <a:ea typeface="ＭＳ Ｐゴシック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4890"/>
          </a:solidFill>
          <a:latin typeface="Arial" charset="0"/>
          <a:ea typeface="ＭＳ Ｐゴシック" pitchFamily="34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4890"/>
          </a:solidFill>
          <a:latin typeface="Arial" charset="0"/>
          <a:ea typeface="ＭＳ Ｐゴシック" pitchFamily="34" charset="-128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4890"/>
          </a:solidFill>
          <a:latin typeface="Arial" charset="0"/>
          <a:ea typeface="ＭＳ Ｐゴシック" pitchFamily="34" charset="-128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4890"/>
          </a:solidFill>
          <a:latin typeface="Arial" charset="0"/>
          <a:ea typeface="ＭＳ Ｐゴシック" pitchFamily="34" charset="-128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4890"/>
          </a:solidFill>
          <a:latin typeface="Arial" charset="0"/>
          <a:ea typeface="ＭＳ Ｐゴシック" pitchFamily="34" charset="-128"/>
        </a:defRPr>
      </a:lvl9pPr>
    </p:titleStyle>
    <p:bodyStyle>
      <a:lvl1pPr marL="609600" indent="-609600" algn="l" rtl="0" eaLnBrk="0" fontAlgn="base" hangingPunct="0">
        <a:spcBef>
          <a:spcPct val="20000"/>
        </a:spcBef>
        <a:spcAft>
          <a:spcPct val="0"/>
        </a:spcAft>
        <a:buFont typeface="Arial" charset="0"/>
        <a:buAutoNum type="arabicPeriod"/>
        <a:defRPr sz="2800" b="1">
          <a:solidFill>
            <a:srgbClr val="004890"/>
          </a:solidFill>
          <a:latin typeface="+mn-lt"/>
          <a:ea typeface="+mn-ea"/>
          <a:cs typeface="+mn-cs"/>
        </a:defRPr>
      </a:lvl1pPr>
      <a:lvl2pPr marL="990600" indent="-5334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4B4D4E"/>
          </a:solidFill>
          <a:latin typeface="+mn-lt"/>
          <a:ea typeface="+mn-ea"/>
        </a:defRPr>
      </a:lvl2pPr>
      <a:lvl3pPr marL="1371600" indent="-4572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3pPr>
      <a:lvl4pPr marL="1752600" indent="-3810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</a:defRPr>
      </a:lvl4pPr>
      <a:lvl5pPr marL="2209800" indent="-3810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667000" indent="-381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3124200" indent="-381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581400" indent="-381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4038600" indent="-381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D70CE-2D5E-469B-9B45-3949BBCA4883}" type="datetimeFigureOut">
              <a:rPr lang="fr-FR" smtClean="0"/>
              <a:t>08/11/2017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F8505-D135-48E6-B96C-7F6D01DE5D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060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#_ftnref1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6">
            <a:extLst>
              <a:ext uri="{FF2B5EF4-FFF2-40B4-BE49-F238E27FC236}">
                <a16:creationId xmlns:a16="http://schemas.microsoft.com/office/drawing/2014/main" id="{B415588A-8ED4-4EFE-B027-D64EE39620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75" y="-77788"/>
            <a:ext cx="8739188" cy="523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fr-FR" altLang="fr-FR" sz="1400" b="1">
                <a:solidFill>
                  <a:srgbClr val="004890"/>
                </a:solidFill>
                <a:latin typeface="Tw Cen MT" panose="020B0602020104020603" pitchFamily="34" charset="0"/>
              </a:rPr>
              <a:t>Représentation des étapes de la prévention et la de prise en charge des moments de violence</a:t>
            </a:r>
          </a:p>
          <a:p>
            <a:pPr algn="ctr" eaLnBrk="1" hangingPunct="1"/>
            <a:r>
              <a:rPr lang="fr-FR" altLang="fr-FR" sz="1400" b="1">
                <a:solidFill>
                  <a:srgbClr val="004890"/>
                </a:solidFill>
                <a:latin typeface="Tw Cen MT" panose="020B0602020104020603" pitchFamily="34" charset="0"/>
              </a:rPr>
              <a:t>lors des hospitalisations en services de psychiatrie</a:t>
            </a:r>
          </a:p>
        </p:txBody>
      </p:sp>
      <p:grpSp>
        <p:nvGrpSpPr>
          <p:cNvPr id="57347" name="Groupe 6">
            <a:extLst>
              <a:ext uri="{FF2B5EF4-FFF2-40B4-BE49-F238E27FC236}">
                <a16:creationId xmlns:a16="http://schemas.microsoft.com/office/drawing/2014/main" id="{5A18F9D0-9C29-4C33-8EFD-0CEEB77557A6}"/>
              </a:ext>
            </a:extLst>
          </p:cNvPr>
          <p:cNvGrpSpPr>
            <a:grpSpLocks/>
          </p:cNvGrpSpPr>
          <p:nvPr/>
        </p:nvGrpSpPr>
        <p:grpSpPr bwMode="auto">
          <a:xfrm>
            <a:off x="100013" y="404813"/>
            <a:ext cx="8504237" cy="6424612"/>
            <a:chOff x="99280" y="404664"/>
            <a:chExt cx="8505168" cy="6424871"/>
          </a:xfrm>
        </p:grpSpPr>
        <p:sp>
          <p:nvSpPr>
            <p:cNvPr id="16" name="Organigramme : Alternative 15">
              <a:extLst>
                <a:ext uri="{FF2B5EF4-FFF2-40B4-BE49-F238E27FC236}">
                  <a16:creationId xmlns:a16="http://schemas.microsoft.com/office/drawing/2014/main" id="{8C18E5AB-28F2-4C4A-99FA-9EB37456B965}"/>
                </a:ext>
              </a:extLst>
            </p:cNvPr>
            <p:cNvSpPr/>
            <p:nvPr/>
          </p:nvSpPr>
          <p:spPr>
            <a:xfrm>
              <a:off x="1755365" y="404664"/>
              <a:ext cx="4968144" cy="1015362"/>
            </a:xfrm>
            <a:prstGeom prst="flowChartAlternateProcess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b="1" dirty="0">
                  <a:solidFill>
                    <a:srgbClr val="002060"/>
                  </a:solidFill>
                  <a:latin typeface="Calibri" pitchFamily="34" charset="0"/>
                </a:rPr>
                <a:t>Prévention initiale :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>
                  <a:solidFill>
                    <a:srgbClr val="002060"/>
                  </a:solidFill>
                  <a:latin typeface="Calibri" pitchFamily="34" charset="0"/>
                </a:rPr>
                <a:t>Accueil (patient, entourage), 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>
                  <a:solidFill>
                    <a:srgbClr val="002060"/>
                  </a:solidFill>
                  <a:latin typeface="Calibri" pitchFamily="34" charset="0"/>
                </a:rPr>
                <a:t>évaluations cliniques et diagnostic à l’admission 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>
                  <a:solidFill>
                    <a:srgbClr val="002060"/>
                  </a:solidFill>
                  <a:latin typeface="Calibri" pitchFamily="34" charset="0"/>
                </a:rPr>
                <a:t>et en cours d’hospitalisation, par l’équipe </a:t>
              </a:r>
            </a:p>
          </p:txBody>
        </p:sp>
        <p:sp>
          <p:nvSpPr>
            <p:cNvPr id="17" name="Organigramme : Alternative 16">
              <a:extLst>
                <a:ext uri="{FF2B5EF4-FFF2-40B4-BE49-F238E27FC236}">
                  <a16:creationId xmlns:a16="http://schemas.microsoft.com/office/drawing/2014/main" id="{ECAB81A3-7D2D-49CE-BE4F-5923130F015D}"/>
                </a:ext>
              </a:extLst>
            </p:cNvPr>
            <p:cNvSpPr/>
            <p:nvPr/>
          </p:nvSpPr>
          <p:spPr>
            <a:xfrm>
              <a:off x="1755365" y="1756524"/>
              <a:ext cx="4968144" cy="744003"/>
            </a:xfrm>
            <a:prstGeom prst="flowChartAlternateProcess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>
                  <a:solidFill>
                    <a:srgbClr val="002060"/>
                  </a:solidFill>
                  <a:latin typeface="Calibri" pitchFamily="34" charset="0"/>
                </a:rPr>
                <a:t>Projet thérapeutique individualisé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>
                  <a:solidFill>
                    <a:srgbClr val="002060"/>
                  </a:solidFill>
                  <a:latin typeface="Calibri" pitchFamily="34" charset="0"/>
                </a:rPr>
                <a:t>Information et si possible implication du patient</a:t>
              </a:r>
            </a:p>
          </p:txBody>
        </p:sp>
        <p:sp>
          <p:nvSpPr>
            <p:cNvPr id="18" name="Organigramme : Alternative 17">
              <a:extLst>
                <a:ext uri="{FF2B5EF4-FFF2-40B4-BE49-F238E27FC236}">
                  <a16:creationId xmlns:a16="http://schemas.microsoft.com/office/drawing/2014/main" id="{5BC18A38-3888-4CF2-BF46-5A673BA0952E}"/>
                </a:ext>
              </a:extLst>
            </p:cNvPr>
            <p:cNvSpPr/>
            <p:nvPr/>
          </p:nvSpPr>
          <p:spPr>
            <a:xfrm>
              <a:off x="99281" y="2906470"/>
              <a:ext cx="4113168" cy="1826459"/>
            </a:xfrm>
            <a:prstGeom prst="flowChartAlternateProcess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b="1" dirty="0">
                  <a:solidFill>
                    <a:prstClr val="white"/>
                  </a:solidFill>
                  <a:latin typeface="Calibri" pitchFamily="34" charset="0"/>
                </a:rPr>
                <a:t>Prévention secondaire :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>
                  <a:solidFill>
                    <a:prstClr val="white"/>
                  </a:solidFill>
                  <a:latin typeface="Calibri" pitchFamily="34" charset="0"/>
                </a:rPr>
                <a:t>Eviter l’escalade vers la violence, désamorcer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>
                  <a:solidFill>
                    <a:prstClr val="white"/>
                  </a:solidFill>
                  <a:latin typeface="Calibri" pitchFamily="34" charset="0"/>
                </a:rPr>
                <a:t>Gestion de la crise : Si nécessaire : proposer la sédation/contenir/isoler. 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>
                  <a:solidFill>
                    <a:prstClr val="white"/>
                  </a:solidFill>
                  <a:latin typeface="Calibri" pitchFamily="34" charset="0"/>
                </a:rPr>
                <a:t>Dans tous les cas : accompagner</a:t>
              </a:r>
            </a:p>
          </p:txBody>
        </p:sp>
        <p:sp>
          <p:nvSpPr>
            <p:cNvPr id="20" name="Organigramme : Alternative 19">
              <a:extLst>
                <a:ext uri="{FF2B5EF4-FFF2-40B4-BE49-F238E27FC236}">
                  <a16:creationId xmlns:a16="http://schemas.microsoft.com/office/drawing/2014/main" id="{84D44293-2D2C-49D2-BE2D-9FA2DD09EDAF}"/>
                </a:ext>
              </a:extLst>
            </p:cNvPr>
            <p:cNvSpPr/>
            <p:nvPr/>
          </p:nvSpPr>
          <p:spPr>
            <a:xfrm>
              <a:off x="99280" y="5044545"/>
              <a:ext cx="4107726" cy="1759270"/>
            </a:xfrm>
            <a:prstGeom prst="flowChartAlternateProcess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b="1" dirty="0">
                  <a:solidFill>
                    <a:prstClr val="white"/>
                  </a:solidFill>
                  <a:latin typeface="Calibri" pitchFamily="34" charset="0"/>
                </a:rPr>
                <a:t>Prévention tertiaire : 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>
                  <a:solidFill>
                    <a:prstClr val="white"/>
                  </a:solidFill>
                  <a:latin typeface="Calibri" pitchFamily="34" charset="0"/>
                </a:rPr>
                <a:t>Démarche post-incident. Prendre en charge les personnes, faire le lien avec les acteurs externes, restaurer les relations thérapeutiques avec les patients et le fonctionnement d’équipe. Analyser l’incident.  </a:t>
              </a:r>
            </a:p>
          </p:txBody>
        </p:sp>
        <p:sp>
          <p:nvSpPr>
            <p:cNvPr id="21" name="Organigramme : Alternative 20">
              <a:extLst>
                <a:ext uri="{FF2B5EF4-FFF2-40B4-BE49-F238E27FC236}">
                  <a16:creationId xmlns:a16="http://schemas.microsoft.com/office/drawing/2014/main" id="{66B026C0-7B8B-48EB-9A43-B9E7B9AAEE81}"/>
                </a:ext>
              </a:extLst>
            </p:cNvPr>
            <p:cNvSpPr/>
            <p:nvPr/>
          </p:nvSpPr>
          <p:spPr>
            <a:xfrm>
              <a:off x="5273740" y="5062134"/>
              <a:ext cx="3330708" cy="744002"/>
            </a:xfrm>
            <a:prstGeom prst="flowChartAlternateProcess">
              <a:avLst/>
            </a:prstGeom>
            <a:solidFill>
              <a:schemeClr val="tx2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>
                  <a:solidFill>
                    <a:prstClr val="white"/>
                  </a:solidFill>
                  <a:latin typeface="Calibri" pitchFamily="34" charset="0"/>
                </a:rPr>
                <a:t>Réévaluations régulières</a:t>
              </a:r>
            </a:p>
          </p:txBody>
        </p:sp>
        <p:cxnSp>
          <p:nvCxnSpPr>
            <p:cNvPr id="57353" name="Connecteur droit avec flèche 21">
              <a:extLst>
                <a:ext uri="{FF2B5EF4-FFF2-40B4-BE49-F238E27FC236}">
                  <a16:creationId xmlns:a16="http://schemas.microsoft.com/office/drawing/2014/main" id="{C71AB5C5-132B-4954-B26C-D5F87E63DDAD}"/>
                </a:ext>
              </a:extLst>
            </p:cNvPr>
            <p:cNvCxnSpPr>
              <a:cxnSpLocks noChangeShapeType="1"/>
              <a:stCxn id="16" idx="2"/>
              <a:endCxn id="17" idx="0"/>
            </p:cNvCxnSpPr>
            <p:nvPr/>
          </p:nvCxnSpPr>
          <p:spPr bwMode="auto">
            <a:xfrm>
              <a:off x="4239437" y="1420026"/>
              <a:ext cx="0" cy="336497"/>
            </a:xfrm>
            <a:prstGeom prst="straightConnector1">
              <a:avLst/>
            </a:prstGeom>
            <a:noFill/>
            <a:ln w="41275" algn="ctr">
              <a:solidFill>
                <a:srgbClr val="4A7EBB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354" name="Connecteur droit avec flèche 22">
              <a:extLst>
                <a:ext uri="{FF2B5EF4-FFF2-40B4-BE49-F238E27FC236}">
                  <a16:creationId xmlns:a16="http://schemas.microsoft.com/office/drawing/2014/main" id="{8488F2AE-1E72-4A77-8034-E5F92483115B}"/>
                </a:ext>
              </a:extLst>
            </p:cNvPr>
            <p:cNvCxnSpPr>
              <a:cxnSpLocks noChangeShapeType="1"/>
              <a:stCxn id="20" idx="3"/>
              <a:endCxn id="21" idx="1"/>
            </p:cNvCxnSpPr>
            <p:nvPr/>
          </p:nvCxnSpPr>
          <p:spPr bwMode="auto">
            <a:xfrm flipV="1">
              <a:off x="4207006" y="5434135"/>
              <a:ext cx="1066734" cy="490046"/>
            </a:xfrm>
            <a:prstGeom prst="straightConnector1">
              <a:avLst/>
            </a:prstGeom>
            <a:noFill/>
            <a:ln w="41275" algn="ctr">
              <a:solidFill>
                <a:srgbClr val="4A7EBB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355" name="Connecteur en angle 23">
              <a:extLst>
                <a:ext uri="{FF2B5EF4-FFF2-40B4-BE49-F238E27FC236}">
                  <a16:creationId xmlns:a16="http://schemas.microsoft.com/office/drawing/2014/main" id="{3F51F5D7-2C5E-49B1-AD39-B1810CA9F502}"/>
                </a:ext>
              </a:extLst>
            </p:cNvPr>
            <p:cNvCxnSpPr>
              <a:cxnSpLocks noChangeShapeType="1"/>
              <a:stCxn id="17" idx="2"/>
              <a:endCxn id="18" idx="0"/>
            </p:cNvCxnSpPr>
            <p:nvPr/>
          </p:nvCxnSpPr>
          <p:spPr bwMode="auto">
            <a:xfrm rot="5400000">
              <a:off x="2994680" y="1661712"/>
              <a:ext cx="405944" cy="2083572"/>
            </a:xfrm>
            <a:prstGeom prst="bentConnector3">
              <a:avLst>
                <a:gd name="adj1" fmla="val 50000"/>
              </a:avLst>
            </a:prstGeom>
            <a:noFill/>
            <a:ln w="41275" algn="ctr">
              <a:solidFill>
                <a:srgbClr val="4A7EBB"/>
              </a:solidFill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7356" name="Forme libre 24">
              <a:extLst>
                <a:ext uri="{FF2B5EF4-FFF2-40B4-BE49-F238E27FC236}">
                  <a16:creationId xmlns:a16="http://schemas.microsoft.com/office/drawing/2014/main" id="{54BB0617-556E-4605-BEFF-A5A012B75787}"/>
                </a:ext>
              </a:extLst>
            </p:cNvPr>
            <p:cNvSpPr>
              <a:spLocks/>
            </p:cNvSpPr>
            <p:nvPr/>
          </p:nvSpPr>
          <p:spPr bwMode="auto">
            <a:xfrm rot="-3368043">
              <a:off x="4211515" y="2911412"/>
              <a:ext cx="4651563" cy="450899"/>
            </a:xfrm>
            <a:custGeom>
              <a:avLst/>
              <a:gdLst>
                <a:gd name="T0" fmla="*/ 0 w 4953000"/>
                <a:gd name="T1" fmla="*/ 277833 h 449908"/>
                <a:gd name="T2" fmla="*/ 1165447 w 4953000"/>
                <a:gd name="T3" fmla="*/ 3089 h 449908"/>
                <a:gd name="T4" fmla="*/ 2596697 w 4953000"/>
                <a:gd name="T5" fmla="*/ 438096 h 449908"/>
                <a:gd name="T6" fmla="*/ 4651563 w 4953000"/>
                <a:gd name="T7" fmla="*/ 415201 h 4499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953000"/>
                <a:gd name="T13" fmla="*/ 0 h 449908"/>
                <a:gd name="T14" fmla="*/ 4953000 w 4953000"/>
                <a:gd name="T15" fmla="*/ 449908 h 4499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953000" h="449908">
                  <a:moveTo>
                    <a:pt x="0" y="264202"/>
                  </a:moveTo>
                  <a:cubicBezTo>
                    <a:pt x="390071" y="120873"/>
                    <a:pt x="780143" y="-22456"/>
                    <a:pt x="1240972" y="2944"/>
                  </a:cubicBezTo>
                  <a:cubicBezTo>
                    <a:pt x="1701801" y="28344"/>
                    <a:pt x="2146301" y="351288"/>
                    <a:pt x="2764972" y="416602"/>
                  </a:cubicBezTo>
                  <a:cubicBezTo>
                    <a:pt x="3383643" y="481916"/>
                    <a:pt x="4168321" y="438373"/>
                    <a:pt x="4953000" y="394830"/>
                  </a:cubicBezTo>
                </a:path>
              </a:pathLst>
            </a:cu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7" name="Organigramme : Alternative 36">
              <a:extLst>
                <a:ext uri="{FF2B5EF4-FFF2-40B4-BE49-F238E27FC236}">
                  <a16:creationId xmlns:a16="http://schemas.microsoft.com/office/drawing/2014/main" id="{41B2470F-84D8-401A-AFA7-57023831CFF2}"/>
                </a:ext>
              </a:extLst>
            </p:cNvPr>
            <p:cNvSpPr/>
            <p:nvPr/>
          </p:nvSpPr>
          <p:spPr>
            <a:xfrm>
              <a:off x="5265516" y="6085532"/>
              <a:ext cx="3330708" cy="744003"/>
            </a:xfrm>
            <a:prstGeom prst="flowChartAlternateProcess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600" dirty="0">
                  <a:solidFill>
                    <a:prstClr val="white"/>
                  </a:solidFill>
                  <a:latin typeface="Calibri" pitchFamily="34" charset="0"/>
                </a:rPr>
                <a:t>Actions d’amélioration (organisation, pratiques…) en équipe </a:t>
              </a:r>
            </a:p>
          </p:txBody>
        </p:sp>
        <p:sp>
          <p:nvSpPr>
            <p:cNvPr id="57358" name="ZoneTexte 14">
              <a:extLst>
                <a:ext uri="{FF2B5EF4-FFF2-40B4-BE49-F238E27FC236}">
                  <a16:creationId xmlns:a16="http://schemas.microsoft.com/office/drawing/2014/main" id="{FFEE4DDD-4E7A-436E-A313-A83E35EE1B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3209274">
              <a:off x="5460991" y="2666888"/>
              <a:ext cx="3948271" cy="1570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7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"/>
                <a:defRPr sz="2900">
                  <a:solidFill>
                    <a:schemeClr val="tx1"/>
                  </a:solidFill>
                  <a:latin typeface="Tw Cen MT" panose="020B0602020104020603" pitchFamily="34" charset="0"/>
                </a:defRPr>
              </a:lvl1pPr>
              <a:lvl2pPr marL="742950" indent="-285750">
                <a:spcBef>
                  <a:spcPts val="55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"/>
                <a:defRPr sz="2600">
                  <a:solidFill>
                    <a:schemeClr val="tx1"/>
                  </a:solidFill>
                  <a:latin typeface="Tw Cen MT" panose="020B06020201040206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"/>
                <a:defRPr sz="2300">
                  <a:solidFill>
                    <a:schemeClr val="tx1"/>
                  </a:solidFill>
                  <a:latin typeface="Tw Cen MT" panose="020B06020201040206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9BBB59"/>
                </a:buClr>
                <a:buSzPct val="75000"/>
                <a:buFont typeface="Wingdings" panose="05000000000000000000" pitchFamily="2" charset="2"/>
                <a:buChar char=""/>
                <a:defRPr sz="2000">
                  <a:solidFill>
                    <a:schemeClr val="tx1"/>
                  </a:solidFill>
                  <a:latin typeface="Tw Cen MT" panose="020B0602020104020603" pitchFamily="34" charset="0"/>
                </a:defRPr>
              </a:lvl4pPr>
              <a:lvl5pPr marL="2057400" indent="-228600">
                <a:spcBef>
                  <a:spcPts val="400"/>
                </a:spcBef>
                <a:buClr>
                  <a:srgbClr val="8064A2"/>
                </a:buClr>
                <a:buSzPct val="65000"/>
                <a:buFont typeface="Wingdings" panose="05000000000000000000" pitchFamily="2" charset="2"/>
                <a:buChar char=""/>
                <a:defRPr sz="2000">
                  <a:solidFill>
                    <a:schemeClr val="tx1"/>
                  </a:solidFill>
                  <a:latin typeface="Tw Cen MT" panose="020B0602020104020603" pitchFamily="34" charset="0"/>
                </a:defRPr>
              </a:lvl5pPr>
              <a:lvl6pPr marL="2514600" indent="-228600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8064A2"/>
                </a:buClr>
                <a:buSzPct val="65000"/>
                <a:buFont typeface="Wingdings" panose="05000000000000000000" pitchFamily="2" charset="2"/>
                <a:buChar char=""/>
                <a:defRPr sz="2000">
                  <a:solidFill>
                    <a:schemeClr val="tx1"/>
                  </a:solidFill>
                  <a:latin typeface="Tw Cen MT" panose="020B0602020104020603" pitchFamily="34" charset="0"/>
                </a:defRPr>
              </a:lvl6pPr>
              <a:lvl7pPr marL="2971800" indent="-228600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8064A2"/>
                </a:buClr>
                <a:buSzPct val="65000"/>
                <a:buFont typeface="Wingdings" panose="05000000000000000000" pitchFamily="2" charset="2"/>
                <a:buChar char=""/>
                <a:defRPr sz="2000">
                  <a:solidFill>
                    <a:schemeClr val="tx1"/>
                  </a:solidFill>
                  <a:latin typeface="Tw Cen MT" panose="020B0602020104020603" pitchFamily="34" charset="0"/>
                </a:defRPr>
              </a:lvl7pPr>
              <a:lvl8pPr marL="3429000" indent="-228600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8064A2"/>
                </a:buClr>
                <a:buSzPct val="65000"/>
                <a:buFont typeface="Wingdings" panose="05000000000000000000" pitchFamily="2" charset="2"/>
                <a:buChar char=""/>
                <a:defRPr sz="2000">
                  <a:solidFill>
                    <a:schemeClr val="tx1"/>
                  </a:solidFill>
                  <a:latin typeface="Tw Cen MT" panose="020B0602020104020603" pitchFamily="34" charset="0"/>
                </a:defRPr>
              </a:lvl8pPr>
              <a:lvl9pPr marL="3886200" indent="-228600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8064A2"/>
                </a:buClr>
                <a:buSzPct val="65000"/>
                <a:buFont typeface="Wingdings" panose="05000000000000000000" pitchFamily="2" charset="2"/>
                <a:buChar char=""/>
                <a:defRPr sz="2000">
                  <a:solidFill>
                    <a:schemeClr val="tx1"/>
                  </a:solidFill>
                  <a:latin typeface="Tw Cen MT" panose="020B06020201040206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fr-FR" altLang="fr-FR" sz="2400" b="1">
                  <a:solidFill>
                    <a:srgbClr val="FF0000"/>
                  </a:solidFill>
                  <a:latin typeface="Calibri" panose="020F0502020204030204" pitchFamily="34" charset="0"/>
                </a:rPr>
                <a:t>Fil rouge : 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fr-FR" altLang="fr-FR" sz="2400" b="1">
                  <a:solidFill>
                    <a:srgbClr val="FF0000"/>
                  </a:solidFill>
                  <a:latin typeface="Calibri" panose="020F0502020204030204" pitchFamily="34" charset="0"/>
                </a:rPr>
                <a:t>les valeurs, le soutien institutionnel et 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fr-FR" altLang="fr-FR" sz="2400" b="1">
                  <a:solidFill>
                    <a:srgbClr val="FF0000"/>
                  </a:solidFill>
                  <a:latin typeface="Calibri" panose="020F0502020204030204" pitchFamily="34" charset="0"/>
                </a:rPr>
                <a:t>la dynamique d’équipe </a:t>
              </a:r>
            </a:p>
          </p:txBody>
        </p:sp>
        <p:cxnSp>
          <p:nvCxnSpPr>
            <p:cNvPr id="57359" name="Connecteur droit avec flèche 2">
              <a:extLst>
                <a:ext uri="{FF2B5EF4-FFF2-40B4-BE49-F238E27FC236}">
                  <a16:creationId xmlns:a16="http://schemas.microsoft.com/office/drawing/2014/main" id="{FDB364FB-2113-4466-982A-91524245D78F}"/>
                </a:ext>
              </a:extLst>
            </p:cNvPr>
            <p:cNvCxnSpPr>
              <a:cxnSpLocks noChangeShapeType="1"/>
              <a:stCxn id="18" idx="2"/>
            </p:cNvCxnSpPr>
            <p:nvPr/>
          </p:nvCxnSpPr>
          <p:spPr bwMode="auto">
            <a:xfrm>
              <a:off x="2155865" y="4732930"/>
              <a:ext cx="2721" cy="311616"/>
            </a:xfrm>
            <a:prstGeom prst="straightConnector1">
              <a:avLst/>
            </a:prstGeom>
            <a:noFill/>
            <a:ln w="41275" algn="ctr">
              <a:solidFill>
                <a:srgbClr val="4A7EBB"/>
              </a:solidFill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360" name="Connecteur droit avec flèche 8">
              <a:extLst>
                <a:ext uri="{FF2B5EF4-FFF2-40B4-BE49-F238E27FC236}">
                  <a16:creationId xmlns:a16="http://schemas.microsoft.com/office/drawing/2014/main" id="{77DCC054-B413-4EFC-9AE2-A56DEB98F0EC}"/>
                </a:ext>
              </a:extLst>
            </p:cNvPr>
            <p:cNvCxnSpPr>
              <a:cxnSpLocks noChangeShapeType="1"/>
              <a:endCxn id="37" idx="1"/>
            </p:cNvCxnSpPr>
            <p:nvPr/>
          </p:nvCxnSpPr>
          <p:spPr bwMode="auto">
            <a:xfrm>
              <a:off x="4212449" y="5924181"/>
              <a:ext cx="1053067" cy="533353"/>
            </a:xfrm>
            <a:prstGeom prst="straightConnector1">
              <a:avLst/>
            </a:prstGeom>
            <a:noFill/>
            <a:ln w="41275" algn="ctr">
              <a:solidFill>
                <a:srgbClr val="4A7EBB"/>
              </a:solidFill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361" name="Connecteur en angle 34">
              <a:extLst>
                <a:ext uri="{FF2B5EF4-FFF2-40B4-BE49-F238E27FC236}">
                  <a16:creationId xmlns:a16="http://schemas.microsoft.com/office/drawing/2014/main" id="{E4B8B7ED-A51D-4DBB-98A2-A7A85807953B}"/>
                </a:ext>
              </a:extLst>
            </p:cNvPr>
            <p:cNvCxnSpPr>
              <a:cxnSpLocks noChangeShapeType="1"/>
              <a:stCxn id="17" idx="3"/>
              <a:endCxn id="21" idx="3"/>
            </p:cNvCxnSpPr>
            <p:nvPr/>
          </p:nvCxnSpPr>
          <p:spPr bwMode="auto">
            <a:xfrm>
              <a:off x="6723509" y="2128526"/>
              <a:ext cx="1880939" cy="3305609"/>
            </a:xfrm>
            <a:prstGeom prst="bentConnector3">
              <a:avLst>
                <a:gd name="adj1" fmla="val 112153"/>
              </a:avLst>
            </a:prstGeom>
            <a:noFill/>
            <a:ln w="41275" algn="ctr">
              <a:solidFill>
                <a:srgbClr val="4A7EBB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362" name="Connecteur en angle 9215">
              <a:extLst>
                <a:ext uri="{FF2B5EF4-FFF2-40B4-BE49-F238E27FC236}">
                  <a16:creationId xmlns:a16="http://schemas.microsoft.com/office/drawing/2014/main" id="{F8AFB180-DC21-466A-BB42-E314386D9BE1}"/>
                </a:ext>
              </a:extLst>
            </p:cNvPr>
            <p:cNvCxnSpPr>
              <a:cxnSpLocks noChangeShapeType="1"/>
              <a:stCxn id="21" idx="0"/>
              <a:endCxn id="18" idx="3"/>
            </p:cNvCxnSpPr>
            <p:nvPr/>
          </p:nvCxnSpPr>
          <p:spPr bwMode="auto">
            <a:xfrm rot="16200000" flipV="1">
              <a:off x="4954555" y="3077594"/>
              <a:ext cx="1242434" cy="2726645"/>
            </a:xfrm>
            <a:prstGeom prst="bentConnector2">
              <a:avLst/>
            </a:prstGeom>
            <a:noFill/>
            <a:ln w="41275" algn="ctr">
              <a:solidFill>
                <a:srgbClr val="4A7EBB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9214601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120" y="1556792"/>
            <a:ext cx="8136904" cy="43204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62475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B0FCF6-8971-4C5B-9773-BA48A14DC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103" y="8960"/>
            <a:ext cx="8935277" cy="888869"/>
          </a:xfrm>
        </p:spPr>
        <p:txBody>
          <a:bodyPr/>
          <a:lstStyle/>
          <a:p>
            <a:r>
              <a:rPr lang="fr-FR" sz="2000" dirty="0"/>
              <a:t>Organisation d’un programme d’amélioration des pratiques</a:t>
            </a:r>
            <a:br>
              <a:rPr lang="fr-FR" sz="2000" dirty="0"/>
            </a:br>
            <a:r>
              <a:rPr lang="fr-FR" sz="1800" dirty="0"/>
              <a:t>Les questions à aborder à partir des étapes de la  prévention et de la prise en charge des moments de violence….</a:t>
            </a:r>
            <a:endParaRPr lang="fr-FR" sz="28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02AC3A0-B7B2-4B6E-86A8-CA425177F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522" y="1255643"/>
            <a:ext cx="8935277" cy="4114800"/>
          </a:xfrm>
        </p:spPr>
        <p:txBody>
          <a:bodyPr/>
          <a:lstStyle/>
          <a:p>
            <a:r>
              <a:rPr lang="fr-FR" sz="1600" dirty="0">
                <a:solidFill>
                  <a:srgbClr val="C00000"/>
                </a:solidFill>
              </a:rPr>
              <a:t>Thème</a:t>
            </a:r>
            <a:r>
              <a:rPr lang="fr-FR" sz="1600" b="0" dirty="0"/>
              <a:t> : porteur d’amélioration pour les patients, choisi par les professionnels concernés</a:t>
            </a:r>
          </a:p>
          <a:p>
            <a:r>
              <a:rPr lang="fr-FR" sz="1600" dirty="0">
                <a:solidFill>
                  <a:srgbClr val="C00000"/>
                </a:solidFill>
              </a:rPr>
              <a:t>Finalité : </a:t>
            </a:r>
            <a:r>
              <a:rPr lang="fr-FR" sz="1600" b="0" dirty="0"/>
              <a:t>elle précise pour ce thème ce que les professionnels souhaitent améliorer. Elle est ensuite déclinée en objectifs opérationnels après analyse fine des besoins des professionnels concernés</a:t>
            </a:r>
          </a:p>
          <a:p>
            <a:r>
              <a:rPr lang="fr-FR" sz="1600" dirty="0">
                <a:solidFill>
                  <a:srgbClr val="C00000"/>
                </a:solidFill>
              </a:rPr>
              <a:t>Analyse des besoins. Etat de la pratique, individuel et collectif </a:t>
            </a:r>
            <a:r>
              <a:rPr lang="fr-FR" sz="1600" dirty="0"/>
              <a:t>: </a:t>
            </a:r>
            <a:r>
              <a:rPr lang="fr-FR" sz="1600" b="0" dirty="0"/>
              <a:t>Pré test de connaissances à faire , analyse de pratiques, analyse de cas réels, cas simulés, analyse d’évènements indésirables, QCM, publications, données de santé publique…</a:t>
            </a:r>
          </a:p>
          <a:p>
            <a:r>
              <a:rPr lang="fr-FR" sz="1600" dirty="0">
                <a:solidFill>
                  <a:srgbClr val="C00000"/>
                </a:solidFill>
              </a:rPr>
              <a:t>Contenus/références. </a:t>
            </a:r>
            <a:r>
              <a:rPr lang="fr-FR" sz="1600" b="0" dirty="0"/>
              <a:t>Références à citer…. explicites, adaptées, actualisées, en cohérence avec les textes réglementaires et les références/recommandations/procédures des conseils professionnels, sociétés savantes, agences sanitaires…</a:t>
            </a:r>
          </a:p>
          <a:p>
            <a:r>
              <a:rPr lang="fr-FR" sz="1600" dirty="0">
                <a:solidFill>
                  <a:srgbClr val="C00000"/>
                </a:solidFill>
              </a:rPr>
              <a:t>Cible,</a:t>
            </a:r>
            <a:r>
              <a:rPr lang="fr-FR" sz="1600" b="0" dirty="0">
                <a:solidFill>
                  <a:srgbClr val="C00000"/>
                </a:solidFill>
              </a:rPr>
              <a:t> </a:t>
            </a:r>
            <a:r>
              <a:rPr lang="fr-FR" sz="1600" b="0" dirty="0"/>
              <a:t>cohérente avec le thème et les besoins</a:t>
            </a:r>
          </a:p>
          <a:p>
            <a:r>
              <a:rPr lang="fr-FR" sz="1600" dirty="0">
                <a:solidFill>
                  <a:srgbClr val="C00000"/>
                </a:solidFill>
              </a:rPr>
              <a:t>Objectifs, compétences attendues : </a:t>
            </a:r>
            <a:r>
              <a:rPr lang="fr-FR" sz="1600" b="0" dirty="0"/>
              <a:t>objectifs formulés autour des compétences des professionnels, explicites en termes d’amélioration des pratiques, utiles pragmatiques, faisables ; ils sont opérationnels. Déclinaison à partir de la finalité et du thème concerné. </a:t>
            </a:r>
          </a:p>
          <a:p>
            <a:r>
              <a:rPr lang="fr-FR" sz="1600" dirty="0">
                <a:solidFill>
                  <a:srgbClr val="C00000"/>
                </a:solidFill>
              </a:rPr>
              <a:t>Méthodes pédagogiques, existants et outils à construire. </a:t>
            </a:r>
            <a:r>
              <a:rPr lang="fr-FR" sz="1600" b="0" dirty="0"/>
              <a:t>A construire par l’équipe à l’aide des références et des trames à disposition ; à s’approprier en prenant en compte la pratique des soignants. En réponse aux objectifs</a:t>
            </a:r>
          </a:p>
          <a:p>
            <a:r>
              <a:rPr lang="fr-FR" sz="1600" dirty="0">
                <a:solidFill>
                  <a:srgbClr val="C00000"/>
                </a:solidFill>
              </a:rPr>
              <a:t>Suivi, évaluations à distance. </a:t>
            </a:r>
            <a:r>
              <a:rPr lang="fr-FR" sz="1600" b="0" dirty="0"/>
              <a:t>Indicateurs  de suivi identifiés, cohérents avec les objectifs. Post test à faire, audits de suivi…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010AA20-8E5C-428D-A398-9B94F3985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D9DBF7-E18F-49C2-99F4-62B61CB371E1}" type="slidenum">
              <a:rPr lang="fr-FR" smtClean="0"/>
              <a:pPr>
                <a:defRPr/>
              </a:pPr>
              <a:t>11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18327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7438189"/>
              </p:ext>
            </p:extLst>
          </p:nvPr>
        </p:nvGraphicFramePr>
        <p:xfrm>
          <a:off x="125502" y="146643"/>
          <a:ext cx="8884026" cy="66242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442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2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26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Facteurs g</a:t>
                      </a:r>
                      <a:r>
                        <a:rPr lang="fr-FR" altLang="fr-FR" sz="1200" b="1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fr-FR" altLang="fr-FR" sz="1200" b="1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raux</a:t>
                      </a:r>
                      <a:endParaRPr lang="fr-FR" sz="12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Facteurs sp</a:t>
                      </a:r>
                      <a:r>
                        <a:rPr lang="fr-FR" altLang="fr-FR" sz="1200" b="1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cifiques</a:t>
                      </a:r>
                      <a:endParaRPr lang="fr-FR" sz="12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9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Facteurs </a:t>
                      </a:r>
                      <a:r>
                        <a:rPr lang="fr-FR" altLang="fr-FR" sz="12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socio-d</a:t>
                      </a:r>
                      <a:r>
                        <a:rPr lang="fr-FR" altLang="fr-FR" sz="1200" b="1" dirty="0" err="1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mographiques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Diagnostic actuel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9352">
                <a:tc>
                  <a:txBody>
                    <a:bodyPr/>
                    <a:lstStyle/>
                    <a:p>
                      <a:pPr algn="just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Age jeune &lt; 40 ans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eaLnBrk="0" hangingPunct="0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Genre masculin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eaLnBrk="0" hangingPunct="0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Statut 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conomique pr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caire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eaLnBrk="0" hangingPunct="0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 niveau d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’é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ducation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eaLnBrk="0" hangingPunct="0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libat</a:t>
                      </a:r>
                      <a:endParaRPr lang="fr-FR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Schizophr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nies de forme parano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ï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eaLnBrk="0" hangingPunct="0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Abus ou d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pendance aux substances </a:t>
                      </a:r>
                      <a:r>
                        <a:rPr lang="fr-FR" altLang="fr-FR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psycho-actives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altLang="fr-FR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comorbide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eaLnBrk="0" hangingPunct="0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Personnalit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antisociale </a:t>
                      </a:r>
                      <a:r>
                        <a:rPr lang="fr-FR" altLang="fr-FR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comorbide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(h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ï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dophr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nie)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fr-FR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9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</a:t>
                      </a:r>
                      <a:r>
                        <a:rPr lang="fr-FR" altLang="fr-FR" sz="1200" b="1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lang="fr-FR" altLang="fr-FR" sz="1200" b="1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dents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Symptômes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2190">
                <a:tc>
                  <a:txBody>
                    <a:bodyPr/>
                    <a:lstStyle/>
                    <a:p>
                      <a:pPr algn="just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dents personnels et familiaux judiciaires, de violence envers autrui ou d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’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incarc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ration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eaLnBrk="0" hangingPunct="0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dents d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’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abus ou de d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pendance 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à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’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alcool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eaLnBrk="0" hangingPunct="0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dents de 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« 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troubles des conduites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 »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dans l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’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enfance ou 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à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’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adolescence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eaLnBrk="0" hangingPunct="0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dents de </a:t>
                      </a:r>
                      <a:r>
                        <a:rPr lang="fr-FR" altLang="fr-FR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victimation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eaLnBrk="0" hangingPunct="0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Retard mental 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Symptomatologie psychotique positive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eaLnBrk="0" hangingPunct="0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 d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lirantes de pers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cution, de m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galomanie, de mysticisme, Syndrome d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’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influence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eaLnBrk="0" hangingPunct="0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Rêveries diurnes d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’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agresser autrui, id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ation et pratiques perverses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eaLnBrk="0" hangingPunct="0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Menaces 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crites ou verbales 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voquant un sc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nario de passage 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à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’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acte en cours de constitution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eaLnBrk="0" hangingPunct="0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Fascination pour les armes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eaLnBrk="0" hangingPunct="0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fiance et r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ticence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eaLnBrk="0" hangingPunct="0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Participation 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motionnelle intense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eaLnBrk="0" hangingPunct="0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Retrait social, 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moussement affectif, d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sorganisation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eaLnBrk="0" hangingPunct="0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es, fantasmes et propos de violence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eaLnBrk="0" hangingPunct="0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 suicidaires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eaLnBrk="0" hangingPunct="0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Symptomatologie d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pressive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eaLnBrk="0" hangingPunct="0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Dysfonctionnement frontal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74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Facteurs contextuels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Facteurs de risque li</a:t>
                      </a:r>
                      <a:r>
                        <a:rPr lang="fr-FR" altLang="fr-FR" sz="1200" b="1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 aux soins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8012">
                <a:tc>
                  <a:txBody>
                    <a:bodyPr/>
                    <a:lstStyle/>
                    <a:p>
                      <a:pPr algn="just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Etre victime de violence dans l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’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ann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eaLnBrk="0" hangingPunct="0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Divorce ou s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paration dans l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’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ann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 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eaLnBrk="0" hangingPunct="0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Sans emploi dans l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’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ann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fr-FR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faut d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’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è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 aux soins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eaLnBrk="0" hangingPunct="0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Incapacit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à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demander de l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’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aide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eaLnBrk="0" hangingPunct="0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 des troubles et faiblesse de l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’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insight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eaLnBrk="0" hangingPunct="0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Longue dur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 de psychose non trait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eaLnBrk="0" hangingPunct="0"/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« 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Pseudo-alliance th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rapeutique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 »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eaLnBrk="0" hangingPunct="0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Rupture du suivi psychiatrique 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eaLnBrk="0" hangingPunct="0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Non-observance m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dicamenteuse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eaLnBrk="0" hangingPunct="0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Insuffisance du suivi au d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cours imm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diat d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’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une hospitalisation</a:t>
                      </a:r>
                      <a:endParaRPr lang="fr-FR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9960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xfrm>
            <a:off x="7162800" y="6477000"/>
            <a:ext cx="1905000" cy="457200"/>
          </a:xfrm>
        </p:spPr>
        <p:txBody>
          <a:bodyPr/>
          <a:lstStyle/>
          <a:p>
            <a:fld id="{46506ACF-11A5-4C2F-89D6-731E6DFCB4A4}" type="slidenum">
              <a:rPr lang="fr-FR" smtClean="0"/>
              <a:t>3</a:t>
            </a:fld>
            <a:endParaRPr lang="fr-FR" dirty="0"/>
          </a:p>
        </p:txBody>
      </p:sp>
      <p:graphicFrame>
        <p:nvGraphicFramePr>
          <p:cNvPr id="48" name="Tableau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203929"/>
              </p:ext>
            </p:extLst>
          </p:nvPr>
        </p:nvGraphicFramePr>
        <p:xfrm>
          <a:off x="179289" y="288643"/>
          <a:ext cx="8884026" cy="579839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442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2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30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Facteurs g</a:t>
                      </a:r>
                      <a:r>
                        <a:rPr lang="fr-FR" altLang="fr-FR" sz="1200" b="1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fr-FR" altLang="fr-FR" sz="1200" b="1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raux</a:t>
                      </a:r>
                      <a:endParaRPr lang="fr-FR" sz="12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Facteurs sp</a:t>
                      </a:r>
                      <a:r>
                        <a:rPr lang="fr-FR" altLang="fr-FR" sz="1200" b="1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cifiques</a:t>
                      </a:r>
                      <a:endParaRPr lang="fr-FR" sz="12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7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Facteurs </a:t>
                      </a:r>
                      <a:r>
                        <a:rPr lang="fr-FR" altLang="fr-FR" sz="12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socio-d</a:t>
                      </a:r>
                      <a:r>
                        <a:rPr lang="fr-FR" altLang="fr-FR" sz="1200" b="1" dirty="0" err="1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mographiques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Diagnostic actuel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12129">
                <a:tc>
                  <a:txBody>
                    <a:bodyPr/>
                    <a:lstStyle/>
                    <a:p>
                      <a:pPr algn="just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Age jeune &lt; 40 ans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eaLnBrk="0" hangingPunct="0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Genre masculin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eaLnBrk="0" hangingPunct="0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Statut 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conomique pr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caire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eaLnBrk="0" hangingPunct="0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Faible niveau d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’é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ducation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eaLnBrk="0" hangingPunct="0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libat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endParaRPr lang="fr-FR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Trouble bipolaire type 1&gt; type 2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eaLnBrk="0" hangingPunct="0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Episode d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pressif caract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ris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eaLnBrk="0" hangingPunct="0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Abus ou d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pendance aux substances </a:t>
                      </a:r>
                      <a:r>
                        <a:rPr lang="fr-FR" altLang="fr-FR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psycho-actives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associ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eaLnBrk="0" hangingPunct="0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Personnalit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antisociale associ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eaLnBrk="0" hangingPunct="0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Etat mixte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eaLnBrk="0" hangingPunct="0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Episodes d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pressifs r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currents brefs</a:t>
                      </a:r>
                      <a:endParaRPr lang="fr-FR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</a:t>
                      </a:r>
                      <a:r>
                        <a:rPr lang="fr-FR" altLang="fr-FR" sz="1200" b="1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lang="fr-FR" altLang="fr-FR" sz="1200" b="1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dents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Symptômes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13995">
                <a:tc>
                  <a:txBody>
                    <a:bodyPr/>
                    <a:lstStyle/>
                    <a:p>
                      <a:pPr algn="just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dents personnels et familiaux judiciaires, de violence envers autrui ou d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’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incarc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ration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eaLnBrk="0" hangingPunct="0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dent d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’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abus ou de d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pendance 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à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’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alcool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eaLnBrk="0" hangingPunct="0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dent de 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« 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troubles des conduites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 »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dans l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’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enfance ou 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à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’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adolescence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eaLnBrk="0" hangingPunct="0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dents de </a:t>
                      </a:r>
                      <a:r>
                        <a:rPr lang="fr-FR" altLang="fr-FR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victimation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 d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lirantes de ruine, de culpabilit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de grandeur ou m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galomaniaques ou id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 d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lirantes non congruentes 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à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’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humeur, pers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cution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eaLnBrk="0" hangingPunct="0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Impulsivit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hostilit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eaLnBrk="0" hangingPunct="0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Symptomatologie m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lancolique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eaLnBrk="0" hangingPunct="0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 suicidaires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eaLnBrk="0" hangingPunct="0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joration de l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’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avenir, incurabilit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27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Facteurs contextuels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fr-F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Facteurs de risque li</a:t>
                      </a:r>
                      <a:r>
                        <a:rPr lang="fr-FR" altLang="fr-FR" sz="1200" b="1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 aux soins</a:t>
                      </a:r>
                      <a:endParaRPr lang="fr-F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15861">
                <a:tc>
                  <a:txBody>
                    <a:bodyPr/>
                    <a:lstStyle/>
                    <a:p>
                      <a:pPr algn="just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Etre victime de violence dans l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’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ann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eaLnBrk="0" hangingPunct="0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Divorce ou s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paration dans l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’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ann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 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eaLnBrk="0" hangingPunct="0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Sans emploi dans l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’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ann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fr-FR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faut d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’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è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 aux soins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eaLnBrk="0" hangingPunct="0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Incapacit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à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demander de l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’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aide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eaLnBrk="0" hangingPunct="0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 des troubles et faiblesse de l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’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insight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eaLnBrk="0" hangingPunct="0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Dur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 d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’é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volution avant le diagnostic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eaLnBrk="0" hangingPunct="0"/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« 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Pseudo-alliance th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rapeutique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 »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eaLnBrk="0" hangingPunct="0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Rupture du suivi psychiatrique 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eaLnBrk="0" hangingPunct="0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Non-observance m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dicamenteuse</a:t>
                      </a:r>
                      <a:endParaRPr lang="fr-FR" alt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eaLnBrk="0" hangingPunct="0"/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Insuffisance du suivi au d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cours imm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é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diat d</a:t>
                      </a:r>
                      <a:r>
                        <a:rPr lang="fr-FR" altLang="fr-FR" sz="1200" dirty="0">
                          <a:cs typeface="Arial" panose="020B0604020202020204" pitchFamily="34" charset="0"/>
                        </a:rPr>
                        <a:t>’</a:t>
                      </a:r>
                      <a:r>
                        <a:rPr lang="fr-FR" altLang="fr-FR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une hospitalisation</a:t>
                      </a:r>
                      <a:endParaRPr lang="fr-FR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4614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/>
              <a:t>Définition générale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z="2400" b="1" dirty="0">
                <a:latin typeface="Calibri" panose="020F0502020204030204" pitchFamily="34" charset="0"/>
                <a:cs typeface="Calibri" panose="020F0502020204030204" pitchFamily="34" charset="0"/>
              </a:rPr>
              <a:t>Article L. 3222-5-1 du code de la santé publique :</a:t>
            </a:r>
          </a:p>
          <a:p>
            <a:pPr marL="0" lvl="0" indent="0">
              <a:buNone/>
            </a:pPr>
            <a:endParaRPr lang="fr-FR" sz="2400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buNone/>
            </a:pP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« L'isolement et la contention sont des </a:t>
            </a:r>
            <a:r>
              <a:rPr lang="fr-FR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pratiques de dernier recours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. Il ne peut y être procédé que pour </a:t>
            </a:r>
            <a:r>
              <a:rPr lang="fr-FR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prévenir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 un dommage immédiat ou imminent pour le patient ou autrui, sur </a:t>
            </a:r>
            <a:r>
              <a:rPr lang="fr-FR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décision</a:t>
            </a:r>
            <a:r>
              <a:rPr lang="fr-FR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d'un psychiatre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, prise pour une </a:t>
            </a:r>
            <a:r>
              <a:rPr lang="fr-FR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durée limitée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. Leur mise en œuvre doit faire l'objet d'une </a:t>
            </a:r>
            <a:r>
              <a:rPr lang="fr-FR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surveillance stricte 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confiée par l'établissement à des professionnels de santé désignés à cette fin. »</a:t>
            </a:r>
          </a:p>
          <a:p>
            <a:endParaRPr lang="fr-FR" dirty="0"/>
          </a:p>
        </p:txBody>
      </p:sp>
      <p:sp>
        <p:nvSpPr>
          <p:cNvPr id="6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xfrm>
            <a:off x="7162800" y="6477000"/>
            <a:ext cx="1905000" cy="457200"/>
          </a:xfrm>
        </p:spPr>
        <p:txBody>
          <a:bodyPr/>
          <a:lstStyle/>
          <a:p>
            <a:fld id="{46506ACF-11A5-4C2F-89D6-731E6DFCB4A4}" type="slidenum">
              <a:rPr lang="fr-FR" smtClean="0"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7203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5835" y="0"/>
            <a:ext cx="8713693" cy="898358"/>
          </a:xfrm>
        </p:spPr>
        <p:txBody>
          <a:bodyPr/>
          <a:lstStyle/>
          <a:p>
            <a:r>
              <a:rPr lang="fr-FR" sz="2400" dirty="0"/>
              <a:t>Les points traités par les recommandations de la HAS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53419" y="742819"/>
            <a:ext cx="6366756" cy="4904164"/>
          </a:xfrm>
        </p:spPr>
        <p:txBody>
          <a:bodyPr>
            <a:no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fr-FR" sz="23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2200" b="0" dirty="0">
                <a:latin typeface="Calibri" panose="020F0502020204030204" pitchFamily="34" charset="0"/>
                <a:cs typeface="Calibri" panose="020F0502020204030204" pitchFamily="34" charset="0"/>
              </a:rPr>
              <a:t>Définitions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2200" b="0" dirty="0">
                <a:latin typeface="Calibri" panose="020F0502020204030204" pitchFamily="34" charset="0"/>
                <a:cs typeface="Calibri" panose="020F0502020204030204" pitchFamily="34" charset="0"/>
              </a:rPr>
              <a:t>Indications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2200" b="0" dirty="0">
                <a:latin typeface="Calibri" panose="020F0502020204030204" pitchFamily="34" charset="0"/>
                <a:cs typeface="Calibri" panose="020F0502020204030204" pitchFamily="34" charset="0"/>
              </a:rPr>
              <a:t>Quels patients concernés ?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2200" b="0" dirty="0">
                <a:latin typeface="Calibri" panose="020F0502020204030204" pitchFamily="34" charset="0"/>
                <a:cs typeface="Calibri" panose="020F0502020204030204" pitchFamily="34" charset="0"/>
              </a:rPr>
              <a:t>Exception en situation d’urgence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2200" b="0" dirty="0">
                <a:latin typeface="Calibri" panose="020F0502020204030204" pitchFamily="34" charset="0"/>
                <a:cs typeface="Calibri" panose="020F0502020204030204" pitchFamily="34" charset="0"/>
              </a:rPr>
              <a:t>Mise en œuvre et lieu de mise en œuvre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2200" b="0" dirty="0">
                <a:latin typeface="Calibri" panose="020F0502020204030204" pitchFamily="34" charset="0"/>
                <a:cs typeface="Calibri" panose="020F0502020204030204" pitchFamily="34" charset="0"/>
              </a:rPr>
              <a:t>Prescriptions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2200" b="0" dirty="0">
                <a:latin typeface="Calibri" panose="020F0502020204030204" pitchFamily="34" charset="0"/>
                <a:cs typeface="Calibri" panose="020F0502020204030204" pitchFamily="34" charset="0"/>
              </a:rPr>
              <a:t>Surveillance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2200" b="0" dirty="0">
                <a:latin typeface="Calibri" panose="020F0502020204030204" pitchFamily="34" charset="0"/>
                <a:cs typeface="Calibri" panose="020F0502020204030204" pitchFamily="34" charset="0"/>
              </a:rPr>
              <a:t>Contention et prévention thromboembolique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2200" b="0" dirty="0">
                <a:latin typeface="Calibri" panose="020F0502020204030204" pitchFamily="34" charset="0"/>
                <a:cs typeface="Calibri" panose="020F0502020204030204" pitchFamily="34" charset="0"/>
              </a:rPr>
              <a:t>Information du patient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2200" b="0" dirty="0">
                <a:latin typeface="Calibri" panose="020F0502020204030204" pitchFamily="34" charset="0"/>
                <a:cs typeface="Calibri" panose="020F0502020204030204" pitchFamily="34" charset="0"/>
              </a:rPr>
              <a:t>Levée de la mesure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2200" b="0" dirty="0">
                <a:latin typeface="Calibri" panose="020F0502020204030204" pitchFamily="34" charset="0"/>
                <a:cs typeface="Calibri" panose="020F0502020204030204" pitchFamily="34" charset="0"/>
              </a:rPr>
              <a:t>Reprise avec le patient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2200" b="0" dirty="0">
                <a:latin typeface="Calibri" panose="020F0502020204030204" pitchFamily="34" charset="0"/>
                <a:cs typeface="Calibri" panose="020F0502020204030204" pitchFamily="34" charset="0"/>
              </a:rPr>
              <a:t>Temps de reprise en équipe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2200" b="0" dirty="0">
                <a:latin typeface="Calibri" panose="020F0502020204030204" pitchFamily="34" charset="0"/>
                <a:cs typeface="Calibri" panose="020F0502020204030204" pitchFamily="34" charset="0"/>
              </a:rPr>
              <a:t>Définir une politique d’établissement</a:t>
            </a:r>
          </a:p>
        </p:txBody>
      </p:sp>
      <p:sp>
        <p:nvSpPr>
          <p:cNvPr id="6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xfrm>
            <a:off x="7162800" y="6477000"/>
            <a:ext cx="1905000" cy="457200"/>
          </a:xfrm>
        </p:spPr>
        <p:txBody>
          <a:bodyPr/>
          <a:lstStyle/>
          <a:p>
            <a:fld id="{46506ACF-11A5-4C2F-89D6-731E6DFCB4A4}" type="slidenum">
              <a:rPr lang="fr-FR" smtClean="0"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2633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1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90" y="90015"/>
            <a:ext cx="9063318" cy="619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xfrm>
            <a:off x="7162800" y="6477000"/>
            <a:ext cx="1905000" cy="457200"/>
          </a:xfrm>
        </p:spPr>
        <p:txBody>
          <a:bodyPr/>
          <a:lstStyle/>
          <a:p>
            <a:fld id="{46506ACF-11A5-4C2F-89D6-731E6DFCB4A4}" type="slidenum">
              <a:rPr lang="fr-FR" smtClean="0"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8420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231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8918"/>
            <a:ext cx="9144000" cy="597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xfrm>
            <a:off x="7162800" y="6477000"/>
            <a:ext cx="1905000" cy="457200"/>
          </a:xfrm>
        </p:spPr>
        <p:txBody>
          <a:bodyPr/>
          <a:lstStyle/>
          <a:p>
            <a:fld id="{46506ACF-11A5-4C2F-89D6-731E6DFCB4A4}" type="slidenum">
              <a:rPr lang="fr-FR" smtClean="0"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29312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02FA9A2-6254-479A-A0EC-463F9F051395}"/>
              </a:ext>
            </a:extLst>
          </p:cNvPr>
          <p:cNvSpPr/>
          <p:nvPr/>
        </p:nvSpPr>
        <p:spPr>
          <a:xfrm>
            <a:off x="0" y="0"/>
            <a:ext cx="4572000" cy="3429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800" dirty="0">
              <a:solidFill>
                <a:prstClr val="white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C7919B-4F8E-401C-A276-735F32D9D052}"/>
              </a:ext>
            </a:extLst>
          </p:cNvPr>
          <p:cNvSpPr/>
          <p:nvPr/>
        </p:nvSpPr>
        <p:spPr>
          <a:xfrm>
            <a:off x="4572000" y="0"/>
            <a:ext cx="4572000" cy="3429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800" dirty="0">
              <a:solidFill>
                <a:prstClr val="white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251DDE5-3C78-431F-83D1-658CCA15727D}"/>
              </a:ext>
            </a:extLst>
          </p:cNvPr>
          <p:cNvSpPr/>
          <p:nvPr/>
        </p:nvSpPr>
        <p:spPr>
          <a:xfrm>
            <a:off x="4572000" y="3429000"/>
            <a:ext cx="4572000" cy="3429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11200" eaLnBrk="1" fontAlgn="auto" hangingPunct="1">
              <a:lnSpc>
                <a:spcPct val="90000"/>
              </a:lnSpc>
              <a:spcAft>
                <a:spcPct val="35000"/>
              </a:spcAft>
              <a:defRPr/>
            </a:pPr>
            <a:endParaRPr lang="fr-FR" sz="1800" dirty="0">
              <a:solidFill>
                <a:prstClr val="white"/>
              </a:solidFill>
            </a:endParaRPr>
          </a:p>
        </p:txBody>
      </p:sp>
      <p:sp>
        <p:nvSpPr>
          <p:cNvPr id="2" name="Ellipse 8">
            <a:extLst>
              <a:ext uri="{FF2B5EF4-FFF2-40B4-BE49-F238E27FC236}">
                <a16:creationId xmlns:a16="http://schemas.microsoft.com/office/drawing/2014/main" id="{0CD5D0B4-E8A3-4812-B424-3EACE7416916}"/>
              </a:ext>
            </a:extLst>
          </p:cNvPr>
          <p:cNvSpPr/>
          <p:nvPr/>
        </p:nvSpPr>
        <p:spPr>
          <a:xfrm>
            <a:off x="3289300" y="2636838"/>
            <a:ext cx="2605088" cy="170338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25400" tIns="25400" rIns="25400" bIns="25400" spcCol="1270" anchor="ctr"/>
          <a:lstStyle/>
          <a:p>
            <a:pPr algn="ctr" defTabSz="889000" eaLnBrk="1" fontAlgn="auto" hangingPunct="1">
              <a:lnSpc>
                <a:spcPct val="90000"/>
              </a:lnSpc>
              <a:spcAft>
                <a:spcPct val="35000"/>
              </a:spcAft>
              <a:defRPr/>
            </a:pPr>
            <a:endParaRPr lang="fr-FR" sz="1400" b="1" dirty="0"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B5D44720-E48D-4A58-A9B0-7F4572F140E9}"/>
              </a:ext>
            </a:extLst>
          </p:cNvPr>
          <p:cNvSpPr txBox="1"/>
          <p:nvPr/>
        </p:nvSpPr>
        <p:spPr>
          <a:xfrm>
            <a:off x="3032125" y="549275"/>
            <a:ext cx="3052763" cy="1168400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fr-FR"/>
            </a:defPPr>
            <a:lvl1pPr>
              <a:defRPr sz="12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solidFill>
                  <a:srgbClr val="4F81BD">
                    <a:lumMod val="75000"/>
                  </a:srgbClr>
                </a:solidFill>
                <a:latin typeface="Calibri"/>
                <a:ea typeface="+mn-ea"/>
              </a:rPr>
              <a:t>Accueil – Plaquette d’info différenciée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solidFill>
                  <a:srgbClr val="4F81BD">
                    <a:lumMod val="75000"/>
                  </a:srgbClr>
                </a:solidFill>
                <a:latin typeface="Calibri"/>
                <a:ea typeface="+mn-ea"/>
              </a:rPr>
              <a:t>selon modèle d’hospitalisation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solidFill>
                  <a:srgbClr val="4F81BD">
                    <a:lumMod val="75000"/>
                  </a:srgbClr>
                </a:solidFill>
                <a:latin typeface="Calibri"/>
                <a:ea typeface="+mn-ea"/>
              </a:rPr>
              <a:t>Évaluation </a:t>
            </a:r>
            <a:r>
              <a:rPr lang="fr-FR" sz="1400" dirty="0" err="1">
                <a:solidFill>
                  <a:srgbClr val="4F81BD">
                    <a:lumMod val="75000"/>
                  </a:srgbClr>
                </a:solidFill>
                <a:latin typeface="Calibri"/>
                <a:ea typeface="+mn-ea"/>
              </a:rPr>
              <a:t>pluriprofessionnelle</a:t>
            </a:r>
            <a:endParaRPr lang="fr-FR" sz="1400" dirty="0">
              <a:solidFill>
                <a:srgbClr val="4F81BD">
                  <a:lumMod val="75000"/>
                </a:srgbClr>
              </a:solidFill>
              <a:latin typeface="Calibri"/>
              <a:ea typeface="+mn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solidFill>
                  <a:srgbClr val="4F81BD">
                    <a:lumMod val="75000"/>
                  </a:srgbClr>
                </a:solidFill>
                <a:latin typeface="Calibri"/>
                <a:ea typeface="+mn-ea"/>
              </a:rPr>
              <a:t>Antécédents de vécu de violence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solidFill>
                  <a:srgbClr val="4F81BD">
                    <a:lumMod val="75000"/>
                  </a:srgbClr>
                </a:solidFill>
                <a:latin typeface="Calibri"/>
                <a:ea typeface="+mn-ea"/>
              </a:rPr>
              <a:t>Examen somatique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BBBE8DC9-4885-4560-AABD-E9C071CDFB2A}"/>
              </a:ext>
            </a:extLst>
          </p:cNvPr>
          <p:cNvSpPr txBox="1"/>
          <p:nvPr/>
        </p:nvSpPr>
        <p:spPr>
          <a:xfrm>
            <a:off x="7235825" y="2908300"/>
            <a:ext cx="1489075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dirty="0">
                <a:solidFill>
                  <a:srgbClr val="4F81BD">
                    <a:lumMod val="75000"/>
                  </a:srgbClr>
                </a:solidFill>
                <a:latin typeface="Calibri"/>
                <a:ea typeface="+mn-ea"/>
              </a:rPr>
              <a:t>Rassurer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dirty="0">
                <a:solidFill>
                  <a:srgbClr val="4F81BD">
                    <a:lumMod val="75000"/>
                  </a:srgbClr>
                </a:solidFill>
                <a:latin typeface="Calibri"/>
                <a:ea typeface="+mn-ea"/>
              </a:rPr>
              <a:t>Informer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dirty="0">
                <a:solidFill>
                  <a:srgbClr val="4F81BD">
                    <a:lumMod val="75000"/>
                  </a:srgbClr>
                </a:solidFill>
                <a:latin typeface="Calibri"/>
                <a:ea typeface="+mn-ea"/>
              </a:rPr>
              <a:t>Questionner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dirty="0">
                <a:solidFill>
                  <a:srgbClr val="4F81BD">
                    <a:lumMod val="75000"/>
                  </a:srgbClr>
                </a:solidFill>
                <a:latin typeface="Calibri"/>
                <a:ea typeface="+mn-ea"/>
              </a:rPr>
              <a:t>Être disponible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25FC1CC-E289-4E59-96FD-20B3C242760A}"/>
              </a:ext>
            </a:extLst>
          </p:cNvPr>
          <p:cNvSpPr/>
          <p:nvPr/>
        </p:nvSpPr>
        <p:spPr>
          <a:xfrm>
            <a:off x="6156325" y="5229225"/>
            <a:ext cx="2717800" cy="11112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defTabSz="711200" eaLnBrk="1" fontAlgn="auto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fr-FR" sz="2000" b="1" dirty="0">
                <a:solidFill>
                  <a:srgbClr val="1F497D"/>
                </a:solidFill>
                <a:latin typeface="Calibri"/>
                <a:ea typeface="+mn-ea"/>
              </a:rPr>
              <a:t>Projet thérapeutique</a:t>
            </a:r>
          </a:p>
          <a:p>
            <a:pPr algn="r" defTabSz="711200" eaLnBrk="1" fontAlgn="auto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fr-FR" sz="2000" b="1" dirty="0">
                <a:solidFill>
                  <a:srgbClr val="1F497D"/>
                </a:solidFill>
                <a:latin typeface="Calibri"/>
                <a:ea typeface="+mn-ea"/>
              </a:rPr>
              <a:t>individualisé</a:t>
            </a:r>
          </a:p>
          <a:p>
            <a:pPr algn="r" defTabSz="711200" eaLnBrk="1" fontAlgn="auto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fr-FR" sz="1800" dirty="0">
                <a:solidFill>
                  <a:srgbClr val="1F497D"/>
                </a:solidFill>
                <a:latin typeface="Calibri"/>
                <a:ea typeface="+mn-ea"/>
              </a:rPr>
              <a:t>Évolution par étapes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50C54B0-21F5-490A-8437-19A7C3E24FF1}"/>
              </a:ext>
            </a:extLst>
          </p:cNvPr>
          <p:cNvSpPr/>
          <p:nvPr/>
        </p:nvSpPr>
        <p:spPr>
          <a:xfrm>
            <a:off x="6607175" y="549275"/>
            <a:ext cx="2286000" cy="14176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defTabSz="711200" eaLnBrk="1" fontAlgn="auto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fr-FR" sz="2000" b="1" dirty="0">
                <a:solidFill>
                  <a:srgbClr val="1F497D"/>
                </a:solidFill>
                <a:latin typeface="Calibri"/>
                <a:ea typeface="+mn-ea"/>
              </a:rPr>
              <a:t>Soignants – Equipe</a:t>
            </a:r>
          </a:p>
          <a:p>
            <a:pPr algn="r" defTabSz="711200" eaLnBrk="1" fontAlgn="auto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fr-FR" sz="1800" dirty="0">
                <a:solidFill>
                  <a:srgbClr val="1F497D"/>
                </a:solidFill>
                <a:latin typeface="Calibri"/>
                <a:ea typeface="+mn-ea"/>
              </a:rPr>
              <a:t>Éthique</a:t>
            </a:r>
          </a:p>
          <a:p>
            <a:pPr algn="r" defTabSz="711200" eaLnBrk="1" fontAlgn="auto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fr-FR" sz="1800" dirty="0">
                <a:solidFill>
                  <a:srgbClr val="1F497D"/>
                </a:solidFill>
                <a:latin typeface="Calibri"/>
                <a:ea typeface="+mn-ea"/>
              </a:rPr>
              <a:t>Bientraitance</a:t>
            </a:r>
          </a:p>
          <a:p>
            <a:pPr algn="r" defTabSz="711200" eaLnBrk="1" fontAlgn="auto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fr-FR" sz="1800" dirty="0">
                <a:solidFill>
                  <a:srgbClr val="1F497D"/>
                </a:solidFill>
                <a:latin typeface="Calibri"/>
                <a:ea typeface="+mn-ea"/>
              </a:rPr>
              <a:t>Formation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FBADCCE-E519-4958-AE46-66CE2AC3C425}"/>
              </a:ext>
            </a:extLst>
          </p:cNvPr>
          <p:cNvSpPr/>
          <p:nvPr/>
        </p:nvSpPr>
        <p:spPr>
          <a:xfrm>
            <a:off x="250825" y="549275"/>
            <a:ext cx="2286000" cy="1417638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711200" eaLnBrk="1" fontAlgn="auto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fr-FR" sz="2000" b="1" dirty="0">
                <a:solidFill>
                  <a:srgbClr val="1F497D"/>
                </a:solidFill>
                <a:latin typeface="Calibri"/>
                <a:ea typeface="+mn-ea"/>
              </a:rPr>
              <a:t>Patient</a:t>
            </a:r>
          </a:p>
          <a:p>
            <a:pPr defTabSz="711200" eaLnBrk="1" fontAlgn="auto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fr-FR" sz="1800" dirty="0">
                <a:solidFill>
                  <a:srgbClr val="1F497D"/>
                </a:solidFill>
                <a:latin typeface="Calibri"/>
                <a:ea typeface="+mn-ea"/>
              </a:rPr>
              <a:t>Histoire</a:t>
            </a:r>
          </a:p>
          <a:p>
            <a:pPr defTabSz="711200" eaLnBrk="1" fontAlgn="auto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fr-FR" sz="1800" dirty="0">
                <a:solidFill>
                  <a:srgbClr val="1F497D"/>
                </a:solidFill>
                <a:latin typeface="Calibri"/>
                <a:ea typeface="+mn-ea"/>
              </a:rPr>
              <a:t>Ressources</a:t>
            </a:r>
          </a:p>
          <a:p>
            <a:pPr defTabSz="711200" eaLnBrk="1" fontAlgn="auto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fr-FR" sz="1800" dirty="0">
                <a:solidFill>
                  <a:srgbClr val="1F497D"/>
                </a:solidFill>
                <a:latin typeface="Calibri"/>
                <a:ea typeface="+mn-ea"/>
              </a:rPr>
              <a:t>Motivation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23022309-23C4-4220-AF65-A26DD91F46CD}"/>
              </a:ext>
            </a:extLst>
          </p:cNvPr>
          <p:cNvSpPr txBox="1"/>
          <p:nvPr/>
        </p:nvSpPr>
        <p:spPr>
          <a:xfrm>
            <a:off x="1928813" y="-26988"/>
            <a:ext cx="5313362" cy="36830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800" b="1" dirty="0">
                <a:solidFill>
                  <a:srgbClr val="1F497D"/>
                </a:solidFill>
                <a:latin typeface="Calibri"/>
                <a:ea typeface="+mn-ea"/>
              </a:rPr>
              <a:t>De l’accueil vers un projet thérapeutique individualisé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F5DE64-40EB-4174-9357-0C3E46F3DD33}"/>
              </a:ext>
            </a:extLst>
          </p:cNvPr>
          <p:cNvSpPr/>
          <p:nvPr/>
        </p:nvSpPr>
        <p:spPr>
          <a:xfrm>
            <a:off x="0" y="3429000"/>
            <a:ext cx="4572000" cy="3429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800" dirty="0">
              <a:solidFill>
                <a:prstClr val="white"/>
              </a:solidFill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DBD1E0C0-86CC-4879-ACFE-E76845EA15BA}"/>
              </a:ext>
            </a:extLst>
          </p:cNvPr>
          <p:cNvSpPr txBox="1"/>
          <p:nvPr/>
        </p:nvSpPr>
        <p:spPr>
          <a:xfrm>
            <a:off x="74613" y="3122613"/>
            <a:ext cx="2697162" cy="738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dirty="0">
                <a:solidFill>
                  <a:srgbClr val="4F81BD">
                    <a:lumMod val="75000"/>
                  </a:srgbClr>
                </a:solidFill>
                <a:latin typeface="Calibri"/>
                <a:ea typeface="+mn-ea"/>
              </a:rPr>
              <a:t>Accord et participation du patient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dirty="0">
                <a:solidFill>
                  <a:srgbClr val="4F81BD">
                    <a:lumMod val="75000"/>
                  </a:srgbClr>
                </a:solidFill>
                <a:latin typeface="Calibri"/>
                <a:ea typeface="+mn-ea"/>
              </a:rPr>
              <a:t>Accueil de l’entourage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dirty="0">
                <a:solidFill>
                  <a:srgbClr val="4F81BD">
                    <a:lumMod val="75000"/>
                  </a:srgbClr>
                </a:solidFill>
                <a:latin typeface="Calibri"/>
                <a:ea typeface="+mn-ea"/>
              </a:rPr>
              <a:t>Recueil de données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BA49DDC-31B5-4CB1-808C-AB280BBAA84F}"/>
              </a:ext>
            </a:extLst>
          </p:cNvPr>
          <p:cNvSpPr/>
          <p:nvPr/>
        </p:nvSpPr>
        <p:spPr>
          <a:xfrm>
            <a:off x="250825" y="5229225"/>
            <a:ext cx="2286000" cy="1419225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711200" eaLnBrk="1" fontAlgn="auto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fr-FR" sz="2000" b="1" dirty="0">
                <a:solidFill>
                  <a:srgbClr val="1F497D"/>
                </a:solidFill>
                <a:latin typeface="Calibri"/>
                <a:ea typeface="+mn-ea"/>
              </a:rPr>
              <a:t>Famille – Entourage</a:t>
            </a:r>
          </a:p>
          <a:p>
            <a:pPr defTabSz="711200" eaLnBrk="1" fontAlgn="auto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fr-FR" sz="1800" dirty="0">
                <a:solidFill>
                  <a:srgbClr val="1F497D"/>
                </a:solidFill>
                <a:latin typeface="Calibri"/>
                <a:ea typeface="+mn-ea"/>
              </a:rPr>
              <a:t>Vécu commun</a:t>
            </a:r>
          </a:p>
          <a:p>
            <a:pPr defTabSz="711200" eaLnBrk="1" fontAlgn="auto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fr-FR" sz="1800" dirty="0">
                <a:solidFill>
                  <a:srgbClr val="1F497D"/>
                </a:solidFill>
                <a:latin typeface="Calibri"/>
                <a:ea typeface="+mn-ea"/>
              </a:rPr>
              <a:t>Dynamique familiale </a:t>
            </a:r>
          </a:p>
          <a:p>
            <a:pPr defTabSz="711200" eaLnBrk="1" fontAlgn="auto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fr-FR" sz="1800" dirty="0">
                <a:solidFill>
                  <a:srgbClr val="1F497D"/>
                </a:solidFill>
                <a:latin typeface="Calibri"/>
                <a:ea typeface="+mn-ea"/>
              </a:rPr>
              <a:t>Attentes</a:t>
            </a:r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020C7DA9-B21E-465F-8498-2E3C3540AD61}"/>
              </a:ext>
            </a:extLst>
          </p:cNvPr>
          <p:cNvSpPr/>
          <p:nvPr/>
        </p:nvSpPr>
        <p:spPr>
          <a:xfrm>
            <a:off x="2938463" y="1916113"/>
            <a:ext cx="3240087" cy="302577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89000" eaLnBrk="1" fontAlgn="auto" hangingPunct="1">
              <a:lnSpc>
                <a:spcPct val="90000"/>
              </a:lnSpc>
              <a:spcAft>
                <a:spcPct val="35000"/>
              </a:spcAft>
              <a:defRPr/>
            </a:pPr>
            <a:endParaRPr lang="fr-FR" sz="1400" b="1" dirty="0">
              <a:solidFill>
                <a:srgbClr val="4F81BD">
                  <a:lumMod val="75000"/>
                </a:srgbClr>
              </a:solidFill>
            </a:endParaRPr>
          </a:p>
          <a:p>
            <a:pPr algn="ctr" defTabSz="889000" eaLnBrk="1" fontAlgn="auto" hangingPunct="1">
              <a:lnSpc>
                <a:spcPct val="90000"/>
              </a:lnSpc>
              <a:spcAft>
                <a:spcPct val="35000"/>
              </a:spcAft>
              <a:defRPr/>
            </a:pPr>
            <a:endParaRPr lang="fr-FR" sz="1400" b="1" dirty="0">
              <a:solidFill>
                <a:srgbClr val="4F81BD">
                  <a:lumMod val="75000"/>
                </a:srgbClr>
              </a:solidFill>
            </a:endParaRPr>
          </a:p>
          <a:p>
            <a:pPr algn="ctr" defTabSz="889000" eaLnBrk="1" fontAlgn="auto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fr-FR" sz="1400" b="1" dirty="0">
                <a:solidFill>
                  <a:srgbClr val="4F81BD">
                    <a:lumMod val="75000"/>
                  </a:srgbClr>
                </a:solidFill>
              </a:rPr>
              <a:t>Implication du patient</a:t>
            </a:r>
          </a:p>
          <a:p>
            <a:pPr algn="ctr" defTabSz="889000" eaLnBrk="1" fontAlgn="auto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fr-FR" sz="1400" b="1" dirty="0">
                <a:solidFill>
                  <a:srgbClr val="4F81BD">
                    <a:lumMod val="75000"/>
                  </a:srgbClr>
                </a:solidFill>
              </a:rPr>
              <a:t>Recueil du consentement</a:t>
            </a:r>
          </a:p>
          <a:p>
            <a:pPr algn="ctr" defTabSz="889000" eaLnBrk="1" fontAlgn="auto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fr-FR" sz="1400" b="1" dirty="0">
                <a:solidFill>
                  <a:srgbClr val="4F81BD">
                    <a:lumMod val="75000"/>
                  </a:srgbClr>
                </a:solidFill>
              </a:rPr>
              <a:t>Construction partagée d’objectifs et stratégies thérapeutiques</a:t>
            </a:r>
          </a:p>
          <a:p>
            <a:pPr algn="ctr" defTabSz="889000" eaLnBrk="1" fontAlgn="auto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fr-FR" sz="1400" b="1" dirty="0">
                <a:solidFill>
                  <a:srgbClr val="4F81BD">
                    <a:lumMod val="75000"/>
                  </a:srgbClr>
                </a:solidFill>
              </a:rPr>
              <a:t>Adhésion-observance </a:t>
            </a:r>
          </a:p>
          <a:p>
            <a:pPr algn="ctr" defTabSz="889000" eaLnBrk="1" fontAlgn="auto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fr-FR" sz="1400" b="1" dirty="0">
                <a:solidFill>
                  <a:srgbClr val="4F81BD">
                    <a:lumMod val="75000"/>
                  </a:srgbClr>
                </a:solidFill>
              </a:rPr>
              <a:t>Plan de prévention partagé</a:t>
            </a:r>
          </a:p>
          <a:p>
            <a:pPr algn="ctr" defTabSz="889000" eaLnBrk="1" fontAlgn="auto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fr-FR" sz="1400" b="1" dirty="0">
                <a:solidFill>
                  <a:srgbClr val="4F81BD">
                    <a:lumMod val="75000"/>
                  </a:srgbClr>
                </a:solidFill>
              </a:rPr>
              <a:t>Projet de vie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C56C773-B1E5-469B-925C-1D13BF04F4E2}"/>
              </a:ext>
            </a:extLst>
          </p:cNvPr>
          <p:cNvSpPr/>
          <p:nvPr/>
        </p:nvSpPr>
        <p:spPr>
          <a:xfrm>
            <a:off x="3289201" y="2150276"/>
            <a:ext cx="2677984" cy="1944216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>
                <a:gd name="adj" fmla="val 12470632"/>
              </a:avLst>
            </a:prstTxWarp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dirty="0">
                <a:solidFill>
                  <a:srgbClr val="009999"/>
                </a:solidFill>
                <a:latin typeface="Calibri"/>
                <a:ea typeface="+mn-ea"/>
              </a:rPr>
              <a:t>Alliance thérapeutique</a:t>
            </a:r>
          </a:p>
        </p:txBody>
      </p:sp>
      <p:grpSp>
        <p:nvGrpSpPr>
          <p:cNvPr id="87057" name="Groupe 28">
            <a:extLst>
              <a:ext uri="{FF2B5EF4-FFF2-40B4-BE49-F238E27FC236}">
                <a16:creationId xmlns:a16="http://schemas.microsoft.com/office/drawing/2014/main" id="{EE8DC72A-F20E-4191-9F60-238D4B6405D2}"/>
              </a:ext>
            </a:extLst>
          </p:cNvPr>
          <p:cNvGrpSpPr>
            <a:grpSpLocks/>
          </p:cNvGrpSpPr>
          <p:nvPr/>
        </p:nvGrpSpPr>
        <p:grpSpPr bwMode="auto">
          <a:xfrm rot="971458">
            <a:off x="5581650" y="4473575"/>
            <a:ext cx="1090613" cy="903288"/>
            <a:chOff x="1523671" y="1602301"/>
            <a:chExt cx="1744256" cy="1218739"/>
          </a:xfrm>
        </p:grpSpPr>
        <p:sp>
          <p:nvSpPr>
            <p:cNvPr id="18" name="Chevron 17">
              <a:extLst>
                <a:ext uri="{FF2B5EF4-FFF2-40B4-BE49-F238E27FC236}">
                  <a16:creationId xmlns:a16="http://schemas.microsoft.com/office/drawing/2014/main" id="{16171C86-EC44-4753-AFC3-E3F08BC548E1}"/>
                </a:ext>
              </a:extLst>
            </p:cNvPr>
            <p:cNvSpPr/>
            <p:nvPr/>
          </p:nvSpPr>
          <p:spPr>
            <a:xfrm rot="1307869">
              <a:off x="2009002" y="1825307"/>
              <a:ext cx="756606" cy="792501"/>
            </a:xfrm>
            <a:prstGeom prst="chevron">
              <a:avLst>
                <a:gd name="adj" fmla="val 50456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>
                <a:solidFill>
                  <a:prstClr val="black"/>
                </a:solidFill>
              </a:endParaRPr>
            </a:p>
          </p:txBody>
        </p:sp>
        <p:sp>
          <p:nvSpPr>
            <p:cNvPr id="30" name="Chevron 29">
              <a:extLst>
                <a:ext uri="{FF2B5EF4-FFF2-40B4-BE49-F238E27FC236}">
                  <a16:creationId xmlns:a16="http://schemas.microsoft.com/office/drawing/2014/main" id="{12D1DA8A-8F09-4EA8-80D1-6B7BDC3A181D}"/>
                </a:ext>
              </a:extLst>
            </p:cNvPr>
            <p:cNvSpPr/>
            <p:nvPr/>
          </p:nvSpPr>
          <p:spPr>
            <a:xfrm rot="1307869">
              <a:off x="2506651" y="2026809"/>
              <a:ext cx="756606" cy="792501"/>
            </a:xfrm>
            <a:prstGeom prst="chevron">
              <a:avLst>
                <a:gd name="adj" fmla="val 50456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>
                <a:solidFill>
                  <a:prstClr val="black"/>
                </a:solidFill>
              </a:endParaRPr>
            </a:p>
          </p:txBody>
        </p:sp>
        <p:sp>
          <p:nvSpPr>
            <p:cNvPr id="31" name="Chevron 30">
              <a:extLst>
                <a:ext uri="{FF2B5EF4-FFF2-40B4-BE49-F238E27FC236}">
                  <a16:creationId xmlns:a16="http://schemas.microsoft.com/office/drawing/2014/main" id="{E8C4A07F-3567-4EEC-8DC7-1A03080296E4}"/>
                </a:ext>
              </a:extLst>
            </p:cNvPr>
            <p:cNvSpPr/>
            <p:nvPr/>
          </p:nvSpPr>
          <p:spPr>
            <a:xfrm rot="1307869">
              <a:off x="1518902" y="1599651"/>
              <a:ext cx="756606" cy="792501"/>
            </a:xfrm>
            <a:prstGeom prst="chevron">
              <a:avLst>
                <a:gd name="adj" fmla="val 50456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>
                <a:solidFill>
                  <a:prstClr val="black"/>
                </a:solidFill>
              </a:endParaRPr>
            </a:p>
          </p:txBody>
        </p:sp>
      </p:grpSp>
      <p:grpSp>
        <p:nvGrpSpPr>
          <p:cNvPr id="87058" name="Groupe 41">
            <a:extLst>
              <a:ext uri="{FF2B5EF4-FFF2-40B4-BE49-F238E27FC236}">
                <a16:creationId xmlns:a16="http://schemas.microsoft.com/office/drawing/2014/main" id="{D42AC5CE-2E3E-48AB-98D5-7BA6A76C494B}"/>
              </a:ext>
            </a:extLst>
          </p:cNvPr>
          <p:cNvGrpSpPr>
            <a:grpSpLocks/>
          </p:cNvGrpSpPr>
          <p:nvPr/>
        </p:nvGrpSpPr>
        <p:grpSpPr bwMode="auto">
          <a:xfrm rot="971458">
            <a:off x="2225675" y="1600200"/>
            <a:ext cx="1092200" cy="903288"/>
            <a:chOff x="1523671" y="1602301"/>
            <a:chExt cx="1744256" cy="1218739"/>
          </a:xfrm>
        </p:grpSpPr>
        <p:sp>
          <p:nvSpPr>
            <p:cNvPr id="43" name="Chevron 42">
              <a:extLst>
                <a:ext uri="{FF2B5EF4-FFF2-40B4-BE49-F238E27FC236}">
                  <a16:creationId xmlns:a16="http://schemas.microsoft.com/office/drawing/2014/main" id="{80EE81C2-075B-4778-9AE1-9EB55332881C}"/>
                </a:ext>
              </a:extLst>
            </p:cNvPr>
            <p:cNvSpPr/>
            <p:nvPr/>
          </p:nvSpPr>
          <p:spPr>
            <a:xfrm rot="1307869">
              <a:off x="2009003" y="1827363"/>
              <a:ext cx="758042" cy="792501"/>
            </a:xfrm>
            <a:prstGeom prst="chevron">
              <a:avLst>
                <a:gd name="adj" fmla="val 50456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>
                <a:solidFill>
                  <a:prstClr val="black"/>
                </a:solidFill>
              </a:endParaRPr>
            </a:p>
          </p:txBody>
        </p:sp>
        <p:sp>
          <p:nvSpPr>
            <p:cNvPr id="44" name="Chevron 43">
              <a:extLst>
                <a:ext uri="{FF2B5EF4-FFF2-40B4-BE49-F238E27FC236}">
                  <a16:creationId xmlns:a16="http://schemas.microsoft.com/office/drawing/2014/main" id="{342997B2-E059-4CCC-9CEC-95D27677DAD7}"/>
                </a:ext>
              </a:extLst>
            </p:cNvPr>
            <p:cNvSpPr/>
            <p:nvPr/>
          </p:nvSpPr>
          <p:spPr>
            <a:xfrm rot="1307869">
              <a:off x="2508416" y="2028568"/>
              <a:ext cx="755506" cy="792501"/>
            </a:xfrm>
            <a:prstGeom prst="chevron">
              <a:avLst>
                <a:gd name="adj" fmla="val 50456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>
                <a:solidFill>
                  <a:prstClr val="black"/>
                </a:solidFill>
              </a:endParaRPr>
            </a:p>
          </p:txBody>
        </p:sp>
        <p:sp>
          <p:nvSpPr>
            <p:cNvPr id="45" name="Chevron 44">
              <a:extLst>
                <a:ext uri="{FF2B5EF4-FFF2-40B4-BE49-F238E27FC236}">
                  <a16:creationId xmlns:a16="http://schemas.microsoft.com/office/drawing/2014/main" id="{A34E025B-88BA-4AF8-A477-02C787CBD299}"/>
                </a:ext>
              </a:extLst>
            </p:cNvPr>
            <p:cNvSpPr/>
            <p:nvPr/>
          </p:nvSpPr>
          <p:spPr>
            <a:xfrm rot="1307869">
              <a:off x="1519666" y="1602007"/>
              <a:ext cx="755506" cy="792501"/>
            </a:xfrm>
            <a:prstGeom prst="chevron">
              <a:avLst>
                <a:gd name="adj" fmla="val 50456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>
                <a:solidFill>
                  <a:prstClr val="black"/>
                </a:solidFill>
              </a:endParaRPr>
            </a:p>
          </p:txBody>
        </p:sp>
      </p:grpSp>
      <p:grpSp>
        <p:nvGrpSpPr>
          <p:cNvPr id="87059" name="Groupe 45">
            <a:extLst>
              <a:ext uri="{FF2B5EF4-FFF2-40B4-BE49-F238E27FC236}">
                <a16:creationId xmlns:a16="http://schemas.microsoft.com/office/drawing/2014/main" id="{F9993DF1-1639-4840-A49C-440977C24D01}"/>
              </a:ext>
            </a:extLst>
          </p:cNvPr>
          <p:cNvGrpSpPr>
            <a:grpSpLocks/>
          </p:cNvGrpSpPr>
          <p:nvPr/>
        </p:nvGrpSpPr>
        <p:grpSpPr bwMode="auto">
          <a:xfrm rot="6845733">
            <a:off x="5813426" y="1666875"/>
            <a:ext cx="1090612" cy="903287"/>
            <a:chOff x="1523671" y="1602301"/>
            <a:chExt cx="1744256" cy="1218739"/>
          </a:xfrm>
        </p:grpSpPr>
        <p:sp>
          <p:nvSpPr>
            <p:cNvPr id="47" name="Chevron 46">
              <a:extLst>
                <a:ext uri="{FF2B5EF4-FFF2-40B4-BE49-F238E27FC236}">
                  <a16:creationId xmlns:a16="http://schemas.microsoft.com/office/drawing/2014/main" id="{0E2196CE-E567-448A-A23D-3439970D9CFF}"/>
                </a:ext>
              </a:extLst>
            </p:cNvPr>
            <p:cNvSpPr/>
            <p:nvPr/>
          </p:nvSpPr>
          <p:spPr>
            <a:xfrm rot="1307869">
              <a:off x="2011976" y="1823369"/>
              <a:ext cx="756606" cy="792502"/>
            </a:xfrm>
            <a:prstGeom prst="chevron">
              <a:avLst>
                <a:gd name="adj" fmla="val 50456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>
                <a:solidFill>
                  <a:prstClr val="black"/>
                </a:solidFill>
              </a:endParaRPr>
            </a:p>
          </p:txBody>
        </p:sp>
        <p:sp>
          <p:nvSpPr>
            <p:cNvPr id="48" name="Chevron 47">
              <a:extLst>
                <a:ext uri="{FF2B5EF4-FFF2-40B4-BE49-F238E27FC236}">
                  <a16:creationId xmlns:a16="http://schemas.microsoft.com/office/drawing/2014/main" id="{779DFB40-A208-4FA8-9797-7FDA944548B9}"/>
                </a:ext>
              </a:extLst>
            </p:cNvPr>
            <p:cNvSpPr/>
            <p:nvPr/>
          </p:nvSpPr>
          <p:spPr>
            <a:xfrm rot="1307869">
              <a:off x="2507243" y="2028349"/>
              <a:ext cx="756606" cy="792502"/>
            </a:xfrm>
            <a:prstGeom prst="chevron">
              <a:avLst>
                <a:gd name="adj" fmla="val 50456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>
                <a:solidFill>
                  <a:prstClr val="black"/>
                </a:solidFill>
              </a:endParaRPr>
            </a:p>
          </p:txBody>
        </p:sp>
        <p:sp>
          <p:nvSpPr>
            <p:cNvPr id="49" name="Chevron 48">
              <a:extLst>
                <a:ext uri="{FF2B5EF4-FFF2-40B4-BE49-F238E27FC236}">
                  <a16:creationId xmlns:a16="http://schemas.microsoft.com/office/drawing/2014/main" id="{D8940462-BD87-47B5-9D44-B9623D8FB997}"/>
                </a:ext>
              </a:extLst>
            </p:cNvPr>
            <p:cNvSpPr/>
            <p:nvPr/>
          </p:nvSpPr>
          <p:spPr>
            <a:xfrm rot="1307869">
              <a:off x="1518725" y="1601203"/>
              <a:ext cx="756606" cy="792502"/>
            </a:xfrm>
            <a:prstGeom prst="chevron">
              <a:avLst>
                <a:gd name="adj" fmla="val 50456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71480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850900" y="13620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07504" y="6416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  <a:hlinkClick r:id="rId2"/>
              </a:rPr>
              <a:t>[</a:t>
            </a:r>
            <a:r>
              <a:rPr kumimoji="0" lang="fr-FR" altLang="fr-FR" sz="800" b="0" i="0" u="none" strike="noStrike" cap="none" normalizeH="0" baseline="30000" dirty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  <a:hlinkClick r:id="rId2"/>
              </a:rPr>
              <a:t>1]</a:t>
            </a:r>
            <a:r>
              <a:rPr kumimoji="0" lang="fr-FR" altLang="fr-FR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RMM : revue de mortalité et de morbidité. </a:t>
            </a:r>
            <a:endParaRPr kumimoji="0" lang="fr-FR" altLang="fr-FR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CREX : comité de retour d’expérience.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/>
          </p:nvPr>
        </p:nvGraphicFramePr>
        <p:xfrm>
          <a:off x="145604" y="260648"/>
          <a:ext cx="8856984" cy="623629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986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704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1415">
                <a:tc gridSpan="2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2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Démarche après un incident ayant entraîné l’atteinte physique d’une personne</a:t>
                      </a:r>
                      <a:endParaRPr lang="fr-FR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031" marR="62031" marT="0" marB="0" anchor="ctr">
                    <a:lnL w="12700" cap="flat" cmpd="sng" algn="ctr">
                      <a:solidFill>
                        <a:srgbClr val="6CAE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CAE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CAE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CAE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CAE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818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Prise en charge et soutien immédiats</a:t>
                      </a:r>
                    </a:p>
                  </a:txBody>
                  <a:tcPr marL="62031" marR="62031" marT="0" marB="0" anchor="ctr">
                    <a:lnL w="12700" cap="flat" cmpd="sng" algn="ctr">
                      <a:solidFill>
                        <a:srgbClr val="6CAE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CAE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CAE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CAE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8FC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ts val="13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>
                          <a:srgbClr val="0C2577"/>
                        </a:buClr>
                        <a:buFont typeface="Symbol"/>
                        <a:buChar char=""/>
                      </a:pPr>
                      <a:r>
                        <a:rPr lang="fr-FR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prise en charge somatique et psychologique de la victime </a:t>
                      </a:r>
                    </a:p>
                    <a:p>
                      <a:pPr marL="342900" lvl="0" indent="-342900" algn="l">
                        <a:lnSpc>
                          <a:spcPts val="13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>
                          <a:srgbClr val="0C2577"/>
                        </a:buClr>
                        <a:buFont typeface="Symbol"/>
                        <a:buChar char=""/>
                      </a:pPr>
                      <a:r>
                        <a:rPr lang="fr-FR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prise en charge psychiatrique de l'agresseur (prise en charge somatique si nécessaire)</a:t>
                      </a:r>
                    </a:p>
                  </a:txBody>
                  <a:tcPr marL="62031" marR="62031" marT="0" marB="0" anchor="ctr">
                    <a:lnL w="12700" cap="flat" cmpd="sng" algn="ctr">
                      <a:solidFill>
                        <a:srgbClr val="6CAE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CAE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CAE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CAE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8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220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Analyse situationnelle</a:t>
                      </a:r>
                    </a:p>
                    <a:p>
                      <a:pPr algn="ctr">
                        <a:lnSpc>
                          <a:spcPts val="13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« à chaud »</a:t>
                      </a:r>
                    </a:p>
                  </a:txBody>
                  <a:tcPr marL="62031" marR="62031" marT="0" marB="0" anchor="ctr">
                    <a:lnL w="12700" cap="flat" cmpd="sng" algn="ctr">
                      <a:solidFill>
                        <a:srgbClr val="6CAE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CAE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CAE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CAE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ts val="13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>
                          <a:srgbClr val="0C2577"/>
                        </a:buClr>
                        <a:buFont typeface="Symbol"/>
                        <a:buChar char=""/>
                      </a:pPr>
                      <a:r>
                        <a:rPr lang="fr-FR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établissement des faits et première analyse avec l'équipe présente lors de l'incident </a:t>
                      </a:r>
                    </a:p>
                    <a:p>
                      <a:pPr marL="342900" lvl="0" indent="-342900" algn="l">
                        <a:lnSpc>
                          <a:spcPts val="13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>
                          <a:srgbClr val="0C2577"/>
                        </a:buClr>
                        <a:buFont typeface="Symbol"/>
                        <a:buChar char=""/>
                      </a:pPr>
                      <a:r>
                        <a:rPr lang="fr-FR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présence du médecin en responsabilité ou du médecin de garde</a:t>
                      </a:r>
                    </a:p>
                    <a:p>
                      <a:pPr marL="342900" lvl="0" indent="-342900" algn="l">
                        <a:lnSpc>
                          <a:spcPts val="13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>
                          <a:srgbClr val="0C2577"/>
                        </a:buClr>
                        <a:buFont typeface="Symbol"/>
                        <a:buChar char=""/>
                      </a:pPr>
                      <a:r>
                        <a:rPr lang="fr-FR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transmission à l'équipe qui prendra le relais </a:t>
                      </a:r>
                    </a:p>
                  </a:txBody>
                  <a:tcPr marL="62031" marR="62031" marT="0" marB="0" anchor="ctr">
                    <a:lnL w="12700" cap="flat" cmpd="sng" algn="ctr">
                      <a:solidFill>
                        <a:srgbClr val="6CAE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CAE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CAE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CAE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32440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Information de l'institution et des acteurs externes</a:t>
                      </a:r>
                    </a:p>
                  </a:txBody>
                  <a:tcPr marL="62031" marR="62031" marT="0" marB="0" anchor="ctr">
                    <a:lnL w="12700" cap="flat" cmpd="sng" algn="ctr">
                      <a:solidFill>
                        <a:srgbClr val="6CAE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CAE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CAE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CAE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8FC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ts val="13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>
                          <a:srgbClr val="0C2577"/>
                        </a:buClr>
                        <a:buFont typeface="Symbol"/>
                        <a:buChar char=""/>
                      </a:pPr>
                      <a:r>
                        <a:rPr lang="fr-FR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information de la direction</a:t>
                      </a:r>
                    </a:p>
                    <a:p>
                      <a:pPr marL="342900" lvl="0" indent="-342900" algn="l">
                        <a:lnSpc>
                          <a:spcPts val="13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>
                          <a:srgbClr val="0C2577"/>
                        </a:buClr>
                        <a:buFont typeface="Symbol"/>
                        <a:buChar char=""/>
                      </a:pPr>
                      <a:r>
                        <a:rPr lang="fr-FR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déclaration d’événements indésirables liés au soin </a:t>
                      </a:r>
                    </a:p>
                    <a:p>
                      <a:pPr marL="342900" lvl="0" indent="-342900" algn="l">
                        <a:lnSpc>
                          <a:spcPts val="13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>
                          <a:srgbClr val="0C2577"/>
                        </a:buClr>
                        <a:buFont typeface="Symbol"/>
                        <a:buChar char=""/>
                      </a:pPr>
                      <a:r>
                        <a:rPr lang="fr-FR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selon le cas et dans le cadre de la réglementation : information de la famille du patient, personne de confiance, proches, médecin du travail</a:t>
                      </a:r>
                    </a:p>
                    <a:p>
                      <a:pPr marL="342900" lvl="0" indent="-342900" algn="l">
                        <a:lnSpc>
                          <a:spcPts val="13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>
                          <a:srgbClr val="0C2577"/>
                        </a:buClr>
                        <a:buFont typeface="Symbol"/>
                        <a:buChar char=""/>
                      </a:pPr>
                      <a:r>
                        <a:rPr lang="fr-FR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le cas échéant, lien avec la police, la justice</a:t>
                      </a:r>
                    </a:p>
                    <a:p>
                      <a:pPr marL="342900" lvl="0" indent="-342900" algn="l">
                        <a:lnSpc>
                          <a:spcPts val="13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>
                          <a:srgbClr val="0C2577"/>
                        </a:buClr>
                        <a:buFont typeface="Symbol"/>
                        <a:buChar char=""/>
                      </a:pPr>
                      <a:r>
                        <a:rPr lang="fr-FR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déclarations dans le cadre réglementaire</a:t>
                      </a:r>
                    </a:p>
                  </a:txBody>
                  <a:tcPr marL="62031" marR="62031" marT="0" marB="0" anchor="ctr">
                    <a:lnL w="12700" cap="flat" cmpd="sng" algn="ctr">
                      <a:solidFill>
                        <a:srgbClr val="6CAE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CAE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CAE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CAE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8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33855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200" i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Debriefing</a:t>
                      </a:r>
                      <a:r>
                        <a:rPr lang="fr-FR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en équipe élargie et soutien des professionnels</a:t>
                      </a:r>
                    </a:p>
                  </a:txBody>
                  <a:tcPr marL="62031" marR="62031" marT="0" marB="0" anchor="ctr">
                    <a:lnL w="12700" cap="flat" cmpd="sng" algn="ctr">
                      <a:solidFill>
                        <a:srgbClr val="6CAE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CAE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CAE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CAE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ts val="13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>
                          <a:srgbClr val="0C2577"/>
                        </a:buClr>
                        <a:buFont typeface="Symbol"/>
                        <a:buChar char=""/>
                      </a:pPr>
                      <a:r>
                        <a:rPr lang="fr-FR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dans les 72 heures</a:t>
                      </a:r>
                    </a:p>
                    <a:p>
                      <a:pPr marL="342900" lvl="0" indent="-342900" algn="l">
                        <a:lnSpc>
                          <a:spcPts val="13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>
                          <a:srgbClr val="0C2577"/>
                        </a:buClr>
                        <a:buFont typeface="Symbol"/>
                        <a:buChar char=""/>
                      </a:pPr>
                      <a:r>
                        <a:rPr lang="fr-FR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animation par un professionnel non impliqué dans l'incident (si possible psychologue ou un professionnel formé spécifiquement) </a:t>
                      </a:r>
                    </a:p>
                    <a:p>
                      <a:pPr marL="342900" lvl="0" indent="-342900" algn="l">
                        <a:lnSpc>
                          <a:spcPts val="13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>
                          <a:srgbClr val="0C2577"/>
                        </a:buClr>
                        <a:buFont typeface="Symbol"/>
                        <a:buChar char=""/>
                      </a:pPr>
                      <a:r>
                        <a:rPr lang="fr-FR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soutien, restauration de relations thérapeutiques entre soignants et patients </a:t>
                      </a:r>
                    </a:p>
                    <a:p>
                      <a:pPr marL="342900" lvl="0" indent="-342900" algn="l">
                        <a:lnSpc>
                          <a:spcPts val="13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>
                          <a:srgbClr val="0C2577"/>
                        </a:buClr>
                        <a:buFont typeface="Symbol"/>
                        <a:buChar char=""/>
                      </a:pPr>
                      <a:r>
                        <a:rPr lang="fr-FR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analyse des facteurs, conséquences, expression du ressenti </a:t>
                      </a:r>
                    </a:p>
                    <a:p>
                      <a:pPr marL="342900" lvl="0" indent="-342900" algn="l">
                        <a:lnSpc>
                          <a:spcPts val="13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>
                          <a:srgbClr val="0C2577"/>
                        </a:buClr>
                        <a:buFont typeface="Symbol"/>
                        <a:buChar char=""/>
                      </a:pPr>
                      <a:r>
                        <a:rPr lang="fr-FR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lorsque la victime est un professionnel : entretien avec médecin responsable et cadre puis éventuellement psychologue du travail</a:t>
                      </a:r>
                    </a:p>
                  </a:txBody>
                  <a:tcPr marL="62031" marR="62031" marT="0" marB="0" anchor="ctr">
                    <a:lnL w="12700" cap="flat" cmpd="sng" algn="ctr">
                      <a:solidFill>
                        <a:srgbClr val="6CAE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CAE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CAE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CAE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5233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Démarche vis-à-vis des patients</a:t>
                      </a:r>
                    </a:p>
                  </a:txBody>
                  <a:tcPr marL="62031" marR="62031" marT="0" marB="0" anchor="ctr">
                    <a:lnL w="12700" cap="flat" cmpd="sng" algn="ctr">
                      <a:solidFill>
                        <a:srgbClr val="6CAE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CAE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CAE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CAE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8FC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ts val="13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>
                          <a:srgbClr val="0C2577"/>
                        </a:buClr>
                        <a:buFont typeface="Symbol"/>
                        <a:buChar char=""/>
                      </a:pPr>
                      <a:r>
                        <a:rPr lang="fr-FR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prise en charge individuelle des patients victimes, agresseurs et témoins. </a:t>
                      </a:r>
                    </a:p>
                    <a:p>
                      <a:pPr marL="342900" lvl="0" indent="-342900" algn="l">
                        <a:lnSpc>
                          <a:spcPts val="13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>
                          <a:srgbClr val="0C2577"/>
                        </a:buClr>
                        <a:buFont typeface="Symbol"/>
                        <a:buChar char=""/>
                      </a:pPr>
                      <a:r>
                        <a:rPr lang="fr-FR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reprise lors de réunions patients - soignants régulières permettant d'évoquer la vie du service. Si nécessaire : entretiens collectifs (patients témoins) </a:t>
                      </a:r>
                    </a:p>
                  </a:txBody>
                  <a:tcPr marL="62031" marR="62031" marT="0" marB="0" anchor="ctr">
                    <a:lnL w="12700" cap="flat" cmpd="sng" algn="ctr">
                      <a:solidFill>
                        <a:srgbClr val="6CAE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CAE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CAE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CAE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8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01453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Intégration dans une démarche institutionnelle</a:t>
                      </a:r>
                    </a:p>
                  </a:txBody>
                  <a:tcPr marL="62031" marR="62031" marT="0" marB="0" anchor="ctr">
                    <a:lnL w="12700" cap="flat" cmpd="sng" algn="ctr">
                      <a:solidFill>
                        <a:srgbClr val="6CAE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CAE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CAE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CAE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ts val="13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>
                          <a:srgbClr val="0C2577"/>
                        </a:buClr>
                        <a:buFont typeface="Symbol"/>
                        <a:buChar char=""/>
                      </a:pPr>
                      <a:r>
                        <a:rPr lang="fr-FR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analyse approfondie des causes (AAC) et actions d’amélioration</a:t>
                      </a:r>
                    </a:p>
                    <a:p>
                      <a:pPr marL="342900" lvl="0" indent="-342900" algn="l">
                        <a:lnSpc>
                          <a:spcPts val="13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>
                          <a:srgbClr val="0C2577"/>
                        </a:buClr>
                        <a:buFont typeface="Symbol"/>
                        <a:buChar char=""/>
                      </a:pPr>
                      <a:r>
                        <a:rPr lang="fr-FR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méthodologie type RMM/CREX : analyse collective, rétrospective et systémique de l'événement  </a:t>
                      </a:r>
                    </a:p>
                    <a:p>
                      <a:pPr marL="342900" lvl="0" indent="-342900" algn="l">
                        <a:lnSpc>
                          <a:spcPts val="13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>
                          <a:srgbClr val="0C2577"/>
                        </a:buClr>
                        <a:buFont typeface="Symbol"/>
                        <a:buChar char=""/>
                      </a:pPr>
                      <a:r>
                        <a:rPr lang="fr-FR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autres exemples : groupe de suivi des actes de violence en lien avec les représentants des usagers, observatoire de la violence, séminaire </a:t>
                      </a:r>
                      <a:r>
                        <a:rPr lang="fr-FR" sz="1200" dirty="0" err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interétablissements</a:t>
                      </a:r>
                      <a:r>
                        <a:rPr lang="fr-FR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permettant le partage d'expériences </a:t>
                      </a:r>
                    </a:p>
                    <a:p>
                      <a:pPr marL="342900" lvl="0" indent="-342900" algn="l">
                        <a:lnSpc>
                          <a:spcPts val="13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>
                          <a:srgbClr val="0C2577"/>
                        </a:buClr>
                        <a:buFont typeface="Symbol"/>
                        <a:buChar char=""/>
                      </a:pPr>
                      <a:r>
                        <a:rPr lang="fr-FR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mise en œuvre et suivi d’actions d'amélioration</a:t>
                      </a:r>
                    </a:p>
                  </a:txBody>
                  <a:tcPr marL="62031" marR="62031" marT="0" marB="0" anchor="ctr">
                    <a:lnL w="12700" cap="flat" cmpd="sng" algn="ctr">
                      <a:solidFill>
                        <a:srgbClr val="6CAE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CAE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CAE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CAE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3821687"/>
      </p:ext>
    </p:extLst>
  </p:cSld>
  <p:clrMapOvr>
    <a:masterClrMapping/>
  </p:clrMapOvr>
</p:sld>
</file>

<file path=ppt/theme/theme1.xml><?xml version="1.0" encoding="utf-8"?>
<a:theme xmlns:a="http://schemas.openxmlformats.org/drawingml/2006/main" name="Nouvelle pré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ouvelle pré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2954</TotalTime>
  <Words>1180</Words>
  <Application>Microsoft Office PowerPoint</Application>
  <PresentationFormat>Affichage à l'écran (4:3)</PresentationFormat>
  <Paragraphs>209</Paragraphs>
  <Slides>11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11</vt:i4>
      </vt:variant>
    </vt:vector>
  </HeadingPairs>
  <TitlesOfParts>
    <vt:vector size="21" baseType="lpstr">
      <vt:lpstr>MS PGothic</vt:lpstr>
      <vt:lpstr>MS PGothic</vt:lpstr>
      <vt:lpstr>Arial</vt:lpstr>
      <vt:lpstr>Calibri</vt:lpstr>
      <vt:lpstr>Symbol</vt:lpstr>
      <vt:lpstr>Times New Roman</vt:lpstr>
      <vt:lpstr>Tw Cen MT</vt:lpstr>
      <vt:lpstr>Wingdings</vt:lpstr>
      <vt:lpstr>Nouvelle présentation</vt:lpstr>
      <vt:lpstr>Conception personnalisée</vt:lpstr>
      <vt:lpstr>Présentation PowerPoint</vt:lpstr>
      <vt:lpstr>Présentation PowerPoint</vt:lpstr>
      <vt:lpstr>Présentation PowerPoint</vt:lpstr>
      <vt:lpstr>Définition générale</vt:lpstr>
      <vt:lpstr>Les points traités par les recommandations de la HAS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Organisation d’un programme d’amélioration des pratiques Les questions à aborder à partir des étapes de la  prévention et de la prise en charge des moments de violence….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Quelles réponses graduées aux comportements violents en psychiatrie générale ? Du désamorçage à l’isolement - contention</dc:title>
  <dc:creator>Charles ALEZRAH</dc:creator>
  <cp:lastModifiedBy>Lafont marielle</cp:lastModifiedBy>
  <cp:revision>116</cp:revision>
  <dcterms:created xsi:type="dcterms:W3CDTF">2017-09-12T14:17:49Z</dcterms:created>
  <dcterms:modified xsi:type="dcterms:W3CDTF">2017-11-08T16:59:30Z</dcterms:modified>
</cp:coreProperties>
</file>