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4" r:id="rId5"/>
    <p:sldId id="259" r:id="rId6"/>
    <p:sldId id="276" r:id="rId7"/>
    <p:sldId id="261" r:id="rId8"/>
    <p:sldId id="269" r:id="rId9"/>
    <p:sldId id="263" r:id="rId10"/>
    <p:sldId id="265" r:id="rId11"/>
    <p:sldId id="266" r:id="rId12"/>
    <p:sldId id="272" r:id="rId13"/>
    <p:sldId id="271" r:id="rId14"/>
    <p:sldId id="262" r:id="rId15"/>
    <p:sldId id="270" r:id="rId16"/>
    <p:sldId id="260" r:id="rId17"/>
    <p:sldId id="274" r:id="rId18"/>
    <p:sldId id="268" r:id="rId19"/>
    <p:sldId id="277" r:id="rId2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10" autoAdjust="0"/>
  </p:normalViewPr>
  <p:slideViewPr>
    <p:cSldViewPr>
      <p:cViewPr varScale="1">
        <p:scale>
          <a:sx n="91" d="100"/>
          <a:sy n="91" d="100"/>
        </p:scale>
        <p:origin x="21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8C630-4ABD-4659-A8B5-0297BF536368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749488B7-42BE-4F87-8BAD-E854BB6B6149}">
      <dgm:prSet phldrT="[Texte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fr-FR" sz="3200" b="1" i="0" dirty="0" smtClean="0">
              <a:latin typeface="Arial" panose="020B0604020202020204" pitchFamily="34" charset="0"/>
              <a:cs typeface="Arial" panose="020B0604020202020204" pitchFamily="34" charset="0"/>
            </a:rPr>
            <a:t>2018</a:t>
          </a:r>
          <a:endParaRPr lang="fr-FR" sz="32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60B5E6-F163-402F-9DC1-0FB5B90D0AC3}" type="parTrans" cxnId="{BC3F8766-1EF9-4C66-9038-6EAB9B49686E}">
      <dgm:prSet/>
      <dgm:spPr/>
      <dgm:t>
        <a:bodyPr/>
        <a:lstStyle/>
        <a:p>
          <a:endParaRPr lang="fr-FR" sz="3200" b="1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386606-3B1A-4A23-8FA9-F73EA2DFE152}" type="sibTrans" cxnId="{BC3F8766-1EF9-4C66-9038-6EAB9B49686E}">
      <dgm:prSet/>
      <dgm:spPr/>
      <dgm:t>
        <a:bodyPr/>
        <a:lstStyle/>
        <a:p>
          <a:endParaRPr lang="fr-FR" sz="3200" b="1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99A0A6-523E-4AFC-8D6B-6A921E113C58}">
      <dgm:prSet phldrT="[Texte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3200" b="1" i="0" dirty="0" smtClean="0"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endParaRPr lang="fr-FR" sz="32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DA6DC1-C94C-48A2-9128-07E65F4B0A08}" type="parTrans" cxnId="{2E73D2AD-6D81-4A91-8FBB-D32D4415E67D}">
      <dgm:prSet/>
      <dgm:spPr/>
      <dgm:t>
        <a:bodyPr/>
        <a:lstStyle/>
        <a:p>
          <a:endParaRPr lang="fr-FR" sz="3200" b="1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20CA60-C81C-47DD-B18D-9271460543DF}" type="sibTrans" cxnId="{2E73D2AD-6D81-4A91-8FBB-D32D4415E67D}">
      <dgm:prSet/>
      <dgm:spPr/>
      <dgm:t>
        <a:bodyPr/>
        <a:lstStyle/>
        <a:p>
          <a:endParaRPr lang="fr-FR" sz="3200" b="1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2BB7E2-DBE2-45CC-AF83-BB1BCE812065}">
      <dgm:prSet phldrT="[Texte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sz="3200" b="1" i="0" dirty="0" smtClean="0">
              <a:latin typeface="Arial" panose="020B0604020202020204" pitchFamily="34" charset="0"/>
              <a:cs typeface="Arial" panose="020B0604020202020204" pitchFamily="34" charset="0"/>
            </a:rPr>
            <a:t>2020</a:t>
          </a:r>
          <a:endParaRPr lang="fr-FR" sz="32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D9553-C9AF-47AA-B00D-3EC055C4A1A3}" type="parTrans" cxnId="{B7F1EDC3-6023-4E7D-A313-CE22C6A92C62}">
      <dgm:prSet/>
      <dgm:spPr/>
      <dgm:t>
        <a:bodyPr/>
        <a:lstStyle/>
        <a:p>
          <a:endParaRPr lang="fr-FR" sz="3200" b="1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F1ED8-BB00-46E8-A1FD-F4B613641A35}" type="sibTrans" cxnId="{B7F1EDC3-6023-4E7D-A313-CE22C6A92C62}">
      <dgm:prSet/>
      <dgm:spPr/>
      <dgm:t>
        <a:bodyPr/>
        <a:lstStyle/>
        <a:p>
          <a:endParaRPr lang="fr-FR" sz="3200" b="1" i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B06488-AB6A-41AF-B623-6C4A868F507A}" type="pres">
      <dgm:prSet presAssocID="{5BB8C630-4ABD-4659-A8B5-0297BF536368}" presName="Name0" presStyleCnt="0">
        <dgm:presLayoutVars>
          <dgm:dir/>
          <dgm:animLvl val="lvl"/>
          <dgm:resizeHandles val="exact"/>
        </dgm:presLayoutVars>
      </dgm:prSet>
      <dgm:spPr/>
    </dgm:pt>
    <dgm:pt modelId="{8E279435-CBF6-4208-AC8E-42B0F2470912}" type="pres">
      <dgm:prSet presAssocID="{749488B7-42BE-4F87-8BAD-E854BB6B614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B9482F-4769-4FC0-9028-E259F91667F3}" type="pres">
      <dgm:prSet presAssocID="{CC386606-3B1A-4A23-8FA9-F73EA2DFE152}" presName="parTxOnlySpace" presStyleCnt="0"/>
      <dgm:spPr/>
    </dgm:pt>
    <dgm:pt modelId="{C1F6E6A5-796D-4062-86E6-B7615D9396AC}" type="pres">
      <dgm:prSet presAssocID="{9F99A0A6-523E-4AFC-8D6B-6A921E113C58}" presName="parTxOnly" presStyleLbl="node1" presStyleIdx="1" presStyleCnt="3" custLinFactNeighborX="4422" custLinFactNeighborY="6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72AF93-4BFB-4378-8111-08593F138F7F}" type="pres">
      <dgm:prSet presAssocID="{F920CA60-C81C-47DD-B18D-9271460543DF}" presName="parTxOnlySpace" presStyleCnt="0"/>
      <dgm:spPr/>
    </dgm:pt>
    <dgm:pt modelId="{788F0378-1601-4F94-8079-8B934B10F6CB}" type="pres">
      <dgm:prSet presAssocID="{152BB7E2-DBE2-45CC-AF83-BB1BCE81206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A84DF2-D1BE-40AD-93DE-1FB1AA60E6C6}" type="presOf" srcId="{749488B7-42BE-4F87-8BAD-E854BB6B6149}" destId="{8E279435-CBF6-4208-AC8E-42B0F2470912}" srcOrd="0" destOrd="0" presId="urn:microsoft.com/office/officeart/2005/8/layout/chevron1"/>
    <dgm:cxn modelId="{CC729746-E80E-4F82-B567-B90E58E5E988}" type="presOf" srcId="{5BB8C630-4ABD-4659-A8B5-0297BF536368}" destId="{86B06488-AB6A-41AF-B623-6C4A868F507A}" srcOrd="0" destOrd="0" presId="urn:microsoft.com/office/officeart/2005/8/layout/chevron1"/>
    <dgm:cxn modelId="{2E73D2AD-6D81-4A91-8FBB-D32D4415E67D}" srcId="{5BB8C630-4ABD-4659-A8B5-0297BF536368}" destId="{9F99A0A6-523E-4AFC-8D6B-6A921E113C58}" srcOrd="1" destOrd="0" parTransId="{D9DA6DC1-C94C-48A2-9128-07E65F4B0A08}" sibTransId="{F920CA60-C81C-47DD-B18D-9271460543DF}"/>
    <dgm:cxn modelId="{B7F1EDC3-6023-4E7D-A313-CE22C6A92C62}" srcId="{5BB8C630-4ABD-4659-A8B5-0297BF536368}" destId="{152BB7E2-DBE2-45CC-AF83-BB1BCE812065}" srcOrd="2" destOrd="0" parTransId="{279D9553-C9AF-47AA-B00D-3EC055C4A1A3}" sibTransId="{B8EF1ED8-BB00-46E8-A1FD-F4B613641A35}"/>
    <dgm:cxn modelId="{BC3F8766-1EF9-4C66-9038-6EAB9B49686E}" srcId="{5BB8C630-4ABD-4659-A8B5-0297BF536368}" destId="{749488B7-42BE-4F87-8BAD-E854BB6B6149}" srcOrd="0" destOrd="0" parTransId="{3460B5E6-F163-402F-9DC1-0FB5B90D0AC3}" sibTransId="{CC386606-3B1A-4A23-8FA9-F73EA2DFE152}"/>
    <dgm:cxn modelId="{329FAD96-F272-4B02-BC29-31F027D4200D}" type="presOf" srcId="{9F99A0A6-523E-4AFC-8D6B-6A921E113C58}" destId="{C1F6E6A5-796D-4062-86E6-B7615D9396AC}" srcOrd="0" destOrd="0" presId="urn:microsoft.com/office/officeart/2005/8/layout/chevron1"/>
    <dgm:cxn modelId="{7E5C8C9E-50A5-4AE9-9673-FD6A62DC126C}" type="presOf" srcId="{152BB7E2-DBE2-45CC-AF83-BB1BCE812065}" destId="{788F0378-1601-4F94-8079-8B934B10F6CB}" srcOrd="0" destOrd="0" presId="urn:microsoft.com/office/officeart/2005/8/layout/chevron1"/>
    <dgm:cxn modelId="{B6AEA6D8-EE66-4FF0-9EA4-07FB57066DAB}" type="presParOf" srcId="{86B06488-AB6A-41AF-B623-6C4A868F507A}" destId="{8E279435-CBF6-4208-AC8E-42B0F2470912}" srcOrd="0" destOrd="0" presId="urn:microsoft.com/office/officeart/2005/8/layout/chevron1"/>
    <dgm:cxn modelId="{A108DAB6-0FE6-4106-BC08-10EF3DCDA40F}" type="presParOf" srcId="{86B06488-AB6A-41AF-B623-6C4A868F507A}" destId="{71B9482F-4769-4FC0-9028-E259F91667F3}" srcOrd="1" destOrd="0" presId="urn:microsoft.com/office/officeart/2005/8/layout/chevron1"/>
    <dgm:cxn modelId="{35ED0092-FFD7-4375-B858-BA16D314F565}" type="presParOf" srcId="{86B06488-AB6A-41AF-B623-6C4A868F507A}" destId="{C1F6E6A5-796D-4062-86E6-B7615D9396AC}" srcOrd="2" destOrd="0" presId="urn:microsoft.com/office/officeart/2005/8/layout/chevron1"/>
    <dgm:cxn modelId="{60CC8797-CD90-4077-89D2-BDF9E7EA48EC}" type="presParOf" srcId="{86B06488-AB6A-41AF-B623-6C4A868F507A}" destId="{BB72AF93-4BFB-4378-8111-08593F138F7F}" srcOrd="3" destOrd="0" presId="urn:microsoft.com/office/officeart/2005/8/layout/chevron1"/>
    <dgm:cxn modelId="{A1E9E342-170D-42CC-BC38-2E68F60FDE73}" type="presParOf" srcId="{86B06488-AB6A-41AF-B623-6C4A868F507A}" destId="{788F0378-1601-4F94-8079-8B934B10F6C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79435-CBF6-4208-AC8E-42B0F2470912}">
      <dsp:nvSpPr>
        <dsp:cNvPr id="0" name=""/>
        <dsp:cNvSpPr/>
      </dsp:nvSpPr>
      <dsp:spPr>
        <a:xfrm>
          <a:off x="1785" y="0"/>
          <a:ext cx="2175867" cy="705396"/>
        </a:xfrm>
        <a:prstGeom prst="chevron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2018</a:t>
          </a:r>
          <a:endParaRPr lang="fr-FR" sz="32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4483" y="0"/>
        <a:ext cx="1470471" cy="705396"/>
      </dsp:txXfrm>
    </dsp:sp>
    <dsp:sp modelId="{C1F6E6A5-796D-4062-86E6-B7615D9396AC}">
      <dsp:nvSpPr>
        <dsp:cNvPr id="0" name=""/>
        <dsp:cNvSpPr/>
      </dsp:nvSpPr>
      <dsp:spPr>
        <a:xfrm>
          <a:off x="1969688" y="0"/>
          <a:ext cx="2175867" cy="705396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endParaRPr lang="fr-FR" sz="32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2386" y="0"/>
        <a:ext cx="1470471" cy="705396"/>
      </dsp:txXfrm>
    </dsp:sp>
    <dsp:sp modelId="{788F0378-1601-4F94-8079-8B934B10F6CB}">
      <dsp:nvSpPr>
        <dsp:cNvPr id="0" name=""/>
        <dsp:cNvSpPr/>
      </dsp:nvSpPr>
      <dsp:spPr>
        <a:xfrm>
          <a:off x="3918346" y="0"/>
          <a:ext cx="2175867" cy="705396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2020</a:t>
          </a:r>
          <a:endParaRPr lang="fr-FR" sz="32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1044" y="0"/>
        <a:ext cx="1470471" cy="705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EA3D0AF-BA15-4854-9295-A6277A842AE9}" type="datetimeFigureOut">
              <a:rPr lang="fr-FR" smtClean="0"/>
              <a:pPr/>
              <a:t>29/05/2018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3087930-F10C-4A51-8030-DECA19D2FA9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951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7930-F10C-4A51-8030-DECA19D2FA9A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878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7930-F10C-4A51-8030-DECA19D2FA9A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161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7930-F10C-4A51-8030-DECA19D2FA9A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6537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7930-F10C-4A51-8030-DECA19D2FA9A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970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1B29-5162-4601-AE27-B089FB815497}" type="datetimeFigureOut">
              <a:rPr lang="fr-FR" smtClean="0"/>
              <a:pPr/>
              <a:t>29/05/2018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EC13-A556-4DC7-9B76-13A81DA58D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778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1B29-5162-4601-AE27-B089FB815497}" type="datetimeFigureOut">
              <a:rPr lang="fr-FR" smtClean="0"/>
              <a:pPr/>
              <a:t>29/05/2018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EC13-A556-4DC7-9B76-13A81DA58D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4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1B29-5162-4601-AE27-B089FB815497}" type="datetimeFigureOut">
              <a:rPr lang="fr-FR" smtClean="0"/>
              <a:pPr/>
              <a:t>29/05/2018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EC13-A556-4DC7-9B76-13A81DA58D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861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1B29-5162-4601-AE27-B089FB815497}" type="datetimeFigureOut">
              <a:rPr lang="fr-FR" smtClean="0"/>
              <a:pPr/>
              <a:t>29/05/2018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EC13-A556-4DC7-9B76-13A81DA58D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50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1B29-5162-4601-AE27-B089FB815497}" type="datetimeFigureOut">
              <a:rPr lang="fr-FR" smtClean="0"/>
              <a:pPr/>
              <a:t>29/05/2018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EC13-A556-4DC7-9B76-13A81DA58D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28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1B29-5162-4601-AE27-B089FB815497}" type="datetimeFigureOut">
              <a:rPr lang="fr-FR" smtClean="0"/>
              <a:pPr/>
              <a:t>29/05/2018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EC13-A556-4DC7-9B76-13A81DA58D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5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1B29-5162-4601-AE27-B089FB815497}" type="datetimeFigureOut">
              <a:rPr lang="fr-FR" smtClean="0"/>
              <a:pPr/>
              <a:t>29/05/2018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EC13-A556-4DC7-9B76-13A81DA58D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435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1B29-5162-4601-AE27-B089FB815497}" type="datetimeFigureOut">
              <a:rPr lang="fr-FR" smtClean="0"/>
              <a:pPr/>
              <a:t>29/05/2018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EC13-A556-4DC7-9B76-13A81DA58D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862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1B29-5162-4601-AE27-B089FB815497}" type="datetimeFigureOut">
              <a:rPr lang="fr-FR" smtClean="0"/>
              <a:pPr/>
              <a:t>29/05/2018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EC13-A556-4DC7-9B76-13A81DA58D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342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1B29-5162-4601-AE27-B089FB815497}" type="datetimeFigureOut">
              <a:rPr lang="fr-FR" smtClean="0"/>
              <a:pPr/>
              <a:t>29/05/2018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EC13-A556-4DC7-9B76-13A81DA58D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720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1B29-5162-4601-AE27-B089FB815497}" type="datetimeFigureOut">
              <a:rPr lang="fr-FR" smtClean="0"/>
              <a:pPr/>
              <a:t>29/05/2018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EC13-A556-4DC7-9B76-13A81DA58D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473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11B29-5162-4601-AE27-B089FB815497}" type="datetimeFigureOut">
              <a:rPr lang="fr-FR" smtClean="0"/>
              <a:pPr/>
              <a:t>29/05/2018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EEC13-A556-4DC7-9B76-13A81DA58D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570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diagramColors" Target="../diagrams/colors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diagramQuickStyle" Target="../diagrams/quickStyle1.xml"/><Relationship Id="rId5" Type="http://schemas.openxmlformats.org/officeDocument/2006/relationships/oleObject" Target="../embeddings/oleObject2.bin"/><Relationship Id="rId10" Type="http://schemas.openxmlformats.org/officeDocument/2006/relationships/diagramLayout" Target="../diagrams/layout1.xml"/><Relationship Id="rId4" Type="http://schemas.openxmlformats.org/officeDocument/2006/relationships/notesSlide" Target="../notesSlides/notesSlide4.xml"/><Relationship Id="rId9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Coordination des plans de formation au sein du GHT 7 Sud Lorraine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6400800" cy="1584176"/>
          </a:xfrm>
        </p:spPr>
        <p:txBody>
          <a:bodyPr>
            <a:normAutofit fontScale="77500" lnSpcReduction="20000"/>
          </a:bodyPr>
          <a:lstStyle/>
          <a:p>
            <a:r>
              <a:rPr lang="fr-FR" sz="2400" dirty="0" smtClean="0"/>
              <a:t>Alain VIAUX</a:t>
            </a:r>
          </a:p>
          <a:p>
            <a:r>
              <a:rPr lang="fr-FR" sz="2400" dirty="0" smtClean="0"/>
              <a:t>Directeur Formation Continue CHRU NANCY</a:t>
            </a:r>
          </a:p>
          <a:p>
            <a:r>
              <a:rPr lang="fr-FR" sz="2400" dirty="0" smtClean="0"/>
              <a:t>Coordonnateur de la Formation continue GHT 7 Sud Lorraine</a:t>
            </a:r>
          </a:p>
          <a:p>
            <a:r>
              <a:rPr lang="fr-FR" sz="2400" dirty="0" smtClean="0"/>
              <a:t>Journée CARREFOUR FORMATION ANFH</a:t>
            </a:r>
          </a:p>
          <a:p>
            <a:r>
              <a:rPr lang="fr-FR" sz="2400" dirty="0" smtClean="0"/>
              <a:t>SAINT BRIEUC – 05/06/2018</a:t>
            </a:r>
            <a:endParaRPr lang="fr-FR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75299"/>
            <a:ext cx="1484182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641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résultats obtenus (2) :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Gestion opérationnelle :</a:t>
            </a:r>
          </a:p>
          <a:p>
            <a:pPr lvl="1"/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Co-construction des outils opérationnels :</a:t>
            </a:r>
            <a:b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dirty="0" smtClean="0"/>
              <a:t>Nomenclature commune du plan de formation</a:t>
            </a:r>
            <a:br>
              <a:rPr lang="fr-FR" dirty="0" smtClean="0"/>
            </a:br>
            <a:r>
              <a:rPr lang="fr-FR" dirty="0" smtClean="0"/>
              <a:t>Fiches de mission du coordonnateur</a:t>
            </a:r>
            <a:br>
              <a:rPr lang="fr-FR" dirty="0" smtClean="0"/>
            </a:br>
            <a:r>
              <a:rPr lang="fr-FR" dirty="0" smtClean="0"/>
              <a:t>Feuille de route du COPIL et du COTECH </a:t>
            </a:r>
            <a:endParaRPr lang="fr-FR" dirty="0"/>
          </a:p>
          <a:p>
            <a:pPr lvl="1"/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Co-construction des outils de gestion du plan :</a:t>
            </a:r>
            <a:b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dirty="0"/>
              <a:t>Annuaire des personnes ressources</a:t>
            </a:r>
            <a:br>
              <a:rPr lang="fr-FR" dirty="0"/>
            </a:br>
            <a:r>
              <a:rPr lang="fr-FR" dirty="0"/>
              <a:t>Recensement des ressources </a:t>
            </a:r>
            <a:r>
              <a:rPr lang="fr-FR" dirty="0" smtClean="0"/>
              <a:t>logistiques</a:t>
            </a:r>
          </a:p>
        </p:txBody>
      </p:sp>
    </p:spTree>
    <p:extLst>
      <p:ext uri="{BB962C8B-B14F-4D97-AF65-F5344CB8AC3E}">
        <p14:creationId xmlns:p14="http://schemas.microsoft.com/office/powerpoint/2010/main" val="268092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résultats obtenus </a:t>
            </a:r>
            <a:r>
              <a:rPr lang="fr-FR" dirty="0" smtClean="0"/>
              <a:t>(3) </a:t>
            </a:r>
            <a:r>
              <a:rPr lang="fr-FR" dirty="0"/>
              <a:t>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3600" b="1" dirty="0"/>
              <a:t>Organisation des interfaces :</a:t>
            </a:r>
            <a:br>
              <a:rPr lang="fr-FR" sz="3600" b="1" dirty="0"/>
            </a:br>
            <a:r>
              <a:rPr lang="fr-FR" dirty="0"/>
              <a:t>Entre les services de formation des différents établissements </a:t>
            </a:r>
            <a:r>
              <a:rPr lang="fr-FR" dirty="0" smtClean="0"/>
              <a:t>parties,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Avec </a:t>
            </a:r>
            <a:r>
              <a:rPr lang="fr-FR" dirty="0" smtClean="0"/>
              <a:t>l’ANFH,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Avec le service achat de l’établissement </a:t>
            </a:r>
            <a:r>
              <a:rPr lang="fr-FR" dirty="0" smtClean="0"/>
              <a:t>support,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Plan de communication.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6105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Questionner la philosophie de la formation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fr-FR" dirty="0" smtClean="0"/>
              <a:t>Faut-il proposer une liste de formations aux professionnels ou organiser un recueil des besoins et les accompagner dans la formulation de leur demande ?</a:t>
            </a:r>
          </a:p>
          <a:p>
            <a:r>
              <a:rPr lang="fr-FR" dirty="0" smtClean="0"/>
              <a:t>Faut-il afficher les sources de l’émergence des besoins de formation ou de la formation elle-même (établissement, GHT, P.A.R. ANFH…) ?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L’ambition / Les orientations ciblées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Prendre en compte les diversités des situations et des besoins des professionnels en fonction des spécificités des établissements parties,</a:t>
            </a:r>
          </a:p>
          <a:p>
            <a:r>
              <a:rPr lang="fr-FR" dirty="0" smtClean="0"/>
              <a:t>Laisser une autonomie de gestion de son plan de formation à chaque établissement,</a:t>
            </a:r>
          </a:p>
          <a:p>
            <a:r>
              <a:rPr lang="fr-FR" dirty="0" smtClean="0"/>
              <a:t>Converger vers un plan de formation partagé dans un délai fixé pour couvrir les besoins partagés à l’échelle des établissements du GHT </a:t>
            </a:r>
            <a:r>
              <a:rPr lang="fr-FR" dirty="0"/>
              <a:t>Sud </a:t>
            </a:r>
            <a:r>
              <a:rPr lang="fr-FR" dirty="0" smtClean="0"/>
              <a:t>Lorraine et </a:t>
            </a:r>
            <a:r>
              <a:rPr lang="fr-FR" dirty="0"/>
              <a:t>non la totalité des besoins de </a:t>
            </a:r>
            <a:r>
              <a:rPr lang="fr-FR" dirty="0" smtClean="0"/>
              <a:t>formation.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Démarches entreprises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Rencontre des services de ressources Humaines des différents établissements,</a:t>
            </a:r>
          </a:p>
          <a:p>
            <a:r>
              <a:rPr lang="fr-FR" dirty="0" smtClean="0"/>
              <a:t>Identification de la Formation Continue comme axe de travail le plus consensuel,</a:t>
            </a:r>
          </a:p>
          <a:p>
            <a:r>
              <a:rPr lang="fr-FR" dirty="0" smtClean="0"/>
              <a:t>Organisation de réunions de travail selon deux axes :</a:t>
            </a:r>
          </a:p>
          <a:p>
            <a:pPr lvl="1"/>
            <a:r>
              <a:rPr lang="fr-FR" dirty="0" smtClean="0"/>
              <a:t>Pilotage stratégique,</a:t>
            </a:r>
          </a:p>
          <a:p>
            <a:pPr lvl="1"/>
            <a:r>
              <a:rPr lang="fr-FR" dirty="0" smtClean="0"/>
              <a:t>Modalités d’ingénierie partagée des actions de formation.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76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Démarches entreprises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Appui de la démarche par une formation-action pour l’aide à la rédaction des différents documents contractuels :</a:t>
            </a:r>
          </a:p>
          <a:p>
            <a:pPr lvl="1"/>
            <a:r>
              <a:rPr lang="fr-FR" dirty="0" smtClean="0"/>
              <a:t>Charte de coordination,</a:t>
            </a:r>
          </a:p>
          <a:p>
            <a:pPr lvl="1"/>
            <a:r>
              <a:rPr lang="fr-FR" dirty="0" smtClean="0"/>
              <a:t>Plan d’action,</a:t>
            </a:r>
          </a:p>
          <a:p>
            <a:pPr lvl="1"/>
            <a:r>
              <a:rPr lang="fr-FR" dirty="0" smtClean="0"/>
              <a:t>Plan de communication…</a:t>
            </a:r>
          </a:p>
          <a:p>
            <a:r>
              <a:rPr lang="fr-FR" dirty="0" smtClean="0"/>
              <a:t>Définition d’un calendrier de rencontres avec ordre du jour et relevé de conclusion,</a:t>
            </a:r>
          </a:p>
          <a:p>
            <a:r>
              <a:rPr lang="fr-FR" dirty="0" smtClean="0"/>
              <a:t>Mise en œuvre d’une démarche projet.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Chronologie de la mise en œuvre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340768"/>
            <a:ext cx="8493125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13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t 2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iapositive think-cell" r:id="rId5" imgW="360" imgH="360" progId="">
                  <p:embed/>
                </p:oleObj>
              </mc:Choice>
              <mc:Fallback>
                <p:oleObj name="Diapositive think-cell" r:id="rId5" imgW="360" imgH="360" progId="">
                  <p:embed/>
                  <p:pic>
                    <p:nvPicPr>
                      <p:cNvPr id="0" name="Objet 2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e 21"/>
          <p:cNvGrpSpPr>
            <a:grpSpLocks/>
          </p:cNvGrpSpPr>
          <p:nvPr/>
        </p:nvGrpSpPr>
        <p:grpSpPr bwMode="auto">
          <a:xfrm>
            <a:off x="7524750" y="5603875"/>
            <a:ext cx="1619250" cy="1201738"/>
            <a:chOff x="10032274" y="5603966"/>
            <a:chExt cx="2159726" cy="1201783"/>
          </a:xfrm>
        </p:grpSpPr>
        <p:pic>
          <p:nvPicPr>
            <p:cNvPr id="8206" name="Image 22"/>
            <p:cNvPicPr>
              <a:picLocks noChangeAspect="1"/>
            </p:cNvPicPr>
            <p:nvPr/>
          </p:nvPicPr>
          <p:blipFill>
            <a:blip r:embed="rId7" cstate="print"/>
            <a:srcRect l="21429" t="24821" r="68500" b="42322"/>
            <a:stretch>
              <a:fillRect/>
            </a:stretch>
          </p:blipFill>
          <p:spPr bwMode="auto">
            <a:xfrm>
              <a:off x="10032274" y="5603966"/>
              <a:ext cx="1227909" cy="1201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Image 23"/>
            <p:cNvPicPr>
              <a:picLocks noChangeAspect="1"/>
            </p:cNvPicPr>
            <p:nvPr/>
          </p:nvPicPr>
          <p:blipFill>
            <a:blip r:embed="rId8" cstate="print"/>
            <a:srcRect l="22070" t="24464" r="69250" b="43393"/>
            <a:stretch>
              <a:fillRect/>
            </a:stretch>
          </p:blipFill>
          <p:spPr bwMode="auto">
            <a:xfrm>
              <a:off x="11133909" y="5603966"/>
              <a:ext cx="1058091" cy="117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" name="Diagramme 1"/>
          <p:cNvGraphicFramePr/>
          <p:nvPr/>
        </p:nvGraphicFramePr>
        <p:xfrm>
          <a:off x="1121228" y="1254033"/>
          <a:ext cx="6096000" cy="70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29" name="Connecteur droit 28"/>
          <p:cNvCxnSpPr/>
          <p:nvPr/>
        </p:nvCxnSpPr>
        <p:spPr>
          <a:xfrm>
            <a:off x="2182416" y="1963738"/>
            <a:ext cx="0" cy="323850"/>
          </a:xfrm>
          <a:prstGeom prst="line">
            <a:avLst/>
          </a:prstGeom>
          <a:ln w="28575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ZoneTexte 40"/>
          <p:cNvSpPr txBox="1">
            <a:spLocks noChangeArrowheads="1"/>
          </p:cNvSpPr>
          <p:nvPr/>
        </p:nvSpPr>
        <p:spPr bwMode="auto">
          <a:xfrm>
            <a:off x="1419225" y="2468563"/>
            <a:ext cx="152519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>
                <a:latin typeface="Arial" pitchFamily="34" charset="0"/>
              </a:rPr>
              <a:t>Coordination</a:t>
            </a:r>
            <a:r>
              <a:rPr lang="fr-FR" sz="1400" dirty="0">
                <a:latin typeface="Arial" pitchFamily="34" charset="0"/>
              </a:rPr>
              <a:t> des services de formation continue </a:t>
            </a:r>
          </a:p>
          <a:p>
            <a:pPr algn="ctr"/>
            <a:endParaRPr lang="fr-FR" sz="1400" dirty="0">
              <a:latin typeface="Arial" pitchFamily="34" charset="0"/>
            </a:endParaRPr>
          </a:p>
          <a:p>
            <a:pPr algn="ctr"/>
            <a:r>
              <a:rPr lang="fr-FR" sz="1400" dirty="0">
                <a:latin typeface="Arial" pitchFamily="34" charset="0"/>
              </a:rPr>
              <a:t>Mutualisation des </a:t>
            </a:r>
            <a:r>
              <a:rPr lang="fr-FR" sz="1400" b="1" dirty="0">
                <a:latin typeface="Arial" pitchFamily="34" charset="0"/>
              </a:rPr>
              <a:t>achats</a:t>
            </a:r>
          </a:p>
          <a:p>
            <a:pPr algn="ctr"/>
            <a:endParaRPr lang="fr-FR" sz="1400" b="1" dirty="0">
              <a:latin typeface="Arial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4282679" y="1963738"/>
            <a:ext cx="0" cy="323850"/>
          </a:xfrm>
          <a:prstGeom prst="line">
            <a:avLst/>
          </a:prstGeom>
          <a:ln w="28575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ZoneTexte 42"/>
          <p:cNvSpPr txBox="1">
            <a:spLocks noChangeArrowheads="1"/>
          </p:cNvSpPr>
          <p:nvPr/>
        </p:nvSpPr>
        <p:spPr bwMode="auto">
          <a:xfrm>
            <a:off x="3299223" y="3070225"/>
            <a:ext cx="19681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>
                <a:latin typeface="Arial" pitchFamily="34" charset="0"/>
              </a:rPr>
              <a:t>Mutualisation des formations </a:t>
            </a:r>
            <a:r>
              <a:rPr lang="fr-FR" sz="1400" b="1" dirty="0">
                <a:latin typeface="Arial" pitchFamily="34" charset="0"/>
              </a:rPr>
              <a:t>réglementaires</a:t>
            </a:r>
            <a:r>
              <a:rPr lang="fr-FR" sz="1400" dirty="0">
                <a:latin typeface="Arial" pitchFamily="34" charset="0"/>
              </a:rPr>
              <a:t> et </a:t>
            </a:r>
            <a:r>
              <a:rPr lang="fr-FR" sz="1400" b="1" dirty="0">
                <a:latin typeface="Arial" pitchFamily="34" charset="0"/>
              </a:rPr>
              <a:t>institutionnelles</a:t>
            </a:r>
          </a:p>
        </p:txBody>
      </p:sp>
      <p:sp>
        <p:nvSpPr>
          <p:cNvPr id="8201" name="ZoneTexte 43"/>
          <p:cNvSpPr txBox="1">
            <a:spLocks noChangeArrowheads="1"/>
          </p:cNvSpPr>
          <p:nvPr/>
        </p:nvSpPr>
        <p:spPr bwMode="auto">
          <a:xfrm>
            <a:off x="3289698" y="2455864"/>
            <a:ext cx="198715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dirty="0">
                <a:latin typeface="Arial" pitchFamily="34" charset="0"/>
              </a:rPr>
              <a:t>Création d’un </a:t>
            </a:r>
            <a:r>
              <a:rPr lang="fr-FR" sz="1400" b="1" dirty="0">
                <a:latin typeface="Arial" pitchFamily="34" charset="0"/>
              </a:rPr>
              <a:t>plan de formation partagé </a:t>
            </a:r>
            <a:r>
              <a:rPr lang="fr-FR" sz="1400" dirty="0">
                <a:latin typeface="Arial" pitchFamily="34" charset="0"/>
              </a:rPr>
              <a:t>du GHT</a:t>
            </a:r>
            <a:endParaRPr lang="fr-FR" sz="1400" b="1" dirty="0">
              <a:latin typeface="Arial" pitchFamily="34" charset="0"/>
            </a:endParaRPr>
          </a:p>
        </p:txBody>
      </p:sp>
      <p:sp>
        <p:nvSpPr>
          <p:cNvPr id="45" name="ZoneTexte 44"/>
          <p:cNvSpPr txBox="1">
            <a:spLocks noChangeArrowheads="1"/>
          </p:cNvSpPr>
          <p:nvPr/>
        </p:nvSpPr>
        <p:spPr bwMode="auto">
          <a:xfrm>
            <a:off x="2325291" y="4456114"/>
            <a:ext cx="203477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 dirty="0">
                <a:latin typeface="Arial" pitchFamily="34" charset="0"/>
              </a:rPr>
              <a:t>Ouverture de sessions </a:t>
            </a:r>
            <a:r>
              <a:rPr lang="fr-FR" sz="1400" dirty="0">
                <a:latin typeface="Arial" pitchFamily="34" charset="0"/>
              </a:rPr>
              <a:t>aux personnels d’autres établissements </a:t>
            </a:r>
            <a:r>
              <a:rPr lang="fr-FR" sz="1400" i="1" dirty="0">
                <a:latin typeface="Arial" pitchFamily="34" charset="0"/>
              </a:rPr>
              <a:t>(en fonction des places disponibles)</a:t>
            </a:r>
          </a:p>
        </p:txBody>
      </p:sp>
      <p:sp>
        <p:nvSpPr>
          <p:cNvPr id="48" name="ZoneTexte 47"/>
          <p:cNvSpPr txBox="1">
            <a:spLocks noChangeArrowheads="1"/>
          </p:cNvSpPr>
          <p:nvPr/>
        </p:nvSpPr>
        <p:spPr bwMode="auto">
          <a:xfrm>
            <a:off x="5467350" y="3952876"/>
            <a:ext cx="297775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dirty="0">
                <a:latin typeface="Arial" pitchFamily="34" charset="0"/>
              </a:rPr>
              <a:t>Décision annuelle du COPIL de mise en commun des </a:t>
            </a:r>
            <a:r>
              <a:rPr lang="fr-FR" sz="1400" b="1" dirty="0">
                <a:latin typeface="Arial" pitchFamily="34" charset="0"/>
              </a:rPr>
              <a:t>formations qui intéressent au moins 2 établissements </a:t>
            </a: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2076450" y="4606925"/>
            <a:ext cx="323850" cy="0"/>
          </a:xfrm>
          <a:prstGeom prst="straightConnector1">
            <a:avLst/>
          </a:prstGeom>
          <a:ln w="28575">
            <a:solidFill>
              <a:schemeClr val="accent6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5089922" y="4133850"/>
            <a:ext cx="323850" cy="0"/>
          </a:xfrm>
          <a:prstGeom prst="straightConnector1">
            <a:avLst/>
          </a:prstGeom>
          <a:ln w="28575">
            <a:solidFill>
              <a:schemeClr val="accent6"/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115616" y="33265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Calendrier prévisionnel</a:t>
            </a:r>
            <a:endParaRPr lang="fr-F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Freins/Opportunités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Freins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Charge de travail supplémentaire,</a:t>
            </a:r>
          </a:p>
          <a:p>
            <a:r>
              <a:rPr lang="fr-FR" dirty="0" smtClean="0"/>
              <a:t>Démarche lourde qui doit s’inscrire dans la confiance,</a:t>
            </a:r>
          </a:p>
          <a:p>
            <a:r>
              <a:rPr lang="fr-FR" dirty="0" smtClean="0"/>
              <a:t>Complexité initiale de la charge,</a:t>
            </a:r>
          </a:p>
          <a:p>
            <a:r>
              <a:rPr lang="fr-FR" dirty="0" smtClean="0"/>
              <a:t>Contraintes de la procédure d’achat de formation,</a:t>
            </a:r>
          </a:p>
          <a:p>
            <a:r>
              <a:rPr lang="fr-FR" dirty="0" smtClean="0"/>
              <a:t>Mise en œuvre à des échéances courtes,</a:t>
            </a:r>
          </a:p>
          <a:p>
            <a:r>
              <a:rPr lang="fr-FR" dirty="0" smtClean="0"/>
              <a:t>Changement.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Opportunités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95128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Réinterroger les formations dans une démarche de complémentarité,</a:t>
            </a:r>
          </a:p>
          <a:p>
            <a:r>
              <a:rPr lang="fr-FR" dirty="0"/>
              <a:t>Q</a:t>
            </a:r>
            <a:r>
              <a:rPr lang="fr-FR" dirty="0" smtClean="0"/>
              <a:t>uestionner les orientations des formations,</a:t>
            </a:r>
          </a:p>
          <a:p>
            <a:r>
              <a:rPr lang="fr-FR" dirty="0"/>
              <a:t>Identifier les enjeux majeurs de la formation </a:t>
            </a:r>
            <a:r>
              <a:rPr lang="fr-FR" dirty="0" smtClean="0"/>
              <a:t>continue,</a:t>
            </a:r>
            <a:endParaRPr lang="fr-FR" dirty="0"/>
          </a:p>
          <a:p>
            <a:r>
              <a:rPr lang="fr-FR" dirty="0" smtClean="0"/>
              <a:t>Repenser la construction du plan de formation,</a:t>
            </a:r>
          </a:p>
          <a:p>
            <a:r>
              <a:rPr lang="fr-FR" dirty="0" smtClean="0"/>
              <a:t>Nouvelle organisation des équipes et dispositifs de formation,</a:t>
            </a:r>
          </a:p>
          <a:p>
            <a:r>
              <a:rPr lang="fr-FR" dirty="0" smtClean="0"/>
              <a:t>Déstabilisation/Réorganisation.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301208"/>
            <a:ext cx="1566863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125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4538" y="4797152"/>
            <a:ext cx="8229600" cy="1143000"/>
          </a:xfrm>
        </p:spPr>
        <p:txBody>
          <a:bodyPr/>
          <a:lstStyle/>
          <a:p>
            <a:r>
              <a:rPr lang="fr-FR" dirty="0" smtClean="0"/>
              <a:t>Merci pour votre participation…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8" y="332656"/>
            <a:ext cx="8407400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Présentation et caractéristiques du GHT :</a:t>
            </a:r>
          </a:p>
          <a:p>
            <a:r>
              <a:rPr lang="fr-FR" dirty="0" smtClean="0"/>
              <a:t>Les résultats obtenus :</a:t>
            </a:r>
          </a:p>
          <a:p>
            <a:pPr lvl="1"/>
            <a:r>
              <a:rPr lang="fr-FR" dirty="0" smtClean="0"/>
              <a:t>Pilotage de la </a:t>
            </a:r>
            <a:r>
              <a:rPr lang="fr-FR" dirty="0" smtClean="0"/>
              <a:t>stratégie</a:t>
            </a:r>
            <a:endParaRPr lang="fr-FR" dirty="0" smtClean="0"/>
          </a:p>
          <a:p>
            <a:pPr lvl="1"/>
            <a:r>
              <a:rPr lang="fr-FR" dirty="0" smtClean="0"/>
              <a:t>Gestion organisationnelle :</a:t>
            </a:r>
          </a:p>
          <a:p>
            <a:pPr lvl="2"/>
            <a:r>
              <a:rPr lang="fr-FR" dirty="0" smtClean="0"/>
              <a:t>Livrables réalisés,</a:t>
            </a:r>
          </a:p>
          <a:p>
            <a:pPr lvl="2"/>
            <a:r>
              <a:rPr lang="fr-FR" dirty="0" smtClean="0"/>
              <a:t>Interfaces </a:t>
            </a:r>
            <a:r>
              <a:rPr lang="fr-FR" dirty="0" smtClean="0"/>
              <a:t>identifiées.</a:t>
            </a:r>
            <a:endParaRPr lang="fr-FR" dirty="0" smtClean="0"/>
          </a:p>
          <a:p>
            <a:r>
              <a:rPr lang="fr-FR" dirty="0" smtClean="0"/>
              <a:t>La philosophie / l’ambition / les orientations ciblées </a:t>
            </a:r>
            <a:r>
              <a:rPr lang="fr-FR" dirty="0" smtClean="0"/>
              <a:t>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Pourquoi ?</a:t>
            </a:r>
          </a:p>
          <a:p>
            <a:pPr lvl="1"/>
            <a:r>
              <a:rPr lang="fr-FR" dirty="0"/>
              <a:t>Comment ?</a:t>
            </a:r>
          </a:p>
          <a:p>
            <a:r>
              <a:rPr lang="fr-FR" dirty="0" smtClean="0"/>
              <a:t>La démarche entreprise et la </a:t>
            </a:r>
            <a:r>
              <a:rPr lang="fr-FR" dirty="0"/>
              <a:t>c</a:t>
            </a:r>
            <a:r>
              <a:rPr lang="fr-FR" dirty="0" smtClean="0"/>
              <a:t>hronologie de mise en </a:t>
            </a:r>
            <a:r>
              <a:rPr lang="fr-FR" smtClean="0"/>
              <a:t>œuvre </a:t>
            </a:r>
            <a:endParaRPr lang="fr-FR" dirty="0" smtClean="0"/>
          </a:p>
          <a:p>
            <a:r>
              <a:rPr lang="fr-FR" dirty="0" smtClean="0"/>
              <a:t>Les freins et les opportunités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533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Présentation du GHT 7 Sud Lorraine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5" y="1700808"/>
            <a:ext cx="840302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9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" y="116632"/>
            <a:ext cx="9137928" cy="649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0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0856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56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iapositive think-cell" r:id="rId4" imgW="360" imgH="360" progId="">
                  <p:embed/>
                </p:oleObj>
              </mc:Choice>
              <mc:Fallback>
                <p:oleObj name="Diapositive think-cell" r:id="rId4" imgW="360" imgH="360" progId="">
                  <p:embed/>
                  <p:pic>
                    <p:nvPicPr>
                      <p:cNvPr id="0" name="Obje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421482" y="260351"/>
            <a:ext cx="8336756" cy="1019175"/>
          </a:xfrm>
        </p:spPr>
        <p:txBody>
          <a:bodyPr/>
          <a:lstStyle/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Nos obligations en matière de coordination de la formation continue</a:t>
            </a:r>
          </a:p>
        </p:txBody>
      </p:sp>
      <p:sp>
        <p:nvSpPr>
          <p:cNvPr id="5124" name="Espace réservé du contenu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5040560"/>
          </a:xfrm>
        </p:spPr>
        <p:txBody>
          <a:bodyPr/>
          <a:lstStyle/>
          <a:p>
            <a:pPr marL="0" indent="0" algn="just" defTabSz="96202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70000"/>
              <a:buFont typeface="Arial" pitchFamily="34" charset="0"/>
              <a:buNone/>
            </a:pPr>
            <a:r>
              <a:rPr lang="fr-FR" sz="1600" dirty="0" smtClean="0">
                <a:latin typeface="Arial" pitchFamily="34" charset="0"/>
              </a:rPr>
              <a:t>La Loi impose à chaque GHT à compter du </a:t>
            </a:r>
            <a:r>
              <a:rPr lang="fr-FR" sz="1600" i="1" dirty="0" smtClean="0">
                <a:latin typeface="Arial" pitchFamily="34" charset="0"/>
              </a:rPr>
              <a:t>1</a:t>
            </a:r>
            <a:r>
              <a:rPr lang="fr-FR" sz="1600" i="1" baseline="30000" dirty="0" smtClean="0">
                <a:latin typeface="Arial" pitchFamily="34" charset="0"/>
              </a:rPr>
              <a:t>er</a:t>
            </a:r>
            <a:r>
              <a:rPr lang="fr-FR" sz="1600" i="1" dirty="0" smtClean="0">
                <a:latin typeface="Arial" pitchFamily="34" charset="0"/>
              </a:rPr>
              <a:t> janvier 2018 </a:t>
            </a:r>
            <a:r>
              <a:rPr lang="fr-FR" sz="1600" dirty="0" smtClean="0">
                <a:latin typeface="Arial" pitchFamily="34" charset="0"/>
              </a:rPr>
              <a:t>une </a:t>
            </a:r>
            <a:r>
              <a:rPr lang="fr-FR" sz="1600" b="1" dirty="0" smtClean="0">
                <a:latin typeface="Arial" pitchFamily="34" charset="0"/>
              </a:rPr>
              <a:t>coordination</a:t>
            </a:r>
            <a:r>
              <a:rPr lang="fr-FR" sz="1600" dirty="0" smtClean="0">
                <a:latin typeface="Arial" pitchFamily="34" charset="0"/>
              </a:rPr>
              <a:t> : </a:t>
            </a:r>
          </a:p>
          <a:p>
            <a:pPr marL="811213" lvl="1" indent="-354013" algn="just" defTabSz="962025">
              <a:lnSpc>
                <a:spcPct val="100000"/>
              </a:lnSpc>
              <a:spcBef>
                <a:spcPts val="600"/>
              </a:spcBef>
              <a:buSzPct val="70000"/>
              <a:buFont typeface="Calibri Light" pitchFamily="34" charset="0"/>
              <a:buAutoNum type="arabicPeriod"/>
            </a:pPr>
            <a:r>
              <a:rPr lang="fr-FR" sz="1600" dirty="0" smtClean="0">
                <a:latin typeface="Arial" pitchFamily="34" charset="0"/>
              </a:rPr>
              <a:t>des </a:t>
            </a:r>
            <a:r>
              <a:rPr lang="fr-FR" sz="1600" b="1" dirty="0" smtClean="0">
                <a:latin typeface="Arial" pitchFamily="34" charset="0"/>
              </a:rPr>
              <a:t>instituts et écoles de formation paramédicale </a:t>
            </a:r>
          </a:p>
          <a:p>
            <a:pPr marL="811213" lvl="1" indent="-354013" algn="just" defTabSz="96202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70000"/>
              <a:buFont typeface="Calibri Light" pitchFamily="34" charset="0"/>
              <a:buAutoNum type="arabicPeriod"/>
            </a:pPr>
            <a:r>
              <a:rPr lang="fr-FR" sz="1600" dirty="0" smtClean="0">
                <a:latin typeface="Arial" pitchFamily="34" charset="0"/>
              </a:rPr>
              <a:t>des </a:t>
            </a:r>
            <a:r>
              <a:rPr lang="fr-FR" sz="1600" b="1" dirty="0" smtClean="0">
                <a:latin typeface="Arial" pitchFamily="34" charset="0"/>
              </a:rPr>
              <a:t>plans de formation </a:t>
            </a:r>
            <a:r>
              <a:rPr lang="fr-FR" sz="1600" dirty="0" smtClean="0">
                <a:latin typeface="Arial" pitchFamily="34" charset="0"/>
              </a:rPr>
              <a:t>et de Développement Professionnel Continu </a:t>
            </a:r>
          </a:p>
          <a:p>
            <a:pPr marL="0" indent="0" algn="just" defTabSz="962025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70000"/>
              <a:buFont typeface="Arial" pitchFamily="34" charset="0"/>
              <a:buNone/>
            </a:pPr>
            <a:r>
              <a:rPr lang="fr-FR" sz="1600" dirty="0" smtClean="0">
                <a:latin typeface="Arial" pitchFamily="34" charset="0"/>
              </a:rPr>
              <a:t>Si la Loi laisse à chaque GHT la possibilité de définir sa stratégie, les orientations nationales visent une </a:t>
            </a:r>
            <a:r>
              <a:rPr lang="fr-FR" sz="1600" b="1" dirty="0" smtClean="0">
                <a:latin typeface="Arial" pitchFamily="34" charset="0"/>
              </a:rPr>
              <a:t>coopération accrue </a:t>
            </a:r>
            <a:r>
              <a:rPr lang="fr-FR" sz="1600" dirty="0" smtClean="0">
                <a:latin typeface="Arial" pitchFamily="34" charset="0"/>
              </a:rPr>
              <a:t>entre les établissements permettant une amélioration de l’</a:t>
            </a:r>
            <a:r>
              <a:rPr lang="fr-FR" sz="1600" b="1" dirty="0" smtClean="0">
                <a:latin typeface="Arial" pitchFamily="34" charset="0"/>
              </a:rPr>
              <a:t>efficience</a:t>
            </a:r>
            <a:r>
              <a:rPr lang="fr-FR" sz="1600" dirty="0" smtClean="0">
                <a:latin typeface="Arial" pitchFamily="34" charset="0"/>
              </a:rPr>
              <a:t> et de l’</a:t>
            </a:r>
            <a:r>
              <a:rPr lang="fr-FR" sz="1600" b="1" dirty="0" smtClean="0">
                <a:latin typeface="Arial" pitchFamily="34" charset="0"/>
              </a:rPr>
              <a:t>offre </a:t>
            </a:r>
            <a:r>
              <a:rPr lang="fr-FR" sz="1600" dirty="0" smtClean="0">
                <a:latin typeface="Arial" pitchFamily="34" charset="0"/>
              </a:rPr>
              <a:t>de formation. </a:t>
            </a:r>
          </a:p>
        </p:txBody>
      </p:sp>
      <p:pic>
        <p:nvPicPr>
          <p:cNvPr id="5125" name="Image 3"/>
          <p:cNvPicPr>
            <a:picLocks noChangeAspect="1"/>
          </p:cNvPicPr>
          <p:nvPr/>
        </p:nvPicPr>
        <p:blipFill>
          <a:blip r:embed="rId6" cstate="print"/>
          <a:srcRect l="22285" t="35179" r="68822" b="28036"/>
          <a:stretch>
            <a:fillRect/>
          </a:stretch>
        </p:blipFill>
        <p:spPr bwMode="auto">
          <a:xfrm>
            <a:off x="88107" y="1627188"/>
            <a:ext cx="813197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>
            <a:off x="0" y="127952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71600" y="4005064"/>
            <a:ext cx="7704856" cy="2160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128" name="Espace réservé du contenu 2"/>
          <p:cNvSpPr txBox="1">
            <a:spLocks/>
          </p:cNvSpPr>
          <p:nvPr/>
        </p:nvSpPr>
        <p:spPr bwMode="auto">
          <a:xfrm>
            <a:off x="971600" y="4077072"/>
            <a:ext cx="77768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62025">
              <a:spcBef>
                <a:spcPts val="600"/>
              </a:spcBef>
              <a:spcAft>
                <a:spcPts val="1200"/>
              </a:spcAft>
              <a:buSzPct val="70000"/>
              <a:buFont typeface="Arial" pitchFamily="34" charset="0"/>
              <a:buNone/>
            </a:pPr>
            <a:r>
              <a:rPr lang="fr-FR" sz="1600" dirty="0">
                <a:latin typeface="Arial" pitchFamily="34" charset="0"/>
              </a:rPr>
              <a:t>Pour répondre à ces obligations, un </a:t>
            </a:r>
            <a:r>
              <a:rPr lang="fr-FR" sz="1600" b="1" dirty="0">
                <a:latin typeface="Arial" pitchFamily="34" charset="0"/>
              </a:rPr>
              <a:t>Comité de Pilotage a été créé en 2017 au niveau du GHT</a:t>
            </a:r>
            <a:r>
              <a:rPr lang="fr-FR" sz="1600" dirty="0">
                <a:latin typeface="Arial" pitchFamily="34" charset="0"/>
              </a:rPr>
              <a:t>. Il est composé des Services de Formation de tous les établissements parties. Il rapporte au Bureau du GHT et aux instances. </a:t>
            </a:r>
          </a:p>
          <a:p>
            <a:pPr algn="ctr" defTabSz="962025">
              <a:spcBef>
                <a:spcPts val="600"/>
              </a:spcBef>
              <a:spcAft>
                <a:spcPts val="1200"/>
              </a:spcAft>
              <a:buSzPct val="70000"/>
              <a:buFont typeface="Arial" pitchFamily="34" charset="0"/>
              <a:buNone/>
            </a:pPr>
            <a:r>
              <a:rPr lang="fr-FR" sz="1600" dirty="0">
                <a:latin typeface="Arial" pitchFamily="34" charset="0"/>
              </a:rPr>
              <a:t>Il a défini une </a:t>
            </a:r>
            <a:r>
              <a:rPr lang="fr-FR" sz="1600" b="1" dirty="0">
                <a:latin typeface="Arial" pitchFamily="34" charset="0"/>
              </a:rPr>
              <a:t>stratégie de coordination de la formation continue</a:t>
            </a:r>
            <a:r>
              <a:rPr lang="fr-FR" sz="1600" dirty="0">
                <a:latin typeface="Arial" pitchFamily="34" charset="0"/>
              </a:rPr>
              <a:t>. Cette stratégie sera mise en œuvre de façon </a:t>
            </a:r>
            <a:r>
              <a:rPr lang="fr-FR" sz="1600" b="1" dirty="0">
                <a:latin typeface="Arial" pitchFamily="34" charset="0"/>
              </a:rPr>
              <a:t>progressive</a:t>
            </a:r>
            <a:r>
              <a:rPr lang="fr-FR" sz="1600" dirty="0">
                <a:latin typeface="Arial" pitchFamily="34" charset="0"/>
              </a:rPr>
              <a:t> au sein des établissements. </a:t>
            </a:r>
          </a:p>
        </p:txBody>
      </p:sp>
      <p:sp>
        <p:nvSpPr>
          <p:cNvPr id="14" name="Triangle isocèle 13"/>
          <p:cNvSpPr/>
          <p:nvPr/>
        </p:nvSpPr>
        <p:spPr>
          <a:xfrm flipV="1">
            <a:off x="3707904" y="3717032"/>
            <a:ext cx="2409825" cy="287338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1043608" y="6309320"/>
            <a:ext cx="762357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800" dirty="0">
                <a:latin typeface="Arial" pitchFamily="34" charset="0"/>
              </a:rPr>
              <a:t>Loi de modernisation de notre système de santé n°2016-41 du 26 janvier 2016, article 107, article 114. Décret n° 2016-524 du 27 avril 2016 relatif aux 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caractéristiques du GHT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Les distances :</a:t>
            </a:r>
          </a:p>
          <a:p>
            <a:pPr lvl="1"/>
            <a:r>
              <a:rPr lang="fr-FR" dirty="0" smtClean="0"/>
              <a:t>120 Km d’Est en Ouest soit 2 heures de voiture,</a:t>
            </a:r>
          </a:p>
          <a:p>
            <a:pPr lvl="1"/>
            <a:r>
              <a:rPr lang="fr-FR" dirty="0" smtClean="0"/>
              <a:t>95 Km du Nord au Sud soit 1 heure 30 de voiture.</a:t>
            </a:r>
          </a:p>
          <a:p>
            <a:r>
              <a:rPr lang="fr-FR" dirty="0" smtClean="0"/>
              <a:t>Le territoire :</a:t>
            </a:r>
          </a:p>
          <a:p>
            <a:pPr lvl="1"/>
            <a:r>
              <a:rPr lang="fr-FR" dirty="0" smtClean="0"/>
              <a:t>Etalé sur 4 départements : 54 – 55 – 57 – 88.</a:t>
            </a:r>
          </a:p>
          <a:p>
            <a:r>
              <a:rPr lang="fr-FR" dirty="0" smtClean="0"/>
              <a:t>Les spécialités :</a:t>
            </a:r>
          </a:p>
          <a:p>
            <a:pPr lvl="1"/>
            <a:r>
              <a:rPr lang="fr-FR" dirty="0" smtClean="0"/>
              <a:t>Médecine – Chirurgie – Obstétrique,</a:t>
            </a:r>
          </a:p>
          <a:p>
            <a:pPr lvl="1"/>
            <a:r>
              <a:rPr lang="fr-FR" dirty="0" smtClean="0"/>
              <a:t>Psychiatrie (2 établissements),</a:t>
            </a:r>
          </a:p>
          <a:p>
            <a:pPr lvl="1"/>
            <a:r>
              <a:rPr lang="fr-FR" dirty="0" smtClean="0"/>
              <a:t>Médico-social.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04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spécificités du GHT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Mise en place d’une convention de Partenariat </a:t>
            </a:r>
            <a:r>
              <a:rPr lang="fr-FR" dirty="0" smtClean="0"/>
              <a:t>d’emblée </a:t>
            </a:r>
            <a:r>
              <a:rPr lang="fr-FR" dirty="0" smtClean="0"/>
              <a:t>avec l’Institut de Cancérologie de Lorraine (ICL) – Alexis Vautrin, notamment en raison de la place particulière que l’Institut occupe dans la prise en charge des cancers.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résultats obtenus (1)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b="1" dirty="0" smtClean="0"/>
              <a:t>Pilotage de la stratégie :</a:t>
            </a:r>
          </a:p>
          <a:p>
            <a:pPr lvl="1"/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Identification du scénario cible :</a:t>
            </a:r>
            <a:b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dirty="0" smtClean="0"/>
              <a:t>Plan de formation partagé</a:t>
            </a:r>
            <a:br>
              <a:rPr lang="fr-FR" dirty="0" smtClean="0"/>
            </a:br>
            <a:r>
              <a:rPr lang="fr-FR" dirty="0" smtClean="0"/>
              <a:t>Objectifs de coordination</a:t>
            </a:r>
          </a:p>
          <a:p>
            <a:pPr lvl="1"/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Contractualisation :</a:t>
            </a:r>
            <a:b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dirty="0" smtClean="0"/>
              <a:t>Rédaction d’une charte de formation</a:t>
            </a:r>
            <a:br>
              <a:rPr lang="fr-FR" dirty="0" smtClean="0"/>
            </a:br>
            <a:r>
              <a:rPr lang="fr-FR" dirty="0" smtClean="0"/>
              <a:t>Définition de la gouvernance</a:t>
            </a:r>
            <a:br>
              <a:rPr lang="fr-FR" dirty="0" smtClean="0"/>
            </a:br>
            <a:r>
              <a:rPr lang="fr-FR" dirty="0" smtClean="0"/>
              <a:t>Elaboration du plan d’action et calendrier de déploiement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0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806</Words>
  <Application>Microsoft Office PowerPoint</Application>
  <PresentationFormat>Affichage à l'écran (4:3)</PresentationFormat>
  <Paragraphs>101</Paragraphs>
  <Slides>19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Diapositive think-cell</vt:lpstr>
      <vt:lpstr>Coordination des plans de formation au sein du GHT 7 Sud Lorraine </vt:lpstr>
      <vt:lpstr>Plan</vt:lpstr>
      <vt:lpstr>Présentation du GHT 7 Sud Lorraine </vt:lpstr>
      <vt:lpstr>Présentation PowerPoint</vt:lpstr>
      <vt:lpstr>Présentation PowerPoint</vt:lpstr>
      <vt:lpstr>Nos obligations en matière de coordination de la formation continue</vt:lpstr>
      <vt:lpstr>Les caractéristiques du GHT</vt:lpstr>
      <vt:lpstr>Les spécificités du GHT</vt:lpstr>
      <vt:lpstr>Les résultats obtenus (1) :</vt:lpstr>
      <vt:lpstr>Les résultats obtenus (2) :</vt:lpstr>
      <vt:lpstr>Les résultats obtenus (3) :</vt:lpstr>
      <vt:lpstr>Questionner la philosophie de la formation :</vt:lpstr>
      <vt:lpstr>L’ambition / Les orientations ciblées :</vt:lpstr>
      <vt:lpstr>Démarches entreprises :</vt:lpstr>
      <vt:lpstr>Démarches entreprises (2)</vt:lpstr>
      <vt:lpstr>Chronologie de la mise en œuvre</vt:lpstr>
      <vt:lpstr>Présentation PowerPoint</vt:lpstr>
      <vt:lpstr>Freins/Opportunités</vt:lpstr>
      <vt:lpstr>Merci pour votre participation…</vt:lpstr>
    </vt:vector>
  </TitlesOfParts>
  <Company>CHU de Nancy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Coordination des plans de formation au sein du GHT 7 </dc:title>
  <dc:creator>VIAUX Alain</dc:creator>
  <cp:lastModifiedBy>LE FILOUS Marie-Annick</cp:lastModifiedBy>
  <cp:revision>43</cp:revision>
  <dcterms:created xsi:type="dcterms:W3CDTF">2018-03-14T17:17:25Z</dcterms:created>
  <dcterms:modified xsi:type="dcterms:W3CDTF">2018-05-29T12:39:24Z</dcterms:modified>
</cp:coreProperties>
</file>