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  <p:sldMasterId id="2147483771" r:id="rId2"/>
  </p:sldMasterIdLst>
  <p:notesMasterIdLst>
    <p:notesMasterId r:id="rId21"/>
  </p:notesMasterIdLst>
  <p:sldIdLst>
    <p:sldId id="317" r:id="rId3"/>
    <p:sldId id="307" r:id="rId4"/>
    <p:sldId id="308" r:id="rId5"/>
    <p:sldId id="339" r:id="rId6"/>
    <p:sldId id="340" r:id="rId7"/>
    <p:sldId id="332" r:id="rId8"/>
    <p:sldId id="345" r:id="rId9"/>
    <p:sldId id="269" r:id="rId10"/>
    <p:sldId id="278" r:id="rId11"/>
    <p:sldId id="333" r:id="rId12"/>
    <p:sldId id="279" r:id="rId13"/>
    <p:sldId id="335" r:id="rId14"/>
    <p:sldId id="346" r:id="rId15"/>
    <p:sldId id="344" r:id="rId16"/>
    <p:sldId id="338" r:id="rId17"/>
    <p:sldId id="336" r:id="rId18"/>
    <p:sldId id="337" r:id="rId19"/>
    <p:sldId id="298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890"/>
    <a:srgbClr val="0070C0"/>
    <a:srgbClr val="0033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>
    <p:restoredLeft sz="17973" autoAdjust="0"/>
    <p:restoredTop sz="99880" autoAdjust="0"/>
  </p:normalViewPr>
  <p:slideViewPr>
    <p:cSldViewPr snapToGrid="0">
      <p:cViewPr varScale="1">
        <p:scale>
          <a:sx n="72" d="100"/>
          <a:sy n="72" d="100"/>
        </p:scale>
        <p:origin x="170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308"/>
    </p:cViewPr>
  </p:sorterViewPr>
  <p:notesViewPr>
    <p:cSldViewPr snapToGrid="0">
      <p:cViewPr varScale="1">
        <p:scale>
          <a:sx n="55" d="100"/>
          <a:sy n="55" d="100"/>
        </p:scale>
        <p:origin x="288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microsoft.com/office/2015/10/relationships/revisionInfo" Target="revisionInfo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62880E-EF21-4BBA-99C6-4BD54F6A0185}" type="datetimeFigureOut">
              <a:rPr lang="fr-FR" smtClean="0"/>
              <a:t>08/11/2017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0ACEF-B72E-4D89-B2BA-D710224A5EA8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725E8A61-995D-42E5-A168-ABCE91725F8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7883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172035" name="Espace réservé des commentaires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7203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5FCD5C94-7A6F-4B3F-A8E8-4E9BB9077688}" type="slidenum">
              <a:rPr lang="fr-FR" altLang="fr-FR" sz="1200" smtClean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pPr/>
              <a:t>8</a:t>
            </a:fld>
            <a:endParaRPr lang="fr-FR" altLang="fr-FR" sz="1200">
              <a:solidFill>
                <a:srgbClr val="000000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5410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0ACEF-B72E-4D89-B2BA-D710224A5EA8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3579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0ACEF-B72E-4D89-B2BA-D710224A5EA8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52161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Espace réservé de l'image des diapositives 1">
            <a:extLst>
              <a:ext uri="{FF2B5EF4-FFF2-40B4-BE49-F238E27FC236}">
                <a16:creationId xmlns:a16="http://schemas.microsoft.com/office/drawing/2014/main" id="{B107F599-BE0B-42BF-A542-E9259D53F31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1731" name="Espace réservé des commentaires 2">
            <a:extLst>
              <a:ext uri="{FF2B5EF4-FFF2-40B4-BE49-F238E27FC236}">
                <a16:creationId xmlns:a16="http://schemas.microsoft.com/office/drawing/2014/main" id="{AF6E5B32-5B39-405E-A144-F96A32F83F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  <p:sp>
        <p:nvSpPr>
          <p:cNvPr id="201732" name="Espace réservé du numéro de diapositive 3">
            <a:extLst>
              <a:ext uri="{FF2B5EF4-FFF2-40B4-BE49-F238E27FC236}">
                <a16:creationId xmlns:a16="http://schemas.microsoft.com/office/drawing/2014/main" id="{7BC70036-D036-41B4-A087-7AFA7C02F95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7B19697C-61F0-4193-93AE-EBDB96D3C959}" type="slidenum">
              <a:rPr lang="fr-FR" altLang="fr-FR" sz="1200"/>
              <a:pPr/>
              <a:t>15</a:t>
            </a:fld>
            <a:endParaRPr lang="fr-FR" altLang="fr-FR" sz="1200"/>
          </a:p>
        </p:txBody>
      </p:sp>
    </p:spTree>
    <p:extLst>
      <p:ext uri="{BB962C8B-B14F-4D97-AF65-F5344CB8AC3E}">
        <p14:creationId xmlns:p14="http://schemas.microsoft.com/office/powerpoint/2010/main" val="6623336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Espace réservé de l'image des diapositives 1">
            <a:extLst>
              <a:ext uri="{FF2B5EF4-FFF2-40B4-BE49-F238E27FC236}">
                <a16:creationId xmlns:a16="http://schemas.microsoft.com/office/drawing/2014/main" id="{F028C074-C9F0-459D-9249-765FF2E0800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0707" name="Espace réservé des commentaires 2">
            <a:extLst>
              <a:ext uri="{FF2B5EF4-FFF2-40B4-BE49-F238E27FC236}">
                <a16:creationId xmlns:a16="http://schemas.microsoft.com/office/drawing/2014/main" id="{253184CB-6C30-4167-A449-E41A1F3D9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  <p:sp>
        <p:nvSpPr>
          <p:cNvPr id="200708" name="Espace réservé du numéro de diapositive 3">
            <a:extLst>
              <a:ext uri="{FF2B5EF4-FFF2-40B4-BE49-F238E27FC236}">
                <a16:creationId xmlns:a16="http://schemas.microsoft.com/office/drawing/2014/main" id="{F5551E8C-0875-4A64-B789-D69F1A78F5E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06C48D72-4A26-4F39-AEA7-7B62DDF1BF54}" type="slidenum">
              <a:rPr lang="fr-FR" altLang="fr-FR" sz="1200"/>
              <a:pPr/>
              <a:t>16</a:t>
            </a:fld>
            <a:endParaRPr lang="fr-FR" altLang="fr-FR" sz="1200"/>
          </a:p>
        </p:txBody>
      </p:sp>
    </p:spTree>
    <p:extLst>
      <p:ext uri="{BB962C8B-B14F-4D97-AF65-F5344CB8AC3E}">
        <p14:creationId xmlns:p14="http://schemas.microsoft.com/office/powerpoint/2010/main" val="27107754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Espace réservé de l'image des diapositives 1">
            <a:extLst>
              <a:ext uri="{FF2B5EF4-FFF2-40B4-BE49-F238E27FC236}">
                <a16:creationId xmlns:a16="http://schemas.microsoft.com/office/drawing/2014/main" id="{B107F599-BE0B-42BF-A542-E9259D53F31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1731" name="Espace réservé des commentaires 2">
            <a:extLst>
              <a:ext uri="{FF2B5EF4-FFF2-40B4-BE49-F238E27FC236}">
                <a16:creationId xmlns:a16="http://schemas.microsoft.com/office/drawing/2014/main" id="{AF6E5B32-5B39-405E-A144-F96A32F83F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  <p:sp>
        <p:nvSpPr>
          <p:cNvPr id="201732" name="Espace réservé du numéro de diapositive 3">
            <a:extLst>
              <a:ext uri="{FF2B5EF4-FFF2-40B4-BE49-F238E27FC236}">
                <a16:creationId xmlns:a16="http://schemas.microsoft.com/office/drawing/2014/main" id="{7BC70036-D036-41B4-A087-7AFA7C02F95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7B19697C-61F0-4193-93AE-EBDB96D3C959}" type="slidenum">
              <a:rPr lang="fr-FR" altLang="fr-FR" sz="1200"/>
              <a:pPr/>
              <a:t>17</a:t>
            </a:fld>
            <a:endParaRPr lang="fr-FR" altLang="fr-FR" sz="1200"/>
          </a:p>
        </p:txBody>
      </p:sp>
    </p:spTree>
    <p:extLst>
      <p:ext uri="{BB962C8B-B14F-4D97-AF65-F5344CB8AC3E}">
        <p14:creationId xmlns:p14="http://schemas.microsoft.com/office/powerpoint/2010/main" val="173278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0" y="3429000"/>
            <a:ext cx="2286000" cy="2057400"/>
          </a:xfrm>
        </p:spPr>
        <p:txBody>
          <a:bodyPr/>
          <a:lstStyle>
            <a:lvl1pPr algn="r">
              <a:defRPr sz="3600">
                <a:solidFill>
                  <a:srgbClr val="4B4D4E"/>
                </a:solidFill>
              </a:defRPr>
            </a:lvl1pPr>
          </a:lstStyle>
          <a:p>
            <a:pPr lvl="0"/>
            <a:r>
              <a:rPr lang="fr-FR" noProof="0"/>
              <a:t>Cliquez et modifiez le titre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4343400"/>
            <a:ext cx="47244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 sz="2000">
                <a:solidFill>
                  <a:srgbClr val="4B4D4E"/>
                </a:solidFill>
              </a:defRPr>
            </a:lvl1pPr>
          </a:lstStyle>
          <a:p>
            <a:pPr lvl="0"/>
            <a:r>
              <a:rPr lang="fr-FR" noProof="0"/>
              <a:t>Cliquez pour modifier le style des sous-titres du masque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62800" y="6477000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9DBF7-E18F-49C2-99F4-62B61CB371E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6" name="Rectangle 5"/>
          <p:cNvSpPr/>
          <p:nvPr userDrawn="1"/>
        </p:nvSpPr>
        <p:spPr>
          <a:xfrm>
            <a:off x="2212246" y="6461602"/>
            <a:ext cx="482863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altLang="fr-FR" sz="1200" dirty="0"/>
              <a:t>Présentation de la HAS – ANFH </a:t>
            </a:r>
            <a:r>
              <a:rPr lang="fr-FR" sz="1200" dirty="0"/>
              <a:t>– La Réunion – 16 novembre 2017</a:t>
            </a:r>
          </a:p>
        </p:txBody>
      </p:sp>
    </p:spTree>
    <p:extLst>
      <p:ext uri="{BB962C8B-B14F-4D97-AF65-F5344CB8AC3E}">
        <p14:creationId xmlns:p14="http://schemas.microsoft.com/office/powerpoint/2010/main" val="1057263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62800" y="6477000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9DBF7-E18F-49C2-99F4-62B61CB371E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6" name="Rectangle 5"/>
          <p:cNvSpPr/>
          <p:nvPr userDrawn="1"/>
        </p:nvSpPr>
        <p:spPr>
          <a:xfrm>
            <a:off x="2212246" y="6461602"/>
            <a:ext cx="482863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altLang="fr-FR" sz="1200" dirty="0"/>
              <a:t>Présentation de la HAS – ANFH </a:t>
            </a:r>
            <a:r>
              <a:rPr lang="fr-FR" sz="1200" dirty="0"/>
              <a:t>– La Réunion – 16 novembre 2017</a:t>
            </a:r>
          </a:p>
        </p:txBody>
      </p:sp>
    </p:spTree>
    <p:extLst>
      <p:ext uri="{BB962C8B-B14F-4D97-AF65-F5344CB8AC3E}">
        <p14:creationId xmlns:p14="http://schemas.microsoft.com/office/powerpoint/2010/main" val="352076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362700" y="0"/>
            <a:ext cx="1943100" cy="5715000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3400" y="0"/>
            <a:ext cx="5676900" cy="571500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62800" y="6477000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9DBF7-E18F-49C2-99F4-62B61CB371E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6" name="Rectangle 5"/>
          <p:cNvSpPr/>
          <p:nvPr userDrawn="1"/>
        </p:nvSpPr>
        <p:spPr>
          <a:xfrm>
            <a:off x="2212246" y="6461602"/>
            <a:ext cx="482863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altLang="fr-FR" sz="1200" dirty="0"/>
              <a:t>Présentation de la HAS – ANFH </a:t>
            </a:r>
            <a:r>
              <a:rPr lang="fr-FR" sz="1200" dirty="0"/>
              <a:t>– La Réunion – 16 novembre 2017</a:t>
            </a:r>
          </a:p>
        </p:txBody>
      </p:sp>
    </p:spTree>
    <p:extLst>
      <p:ext uri="{BB962C8B-B14F-4D97-AF65-F5344CB8AC3E}">
        <p14:creationId xmlns:p14="http://schemas.microsoft.com/office/powerpoint/2010/main" val="16286165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70CE-2D5E-469B-9B45-3949BBCA4883}" type="datetimeFigureOut">
              <a:rPr lang="fr-FR" smtClean="0"/>
              <a:t>08/11/2017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8505-D135-48E6-B96C-7F6D01DE5D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247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70CE-2D5E-469B-9B45-3949BBCA4883}" type="datetimeFigureOut">
              <a:rPr lang="fr-FR" smtClean="0"/>
              <a:t>08/11/2017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8505-D135-48E6-B96C-7F6D01DE5D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33693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710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710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70CE-2D5E-469B-9B45-3949BBCA4883}" type="datetimeFigureOut">
              <a:rPr lang="fr-FR" smtClean="0"/>
              <a:t>08/11/2017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8505-D135-48E6-B96C-7F6D01DE5D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94477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576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9150" y="1600204"/>
            <a:ext cx="40576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70CE-2D5E-469B-9B45-3949BBCA4883}" type="datetimeFigureOut">
              <a:rPr lang="fr-FR" smtClean="0"/>
              <a:t>08/11/2017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8505-D135-48E6-B96C-7F6D01DE5D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5282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397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397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4630" y="1535113"/>
            <a:ext cx="404217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4630" y="2174875"/>
            <a:ext cx="404217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70CE-2D5E-469B-9B45-3949BBCA4883}" type="datetimeFigureOut">
              <a:rPr lang="fr-FR" smtClean="0"/>
              <a:t>08/11/2017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8505-D135-48E6-B96C-7F6D01DE5D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26603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70CE-2D5E-469B-9B45-3949BBCA4883}" type="datetimeFigureOut">
              <a:rPr lang="fr-FR" smtClean="0"/>
              <a:t>08/11/2017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8505-D135-48E6-B96C-7F6D01DE5D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4337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70CE-2D5E-469B-9B45-3949BBCA4883}" type="datetimeFigureOut">
              <a:rPr lang="fr-FR" smtClean="0"/>
              <a:t>08/11/2017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8505-D135-48E6-B96C-7F6D01DE5D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15107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71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449" y="273054"/>
            <a:ext cx="511135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71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70CE-2D5E-469B-9B45-3949BBCA4883}" type="datetimeFigureOut">
              <a:rPr lang="fr-FR" smtClean="0"/>
              <a:t>08/11/2017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8505-D135-48E6-B96C-7F6D01DE5D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1131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9DBF7-E18F-49C2-99F4-62B61CB371E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212246" y="6461602"/>
            <a:ext cx="482863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altLang="fr-FR" sz="1200" dirty="0"/>
              <a:t>Présentation de la HAS – ANFH </a:t>
            </a:r>
            <a:r>
              <a:rPr lang="fr-FR" sz="1200" dirty="0"/>
              <a:t>– La Réunion – 16 novembre 2017</a:t>
            </a:r>
          </a:p>
        </p:txBody>
      </p:sp>
    </p:spTree>
    <p:extLst>
      <p:ext uri="{BB962C8B-B14F-4D97-AF65-F5344CB8AC3E}">
        <p14:creationId xmlns:p14="http://schemas.microsoft.com/office/powerpoint/2010/main" val="11450413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1891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1891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1891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70CE-2D5E-469B-9B45-3949BBCA4883}" type="datetimeFigureOut">
              <a:rPr lang="fr-FR" smtClean="0"/>
              <a:t>08/11/2017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8505-D135-48E6-B96C-7F6D01DE5D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20374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70CE-2D5E-469B-9B45-3949BBCA4883}" type="datetimeFigureOut">
              <a:rPr lang="fr-FR" smtClean="0"/>
              <a:t>08/11/2017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8505-D135-48E6-B96C-7F6D01DE5D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79619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579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70CE-2D5E-469B-9B45-3949BBCA4883}" type="datetimeFigureOut">
              <a:rPr lang="fr-FR" smtClean="0"/>
              <a:t>08/11/2017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8505-D135-48E6-B96C-7F6D01DE5D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0991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EADCA-6D8B-46EE-8288-A08FAEA02AE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>
            <a:off x="2212246" y="6461602"/>
            <a:ext cx="482863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altLang="fr-FR" sz="1200" dirty="0"/>
              <a:t>Présentation de la HAS – ANFH </a:t>
            </a:r>
            <a:r>
              <a:rPr lang="fr-FR" sz="1200" dirty="0"/>
              <a:t>– La Réunion – 16 novembre 2017</a:t>
            </a:r>
          </a:p>
        </p:txBody>
      </p:sp>
    </p:spTree>
    <p:extLst>
      <p:ext uri="{BB962C8B-B14F-4D97-AF65-F5344CB8AC3E}">
        <p14:creationId xmlns:p14="http://schemas.microsoft.com/office/powerpoint/2010/main" val="3142563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62800" y="6477000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9DBF7-E18F-49C2-99F4-62B61CB371E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212246" y="6461602"/>
            <a:ext cx="482863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altLang="fr-FR" sz="1200" dirty="0"/>
              <a:t>Présentation de la HAS – ANFH </a:t>
            </a:r>
            <a:r>
              <a:rPr lang="fr-FR" sz="1200" dirty="0"/>
              <a:t>– La Réunion – 16 novembre 2017</a:t>
            </a:r>
          </a:p>
        </p:txBody>
      </p:sp>
    </p:spTree>
    <p:extLst>
      <p:ext uri="{BB962C8B-B14F-4D97-AF65-F5344CB8AC3E}">
        <p14:creationId xmlns:p14="http://schemas.microsoft.com/office/powerpoint/2010/main" val="3546390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62800" y="6477000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9DBF7-E18F-49C2-99F4-62B61CB371E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212246" y="6461602"/>
            <a:ext cx="482863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altLang="fr-FR" sz="1200" dirty="0"/>
              <a:t>Présentation de la HAS – ANFH </a:t>
            </a:r>
            <a:r>
              <a:rPr lang="fr-FR" sz="1200" dirty="0"/>
              <a:t>– La Réunion – 16 novembre 2017</a:t>
            </a:r>
          </a:p>
        </p:txBody>
      </p:sp>
    </p:spTree>
    <p:extLst>
      <p:ext uri="{BB962C8B-B14F-4D97-AF65-F5344CB8AC3E}">
        <p14:creationId xmlns:p14="http://schemas.microsoft.com/office/powerpoint/2010/main" val="2731586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CF78A-E429-4FF7-9132-829058D477B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>
            <a:off x="2212246" y="6461602"/>
            <a:ext cx="482863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altLang="fr-FR" sz="1200" dirty="0"/>
              <a:t>Présentation de la HAS – ANFH </a:t>
            </a:r>
            <a:r>
              <a:rPr lang="fr-FR" sz="1200" dirty="0"/>
              <a:t>– La Réunion – 16 novembre 2017</a:t>
            </a:r>
          </a:p>
        </p:txBody>
      </p:sp>
    </p:spTree>
    <p:extLst>
      <p:ext uri="{BB962C8B-B14F-4D97-AF65-F5344CB8AC3E}">
        <p14:creationId xmlns:p14="http://schemas.microsoft.com/office/powerpoint/2010/main" val="1125542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62800" y="6477000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9DBF7-E18F-49C2-99F4-62B61CB371E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4" name="Rectangle 3"/>
          <p:cNvSpPr/>
          <p:nvPr userDrawn="1"/>
        </p:nvSpPr>
        <p:spPr>
          <a:xfrm>
            <a:off x="2212246" y="6461602"/>
            <a:ext cx="482863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altLang="fr-FR" sz="1200" dirty="0"/>
              <a:t>Présentation de la HAS – ANFH </a:t>
            </a:r>
            <a:r>
              <a:rPr lang="fr-FR" sz="1200" dirty="0"/>
              <a:t>– La Réunion – 16 novembre 2017</a:t>
            </a:r>
          </a:p>
        </p:txBody>
      </p:sp>
    </p:spTree>
    <p:extLst>
      <p:ext uri="{BB962C8B-B14F-4D97-AF65-F5344CB8AC3E}">
        <p14:creationId xmlns:p14="http://schemas.microsoft.com/office/powerpoint/2010/main" val="2030567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1" y="273057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3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62800" y="6477000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9DBF7-E18F-49C2-99F4-62B61CB371E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212246" y="6461602"/>
            <a:ext cx="482863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altLang="fr-FR" sz="1200" dirty="0"/>
              <a:t>Présentation de la HAS – ANFH </a:t>
            </a:r>
            <a:r>
              <a:rPr lang="fr-FR" sz="1200" dirty="0"/>
              <a:t>– La Réunion – 16 novembre 2017</a:t>
            </a:r>
          </a:p>
        </p:txBody>
      </p:sp>
    </p:spTree>
    <p:extLst>
      <p:ext uri="{BB962C8B-B14F-4D97-AF65-F5344CB8AC3E}">
        <p14:creationId xmlns:p14="http://schemas.microsoft.com/office/powerpoint/2010/main" val="250702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62800" y="6477000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9DBF7-E18F-49C2-99F4-62B61CB371E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212246" y="6461602"/>
            <a:ext cx="482863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altLang="fr-FR" sz="1200" dirty="0"/>
              <a:t>Présentation de la HAS – ANFH </a:t>
            </a:r>
            <a:r>
              <a:rPr lang="fr-FR" sz="1200" dirty="0"/>
              <a:t>– La Réunion – 16 novembre 2017</a:t>
            </a:r>
          </a:p>
        </p:txBody>
      </p:sp>
    </p:spTree>
    <p:extLst>
      <p:ext uri="{BB962C8B-B14F-4D97-AF65-F5344CB8AC3E}">
        <p14:creationId xmlns:p14="http://schemas.microsoft.com/office/powerpoint/2010/main" val="2469433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et modifiez le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95400" y="64770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fld id="{D2972387-B1F4-406B-A3B0-9A5137302FFF}" type="datetime1">
              <a:rPr lang="fr-FR"/>
              <a:pPr>
                <a:defRPr/>
              </a:pPr>
              <a:t>08/11/2017</a:t>
            </a:fld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477000"/>
            <a:ext cx="350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/>
            </a:lvl1pPr>
          </a:lstStyle>
          <a:p>
            <a:pPr>
              <a:defRPr/>
            </a:pPr>
            <a:r>
              <a:rPr lang="fr-FR"/>
              <a:t>Présentation de la HAS (à modifier dans Affichage -&gt; en-tête et pied de page)</a:t>
            </a:r>
          </a:p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4770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D95596F-F075-4685-878A-68DBA06A655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31" name="Line 13"/>
          <p:cNvSpPr>
            <a:spLocks noChangeShapeType="1"/>
          </p:cNvSpPr>
          <p:nvPr userDrawn="1"/>
        </p:nvSpPr>
        <p:spPr bwMode="auto">
          <a:xfrm>
            <a:off x="1219200" y="6451600"/>
            <a:ext cx="7924800" cy="0"/>
          </a:xfrm>
          <a:prstGeom prst="line">
            <a:avLst/>
          </a:prstGeom>
          <a:noFill/>
          <a:ln w="9525">
            <a:solidFill>
              <a:srgbClr val="00489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pic>
        <p:nvPicPr>
          <p:cNvPr id="1032" name="Image 7" descr="HAS_Logo CMJN_OK.ai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6248400"/>
            <a:ext cx="984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7658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  <a:ea typeface="ＭＳ Ｐゴシック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  <a:ea typeface="ＭＳ Ｐゴシック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  <a:ea typeface="ＭＳ Ｐゴシック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  <a:ea typeface="ＭＳ Ｐゴシック" pitchFamily="34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  <a:ea typeface="ＭＳ Ｐゴシック" pitchFamily="34" charset="-128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  <a:ea typeface="ＭＳ Ｐゴシック" pitchFamily="34" charset="-128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  <a:ea typeface="ＭＳ Ｐゴシック" pitchFamily="34" charset="-128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  <a:ea typeface="ＭＳ Ｐゴシック" pitchFamily="34" charset="-128"/>
        </a:defRPr>
      </a:lvl9pPr>
    </p:titleStyle>
    <p:bodyStyle>
      <a:lvl1pPr marL="609600" indent="-609600" algn="l" rtl="0" eaLnBrk="0" fontAlgn="base" hangingPunct="0">
        <a:spcBef>
          <a:spcPct val="20000"/>
        </a:spcBef>
        <a:spcAft>
          <a:spcPct val="0"/>
        </a:spcAft>
        <a:buFont typeface="Arial" charset="0"/>
        <a:buAutoNum type="arabicPeriod"/>
        <a:defRPr sz="2800" b="1">
          <a:solidFill>
            <a:srgbClr val="004890"/>
          </a:solidFill>
          <a:latin typeface="+mn-lt"/>
          <a:ea typeface="+mn-ea"/>
          <a:cs typeface="+mn-cs"/>
        </a:defRPr>
      </a:lvl1pPr>
      <a:lvl2pPr marL="990600" indent="-5334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4B4D4E"/>
          </a:solidFill>
          <a:latin typeface="+mn-lt"/>
          <a:ea typeface="+mn-ea"/>
        </a:defRPr>
      </a:lvl2pPr>
      <a:lvl3pPr marL="1371600" indent="-4572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3pPr>
      <a:lvl4pPr marL="1752600" indent="-3810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</a:defRPr>
      </a:lvl4pPr>
      <a:lvl5pPr marL="2209800" indent="-3810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667000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3124200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581400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4038600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D70CE-2D5E-469B-9B45-3949BBCA4883}" type="datetimeFigureOut">
              <a:rPr lang="fr-FR" smtClean="0"/>
              <a:t>08/11/2017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F8505-D135-48E6-B96C-7F6D01DE5D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060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714134-7CE6-48E5-90F8-0F7DEAF69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825" y="0"/>
            <a:ext cx="8398565" cy="1143000"/>
          </a:xfrm>
        </p:spPr>
        <p:txBody>
          <a:bodyPr/>
          <a:lstStyle/>
          <a:p>
            <a:r>
              <a:rPr lang="fr-FR" dirty="0"/>
              <a:t>ANFH - La Réunion – 16 novembre 2017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604E5A-3848-44FB-B14F-B345C6570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714" y="2073966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fr-FR" sz="3200" dirty="0"/>
              <a:t>Appropriation  et mise en œuvre du matériel pédagogique</a:t>
            </a:r>
          </a:p>
          <a:p>
            <a:pPr marL="0" indent="0">
              <a:buNone/>
            </a:pPr>
            <a:endParaRPr lang="fr-FR" sz="1800" dirty="0"/>
          </a:p>
          <a:p>
            <a:pPr marL="0" indent="0">
              <a:buNone/>
            </a:pPr>
            <a:r>
              <a:rPr lang="fr-FR" sz="3200" dirty="0"/>
              <a:t>1 guide</a:t>
            </a:r>
          </a:p>
          <a:p>
            <a:pPr marL="0" indent="0">
              <a:buNone/>
            </a:pPr>
            <a:r>
              <a:rPr lang="fr-FR" sz="3200" dirty="0">
                <a:solidFill>
                  <a:srgbClr val="0070C0"/>
                </a:solidFill>
              </a:rPr>
              <a:t>15 programmes</a:t>
            </a:r>
          </a:p>
          <a:p>
            <a:pPr marL="0" indent="0">
              <a:buNone/>
            </a:pPr>
            <a:r>
              <a:rPr lang="fr-FR" sz="3200" dirty="0">
                <a:solidFill>
                  <a:schemeClr val="accent6">
                    <a:lumMod val="75000"/>
                  </a:schemeClr>
                </a:solidFill>
              </a:rPr>
              <a:t>14 outils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8C25277-C4CE-4909-9698-E916A24F1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D9DBF7-E18F-49C2-99F4-62B61CB371E1}" type="slidenum">
              <a:rPr lang="fr-FR" smtClean="0"/>
              <a:pPr>
                <a:defRPr/>
              </a:pPr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3569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4" name="Rectangle 3">
            <a:extLst>
              <a:ext uri="{FF2B5EF4-FFF2-40B4-BE49-F238E27FC236}">
                <a16:creationId xmlns:a16="http://schemas.microsoft.com/office/drawing/2014/main" id="{BB0DC207-3B83-4304-B6CD-BBA7CA043F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488141"/>
            <a:ext cx="8353425" cy="4893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17550" indent="-358775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fr-FR" altLang="fr-FR" sz="2800" b="1" dirty="0">
                <a:solidFill>
                  <a:srgbClr val="004890"/>
                </a:solidFill>
                <a:latin typeface="Arial" panose="020B0604020202020204" pitchFamily="34" charset="0"/>
              </a:rPr>
              <a:t>Le matériel pédagogique</a:t>
            </a:r>
          </a:p>
          <a:p>
            <a:pPr eaLnBrk="1" hangingPunct="1">
              <a:spcBef>
                <a:spcPct val="20000"/>
              </a:spcBef>
            </a:pPr>
            <a:r>
              <a:rPr lang="fr-FR" altLang="fr-FR" sz="2600" b="1" dirty="0">
                <a:solidFill>
                  <a:srgbClr val="0070C0"/>
                </a:solidFill>
                <a:latin typeface="Arial" panose="020B0604020202020204" pitchFamily="34" charset="0"/>
              </a:rPr>
              <a:t>Les 15 programmes :</a:t>
            </a:r>
          </a:p>
          <a:p>
            <a:pPr lvl="1" eaLnBrk="1" hangingPunct="1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fr-FR" altLang="fr-FR" dirty="0">
                <a:solidFill>
                  <a:srgbClr val="004890"/>
                </a:solidFill>
                <a:latin typeface="Arial" panose="020B0604020202020204" pitchFamily="34" charset="0"/>
              </a:rPr>
              <a:t>Découpage qui peut paraître artificiel ; il met l’accent sur des points incontournables</a:t>
            </a:r>
          </a:p>
          <a:p>
            <a:pPr lvl="1" eaLnBrk="1" hangingPunct="1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fr-FR" altLang="fr-FR" dirty="0">
                <a:solidFill>
                  <a:srgbClr val="004890"/>
                </a:solidFill>
                <a:latin typeface="Arial" panose="020B0604020202020204" pitchFamily="34" charset="0"/>
              </a:rPr>
              <a:t>Non exhaustifs</a:t>
            </a:r>
          </a:p>
          <a:p>
            <a:pPr lvl="1" eaLnBrk="1" hangingPunct="1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fr-FR" altLang="fr-FR" dirty="0">
                <a:solidFill>
                  <a:srgbClr val="004890"/>
                </a:solidFill>
                <a:latin typeface="Arial" panose="020B0604020202020204" pitchFamily="34" charset="0"/>
              </a:rPr>
              <a:t>Pas de hiérarchie dans leur utilisation</a:t>
            </a:r>
          </a:p>
          <a:p>
            <a:pPr lvl="1" eaLnBrk="1" hangingPunct="1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fr-FR" altLang="fr-FR" dirty="0">
                <a:solidFill>
                  <a:srgbClr val="004890"/>
                </a:solidFill>
                <a:latin typeface="Arial" panose="020B0604020202020204" pitchFamily="34" charset="0"/>
              </a:rPr>
              <a:t>Intégration dans un programme pluriannuel élaboré par les équipes, adapté à leurs propres besoins, ressources, contraintes…</a:t>
            </a:r>
          </a:p>
          <a:p>
            <a:pPr lvl="1" eaLnBrk="1" hangingPunct="1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fr-FR" altLang="fr-FR" dirty="0">
                <a:solidFill>
                  <a:srgbClr val="004890"/>
                </a:solidFill>
                <a:latin typeface="Arial" panose="020B0604020202020204" pitchFamily="34" charset="0"/>
              </a:rPr>
              <a:t>Mise en œuvre facilitée par des outils</a:t>
            </a:r>
          </a:p>
          <a:p>
            <a:pPr lvl="1" eaLnBrk="1" hangingPunct="1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fr-FR" altLang="fr-FR" dirty="0">
                <a:solidFill>
                  <a:srgbClr val="004890"/>
                </a:solidFill>
                <a:latin typeface="Arial" panose="020B0604020202020204" pitchFamily="34" charset="0"/>
              </a:rPr>
              <a:t>Proposition de trames de programmes</a:t>
            </a:r>
            <a:endParaRPr lang="fr-FR" altLang="fr-FR" b="1" dirty="0">
              <a:solidFill>
                <a:srgbClr val="1D64F3"/>
              </a:solidFill>
              <a:latin typeface="Arial" panose="020B0604020202020204" pitchFamily="34" charset="0"/>
            </a:endParaRPr>
          </a:p>
        </p:txBody>
      </p:sp>
      <p:sp>
        <p:nvSpPr>
          <p:cNvPr id="7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457200"/>
          </a:xfrm>
        </p:spPr>
        <p:txBody>
          <a:bodyPr/>
          <a:lstStyle/>
          <a:p>
            <a:fld id="{46506ACF-11A5-4C2F-89D6-731E6DFCB4A4}" type="slidenum">
              <a:rPr lang="fr-FR" smtClean="0"/>
              <a:t>10</a:t>
            </a:fld>
            <a:endParaRPr lang="fr-FR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" y="26895"/>
            <a:ext cx="8971280" cy="806824"/>
          </a:xfrm>
        </p:spPr>
        <p:txBody>
          <a:bodyPr/>
          <a:lstStyle/>
          <a:p>
            <a:r>
              <a:rPr lang="fr-FR" altLang="fr-FR" sz="2000" dirty="0"/>
              <a:t>Mieux prévenir et prendre en charge les moments de violence dans l'évolution clinique des patients adultes lors des hospitalisations</a:t>
            </a:r>
            <a:br>
              <a:rPr lang="fr-FR" altLang="fr-FR" sz="2000" dirty="0"/>
            </a:br>
            <a:r>
              <a:rPr lang="fr-FR" altLang="fr-FR" sz="2000" dirty="0"/>
              <a:t>en service de psychiatrie</a:t>
            </a:r>
          </a:p>
        </p:txBody>
      </p:sp>
    </p:spTree>
    <p:extLst>
      <p:ext uri="{BB962C8B-B14F-4D97-AF65-F5344CB8AC3E}">
        <p14:creationId xmlns:p14="http://schemas.microsoft.com/office/powerpoint/2010/main" val="65152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231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918"/>
            <a:ext cx="9144000" cy="597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457200"/>
          </a:xfrm>
        </p:spPr>
        <p:txBody>
          <a:bodyPr/>
          <a:lstStyle/>
          <a:p>
            <a:fld id="{46506ACF-11A5-4C2F-89D6-731E6DFCB4A4}" type="slidenum">
              <a:rPr lang="fr-FR" smtClean="0"/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93121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93970935-DEA2-408D-9279-42FC824AE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224893"/>
            <a:ext cx="8424863" cy="5077291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fr-FR" altLang="fr-FR" sz="2800" b="1" dirty="0">
                <a:solidFill>
                  <a:srgbClr val="004890"/>
                </a:solidFill>
                <a:latin typeface="Arial" panose="020B0604020202020204" pitchFamily="34" charset="0"/>
              </a:rPr>
              <a:t>Le matériel pédagogique</a:t>
            </a:r>
          </a:p>
          <a:p>
            <a:pPr eaLnBrk="1" hangingPunct="1">
              <a:spcBef>
                <a:spcPct val="20000"/>
              </a:spcBef>
              <a:tabLst>
                <a:tab pos="447675" algn="l"/>
              </a:tabLst>
              <a:defRPr/>
            </a:pPr>
            <a:r>
              <a:rPr lang="fr-FR" altLang="fr-FR" sz="2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Les 14 outils spécifiques :</a:t>
            </a:r>
          </a:p>
          <a:p>
            <a:pPr marL="790575" indent="-342900" eaLnBrk="1" hangingPunct="1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lang="fr-FR" altLang="fr-FR" dirty="0">
                <a:solidFill>
                  <a:srgbClr val="004890"/>
                </a:solidFill>
                <a:latin typeface="Arial" panose="020B0604020202020204" pitchFamily="34" charset="0"/>
              </a:rPr>
              <a:t>Outils pour la mise en œuvre des programmes, en réponse à certains objectifs</a:t>
            </a:r>
          </a:p>
          <a:p>
            <a:pPr marL="790575" indent="-342900" eaLnBrk="1" hangingPunct="1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lang="fr-FR" altLang="fr-FR" dirty="0">
                <a:solidFill>
                  <a:srgbClr val="004890"/>
                </a:solidFill>
                <a:latin typeface="Arial" panose="020B0604020202020204" pitchFamily="34" charset="0"/>
              </a:rPr>
              <a:t>Complémentaires d’outils connus et habituellement utilisés</a:t>
            </a:r>
          </a:p>
          <a:p>
            <a:pPr marL="790575" indent="-342900" eaLnBrk="1" hangingPunct="1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lang="fr-FR" altLang="fr-FR" dirty="0">
                <a:solidFill>
                  <a:srgbClr val="004890"/>
                </a:solidFill>
                <a:latin typeface="Arial" panose="020B0604020202020204" pitchFamily="34" charset="0"/>
              </a:rPr>
              <a:t>Identifiés par les experts du groupe de travail comme des propositions utiles, aides pour les équipes</a:t>
            </a:r>
          </a:p>
          <a:p>
            <a:pPr marL="790575" indent="-342900" eaLnBrk="1" hangingPunct="1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lang="fr-FR" altLang="fr-FR" dirty="0">
                <a:solidFill>
                  <a:srgbClr val="004890"/>
                </a:solidFill>
                <a:latin typeface="Arial" panose="020B0604020202020204" pitchFamily="34" charset="0"/>
              </a:rPr>
              <a:t>À adapter par les équipes en fonction de leurs ressources, contraintes… et construits collectivement</a:t>
            </a:r>
          </a:p>
          <a:p>
            <a:pPr marL="790575" indent="-342900" eaLnBrk="1" hangingPunct="1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lang="fr-FR" altLang="fr-FR" dirty="0">
                <a:solidFill>
                  <a:srgbClr val="004890"/>
                </a:solidFill>
                <a:latin typeface="Arial" panose="020B0604020202020204" pitchFamily="34" charset="0"/>
              </a:rPr>
              <a:t>Transversaux ou ciblés</a:t>
            </a:r>
          </a:p>
          <a:p>
            <a:pPr marL="790575" indent="-342900" eaLnBrk="1" hangingPunct="1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lang="fr-FR" altLang="fr-FR" dirty="0">
                <a:solidFill>
                  <a:srgbClr val="004890"/>
                </a:solidFill>
                <a:latin typeface="Arial" panose="020B0604020202020204" pitchFamily="34" charset="0"/>
              </a:rPr>
              <a:t>En lien avec d’autres outils et différents programmes</a:t>
            </a:r>
          </a:p>
          <a:p>
            <a:pPr eaLnBrk="1" hangingPunct="1">
              <a:spcBef>
                <a:spcPct val="20000"/>
              </a:spcBef>
              <a:defRPr/>
            </a:pPr>
            <a:endParaRPr lang="fr-FR" altLang="fr-FR" sz="32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endParaRPr lang="fr-FR" altLang="fr-FR" sz="3200" b="1" dirty="0">
              <a:solidFill>
                <a:srgbClr val="1D64F3"/>
              </a:solidFill>
              <a:latin typeface="Arial" panose="020B0604020202020204" pitchFamily="34" charset="0"/>
            </a:endParaRPr>
          </a:p>
        </p:txBody>
      </p:sp>
      <p:sp>
        <p:nvSpPr>
          <p:cNvPr id="7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457200"/>
          </a:xfrm>
        </p:spPr>
        <p:txBody>
          <a:bodyPr/>
          <a:lstStyle/>
          <a:p>
            <a:fld id="{46506ACF-11A5-4C2F-89D6-731E6DFCB4A4}" type="slidenum">
              <a:rPr lang="fr-FR" smtClean="0"/>
              <a:t>12</a:t>
            </a:fld>
            <a:endParaRPr lang="fr-FR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" y="26895"/>
            <a:ext cx="8971280" cy="806824"/>
          </a:xfrm>
        </p:spPr>
        <p:txBody>
          <a:bodyPr/>
          <a:lstStyle/>
          <a:p>
            <a:r>
              <a:rPr lang="fr-FR" altLang="fr-FR" sz="2000" dirty="0"/>
              <a:t>Mieux prévenir et prendre en charge les moments de violence dans l'évolution clinique des patients adultes lors des hospitalisations</a:t>
            </a:r>
            <a:br>
              <a:rPr lang="fr-FR" altLang="fr-FR" sz="2000" dirty="0"/>
            </a:br>
            <a:r>
              <a:rPr lang="fr-FR" altLang="fr-FR" sz="2000" dirty="0"/>
              <a:t>en service de psychiatrie</a:t>
            </a:r>
          </a:p>
        </p:txBody>
      </p:sp>
    </p:spTree>
    <p:extLst>
      <p:ext uri="{BB962C8B-B14F-4D97-AF65-F5344CB8AC3E}">
        <p14:creationId xmlns:p14="http://schemas.microsoft.com/office/powerpoint/2010/main" val="18643740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93970935-DEA2-408D-9279-42FC824AE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857" y="2765757"/>
            <a:ext cx="8424863" cy="3939843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fr-FR" altLang="fr-FR" sz="3200" b="1" dirty="0">
                <a:solidFill>
                  <a:srgbClr val="004890"/>
                </a:solidFill>
                <a:latin typeface="Arial" panose="020B0604020202020204" pitchFamily="34" charset="0"/>
              </a:rPr>
              <a:t>Organisation et méthode pédagogique</a:t>
            </a:r>
          </a:p>
          <a:p>
            <a:pPr eaLnBrk="1" hangingPunct="1">
              <a:spcBef>
                <a:spcPct val="20000"/>
              </a:spcBef>
              <a:defRPr/>
            </a:pPr>
            <a:endParaRPr lang="fr-FR" altLang="fr-FR" sz="32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endParaRPr lang="fr-FR" altLang="fr-FR" sz="3200" b="1" dirty="0">
              <a:solidFill>
                <a:srgbClr val="1D64F3"/>
              </a:solidFill>
              <a:latin typeface="Arial" panose="020B0604020202020204" pitchFamily="34" charset="0"/>
            </a:endParaRPr>
          </a:p>
        </p:txBody>
      </p:sp>
      <p:sp>
        <p:nvSpPr>
          <p:cNvPr id="7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457200"/>
          </a:xfrm>
        </p:spPr>
        <p:txBody>
          <a:bodyPr/>
          <a:lstStyle/>
          <a:p>
            <a:fld id="{46506ACF-11A5-4C2F-89D6-731E6DFCB4A4}" type="slidenum">
              <a:rPr lang="fr-FR" smtClean="0"/>
              <a:t>13</a:t>
            </a:fld>
            <a:endParaRPr lang="fr-FR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" y="26895"/>
            <a:ext cx="8971280" cy="806824"/>
          </a:xfrm>
        </p:spPr>
        <p:txBody>
          <a:bodyPr/>
          <a:lstStyle/>
          <a:p>
            <a:r>
              <a:rPr lang="fr-FR" altLang="fr-FR" sz="2000" dirty="0"/>
              <a:t>Mieux prévenir et prendre en charge les moments de violence dans l'évolution clinique des patients adultes lors des hospitalisations</a:t>
            </a:r>
            <a:br>
              <a:rPr lang="fr-FR" altLang="fr-FR" sz="2000" dirty="0"/>
            </a:br>
            <a:r>
              <a:rPr lang="fr-FR" altLang="fr-FR" sz="2000" dirty="0"/>
              <a:t>en service de psychiatrie</a:t>
            </a:r>
          </a:p>
        </p:txBody>
      </p:sp>
    </p:spTree>
    <p:extLst>
      <p:ext uri="{BB962C8B-B14F-4D97-AF65-F5344CB8AC3E}">
        <p14:creationId xmlns:p14="http://schemas.microsoft.com/office/powerpoint/2010/main" val="42707551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707" y="116632"/>
            <a:ext cx="5301589" cy="6696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0419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4" name="Espace réservé du numéro de diapositive 5">
            <a:extLst>
              <a:ext uri="{FF2B5EF4-FFF2-40B4-BE49-F238E27FC236}">
                <a16:creationId xmlns:a16="http://schemas.microsoft.com/office/drawing/2014/main" id="{16ECA8FD-4E69-47F2-821D-D035FC7B8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6175A253-4F86-4BB3-A520-1355FADFD644}" type="slidenum">
              <a:rPr lang="fr-FR" altLang="fr-FR" sz="1200">
                <a:solidFill>
                  <a:srgbClr val="000000"/>
                </a:solidFill>
                <a:latin typeface="Arial" panose="020B0604020202020204" pitchFamily="34" charset="0"/>
              </a:rPr>
              <a:pPr/>
              <a:t>15</a:t>
            </a:fld>
            <a:endParaRPr lang="fr-FR" altLang="fr-FR" sz="12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89445" name="Rectangle 2">
            <a:extLst>
              <a:ext uri="{FF2B5EF4-FFF2-40B4-BE49-F238E27FC236}">
                <a16:creationId xmlns:a16="http://schemas.microsoft.com/office/drawing/2014/main" id="{382A9AA6-CFFE-4E6C-BB4A-6ED779095C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1076" y="36513"/>
            <a:ext cx="8359775" cy="1143000"/>
          </a:xfrm>
        </p:spPr>
        <p:txBody>
          <a:bodyPr/>
          <a:lstStyle/>
          <a:p>
            <a:r>
              <a:rPr lang="fr-FR" altLang="fr-FR" sz="2800" dirty="0"/>
              <a:t>A prendre en compte….</a:t>
            </a:r>
          </a:p>
        </p:txBody>
      </p:sp>
      <p:sp>
        <p:nvSpPr>
          <p:cNvPr id="189446" name="Rectangle 6">
            <a:extLst>
              <a:ext uri="{FF2B5EF4-FFF2-40B4-BE49-F238E27FC236}">
                <a16:creationId xmlns:a16="http://schemas.microsoft.com/office/drawing/2014/main" id="{B04C428F-F828-43D3-9117-294C6BF50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075" y="1385708"/>
            <a:ext cx="7813811" cy="4739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889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altLang="fr-FR" sz="1800" b="1" dirty="0">
                <a:solidFill>
                  <a:srgbClr val="00489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Quelles ressources, quelles expertises, à disposition ? A quel niveau se situer, l’équipe, le pôle, l’établissement….</a:t>
            </a:r>
          </a:p>
          <a:p>
            <a:pPr marL="3746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è"/>
            </a:pPr>
            <a:r>
              <a:rPr lang="fr-FR" altLang="fr-FR" sz="1800" b="1" dirty="0">
                <a:solidFill>
                  <a:srgbClr val="00B0F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Quel portage et quelle implication au niveau de la gouvernance ?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fr-FR" altLang="fr-FR" sz="1800" b="1" dirty="0">
              <a:solidFill>
                <a:srgbClr val="00489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altLang="fr-FR" sz="1800" b="1" dirty="0">
                <a:solidFill>
                  <a:srgbClr val="00489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Une valorisation par le DPC : un dispositif et un cadre à connaître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fr-FR" altLang="fr-FR" sz="1200" b="1" dirty="0">
              <a:solidFill>
                <a:srgbClr val="00489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altLang="fr-FR" sz="1800" b="1" dirty="0">
                <a:solidFill>
                  <a:srgbClr val="00489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Une valorisation possible dans le cadre de la certification des établissements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fr-FR" altLang="fr-FR" sz="1200" b="1" dirty="0">
              <a:solidFill>
                <a:srgbClr val="00489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altLang="fr-FR" sz="1800" b="1" dirty="0">
                <a:solidFill>
                  <a:srgbClr val="00489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Deux approches pédagogiques proposées notamment, à mettre en œuvre en équipe : les groupes d’échanges de pratiques ou les jeux de rôles</a:t>
            </a:r>
          </a:p>
          <a:p>
            <a:pPr marL="3746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è"/>
            </a:pPr>
            <a:r>
              <a:rPr lang="fr-FR" altLang="fr-FR" sz="1800" b="1" dirty="0">
                <a:solidFill>
                  <a:srgbClr val="00B0F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Des règles du jeu incontournables pour  les jeux de rôles</a:t>
            </a:r>
          </a:p>
        </p:txBody>
      </p:sp>
    </p:spTree>
    <p:extLst>
      <p:ext uri="{BB962C8B-B14F-4D97-AF65-F5344CB8AC3E}">
        <p14:creationId xmlns:p14="http://schemas.microsoft.com/office/powerpoint/2010/main" val="1216844433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20" name="Espace réservé du numéro de diapositive 5">
            <a:extLst>
              <a:ext uri="{FF2B5EF4-FFF2-40B4-BE49-F238E27FC236}">
                <a16:creationId xmlns:a16="http://schemas.microsoft.com/office/drawing/2014/main" id="{294523B7-2BAE-4F03-B343-01525C1B6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EB8E5D0D-5F8A-405B-9B63-A88B0CEAF814}" type="slidenum">
              <a:rPr lang="fr-FR" altLang="fr-FR" sz="1200">
                <a:solidFill>
                  <a:srgbClr val="000000"/>
                </a:solidFill>
                <a:latin typeface="Arial" panose="020B0604020202020204" pitchFamily="34" charset="0"/>
              </a:rPr>
              <a:pPr/>
              <a:t>16</a:t>
            </a:fld>
            <a:endParaRPr lang="fr-FR" altLang="fr-FR" sz="12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88421" name="Rectangle 2">
            <a:extLst>
              <a:ext uri="{FF2B5EF4-FFF2-40B4-BE49-F238E27FC236}">
                <a16:creationId xmlns:a16="http://schemas.microsoft.com/office/drawing/2014/main" id="{5B0425EA-0630-496C-AAAA-5A6C484ED0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2400"/>
              <a:t>Liste des outils pour l’amélioration des pratiques</a:t>
            </a:r>
          </a:p>
        </p:txBody>
      </p:sp>
      <p:sp>
        <p:nvSpPr>
          <p:cNvPr id="188422" name="Rectangle 6">
            <a:extLst>
              <a:ext uri="{FF2B5EF4-FFF2-40B4-BE49-F238E27FC236}">
                <a16:creationId xmlns:a16="http://schemas.microsoft.com/office/drawing/2014/main" id="{B8BDE69F-E39C-4401-871E-59203B05E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259" y="1271588"/>
            <a:ext cx="8920816" cy="4678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889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altLang="fr-FR" sz="1200" b="1" dirty="0">
                <a:solidFill>
                  <a:srgbClr val="F58025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Outil   1 - </a:t>
            </a:r>
            <a:r>
              <a:rPr lang="fr-FR" altLang="fr-FR" sz="1200" b="1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Projet thérapeutique individualisé</a:t>
            </a:r>
            <a:endParaRPr lang="fr-FR" altLang="fr-FR" sz="1200" b="1" i="1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altLang="fr-FR" sz="1200" b="1" dirty="0">
                <a:solidFill>
                  <a:srgbClr val="F58025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Outil   2 - </a:t>
            </a:r>
            <a:r>
              <a:rPr lang="fr-FR" altLang="fr-FR" sz="1200" b="1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Recueil de données sur le parcours du patient</a:t>
            </a:r>
            <a:endParaRPr lang="fr-FR" altLang="fr-FR" sz="1200" b="1" i="1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altLang="fr-FR" sz="1200" b="1" dirty="0">
                <a:solidFill>
                  <a:srgbClr val="F58025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Outil   3 - </a:t>
            </a:r>
            <a:r>
              <a:rPr lang="fr-FR" altLang="fr-FR" sz="1200" b="1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Plan de prévention partagé : une démarche travaillée avec le patient </a:t>
            </a:r>
            <a:endParaRPr lang="fr-FR" altLang="fr-FR" sz="1200" b="1" i="1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altLang="fr-FR" sz="1200" b="1" dirty="0">
                <a:solidFill>
                  <a:srgbClr val="F58025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Outil   4 - </a:t>
            </a:r>
            <a:r>
              <a:rPr lang="fr-FR" altLang="fr-FR" sz="1200" b="1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L’information au service du parcours du patient : contenu, circuits, supports</a:t>
            </a:r>
            <a:endParaRPr lang="fr-FR" altLang="fr-FR" sz="1200" b="1" i="1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altLang="fr-FR" sz="1200" b="1" dirty="0">
                <a:solidFill>
                  <a:srgbClr val="F58025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Outil   5 - </a:t>
            </a:r>
            <a:r>
              <a:rPr lang="fr-FR" altLang="fr-FR" sz="1200" b="1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Stratégies de désamorçage de situations à risque de violence</a:t>
            </a:r>
            <a:endParaRPr lang="fr-FR" altLang="fr-FR" sz="1200" b="1" i="1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altLang="fr-FR" sz="1200" b="1" dirty="0">
                <a:solidFill>
                  <a:srgbClr val="F58025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Outil   6 - </a:t>
            </a:r>
            <a:r>
              <a:rPr lang="fr-FR" altLang="fr-FR" sz="1200" b="1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Mise en place d’espaces d’apaisement</a:t>
            </a:r>
            <a:endParaRPr lang="fr-FR" altLang="fr-FR" sz="1200" b="1" i="1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altLang="fr-FR" sz="1200" b="1" dirty="0">
                <a:solidFill>
                  <a:srgbClr val="F58025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Outil   7 - </a:t>
            </a:r>
            <a:r>
              <a:rPr lang="fr-FR" altLang="fr-FR" sz="1200" b="1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Appel à renforts</a:t>
            </a:r>
            <a:endParaRPr lang="fr-FR" altLang="fr-FR" sz="1200" b="1" i="1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altLang="fr-FR" sz="1200" b="1" dirty="0">
                <a:solidFill>
                  <a:srgbClr val="F58025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Outil   8 - </a:t>
            </a:r>
            <a:r>
              <a:rPr lang="fr-FR" altLang="fr-FR" sz="1200" b="1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Prise en charge d’un patient après un état d’agitation</a:t>
            </a:r>
            <a:endParaRPr lang="fr-FR" altLang="fr-FR" sz="1200" b="1" i="1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altLang="fr-FR" sz="1200" b="1" dirty="0">
                <a:solidFill>
                  <a:srgbClr val="F58025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Outil   9 - </a:t>
            </a:r>
            <a:r>
              <a:rPr lang="fr-FR" altLang="fr-FR" sz="1200" b="1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Réunion d’équipe post-incident</a:t>
            </a:r>
            <a:endParaRPr lang="fr-FR" altLang="fr-FR" sz="1200" b="1" i="1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altLang="fr-FR" sz="1200" b="1" dirty="0">
                <a:solidFill>
                  <a:srgbClr val="F58025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Outil 10 - </a:t>
            </a:r>
            <a:r>
              <a:rPr lang="fr-FR" altLang="fr-FR" sz="1200" b="1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Gérer les suites d’un incident au niveau institutionnel</a:t>
            </a:r>
            <a:endParaRPr lang="fr-FR" altLang="fr-FR" sz="1200" b="1" i="1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altLang="fr-FR" sz="1200" b="1" dirty="0">
                <a:solidFill>
                  <a:srgbClr val="F58025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Outil 11 - </a:t>
            </a:r>
            <a:r>
              <a:rPr lang="fr-FR" altLang="fr-FR" sz="1200" b="1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Exemples de démarches d’analyse et d’amélioration des pratiques</a:t>
            </a:r>
            <a:endParaRPr lang="fr-FR" altLang="fr-FR" sz="1200" b="1" i="1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altLang="fr-FR" sz="1200" b="1" dirty="0">
                <a:solidFill>
                  <a:srgbClr val="F58025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Outil 12 - </a:t>
            </a:r>
            <a:r>
              <a:rPr lang="fr-FR" altLang="fr-FR" sz="1200" b="1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Guide pour l’élaboration d’un projet de service partagé</a:t>
            </a:r>
            <a:endParaRPr lang="fr-FR" altLang="fr-FR" sz="1200" b="1" i="1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altLang="fr-FR" sz="1200" b="1" dirty="0">
                <a:solidFill>
                  <a:srgbClr val="F58025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Outil 13 - </a:t>
            </a:r>
            <a:r>
              <a:rPr lang="fr-FR" altLang="fr-FR" sz="1200" b="1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Organiser et promouvoir la prévention de la violence au niveau de l’établissement</a:t>
            </a:r>
            <a:endParaRPr lang="fr-FR" altLang="fr-FR" sz="1200" b="1" i="1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altLang="fr-FR" sz="1200" b="1" dirty="0">
                <a:solidFill>
                  <a:srgbClr val="F58025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Outil 14 - </a:t>
            </a:r>
            <a:r>
              <a:rPr lang="fr-FR" altLang="fr-FR" sz="1200" b="1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Renforcement des connaissances et des compétences. Échanges de pratiques et simulation en santé </a:t>
            </a:r>
            <a:endParaRPr lang="fr-FR" altLang="fr-FR" sz="1200" b="1" i="1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310473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4" name="Espace réservé du numéro de diapositive 5">
            <a:extLst>
              <a:ext uri="{FF2B5EF4-FFF2-40B4-BE49-F238E27FC236}">
                <a16:creationId xmlns:a16="http://schemas.microsoft.com/office/drawing/2014/main" id="{16ECA8FD-4E69-47F2-821D-D035FC7B8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6175A253-4F86-4BB3-A520-1355FADFD644}" type="slidenum">
              <a:rPr lang="fr-FR" altLang="fr-FR" sz="1200">
                <a:solidFill>
                  <a:srgbClr val="000000"/>
                </a:solidFill>
                <a:latin typeface="Arial" panose="020B0604020202020204" pitchFamily="34" charset="0"/>
              </a:rPr>
              <a:pPr/>
              <a:t>17</a:t>
            </a:fld>
            <a:endParaRPr lang="fr-FR" altLang="fr-FR" sz="12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89445" name="Rectangle 2">
            <a:extLst>
              <a:ext uri="{FF2B5EF4-FFF2-40B4-BE49-F238E27FC236}">
                <a16:creationId xmlns:a16="http://schemas.microsoft.com/office/drawing/2014/main" id="{382A9AA6-CFFE-4E6C-BB4A-6ED779095C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359775" cy="1143000"/>
          </a:xfrm>
        </p:spPr>
        <p:txBody>
          <a:bodyPr/>
          <a:lstStyle/>
          <a:p>
            <a:r>
              <a:rPr lang="fr-FR" altLang="fr-FR" sz="2400" dirty="0"/>
              <a:t>Liste des programmes pour l’amélioration des pratiques</a:t>
            </a:r>
          </a:p>
        </p:txBody>
      </p:sp>
      <p:sp>
        <p:nvSpPr>
          <p:cNvPr id="189446" name="Rectangle 6">
            <a:extLst>
              <a:ext uri="{FF2B5EF4-FFF2-40B4-BE49-F238E27FC236}">
                <a16:creationId xmlns:a16="http://schemas.microsoft.com/office/drawing/2014/main" id="{B04C428F-F828-43D3-9117-294C6BF50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196975"/>
            <a:ext cx="8848725" cy="5201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889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altLang="fr-FR" sz="1200" b="1" dirty="0">
                <a:solidFill>
                  <a:srgbClr val="548DD4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Programme  1 - </a:t>
            </a:r>
            <a:r>
              <a:rPr lang="fr-FR" altLang="fr-FR" sz="1200" b="1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Appréhender la réalité des phénomènes de violence dans les services d’hospitalisation en psychiatrie</a:t>
            </a:r>
            <a:endParaRPr lang="fr-FR" altLang="fr-FR" sz="1200" b="1" i="1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altLang="fr-FR" sz="1200" b="1" dirty="0">
                <a:solidFill>
                  <a:srgbClr val="548DD4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Programme  2 - </a:t>
            </a:r>
            <a:r>
              <a:rPr lang="fr-FR" altLang="fr-FR" sz="1200" b="1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Évaluer de manière </a:t>
            </a:r>
            <a:r>
              <a:rPr lang="fr-FR" altLang="fr-FR" sz="1200" b="1" dirty="0" err="1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pluriprofessionnelle</a:t>
            </a:r>
            <a:r>
              <a:rPr lang="fr-FR" altLang="fr-FR" sz="1200" b="1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le patient à l’accueil et en cours d’hospitalisation</a:t>
            </a:r>
            <a:endParaRPr lang="fr-FR" altLang="fr-FR" sz="1200" b="1" i="1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altLang="fr-FR" sz="1200" b="1" dirty="0">
                <a:solidFill>
                  <a:srgbClr val="548DD4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Programme  3 </a:t>
            </a:r>
            <a:r>
              <a:rPr lang="fr-FR" altLang="fr-FR" sz="1200" b="1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- Impliquer le patient dans sa prise en charge. Améliorer l’accueil du patient</a:t>
            </a:r>
            <a:endParaRPr lang="fr-FR" altLang="fr-FR" sz="1200" b="1" i="1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altLang="fr-FR" sz="1200" b="1" dirty="0">
                <a:solidFill>
                  <a:srgbClr val="548DD4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Programme  4 - </a:t>
            </a:r>
            <a:r>
              <a:rPr lang="fr-FR" altLang="fr-FR" sz="1200" b="1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Accueillir la famille et l’entourage</a:t>
            </a:r>
            <a:endParaRPr lang="fr-FR" altLang="fr-FR" sz="1200" b="1" i="1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altLang="fr-FR" sz="1200" b="1" dirty="0">
                <a:solidFill>
                  <a:srgbClr val="548DD4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Programme  5 - </a:t>
            </a:r>
            <a:r>
              <a:rPr lang="fr-FR" altLang="fr-FR" sz="1200" b="1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Améliorer la collecte des données sur le patient et le circuit de l’information</a:t>
            </a:r>
            <a:endParaRPr lang="fr-FR" altLang="fr-FR" sz="1200" b="1" i="1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altLang="fr-FR" sz="1200" b="1" dirty="0">
                <a:solidFill>
                  <a:srgbClr val="548DD4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Programme  6 - </a:t>
            </a:r>
            <a:r>
              <a:rPr lang="fr-FR" altLang="fr-FR" sz="1200" b="1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Prévenir et gérer la crise</a:t>
            </a:r>
            <a:endParaRPr lang="fr-FR" altLang="fr-FR" sz="1200" b="1" i="1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altLang="fr-FR" sz="1200" b="1" dirty="0">
                <a:solidFill>
                  <a:srgbClr val="548DD4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Programme  7 - </a:t>
            </a:r>
            <a:r>
              <a:rPr lang="fr-FR" altLang="fr-FR" sz="1200" b="1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Reprendre un incident avec les patients</a:t>
            </a:r>
            <a:endParaRPr lang="fr-FR" altLang="fr-FR" sz="1200" b="1" i="1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altLang="fr-FR" sz="1200" b="1" dirty="0">
                <a:solidFill>
                  <a:srgbClr val="548DD4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Programme  8 - </a:t>
            </a:r>
            <a:r>
              <a:rPr lang="fr-FR" altLang="fr-FR" sz="1200" b="1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Reprendre un incident en équipe</a:t>
            </a:r>
            <a:endParaRPr lang="fr-FR" altLang="fr-FR" sz="1200" b="1" i="1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altLang="fr-FR" sz="1200" b="1" dirty="0">
                <a:solidFill>
                  <a:srgbClr val="548DD4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Programme  9 - </a:t>
            </a:r>
            <a:r>
              <a:rPr lang="fr-FR" altLang="fr-FR" sz="1200" b="1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Gérer les suites d’un incident au niveau institutionnel</a:t>
            </a:r>
            <a:endParaRPr lang="fr-FR" altLang="fr-FR" sz="1200" b="1" i="1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altLang="fr-FR" sz="1200" b="1" dirty="0">
                <a:solidFill>
                  <a:srgbClr val="548DD4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Programme 10 - </a:t>
            </a:r>
            <a:r>
              <a:rPr lang="fr-FR" altLang="fr-FR" sz="1200" b="1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Mettre en place, en continu, une gestion des risques</a:t>
            </a:r>
            <a:endParaRPr lang="fr-FR" altLang="fr-FR" sz="1200" b="1" i="1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altLang="fr-FR" sz="1200" b="1" dirty="0">
                <a:solidFill>
                  <a:srgbClr val="548DD4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Programme 11 - </a:t>
            </a:r>
            <a:r>
              <a:rPr lang="fr-FR" altLang="fr-FR" sz="1200" b="1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Construire une dynamique d’équipe</a:t>
            </a:r>
            <a:endParaRPr lang="fr-FR" altLang="fr-FR" sz="1200" b="1" i="1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altLang="fr-FR" sz="1200" b="1" dirty="0">
                <a:solidFill>
                  <a:srgbClr val="548DD4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Programme 12 - </a:t>
            </a:r>
            <a:r>
              <a:rPr lang="fr-FR" altLang="fr-FR" sz="1200" b="1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Organiser et promouvoir la prévention de la violence au niveau de l’établissement</a:t>
            </a:r>
            <a:endParaRPr lang="fr-FR" altLang="fr-FR" sz="1200" b="1" i="1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altLang="fr-FR" sz="1200" b="1" dirty="0">
                <a:solidFill>
                  <a:srgbClr val="548DD4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Programme 13 - </a:t>
            </a:r>
            <a:r>
              <a:rPr lang="fr-FR" altLang="fr-FR" sz="1200" b="1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Promouvoir les droits des patients, les démarches éthiques et de bientraitance</a:t>
            </a:r>
            <a:endParaRPr lang="fr-FR" altLang="fr-FR" sz="1200" b="1" i="1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altLang="fr-FR" sz="1200" b="1" dirty="0">
                <a:solidFill>
                  <a:srgbClr val="548DD4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Programme 14 - </a:t>
            </a:r>
            <a:r>
              <a:rPr lang="fr-FR" altLang="fr-FR" sz="1200" b="1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Prévenir et prendre en charge les situations de violence en hospitalisation de longue durée </a:t>
            </a:r>
            <a:endParaRPr lang="fr-FR" altLang="fr-FR" sz="1200" b="1" i="1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altLang="fr-FR" sz="1200" b="1" dirty="0">
                <a:solidFill>
                  <a:srgbClr val="548DD4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Programme 15 </a:t>
            </a:r>
            <a:r>
              <a:rPr lang="fr-FR" altLang="fr-FR" sz="1200" b="1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- Actualiser et renforcer les connaissances et les compétences fondamentales des professionnels</a:t>
            </a:r>
            <a:endParaRPr lang="fr-FR" altLang="fr-FR" sz="1200" b="1" i="1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320356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4694" y="3190029"/>
            <a:ext cx="6683766" cy="1280890"/>
          </a:xfrm>
        </p:spPr>
        <p:txBody>
          <a:bodyPr/>
          <a:lstStyle/>
          <a:p>
            <a:r>
              <a:rPr lang="fr-FR" dirty="0"/>
              <a:t>Merci pour votre attention…</a:t>
            </a:r>
          </a:p>
        </p:txBody>
      </p:sp>
      <p:sp>
        <p:nvSpPr>
          <p:cNvPr id="5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457200"/>
          </a:xfrm>
        </p:spPr>
        <p:txBody>
          <a:bodyPr/>
          <a:lstStyle/>
          <a:p>
            <a:fld id="{46506ACF-11A5-4C2F-89D6-731E6DFCB4A4}" type="slidenum">
              <a:rPr lang="fr-FR" smtClean="0"/>
              <a:t>18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85806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5" name="Rectangle 2">
            <a:extLst>
              <a:ext uri="{FF2B5EF4-FFF2-40B4-BE49-F238E27FC236}">
                <a16:creationId xmlns:a16="http://schemas.microsoft.com/office/drawing/2014/main" id="{D1ECB509-F91E-4E46-8E3C-15B2847F95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26988"/>
            <a:ext cx="9144000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fr-FR" altLang="fr-FR" sz="1800" b="1" dirty="0">
                <a:solidFill>
                  <a:srgbClr val="004890"/>
                </a:solidFill>
                <a:latin typeface="Arial" panose="020B0604020202020204" pitchFamily="34" charset="0"/>
              </a:rPr>
              <a:t>Mieux prévenir et prendre en charge les moments de violence dans l’évolution clinique des patients adultes lors des hospitalisations en service de psychiatrie</a:t>
            </a:r>
          </a:p>
        </p:txBody>
      </p:sp>
      <p:sp>
        <p:nvSpPr>
          <p:cNvPr id="163846" name="Rectangle 3">
            <a:extLst>
              <a:ext uri="{FF2B5EF4-FFF2-40B4-BE49-F238E27FC236}">
                <a16:creationId xmlns:a16="http://schemas.microsoft.com/office/drawing/2014/main" id="{AE430101-0443-4299-9CB0-CD4B91362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376" y="1335741"/>
            <a:ext cx="8127540" cy="4842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295400" indent="-381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indent="0">
              <a:spcBef>
                <a:spcPct val="20000"/>
              </a:spcBef>
            </a:pPr>
            <a:r>
              <a:rPr lang="fr-FR" altLang="fr-FR" sz="20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fr-FR" altLang="fr-FR" b="1" dirty="0">
                <a:solidFill>
                  <a:srgbClr val="0070C0"/>
                </a:solidFill>
                <a:latin typeface="Arial" panose="020B0604020202020204" pitchFamily="34" charset="0"/>
              </a:rPr>
              <a:t>Les objectifs du travail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fr-FR" altLang="fr-FR" sz="1200" b="1" dirty="0">
              <a:solidFill>
                <a:srgbClr val="004890"/>
              </a:solidFill>
              <a:latin typeface="Arial" panose="020B0604020202020204" pitchFamily="34" charset="0"/>
            </a:endParaRPr>
          </a:p>
          <a:p>
            <a:pPr marL="457200" lvl="1" indent="0">
              <a:spcBef>
                <a:spcPct val="20000"/>
              </a:spcBef>
            </a:pPr>
            <a:r>
              <a:rPr lang="fr-FR" altLang="fr-FR" sz="2000" b="1" dirty="0">
                <a:solidFill>
                  <a:srgbClr val="004890"/>
                </a:solidFill>
                <a:latin typeface="Arial" panose="020B0604020202020204" pitchFamily="34" charset="0"/>
              </a:rPr>
              <a:t>Mettre à la disposition des professionnels un guide support à des démarches d’amélioration de la qualité :</a:t>
            </a:r>
          </a:p>
          <a:p>
            <a:pPr lvl="2">
              <a:spcBef>
                <a:spcPct val="20000"/>
              </a:spcBef>
              <a:buFont typeface="Arial" panose="020B0604020202020204" pitchFamily="34" charset="0"/>
              <a:buChar char="−"/>
            </a:pP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</a:rPr>
              <a:t>élaborées par les équipes </a:t>
            </a:r>
          </a:p>
          <a:p>
            <a:pPr lvl="2">
              <a:spcBef>
                <a:spcPct val="20000"/>
              </a:spcBef>
              <a:buFont typeface="Arial" panose="020B0604020202020204" pitchFamily="34" charset="0"/>
              <a:buChar char="−"/>
            </a:pP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</a:rPr>
              <a:t>en lien avec les besoins d’amélioration de la prise en charge des patients et les besoins de formation ressentis par les soignants </a:t>
            </a:r>
          </a:p>
          <a:p>
            <a:pPr lvl="2">
              <a:spcBef>
                <a:spcPct val="20000"/>
              </a:spcBef>
              <a:buFont typeface="Arial" panose="020B0604020202020204" pitchFamily="34" charset="0"/>
              <a:buChar char="−"/>
            </a:pP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</a:rPr>
              <a:t>dotées d’objectifs explicites d’amélioration</a:t>
            </a:r>
          </a:p>
          <a:p>
            <a:pPr lvl="2">
              <a:spcBef>
                <a:spcPct val="20000"/>
              </a:spcBef>
              <a:buFont typeface="Arial" panose="020B0604020202020204" pitchFamily="34" charset="0"/>
              <a:buChar char="−"/>
            </a:pP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</a:rPr>
              <a:t>menées dans un cadre </a:t>
            </a:r>
            <a:r>
              <a:rPr lang="fr-FR" altLang="fr-FR" sz="2000" dirty="0" err="1">
                <a:solidFill>
                  <a:schemeClr val="tx2"/>
                </a:solidFill>
                <a:latin typeface="Arial" panose="020B0604020202020204" pitchFamily="34" charset="0"/>
              </a:rPr>
              <a:t>pluriprofessionnel</a:t>
            </a:r>
            <a:endParaRPr lang="fr-FR" altLang="fr-FR" sz="2000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lvl="2">
              <a:spcBef>
                <a:spcPct val="20000"/>
              </a:spcBef>
              <a:buFont typeface="Arial" panose="020B0604020202020204" pitchFamily="34" charset="0"/>
              <a:buChar char="−"/>
            </a:pP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</a:rPr>
              <a:t>inscrites dans une progressivité pluriannuelle, réaliste, adaptée au contexte de chaque équipe, acceptée par les équipes concernées </a:t>
            </a:r>
          </a:p>
          <a:p>
            <a:pPr lvl="2">
              <a:spcBef>
                <a:spcPct val="20000"/>
              </a:spcBef>
              <a:buFont typeface="Arial" panose="020B0604020202020204" pitchFamily="34" charset="0"/>
              <a:buChar char="−"/>
            </a:pP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</a:rPr>
              <a:t>évaluées</a:t>
            </a:r>
          </a:p>
          <a:p>
            <a:pPr lvl="2">
              <a:spcBef>
                <a:spcPct val="20000"/>
              </a:spcBef>
              <a:buFont typeface="Arial" panose="020B0604020202020204" pitchFamily="34" charset="0"/>
              <a:buChar char="−"/>
            </a:pP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</a:rPr>
              <a:t>valorisées dans le cadre du DPC</a:t>
            </a:r>
          </a:p>
        </p:txBody>
      </p:sp>
      <p:sp>
        <p:nvSpPr>
          <p:cNvPr id="7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457200"/>
          </a:xfrm>
        </p:spPr>
        <p:txBody>
          <a:bodyPr/>
          <a:lstStyle/>
          <a:p>
            <a:fld id="{46506ACF-11A5-4C2F-89D6-731E6DFCB4A4}" type="slidenum">
              <a:rPr lang="fr-FR" smtClean="0"/>
              <a:t>2</a:t>
            </a:fld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2212246" y="6461602"/>
            <a:ext cx="482863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altLang="fr-FR" sz="1200" dirty="0"/>
              <a:t>Présentation de la HAS – ANFH </a:t>
            </a:r>
            <a:r>
              <a:rPr lang="fr-FR" sz="1200" dirty="0"/>
              <a:t>– La Réunion – 16 novembre 2017</a:t>
            </a:r>
          </a:p>
        </p:txBody>
      </p:sp>
    </p:spTree>
    <p:extLst>
      <p:ext uri="{BB962C8B-B14F-4D97-AF65-F5344CB8AC3E}">
        <p14:creationId xmlns:p14="http://schemas.microsoft.com/office/powerpoint/2010/main" val="4103306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8" name="Espace réservé du numéro de diapositive 5">
            <a:extLst>
              <a:ext uri="{FF2B5EF4-FFF2-40B4-BE49-F238E27FC236}">
                <a16:creationId xmlns:a16="http://schemas.microsoft.com/office/drawing/2014/main" id="{753DB1E9-7873-45A5-A963-68510F1B8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679DFFA4-AB87-4C6C-A7DC-BF0FDC650E11}" type="slidenum">
              <a:rPr lang="fr-FR" altLang="fr-FR" sz="2000">
                <a:solidFill>
                  <a:srgbClr val="FFFFFF"/>
                </a:solidFill>
                <a:latin typeface="Arial" panose="020B0604020202020204" pitchFamily="34" charset="0"/>
              </a:rPr>
              <a:pPr/>
              <a:t>3</a:t>
            </a:fld>
            <a:endParaRPr lang="fr-FR" altLang="fr-FR" sz="20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6" name="Espace réservé du numéro de diapositive 7"/>
          <p:cNvSpPr txBox="1">
            <a:spLocks/>
          </p:cNvSpPr>
          <p:nvPr/>
        </p:nvSpPr>
        <p:spPr bwMode="auto">
          <a:xfrm>
            <a:off x="7239000" y="645907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marL="0" algn="r" defTabSz="914400" rtl="0" eaLnBrk="1" latinLnBrk="0" hangingPunct="1">
              <a:defRPr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6506ACF-11A5-4C2F-89D6-731E6DFCB4A4}" type="slidenum">
              <a:rPr lang="fr-FR" smtClean="0"/>
              <a:pPr/>
              <a:t>3</a:t>
            </a:fld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546" y="291975"/>
            <a:ext cx="6752492" cy="614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2031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714134-7CE6-48E5-90F8-0F7DEAF69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035" y="0"/>
            <a:ext cx="8398565" cy="954741"/>
          </a:xfrm>
        </p:spPr>
        <p:txBody>
          <a:bodyPr/>
          <a:lstStyle/>
          <a:p>
            <a:r>
              <a:rPr lang="fr-FR" dirty="0"/>
              <a:t>ANFH - La Réunion – 16 novembre 2017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604E5A-3848-44FB-B14F-B345C6570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957" y="1689653"/>
            <a:ext cx="8252595" cy="4114800"/>
          </a:xfrm>
        </p:spPr>
        <p:txBody>
          <a:bodyPr/>
          <a:lstStyle/>
          <a:p>
            <a:pPr marL="0" indent="0">
              <a:buNone/>
            </a:pPr>
            <a:r>
              <a:rPr lang="fr-FR" sz="3200" dirty="0"/>
              <a:t>Appropriation  et mise en œuvre du matériel pédagogique</a:t>
            </a:r>
          </a:p>
          <a:p>
            <a:pPr marL="0" indent="0">
              <a:buNone/>
            </a:pPr>
            <a:r>
              <a:rPr lang="fr-FR" sz="3200" dirty="0">
                <a:solidFill>
                  <a:srgbClr val="0070C0"/>
                </a:solidFill>
              </a:rPr>
              <a:t>Par où commencer ?</a:t>
            </a:r>
          </a:p>
          <a:p>
            <a:pPr marL="0" indent="0">
              <a:buNone/>
            </a:pPr>
            <a:endParaRPr lang="fr-FR" sz="1600" dirty="0"/>
          </a:p>
          <a:p>
            <a:pPr marL="0" indent="0">
              <a:buNone/>
            </a:pPr>
            <a:r>
              <a:rPr lang="fr-FR" sz="3200" dirty="0">
                <a:solidFill>
                  <a:srgbClr val="C00000"/>
                </a:solidFill>
              </a:rPr>
              <a:t>La lecture du guide (fondamentaux)</a:t>
            </a:r>
          </a:p>
          <a:p>
            <a:pPr marL="0" indent="0">
              <a:buNone/>
            </a:pPr>
            <a:r>
              <a:rPr lang="fr-FR" sz="3200" dirty="0">
                <a:solidFill>
                  <a:srgbClr val="00B0F0"/>
                </a:solidFill>
              </a:rPr>
              <a:t>Programmes 1 et 15</a:t>
            </a:r>
          </a:p>
          <a:p>
            <a:pPr marL="0" indent="0">
              <a:buNone/>
            </a:pPr>
            <a:r>
              <a:rPr lang="fr-FR" sz="3200" dirty="0">
                <a:solidFill>
                  <a:srgbClr val="C00000"/>
                </a:solidFill>
              </a:rPr>
              <a:t>Puis l’</a:t>
            </a:r>
            <a:r>
              <a:rPr lang="fr-FR" sz="3200" dirty="0">
                <a:solidFill>
                  <a:schemeClr val="accent6">
                    <a:lumMod val="75000"/>
                  </a:schemeClr>
                </a:solidFill>
              </a:rPr>
              <a:t>outil 14 </a:t>
            </a:r>
            <a:r>
              <a:rPr lang="fr-FR" sz="3200" dirty="0">
                <a:solidFill>
                  <a:srgbClr val="C00000"/>
                </a:solidFill>
              </a:rPr>
              <a:t>à la phase opérationnelle</a:t>
            </a:r>
          </a:p>
          <a:p>
            <a:pPr marL="0" indent="0">
              <a:buNone/>
            </a:pPr>
            <a:endParaRPr lang="fr-FR" sz="32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8C25277-C4CE-4909-9698-E916A24F1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D9DBF7-E18F-49C2-99F4-62B61CB371E1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03054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0" y="260648"/>
            <a:ext cx="9125000" cy="5784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62800" y="6477000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9DBF7-E18F-49C2-99F4-62B61CB371E1}" type="slidenum">
              <a:rPr lang="fr-FR"/>
              <a:pPr>
                <a:defRPr/>
              </a:pPr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59759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8" name="Espace réservé du numéro de diapositive 3">
            <a:extLst>
              <a:ext uri="{FF2B5EF4-FFF2-40B4-BE49-F238E27FC236}">
                <a16:creationId xmlns:a16="http://schemas.microsoft.com/office/drawing/2014/main" id="{D2537E87-54CB-4AA3-9A71-3467925DE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4B663A1E-7E8D-40D5-8496-2D0C2AB96CD7}" type="slidenum">
              <a:rPr lang="fr-FR" altLang="fr-FR" sz="1200">
                <a:solidFill>
                  <a:srgbClr val="000000"/>
                </a:solidFill>
              </a:rPr>
              <a:pPr/>
              <a:t>6</a:t>
            </a:fld>
            <a:endParaRPr lang="fr-FR" altLang="fr-FR" sz="1200">
              <a:solidFill>
                <a:srgbClr val="000000"/>
              </a:solidFill>
            </a:endParaRPr>
          </a:p>
        </p:txBody>
      </p:sp>
      <p:pic>
        <p:nvPicPr>
          <p:cNvPr id="180229" name="Picture 2">
            <a:extLst>
              <a:ext uri="{FF2B5EF4-FFF2-40B4-BE49-F238E27FC236}">
                <a16:creationId xmlns:a16="http://schemas.microsoft.com/office/drawing/2014/main" id="{5C979EB1-654B-49D5-AF34-8B6187ED2C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043" y="134098"/>
            <a:ext cx="8897937" cy="626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8114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B0FCF6-8971-4C5B-9773-BA48A14DC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103" y="8960"/>
            <a:ext cx="8935277" cy="888869"/>
          </a:xfrm>
        </p:spPr>
        <p:txBody>
          <a:bodyPr/>
          <a:lstStyle/>
          <a:p>
            <a:r>
              <a:rPr lang="fr-FR" sz="2000" dirty="0"/>
              <a:t>Organisation d’un programme d’amélioration des pratiques</a:t>
            </a:r>
            <a:br>
              <a:rPr lang="fr-FR" sz="2000" dirty="0"/>
            </a:br>
            <a:r>
              <a:rPr lang="fr-FR" sz="1800" dirty="0"/>
              <a:t>Les questions à aborder à partir des étapes de la  prévention et de la prise en charge des moments de violence….</a:t>
            </a:r>
            <a:endParaRPr lang="fr-FR" sz="28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2AC3A0-B7B2-4B6E-86A8-CA425177F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522" y="1255643"/>
            <a:ext cx="8935277" cy="4114800"/>
          </a:xfrm>
        </p:spPr>
        <p:txBody>
          <a:bodyPr/>
          <a:lstStyle/>
          <a:p>
            <a:r>
              <a:rPr lang="fr-FR" sz="1600" dirty="0">
                <a:solidFill>
                  <a:srgbClr val="C00000"/>
                </a:solidFill>
              </a:rPr>
              <a:t>Thème</a:t>
            </a:r>
            <a:r>
              <a:rPr lang="fr-FR" sz="1600" b="0" dirty="0"/>
              <a:t> : porteur d’amélioration pour les patients, choisi par les professionnels concernés</a:t>
            </a:r>
          </a:p>
          <a:p>
            <a:r>
              <a:rPr lang="fr-FR" sz="1600" dirty="0">
                <a:solidFill>
                  <a:srgbClr val="C00000"/>
                </a:solidFill>
              </a:rPr>
              <a:t>Finalité : </a:t>
            </a:r>
            <a:r>
              <a:rPr lang="fr-FR" sz="1600" b="0" dirty="0"/>
              <a:t>elle précise pour ce thème ce que les professionnels souhaitent améliorer. Elle est ensuite déclinée en objectifs opérationnels après analyse fine des besoins des professionnels concernés</a:t>
            </a:r>
          </a:p>
          <a:p>
            <a:r>
              <a:rPr lang="fr-FR" sz="1600" dirty="0">
                <a:solidFill>
                  <a:srgbClr val="C00000"/>
                </a:solidFill>
              </a:rPr>
              <a:t>Analyse des besoins. Etat de la pratique, individuel et collectif </a:t>
            </a:r>
            <a:r>
              <a:rPr lang="fr-FR" sz="1600" dirty="0"/>
              <a:t>: </a:t>
            </a:r>
            <a:r>
              <a:rPr lang="fr-FR" sz="1600" b="0" dirty="0"/>
              <a:t>Pré test de connaissances à faire , analyse de pratiques, analyse de cas réels, cas simulés, analyse d’évènements indésirables, QCM, publications, données de santé publique…</a:t>
            </a:r>
          </a:p>
          <a:p>
            <a:r>
              <a:rPr lang="fr-FR" sz="1600" dirty="0">
                <a:solidFill>
                  <a:srgbClr val="C00000"/>
                </a:solidFill>
              </a:rPr>
              <a:t>Contenus/références. </a:t>
            </a:r>
            <a:r>
              <a:rPr lang="fr-FR" sz="1600" b="0" dirty="0"/>
              <a:t>Références à citer…. explicites, adaptées, actualisées, en cohérence avec les textes réglementaires et les références/recommandations/procédures des conseils professionnels, sociétés savantes, agences sanitaires…</a:t>
            </a:r>
          </a:p>
          <a:p>
            <a:r>
              <a:rPr lang="fr-FR" sz="1600" dirty="0">
                <a:solidFill>
                  <a:srgbClr val="C00000"/>
                </a:solidFill>
              </a:rPr>
              <a:t>Cible,</a:t>
            </a:r>
            <a:r>
              <a:rPr lang="fr-FR" sz="1600" b="0" dirty="0">
                <a:solidFill>
                  <a:srgbClr val="C00000"/>
                </a:solidFill>
              </a:rPr>
              <a:t> </a:t>
            </a:r>
            <a:r>
              <a:rPr lang="fr-FR" sz="1600" b="0" dirty="0"/>
              <a:t>cohérente avec le thème et les besoins</a:t>
            </a:r>
          </a:p>
          <a:p>
            <a:r>
              <a:rPr lang="fr-FR" sz="1600" dirty="0">
                <a:solidFill>
                  <a:srgbClr val="C00000"/>
                </a:solidFill>
              </a:rPr>
              <a:t>Objectifs, compétences attendues : </a:t>
            </a:r>
            <a:r>
              <a:rPr lang="fr-FR" sz="1600" b="0" dirty="0"/>
              <a:t>objectifs formulés autour des compétences des professionnels, explicites en termes d’amélioration des pratiques, utiles pragmatiques, faisables ; ils sont opérationnels. Déclinaison à partir de la finalité et du thème concerné. </a:t>
            </a:r>
          </a:p>
          <a:p>
            <a:r>
              <a:rPr lang="fr-FR" sz="1600" dirty="0">
                <a:solidFill>
                  <a:srgbClr val="C00000"/>
                </a:solidFill>
              </a:rPr>
              <a:t>Méthodes pédagogiques, existants et outils à construire. </a:t>
            </a:r>
            <a:r>
              <a:rPr lang="fr-FR" sz="1600" b="0" dirty="0"/>
              <a:t>A construire par l’équipe à l’aide des références et des trames à disposition ; à s’approprier en prenant en compte la pratique des soignants. En réponse aux objectifs</a:t>
            </a:r>
          </a:p>
          <a:p>
            <a:r>
              <a:rPr lang="fr-FR" sz="1600" dirty="0">
                <a:solidFill>
                  <a:srgbClr val="C00000"/>
                </a:solidFill>
              </a:rPr>
              <a:t>Suivi, évaluations à distance. </a:t>
            </a:r>
            <a:r>
              <a:rPr lang="fr-FR" sz="1600" b="0" dirty="0"/>
              <a:t>Indicateurs  de suivi identifiés, cohérents avec les objectifs. Post test à faire, audits de suivi…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010AA20-8E5C-428D-A398-9B94F3985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D9DBF7-E18F-49C2-99F4-62B61CB371E1}" type="slidenum">
              <a:rPr lang="fr-FR" smtClean="0"/>
              <a:pPr>
                <a:defRPr/>
              </a:pPr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18327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457200"/>
          </a:xfrm>
        </p:spPr>
        <p:txBody>
          <a:bodyPr/>
          <a:lstStyle/>
          <a:p>
            <a:pPr>
              <a:defRPr/>
            </a:pPr>
            <a:fld id="{D4796357-0A9D-4580-9286-BB1C78DEFA77}" type="slidenum">
              <a:rPr lang="fr-FR" altLang="fr-FR" smtClean="0"/>
              <a:pPr>
                <a:defRPr/>
              </a:pPr>
              <a:t>8</a:t>
            </a:fld>
            <a:endParaRPr lang="fr-FR" altLang="fr-FR"/>
          </a:p>
        </p:txBody>
      </p:sp>
      <p:sp>
        <p:nvSpPr>
          <p:cNvPr id="57" name="Rectangle 56"/>
          <p:cNvSpPr/>
          <p:nvPr/>
        </p:nvSpPr>
        <p:spPr>
          <a:xfrm>
            <a:off x="89647" y="92547"/>
            <a:ext cx="89306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b="1" dirty="0">
                <a:solidFill>
                  <a:srgbClr val="004890"/>
                </a:solidFill>
                <a:latin typeface="Tw Cen MT"/>
              </a:rPr>
              <a:t>Représentation des étapes de la prévention et la de prise en charge des moments de violence lors des hospitalisations en service de psychiatrie</a:t>
            </a:r>
          </a:p>
        </p:txBody>
      </p:sp>
      <p:grpSp>
        <p:nvGrpSpPr>
          <p:cNvPr id="58" name="Groupe 6"/>
          <p:cNvGrpSpPr>
            <a:grpSpLocks/>
          </p:cNvGrpSpPr>
          <p:nvPr/>
        </p:nvGrpSpPr>
        <p:grpSpPr bwMode="auto">
          <a:xfrm>
            <a:off x="337127" y="752933"/>
            <a:ext cx="8286921" cy="5576594"/>
            <a:chOff x="99280" y="404664"/>
            <a:chExt cx="8505168" cy="6424871"/>
          </a:xfrm>
        </p:grpSpPr>
        <p:sp>
          <p:nvSpPr>
            <p:cNvPr id="59" name="Organigramme : Alternative 58"/>
            <p:cNvSpPr/>
            <p:nvPr/>
          </p:nvSpPr>
          <p:spPr>
            <a:xfrm>
              <a:off x="1755365" y="404664"/>
              <a:ext cx="4968144" cy="1015362"/>
            </a:xfrm>
            <a:prstGeom prst="flowChartAlternateProcess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  <a:scene3d>
              <a:camera prst="isometricTopDown" fov="0">
                <a:rot lat="0" lon="0" rev="0"/>
              </a:camera>
              <a:lightRig rig="balanced" dir="t">
                <a:rot lat="0" lon="0" rev="13800000"/>
              </a:lightRig>
            </a:scene3d>
            <a:sp3d extrusionH="12700" prstMaterial="plastic">
              <a:bevelT w="38100" h="25400" prst="softRound"/>
              <a:contourClr>
                <a:srgbClr val="4F81BD"/>
              </a:contourClr>
            </a:sp3d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5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Prévention initiale :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5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Accueil (patient, entourage),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5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évaluations cliniques et diagnostic à l’admission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5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et en cours d’hospitalisation, par l’équipe </a:t>
              </a:r>
            </a:p>
          </p:txBody>
        </p:sp>
        <p:sp>
          <p:nvSpPr>
            <p:cNvPr id="60" name="Organigramme : Alternative 59"/>
            <p:cNvSpPr/>
            <p:nvPr/>
          </p:nvSpPr>
          <p:spPr>
            <a:xfrm>
              <a:off x="1755365" y="1756524"/>
              <a:ext cx="4968144" cy="744003"/>
            </a:xfrm>
            <a:prstGeom prst="flowChartAlternateProcess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  <a:scene3d>
              <a:camera prst="isometricTopDown" fov="0">
                <a:rot lat="0" lon="0" rev="0"/>
              </a:camera>
              <a:lightRig rig="balanced" dir="t">
                <a:rot lat="0" lon="0" rev="13800000"/>
              </a:lightRig>
            </a:scene3d>
            <a:sp3d extrusionH="12700" prstMaterial="plastic">
              <a:bevelT w="38100" h="25400" prst="softRound"/>
              <a:contourClr>
                <a:srgbClr val="4F81BD"/>
              </a:contourClr>
            </a:sp3d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5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Projet thérapeutique individualisé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5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Information et si possible implication du patient</a:t>
              </a:r>
            </a:p>
          </p:txBody>
        </p:sp>
        <p:sp>
          <p:nvSpPr>
            <p:cNvPr id="61" name="Organigramme : Alternative 60"/>
            <p:cNvSpPr/>
            <p:nvPr/>
          </p:nvSpPr>
          <p:spPr>
            <a:xfrm>
              <a:off x="99281" y="2906470"/>
              <a:ext cx="4113168" cy="1826459"/>
            </a:xfrm>
            <a:prstGeom prst="flowChartAlternateProcess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  <a:scene3d>
              <a:camera prst="isometricTopDown" fov="0">
                <a:rot lat="0" lon="0" rev="0"/>
              </a:camera>
              <a:lightRig rig="balanced" dir="t">
                <a:rot lat="0" lon="0" rev="13800000"/>
              </a:lightRig>
            </a:scene3d>
            <a:sp3d extrusionH="12700" prstMaterial="plastic">
              <a:bevelT w="38100" h="25400" prst="softRound"/>
              <a:contourClr>
                <a:srgbClr val="4F81BD"/>
              </a:contourClr>
            </a:sp3d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5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Prévention secondaire :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5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Eviter l’escalade vers la violence, désamorcer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5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Gestion de la crise : Si nécessaire : proposer la sédation/contenir/isoler.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5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Dans tous les cas : accompagner</a:t>
              </a:r>
            </a:p>
          </p:txBody>
        </p:sp>
        <p:sp>
          <p:nvSpPr>
            <p:cNvPr id="62" name="Organigramme : Alternative 61"/>
            <p:cNvSpPr/>
            <p:nvPr/>
          </p:nvSpPr>
          <p:spPr>
            <a:xfrm>
              <a:off x="99280" y="5044545"/>
              <a:ext cx="4107726" cy="1759270"/>
            </a:xfrm>
            <a:prstGeom prst="flowChartAlternateProcess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  <a:scene3d>
              <a:camera prst="isometricTopDown" fov="0">
                <a:rot lat="0" lon="0" rev="0"/>
              </a:camera>
              <a:lightRig rig="balanced" dir="t">
                <a:rot lat="0" lon="0" rev="13800000"/>
              </a:lightRig>
            </a:scene3d>
            <a:sp3d extrusionH="12700" prstMaterial="plastic">
              <a:bevelT w="38100" h="25400" prst="softRound"/>
              <a:contourClr>
                <a:srgbClr val="4F81BD"/>
              </a:contourClr>
            </a:sp3d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5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4">
                      <a:lumMod val="75000"/>
                    </a:scheme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Prévention tertiaire :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5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4">
                      <a:lumMod val="75000"/>
                    </a:scheme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Démarche post-incident. Prendre en charge les personnes, faire le lien avec les acteurs externes, restaurer les relations thérapeutiques avec les patients et le fonctionnement d’équipe. Analyser l’incident.  </a:t>
              </a:r>
            </a:p>
          </p:txBody>
        </p:sp>
        <p:sp>
          <p:nvSpPr>
            <p:cNvPr id="63" name="Organigramme : Alternative 62"/>
            <p:cNvSpPr/>
            <p:nvPr/>
          </p:nvSpPr>
          <p:spPr>
            <a:xfrm>
              <a:off x="5273740" y="5062134"/>
              <a:ext cx="3330708" cy="744002"/>
            </a:xfrm>
            <a:prstGeom prst="flowChartAlternateProcess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  <a:scene3d>
              <a:camera prst="isometricTopDown" fov="0">
                <a:rot lat="0" lon="0" rev="0"/>
              </a:camera>
              <a:lightRig rig="balanced" dir="t">
                <a:rot lat="0" lon="0" rev="13800000"/>
              </a:lightRig>
            </a:scene3d>
            <a:sp3d extrusionH="12700" prstMaterial="plastic">
              <a:bevelT w="38100" h="25400" prst="softRound"/>
              <a:contourClr>
                <a:srgbClr val="4F81BD"/>
              </a:contourClr>
            </a:sp3d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5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Réévaluations régulières</a:t>
              </a:r>
            </a:p>
          </p:txBody>
        </p:sp>
        <p:cxnSp>
          <p:nvCxnSpPr>
            <p:cNvPr id="64" name="Connecteur droit avec flèche 21"/>
            <p:cNvCxnSpPr>
              <a:cxnSpLocks noChangeShapeType="1"/>
              <a:stCxn id="59" idx="2"/>
              <a:endCxn id="60" idx="0"/>
            </p:cNvCxnSpPr>
            <p:nvPr/>
          </p:nvCxnSpPr>
          <p:spPr bwMode="auto">
            <a:xfrm>
              <a:off x="4239437" y="1420026"/>
              <a:ext cx="0" cy="336497"/>
            </a:xfrm>
            <a:prstGeom prst="straightConnector1">
              <a:avLst/>
            </a:prstGeom>
            <a:noFill/>
            <a:ln w="41275" algn="ctr">
              <a:solidFill>
                <a:srgbClr val="4A7EBB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5" name="Connecteur droit avec flèche 22"/>
            <p:cNvCxnSpPr>
              <a:cxnSpLocks noChangeShapeType="1"/>
              <a:stCxn id="62" idx="3"/>
              <a:endCxn id="63" idx="1"/>
            </p:cNvCxnSpPr>
            <p:nvPr/>
          </p:nvCxnSpPr>
          <p:spPr bwMode="auto">
            <a:xfrm flipV="1">
              <a:off x="4207006" y="5434135"/>
              <a:ext cx="1066734" cy="490046"/>
            </a:xfrm>
            <a:prstGeom prst="straightConnector1">
              <a:avLst/>
            </a:prstGeom>
            <a:noFill/>
            <a:ln w="41275" algn="ctr">
              <a:solidFill>
                <a:srgbClr val="4A7EBB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6" name="Connecteur en angle 23"/>
            <p:cNvCxnSpPr>
              <a:cxnSpLocks noChangeShapeType="1"/>
              <a:stCxn id="60" idx="2"/>
              <a:endCxn id="61" idx="0"/>
            </p:cNvCxnSpPr>
            <p:nvPr/>
          </p:nvCxnSpPr>
          <p:spPr bwMode="auto">
            <a:xfrm rot="5400000">
              <a:off x="2994680" y="1661712"/>
              <a:ext cx="405944" cy="2083572"/>
            </a:xfrm>
            <a:prstGeom prst="bentConnector3">
              <a:avLst>
                <a:gd name="adj1" fmla="val 50000"/>
              </a:avLst>
            </a:prstGeom>
            <a:noFill/>
            <a:ln w="41275" algn="ctr">
              <a:solidFill>
                <a:srgbClr val="4A7EBB"/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7" name="Forme libre 24"/>
            <p:cNvSpPr>
              <a:spLocks/>
            </p:cNvSpPr>
            <p:nvPr/>
          </p:nvSpPr>
          <p:spPr bwMode="auto">
            <a:xfrm rot="18231957">
              <a:off x="4344877" y="2588061"/>
              <a:ext cx="4651563" cy="450899"/>
            </a:xfrm>
            <a:custGeom>
              <a:avLst/>
              <a:gdLst>
                <a:gd name="T0" fmla="*/ 0 w 4953000"/>
                <a:gd name="T1" fmla="*/ 277222 h 449908"/>
                <a:gd name="T2" fmla="*/ 1240972 w 4953000"/>
                <a:gd name="T3" fmla="*/ 3082 h 449908"/>
                <a:gd name="T4" fmla="*/ 2764972 w 4953000"/>
                <a:gd name="T5" fmla="*/ 437133 h 449908"/>
                <a:gd name="T6" fmla="*/ 4953000 w 4953000"/>
                <a:gd name="T7" fmla="*/ 414288 h 4499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953000"/>
                <a:gd name="T13" fmla="*/ 0 h 449908"/>
                <a:gd name="T14" fmla="*/ 4953000 w 4953000"/>
                <a:gd name="T15" fmla="*/ 449908 h 4499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953000" h="449908">
                  <a:moveTo>
                    <a:pt x="0" y="264202"/>
                  </a:moveTo>
                  <a:cubicBezTo>
                    <a:pt x="390071" y="120873"/>
                    <a:pt x="780143" y="-22456"/>
                    <a:pt x="1240972" y="2944"/>
                  </a:cubicBezTo>
                  <a:cubicBezTo>
                    <a:pt x="1701801" y="28344"/>
                    <a:pt x="2146301" y="351288"/>
                    <a:pt x="2764972" y="416602"/>
                  </a:cubicBezTo>
                  <a:cubicBezTo>
                    <a:pt x="3383643" y="481916"/>
                    <a:pt x="4168321" y="438373"/>
                    <a:pt x="4953000" y="394830"/>
                  </a:cubicBezTo>
                </a:path>
              </a:pathLst>
            </a:cu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</a:endParaRPr>
            </a:p>
          </p:txBody>
        </p:sp>
        <p:sp>
          <p:nvSpPr>
            <p:cNvPr id="68" name="Organigramme : Alternative 67"/>
            <p:cNvSpPr/>
            <p:nvPr/>
          </p:nvSpPr>
          <p:spPr>
            <a:xfrm>
              <a:off x="5265516" y="6085532"/>
              <a:ext cx="3330708" cy="744003"/>
            </a:xfrm>
            <a:prstGeom prst="flowChartAlternateProcess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  <a:scene3d>
              <a:camera prst="isometricTopDown" fov="0">
                <a:rot lat="0" lon="0" rev="0"/>
              </a:camera>
              <a:lightRig rig="balanced" dir="t">
                <a:rot lat="0" lon="0" rev="13800000"/>
              </a:lightRig>
            </a:scene3d>
            <a:sp3d extrusionH="12700" prstMaterial="plastic">
              <a:bevelT w="38100" h="25400" prst="softRound"/>
              <a:contourClr>
                <a:srgbClr val="4F81BD"/>
              </a:contourClr>
            </a:sp3d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500" b="0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Actions d’amélioration (organisation, pratiques…) en équipe </a:t>
              </a:r>
            </a:p>
          </p:txBody>
        </p:sp>
        <p:cxnSp>
          <p:nvCxnSpPr>
            <p:cNvPr id="70" name="Connecteur droit avec flèche 2"/>
            <p:cNvCxnSpPr>
              <a:cxnSpLocks noChangeShapeType="1"/>
              <a:stCxn id="61" idx="2"/>
            </p:cNvCxnSpPr>
            <p:nvPr/>
          </p:nvCxnSpPr>
          <p:spPr bwMode="auto">
            <a:xfrm>
              <a:off x="2155865" y="4732930"/>
              <a:ext cx="2721" cy="311616"/>
            </a:xfrm>
            <a:prstGeom prst="straightConnector1">
              <a:avLst/>
            </a:prstGeom>
            <a:noFill/>
            <a:ln w="41275" algn="ctr">
              <a:solidFill>
                <a:srgbClr val="4A7EBB"/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" name="Connecteur droit avec flèche 8"/>
            <p:cNvCxnSpPr>
              <a:cxnSpLocks noChangeShapeType="1"/>
              <a:endCxn id="68" idx="1"/>
            </p:cNvCxnSpPr>
            <p:nvPr/>
          </p:nvCxnSpPr>
          <p:spPr bwMode="auto">
            <a:xfrm>
              <a:off x="4212449" y="5924181"/>
              <a:ext cx="1053067" cy="533353"/>
            </a:xfrm>
            <a:prstGeom prst="straightConnector1">
              <a:avLst/>
            </a:prstGeom>
            <a:noFill/>
            <a:ln w="41275" algn="ctr">
              <a:solidFill>
                <a:srgbClr val="4A7EBB"/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" name="Connecteur en angle 34"/>
            <p:cNvCxnSpPr>
              <a:cxnSpLocks noChangeShapeType="1"/>
              <a:stCxn id="60" idx="3"/>
              <a:endCxn id="63" idx="3"/>
            </p:cNvCxnSpPr>
            <p:nvPr/>
          </p:nvCxnSpPr>
          <p:spPr bwMode="auto">
            <a:xfrm>
              <a:off x="6723509" y="2128526"/>
              <a:ext cx="1880939" cy="3305609"/>
            </a:xfrm>
            <a:prstGeom prst="bentConnector3">
              <a:avLst>
                <a:gd name="adj1" fmla="val 112153"/>
              </a:avLst>
            </a:prstGeom>
            <a:noFill/>
            <a:ln w="41275" algn="ctr">
              <a:solidFill>
                <a:srgbClr val="4A7EBB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3" name="Connecteur en angle 9215"/>
            <p:cNvCxnSpPr>
              <a:cxnSpLocks noChangeShapeType="1"/>
              <a:stCxn id="63" idx="0"/>
              <a:endCxn id="61" idx="3"/>
            </p:cNvCxnSpPr>
            <p:nvPr/>
          </p:nvCxnSpPr>
          <p:spPr bwMode="auto">
            <a:xfrm rot="16200000" flipV="1">
              <a:off x="4954555" y="3077594"/>
              <a:ext cx="1242434" cy="2726645"/>
            </a:xfrm>
            <a:prstGeom prst="bentConnector2">
              <a:avLst/>
            </a:prstGeom>
            <a:noFill/>
            <a:ln w="41275" algn="ctr">
              <a:solidFill>
                <a:srgbClr val="4A7EBB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9" name="ZoneTexte 14"/>
            <p:cNvSpPr txBox="1">
              <a:spLocks noChangeArrowheads="1"/>
            </p:cNvSpPr>
            <p:nvPr/>
          </p:nvSpPr>
          <p:spPr bwMode="auto">
            <a:xfrm rot="18390726">
              <a:off x="5460860" y="2616450"/>
              <a:ext cx="3948133" cy="1484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22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itchFamily="34" charset="0"/>
                  <a:ea typeface="ＭＳ Ｐゴシック" pitchFamily="34" charset="-128"/>
                </a:rPr>
                <a:t>Fil rouge :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22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itchFamily="34" charset="0"/>
                  <a:ea typeface="ＭＳ Ｐゴシック" pitchFamily="34" charset="-128"/>
                </a:rPr>
                <a:t>les valeurs, le soutien institutionnel et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22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itchFamily="34" charset="0"/>
                  <a:ea typeface="ＭＳ Ｐゴシック" pitchFamily="34" charset="-128"/>
                </a:rPr>
                <a:t>la dynamique d’équipe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50420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1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90" y="90015"/>
            <a:ext cx="9063318" cy="619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457200"/>
          </a:xfrm>
        </p:spPr>
        <p:txBody>
          <a:bodyPr/>
          <a:lstStyle/>
          <a:p>
            <a:fld id="{46506ACF-11A5-4C2F-89D6-731E6DFCB4A4}" type="slidenum">
              <a:rPr lang="fr-FR" smtClean="0"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8420638"/>
      </p:ext>
    </p:extLst>
  </p:cSld>
  <p:clrMapOvr>
    <a:masterClrMapping/>
  </p:clrMapOvr>
</p:sld>
</file>

<file path=ppt/theme/theme1.xml><?xml version="1.0" encoding="utf-8"?>
<a:theme xmlns:a="http://schemas.openxmlformats.org/drawingml/2006/main" name="Nouvelle pré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ouvelle pré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2926</TotalTime>
  <Words>1112</Words>
  <Application>Microsoft Office PowerPoint</Application>
  <PresentationFormat>Affichage à l'écran (4:3)</PresentationFormat>
  <Paragraphs>138</Paragraphs>
  <Slides>18</Slides>
  <Notes>6</Notes>
  <HiddenSlides>2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18</vt:i4>
      </vt:variant>
    </vt:vector>
  </HeadingPairs>
  <TitlesOfParts>
    <vt:vector size="27" baseType="lpstr">
      <vt:lpstr>MS PGothic</vt:lpstr>
      <vt:lpstr>MS PGothic</vt:lpstr>
      <vt:lpstr>Arial</vt:lpstr>
      <vt:lpstr>Calibri</vt:lpstr>
      <vt:lpstr>Times New Roman</vt:lpstr>
      <vt:lpstr>Tw Cen MT</vt:lpstr>
      <vt:lpstr>Wingdings</vt:lpstr>
      <vt:lpstr>Nouvelle présentation</vt:lpstr>
      <vt:lpstr>Conception personnalisée</vt:lpstr>
      <vt:lpstr>ANFH - La Réunion – 16 novembre 2017</vt:lpstr>
      <vt:lpstr>Présentation PowerPoint</vt:lpstr>
      <vt:lpstr>Présentation PowerPoint</vt:lpstr>
      <vt:lpstr>ANFH - La Réunion – 16 novembre 2017</vt:lpstr>
      <vt:lpstr>Présentation PowerPoint</vt:lpstr>
      <vt:lpstr>Présentation PowerPoint</vt:lpstr>
      <vt:lpstr>Organisation d’un programme d’amélioration des pratiques Les questions à aborder à partir des étapes de la  prévention et de la prise en charge des moments de violence….</vt:lpstr>
      <vt:lpstr>Présentation PowerPoint</vt:lpstr>
      <vt:lpstr>Présentation PowerPoint</vt:lpstr>
      <vt:lpstr>Mieux prévenir et prendre en charge les moments de violence dans l'évolution clinique des patients adultes lors des hospitalisations en service de psychiatrie</vt:lpstr>
      <vt:lpstr>Présentation PowerPoint</vt:lpstr>
      <vt:lpstr>Mieux prévenir et prendre en charge les moments de violence dans l'évolution clinique des patients adultes lors des hospitalisations en service de psychiatrie</vt:lpstr>
      <vt:lpstr>Mieux prévenir et prendre en charge les moments de violence dans l'évolution clinique des patients adultes lors des hospitalisations en service de psychiatrie</vt:lpstr>
      <vt:lpstr>Présentation PowerPoint</vt:lpstr>
      <vt:lpstr>A prendre en compte….</vt:lpstr>
      <vt:lpstr>Liste des outils pour l’amélioration des pratiques</vt:lpstr>
      <vt:lpstr>Liste des programmes pour l’amélioration des pratiques</vt:lpstr>
      <vt:lpstr>Merci pour votre attention…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Quelles réponses graduées aux comportements violents en psychiatrie générale ? Du désamorçage à l’isolement - contention</dc:title>
  <dc:creator>Charles ALEZRAH</dc:creator>
  <cp:lastModifiedBy>Lafont marielle</cp:lastModifiedBy>
  <cp:revision>121</cp:revision>
  <dcterms:created xsi:type="dcterms:W3CDTF">2017-09-12T14:17:49Z</dcterms:created>
  <dcterms:modified xsi:type="dcterms:W3CDTF">2017-11-08T16:58:25Z</dcterms:modified>
</cp:coreProperties>
</file>