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  <p:sldMasterId id="2147483771" r:id="rId2"/>
  </p:sldMasterIdLst>
  <p:notesMasterIdLst>
    <p:notesMasterId r:id="rId23"/>
  </p:notesMasterIdLst>
  <p:sldIdLst>
    <p:sldId id="317" r:id="rId3"/>
    <p:sldId id="257" r:id="rId4"/>
    <p:sldId id="266" r:id="rId5"/>
    <p:sldId id="310" r:id="rId6"/>
    <p:sldId id="311" r:id="rId7"/>
    <p:sldId id="345" r:id="rId8"/>
    <p:sldId id="347" r:id="rId9"/>
    <p:sldId id="344" r:id="rId10"/>
    <p:sldId id="352" r:id="rId11"/>
    <p:sldId id="350" r:id="rId12"/>
    <p:sldId id="353" r:id="rId13"/>
    <p:sldId id="351" r:id="rId14"/>
    <p:sldId id="349" r:id="rId15"/>
    <p:sldId id="342" r:id="rId16"/>
    <p:sldId id="346" r:id="rId17"/>
    <p:sldId id="270" r:id="rId18"/>
    <p:sldId id="339" r:id="rId19"/>
    <p:sldId id="340" r:id="rId20"/>
    <p:sldId id="348" r:id="rId21"/>
    <p:sldId id="298" r:id="rId2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890"/>
    <a:srgbClr val="0070C0"/>
    <a:srgbClr val="0033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7973" autoAdjust="0"/>
    <p:restoredTop sz="94705" autoAdjust="0"/>
  </p:normalViewPr>
  <p:slideViewPr>
    <p:cSldViewPr snapToGrid="0">
      <p:cViewPr varScale="1">
        <p:scale>
          <a:sx n="72" d="100"/>
          <a:sy n="72" d="100"/>
        </p:scale>
        <p:origin x="170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88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62880E-EF21-4BBA-99C6-4BD54F6A0185}" type="datetimeFigureOut">
              <a:rPr lang="fr-FR" smtClean="0"/>
              <a:pPr/>
              <a:t>08/11/2017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0ACEF-B72E-4D89-B2BA-D710224A5EA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725E8A61-995D-42E5-A168-ABCE91725F8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7883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  <a:ln/>
        </p:spPr>
      </p:sp>
      <p:sp>
        <p:nvSpPr>
          <p:cNvPr id="157699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  <p:sp>
        <p:nvSpPr>
          <p:cNvPr id="15770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822E0516-152C-4DEA-BF58-46F781A5438A}" type="slidenum">
              <a:rPr lang="fr-FR" altLang="fr-FR" sz="1200" smtClean="0"/>
              <a:pPr/>
              <a:t>3</a:t>
            </a:fld>
            <a:endParaRPr lang="fr-FR" altLang="fr-FR" sz="1200"/>
          </a:p>
        </p:txBody>
      </p:sp>
    </p:spTree>
    <p:extLst>
      <p:ext uri="{BB962C8B-B14F-4D97-AF65-F5344CB8AC3E}">
        <p14:creationId xmlns:p14="http://schemas.microsoft.com/office/powerpoint/2010/main" val="3682645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0ACEF-B72E-4D89-B2BA-D710224A5EA8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3579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0ACEF-B72E-4D89-B2BA-D710224A5EA8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5216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  <a:ln/>
        </p:spPr>
      </p:sp>
      <p:sp>
        <p:nvSpPr>
          <p:cNvPr id="172035" name="Espace réservé des commentaires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7203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5FCD5C94-7A6F-4B3F-A8E8-4E9BB9077688}" type="slidenum">
              <a:rPr lang="fr-FR" altLang="fr-FR" sz="1200" smtClean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pPr/>
              <a:t>13</a:t>
            </a:fld>
            <a:endParaRPr lang="fr-FR" altLang="fr-FR" sz="1200">
              <a:solidFill>
                <a:srgbClr val="000000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54101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0ACEF-B72E-4D89-B2BA-D710224A5EA8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81408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0ACEF-B72E-4D89-B2BA-D710224A5EA8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045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0ACEF-B72E-4D89-B2BA-D710224A5EA8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85602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0ACEF-B72E-4D89-B2BA-D710224A5EA8}" type="slidenum">
              <a:rPr lang="fr-FR" smtClean="0"/>
              <a:pPr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8560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0" y="3429000"/>
            <a:ext cx="2286000" cy="2057400"/>
          </a:xfrm>
        </p:spPr>
        <p:txBody>
          <a:bodyPr/>
          <a:lstStyle>
            <a:lvl1pPr algn="r">
              <a:defRPr sz="3600">
                <a:solidFill>
                  <a:srgbClr val="4B4D4E"/>
                </a:solidFill>
              </a:defRPr>
            </a:lvl1pPr>
          </a:lstStyle>
          <a:p>
            <a:pPr lvl="0"/>
            <a:r>
              <a:rPr lang="fr-FR" noProof="0"/>
              <a:t>Cliquez et modifiez le titre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4343400"/>
            <a:ext cx="47244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 sz="2000">
                <a:solidFill>
                  <a:srgbClr val="4B4D4E"/>
                </a:solidFill>
              </a:defRPr>
            </a:lvl1pPr>
          </a:lstStyle>
          <a:p>
            <a:pPr lvl="0"/>
            <a:r>
              <a:rPr lang="fr-FR" noProof="0"/>
              <a:t>Cliquez pour modifier le style des sous-titres du masque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9DBF7-E18F-49C2-99F4-62B61CB371E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8" name="Rectangle 7"/>
          <p:cNvSpPr/>
          <p:nvPr userDrawn="1"/>
        </p:nvSpPr>
        <p:spPr>
          <a:xfrm>
            <a:off x="2212245" y="6461602"/>
            <a:ext cx="507632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200" dirty="0"/>
              <a:t>Présentation de la HAS – ANFH </a:t>
            </a:r>
            <a:r>
              <a:rPr lang="fr-FR" sz="1200" dirty="0"/>
              <a:t>– La Réunion – 16 novembre 2017</a:t>
            </a:r>
          </a:p>
        </p:txBody>
      </p:sp>
    </p:spTree>
    <p:extLst>
      <p:ext uri="{BB962C8B-B14F-4D97-AF65-F5344CB8AC3E}">
        <p14:creationId xmlns:p14="http://schemas.microsoft.com/office/powerpoint/2010/main" val="1057263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9DBF7-E18F-49C2-99F4-62B61CB371E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8" name="Rectangle 7"/>
          <p:cNvSpPr/>
          <p:nvPr userDrawn="1"/>
        </p:nvSpPr>
        <p:spPr>
          <a:xfrm>
            <a:off x="2212246" y="6461602"/>
            <a:ext cx="47123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200" dirty="0"/>
              <a:t>Présentation de la HAS – ARHM </a:t>
            </a:r>
            <a:r>
              <a:rPr lang="fr-FR" sz="1200" dirty="0"/>
              <a:t>Lyon - 13 octobre 2017</a:t>
            </a:r>
          </a:p>
        </p:txBody>
      </p:sp>
    </p:spTree>
    <p:extLst>
      <p:ext uri="{BB962C8B-B14F-4D97-AF65-F5344CB8AC3E}">
        <p14:creationId xmlns:p14="http://schemas.microsoft.com/office/powerpoint/2010/main" val="352076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362700" y="0"/>
            <a:ext cx="1943100" cy="5715000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3400" y="0"/>
            <a:ext cx="5676900" cy="57150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9DBF7-E18F-49C2-99F4-62B61CB371E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8" name="Rectangle 7"/>
          <p:cNvSpPr/>
          <p:nvPr userDrawn="1"/>
        </p:nvSpPr>
        <p:spPr>
          <a:xfrm>
            <a:off x="2212246" y="6461602"/>
            <a:ext cx="47123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200" dirty="0"/>
              <a:t>Présentation de la HAS – ARHM </a:t>
            </a:r>
            <a:r>
              <a:rPr lang="fr-FR" sz="1200" dirty="0"/>
              <a:t>Lyon - 13 octobre 2017</a:t>
            </a:r>
          </a:p>
        </p:txBody>
      </p:sp>
    </p:spTree>
    <p:extLst>
      <p:ext uri="{BB962C8B-B14F-4D97-AF65-F5344CB8AC3E}">
        <p14:creationId xmlns:p14="http://schemas.microsoft.com/office/powerpoint/2010/main" val="16286165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70CE-2D5E-469B-9B45-3949BBCA4883}" type="datetimeFigureOut">
              <a:rPr lang="fr-FR" smtClean="0"/>
              <a:pPr/>
              <a:t>08/11/2017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8505-D135-48E6-B96C-7F6D01DE5D0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247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70CE-2D5E-469B-9B45-3949BBCA4883}" type="datetimeFigureOut">
              <a:rPr lang="fr-FR" smtClean="0"/>
              <a:pPr/>
              <a:t>08/11/2017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8505-D135-48E6-B96C-7F6D01DE5D0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33693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710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710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70CE-2D5E-469B-9B45-3949BBCA4883}" type="datetimeFigureOut">
              <a:rPr lang="fr-FR" smtClean="0"/>
              <a:pPr/>
              <a:t>08/11/2017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8505-D135-48E6-B96C-7F6D01DE5D0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4477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576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600204"/>
            <a:ext cx="40576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70CE-2D5E-469B-9B45-3949BBCA4883}" type="datetimeFigureOut">
              <a:rPr lang="fr-FR" smtClean="0"/>
              <a:pPr/>
              <a:t>08/11/2017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8505-D135-48E6-B96C-7F6D01DE5D0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5282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397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397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4630" y="1535113"/>
            <a:ext cx="404217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4630" y="2174875"/>
            <a:ext cx="404217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70CE-2D5E-469B-9B45-3949BBCA4883}" type="datetimeFigureOut">
              <a:rPr lang="fr-FR" smtClean="0"/>
              <a:pPr/>
              <a:t>08/11/2017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8505-D135-48E6-B96C-7F6D01DE5D0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26603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70CE-2D5E-469B-9B45-3949BBCA4883}" type="datetimeFigureOut">
              <a:rPr lang="fr-FR" smtClean="0"/>
              <a:pPr/>
              <a:t>08/11/2017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8505-D135-48E6-B96C-7F6D01DE5D0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4337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70CE-2D5E-469B-9B45-3949BBCA4883}" type="datetimeFigureOut">
              <a:rPr lang="fr-FR" smtClean="0"/>
              <a:pPr/>
              <a:t>08/11/2017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8505-D135-48E6-B96C-7F6D01DE5D0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15107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71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449" y="273054"/>
            <a:ext cx="511135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71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70CE-2D5E-469B-9B45-3949BBCA4883}" type="datetimeFigureOut">
              <a:rPr lang="fr-FR" smtClean="0"/>
              <a:pPr/>
              <a:t>08/11/2017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8505-D135-48E6-B96C-7F6D01DE5D0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1131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9DBF7-E18F-49C2-99F4-62B61CB371E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212246" y="6461602"/>
            <a:ext cx="48286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200" dirty="0"/>
              <a:t>Présentation de la HAS – ANFH </a:t>
            </a:r>
            <a:r>
              <a:rPr lang="fr-FR" sz="1200" dirty="0"/>
              <a:t>– La Réunion – 16 novembre 2017</a:t>
            </a:r>
          </a:p>
        </p:txBody>
      </p:sp>
    </p:spTree>
    <p:extLst>
      <p:ext uri="{BB962C8B-B14F-4D97-AF65-F5344CB8AC3E}">
        <p14:creationId xmlns:p14="http://schemas.microsoft.com/office/powerpoint/2010/main" val="11450413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1891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1891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1891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70CE-2D5E-469B-9B45-3949BBCA4883}" type="datetimeFigureOut">
              <a:rPr lang="fr-FR" smtClean="0"/>
              <a:pPr/>
              <a:t>08/11/2017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8505-D135-48E6-B96C-7F6D01DE5D0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20374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70CE-2D5E-469B-9B45-3949BBCA4883}" type="datetimeFigureOut">
              <a:rPr lang="fr-FR" smtClean="0"/>
              <a:pPr/>
              <a:t>08/11/2017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8505-D135-48E6-B96C-7F6D01DE5D0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79619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579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70CE-2D5E-469B-9B45-3949BBCA4883}" type="datetimeFigureOut">
              <a:rPr lang="fr-FR" smtClean="0"/>
              <a:pPr/>
              <a:t>08/11/2017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8505-D135-48E6-B96C-7F6D01DE5D0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0991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EADCA-6D8B-46EE-8288-A08FAEA02AE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8" name="Rectangle 7"/>
          <p:cNvSpPr/>
          <p:nvPr userDrawn="1"/>
        </p:nvSpPr>
        <p:spPr>
          <a:xfrm>
            <a:off x="2212246" y="6461602"/>
            <a:ext cx="505856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200" dirty="0"/>
              <a:t>Présentation de la HAS – ANFH </a:t>
            </a:r>
            <a:r>
              <a:rPr lang="fr-FR" sz="1200" dirty="0"/>
              <a:t>– La Réunion – 16 novembre 2017</a:t>
            </a:r>
          </a:p>
        </p:txBody>
      </p:sp>
    </p:spTree>
    <p:extLst>
      <p:ext uri="{BB962C8B-B14F-4D97-AF65-F5344CB8AC3E}">
        <p14:creationId xmlns:p14="http://schemas.microsoft.com/office/powerpoint/2010/main" val="3142563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9DBF7-E18F-49C2-99F4-62B61CB371E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212246" y="6461602"/>
            <a:ext cx="520948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200" dirty="0"/>
              <a:t>Présentation de la HAS – ANFH </a:t>
            </a:r>
            <a:r>
              <a:rPr lang="fr-FR" sz="1200" dirty="0"/>
              <a:t>– La Réunion – 16 novembre 2017</a:t>
            </a:r>
          </a:p>
        </p:txBody>
      </p:sp>
    </p:spTree>
    <p:extLst>
      <p:ext uri="{BB962C8B-B14F-4D97-AF65-F5344CB8AC3E}">
        <p14:creationId xmlns:p14="http://schemas.microsoft.com/office/powerpoint/2010/main" val="3546390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9DBF7-E18F-49C2-99F4-62B61CB371E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2212245" y="6461602"/>
            <a:ext cx="503193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200" dirty="0"/>
              <a:t>Présentation de la HAS – ANFH </a:t>
            </a:r>
            <a:r>
              <a:rPr lang="fr-FR" sz="1200" dirty="0"/>
              <a:t>– La Réunion – 16 novembre 2017</a:t>
            </a:r>
          </a:p>
        </p:txBody>
      </p:sp>
    </p:spTree>
    <p:extLst>
      <p:ext uri="{BB962C8B-B14F-4D97-AF65-F5344CB8AC3E}">
        <p14:creationId xmlns:p14="http://schemas.microsoft.com/office/powerpoint/2010/main" val="2731586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E830F-967E-48EF-A4E1-CC39CCC97F66}" type="datetime1">
              <a:rPr lang="fr-FR"/>
              <a:pPr>
                <a:defRPr/>
              </a:pPr>
              <a:t>08/11/2017</a:t>
            </a:fld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Présentation de la HAS (à modifier dans Affichage -&gt; en-tête et pied de page)</a:t>
            </a:r>
          </a:p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CF78A-E429-4FF7-9132-829058D477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5542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9DBF7-E18F-49C2-99F4-62B61CB371E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212245" y="6461602"/>
            <a:ext cx="512958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200" dirty="0"/>
              <a:t>Présentation de la HAS – ANFH </a:t>
            </a:r>
            <a:r>
              <a:rPr lang="fr-FR" sz="1200" dirty="0"/>
              <a:t>– La Réunion – 16 novembre 2017</a:t>
            </a:r>
          </a:p>
        </p:txBody>
      </p:sp>
    </p:spTree>
    <p:extLst>
      <p:ext uri="{BB962C8B-B14F-4D97-AF65-F5344CB8AC3E}">
        <p14:creationId xmlns:p14="http://schemas.microsoft.com/office/powerpoint/2010/main" val="2030567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9DBF7-E18F-49C2-99F4-62B61CB371E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212246" y="6461602"/>
            <a:ext cx="47123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200" dirty="0"/>
              <a:t>Présentation de la HAS – ARHM </a:t>
            </a:r>
            <a:r>
              <a:rPr lang="fr-FR" sz="1200" dirty="0"/>
              <a:t>Lyon - 13 octobre 2017</a:t>
            </a:r>
          </a:p>
        </p:txBody>
      </p:sp>
    </p:spTree>
    <p:extLst>
      <p:ext uri="{BB962C8B-B14F-4D97-AF65-F5344CB8AC3E}">
        <p14:creationId xmlns:p14="http://schemas.microsoft.com/office/powerpoint/2010/main" val="250702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9DBF7-E18F-49C2-99F4-62B61CB371E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212246" y="6461602"/>
            <a:ext cx="47123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200" dirty="0"/>
              <a:t>Présentation de la HAS – ARHM </a:t>
            </a:r>
            <a:r>
              <a:rPr lang="fr-FR" sz="1200" dirty="0"/>
              <a:t>Lyon - 13 octobre 2017</a:t>
            </a:r>
          </a:p>
        </p:txBody>
      </p:sp>
    </p:spTree>
    <p:extLst>
      <p:ext uri="{BB962C8B-B14F-4D97-AF65-F5344CB8AC3E}">
        <p14:creationId xmlns:p14="http://schemas.microsoft.com/office/powerpoint/2010/main" val="2469433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et modifiez le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95400" y="64770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fld id="{D2972387-B1F4-406B-A3B0-9A5137302FFF}" type="datetime1">
              <a:rPr lang="fr-FR"/>
              <a:pPr>
                <a:defRPr/>
              </a:pPr>
              <a:t>08/11/2017</a:t>
            </a:fld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477000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/>
            </a:lvl1pPr>
          </a:lstStyle>
          <a:p>
            <a:pPr>
              <a:defRPr/>
            </a:pPr>
            <a:r>
              <a:rPr lang="fr-FR"/>
              <a:t>Présentation de la HAS (à modifier dans Affichage -&gt; en-tête et pied de page)</a:t>
            </a:r>
          </a:p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4770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D95596F-F075-4685-878A-68DBA06A655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31" name="Line 13"/>
          <p:cNvSpPr>
            <a:spLocks noChangeShapeType="1"/>
          </p:cNvSpPr>
          <p:nvPr userDrawn="1"/>
        </p:nvSpPr>
        <p:spPr bwMode="auto">
          <a:xfrm>
            <a:off x="1219200" y="6451600"/>
            <a:ext cx="7924800" cy="0"/>
          </a:xfrm>
          <a:prstGeom prst="line">
            <a:avLst/>
          </a:prstGeom>
          <a:noFill/>
          <a:ln w="9525">
            <a:solidFill>
              <a:srgbClr val="00489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1032" name="Image 7" descr="HAS_Logo CMJN_OK.ai.jp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6248400"/>
            <a:ext cx="984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7658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  <a:ea typeface="ＭＳ Ｐゴシック" pitchFamily="34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  <a:ea typeface="ＭＳ Ｐゴシック" pitchFamily="34" charset="-12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  <a:ea typeface="ＭＳ Ｐゴシック" pitchFamily="34" charset="-12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  <a:ea typeface="ＭＳ Ｐゴシック" pitchFamily="34" charset="-12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  <a:ea typeface="ＭＳ Ｐゴシック" pitchFamily="34" charset="-128"/>
        </a:defRPr>
      </a:lvl9pPr>
    </p:titleStyle>
    <p:bodyStyle>
      <a:lvl1pPr marL="609600" indent="-609600" algn="l" rtl="0" eaLnBrk="0" fontAlgn="base" hangingPunct="0">
        <a:spcBef>
          <a:spcPct val="20000"/>
        </a:spcBef>
        <a:spcAft>
          <a:spcPct val="0"/>
        </a:spcAft>
        <a:buFont typeface="Arial" charset="0"/>
        <a:buAutoNum type="arabicPeriod"/>
        <a:defRPr sz="2800" b="1">
          <a:solidFill>
            <a:srgbClr val="004890"/>
          </a:solidFill>
          <a:latin typeface="+mn-lt"/>
          <a:ea typeface="+mn-ea"/>
          <a:cs typeface="+mn-cs"/>
        </a:defRPr>
      </a:lvl1pPr>
      <a:lvl2pPr marL="990600" indent="-5334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4B4D4E"/>
          </a:solidFill>
          <a:latin typeface="+mn-lt"/>
          <a:ea typeface="+mn-ea"/>
        </a:defRPr>
      </a:lvl2pPr>
      <a:lvl3pPr marL="1371600" indent="-4572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3pPr>
      <a:lvl4pPr marL="1752600" indent="-3810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</a:defRPr>
      </a:lvl4pPr>
      <a:lvl5pPr marL="2209800" indent="-3810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667000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3124200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581400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4038600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D70CE-2D5E-469B-9B45-3949BBCA4883}" type="datetimeFigureOut">
              <a:rPr lang="fr-FR" smtClean="0"/>
              <a:pPr/>
              <a:t>08/11/2017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F8505-D135-48E6-B96C-7F6D01DE5D0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06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714134-7CE6-48E5-90F8-0F7DEAF69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926" y="132226"/>
            <a:ext cx="8398565" cy="620806"/>
          </a:xfrm>
        </p:spPr>
        <p:txBody>
          <a:bodyPr/>
          <a:lstStyle/>
          <a:p>
            <a:r>
              <a:rPr lang="fr-FR" dirty="0"/>
              <a:t>ANFH - La Réunion – 16 novembre 2017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604E5A-3848-44FB-B14F-B345C6570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387" y="1772478"/>
            <a:ext cx="8109551" cy="4114800"/>
          </a:xfrm>
        </p:spPr>
        <p:txBody>
          <a:bodyPr/>
          <a:lstStyle/>
          <a:p>
            <a:pPr marL="0" indent="0">
              <a:buNone/>
            </a:pPr>
            <a:r>
              <a:rPr lang="fr-FR" sz="3200" dirty="0"/>
              <a:t>Guide pour l’élaboration d’un projet de service partagé – </a:t>
            </a:r>
            <a:r>
              <a:rPr lang="fr-FR" sz="3200" dirty="0">
                <a:solidFill>
                  <a:schemeClr val="accent6">
                    <a:lumMod val="75000"/>
                  </a:schemeClr>
                </a:solidFill>
              </a:rPr>
              <a:t>outil 12</a:t>
            </a:r>
          </a:p>
          <a:p>
            <a:pPr marL="0" indent="0">
              <a:buNone/>
            </a:pPr>
            <a:endParaRPr lang="fr-FR" sz="3200" dirty="0"/>
          </a:p>
          <a:p>
            <a:pPr marL="0" indent="0">
              <a:buNone/>
            </a:pPr>
            <a:r>
              <a:rPr lang="fr-FR" sz="3200" dirty="0">
                <a:solidFill>
                  <a:srgbClr val="0070C0"/>
                </a:solidFill>
              </a:rPr>
              <a:t>Point 2.1 du guide</a:t>
            </a:r>
          </a:p>
          <a:p>
            <a:pPr marL="0" indent="0">
              <a:buNone/>
            </a:pPr>
            <a:r>
              <a:rPr lang="fr-FR" sz="3200" dirty="0">
                <a:solidFill>
                  <a:srgbClr val="0070C0"/>
                </a:solidFill>
              </a:rPr>
              <a:t>Programmes 8, </a:t>
            </a:r>
            <a:r>
              <a:rPr lang="fr-FR" sz="3200" dirty="0">
                <a:solidFill>
                  <a:srgbClr val="C00000"/>
                </a:solidFill>
              </a:rPr>
              <a:t>11</a:t>
            </a:r>
            <a:r>
              <a:rPr lang="fr-FR" sz="3200" dirty="0">
                <a:solidFill>
                  <a:srgbClr val="0070C0"/>
                </a:solidFill>
              </a:rPr>
              <a:t>, 12, 13 </a:t>
            </a:r>
          </a:p>
          <a:p>
            <a:pPr marL="0" indent="0">
              <a:buNone/>
            </a:pPr>
            <a:r>
              <a:rPr lang="fr-FR" sz="3200" dirty="0">
                <a:solidFill>
                  <a:schemeClr val="accent6">
                    <a:lumMod val="75000"/>
                  </a:schemeClr>
                </a:solidFill>
              </a:rPr>
              <a:t>Outils 5, 7</a:t>
            </a:r>
            <a:r>
              <a:rPr lang="fr-FR" sz="3200">
                <a:solidFill>
                  <a:schemeClr val="accent6">
                    <a:lumMod val="75000"/>
                  </a:schemeClr>
                </a:solidFill>
              </a:rPr>
              <a:t>, 9</a:t>
            </a:r>
            <a:endParaRPr lang="fr-F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8C25277-C4CE-4909-9698-E916A24F1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D9DBF7-E18F-49C2-99F4-62B61CB371E1}" type="slidenum">
              <a:rPr lang="fr-FR" smtClean="0"/>
              <a:pPr>
                <a:defRPr/>
              </a:pPr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3569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15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90" y="90015"/>
            <a:ext cx="9063318" cy="619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</p:spPr>
        <p:txBody>
          <a:bodyPr/>
          <a:lstStyle/>
          <a:p>
            <a:fld id="{46506ACF-11A5-4C2F-89D6-731E6DFCB4A4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8420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7732" y="0"/>
            <a:ext cx="65256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6473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231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918"/>
            <a:ext cx="9144000" cy="597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</p:spPr>
        <p:txBody>
          <a:bodyPr/>
          <a:lstStyle/>
          <a:p>
            <a:fld id="{46506ACF-11A5-4C2F-89D6-731E6DFCB4A4}" type="slidenum">
              <a:rPr lang="fr-FR" smtClean="0"/>
              <a:pPr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9312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</p:spPr>
        <p:txBody>
          <a:bodyPr/>
          <a:lstStyle/>
          <a:p>
            <a:pPr>
              <a:defRPr/>
            </a:pPr>
            <a:fld id="{D4796357-0A9D-4580-9286-BB1C78DEFA77}" type="slidenum">
              <a:rPr lang="fr-FR" altLang="fr-FR" smtClean="0"/>
              <a:pPr>
                <a:defRPr/>
              </a:pPr>
              <a:t>13</a:t>
            </a:fld>
            <a:endParaRPr lang="fr-FR" altLang="fr-FR"/>
          </a:p>
        </p:txBody>
      </p:sp>
      <p:sp>
        <p:nvSpPr>
          <p:cNvPr id="57" name="Rectangle 56"/>
          <p:cNvSpPr/>
          <p:nvPr/>
        </p:nvSpPr>
        <p:spPr>
          <a:xfrm>
            <a:off x="89647" y="92547"/>
            <a:ext cx="89306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b="1" dirty="0">
                <a:solidFill>
                  <a:srgbClr val="004890"/>
                </a:solidFill>
                <a:latin typeface="Tw Cen MT"/>
              </a:rPr>
              <a:t>Représentation des étapes de la prévention et la de prise en charge des moments de violence lors des hospitalisations en service de psychiatrie</a:t>
            </a:r>
          </a:p>
        </p:txBody>
      </p:sp>
      <p:grpSp>
        <p:nvGrpSpPr>
          <p:cNvPr id="3" name="Groupe 6"/>
          <p:cNvGrpSpPr>
            <a:grpSpLocks/>
          </p:cNvGrpSpPr>
          <p:nvPr/>
        </p:nvGrpSpPr>
        <p:grpSpPr bwMode="auto">
          <a:xfrm>
            <a:off x="337127" y="752933"/>
            <a:ext cx="8286921" cy="5576594"/>
            <a:chOff x="99280" y="404664"/>
            <a:chExt cx="8505168" cy="6424871"/>
          </a:xfrm>
        </p:grpSpPr>
        <p:sp>
          <p:nvSpPr>
            <p:cNvPr id="59" name="Organigramme : Alternative 58"/>
            <p:cNvSpPr/>
            <p:nvPr/>
          </p:nvSpPr>
          <p:spPr>
            <a:xfrm>
              <a:off x="1755365" y="404664"/>
              <a:ext cx="4968144" cy="1015362"/>
            </a:xfrm>
            <a:prstGeom prst="flowChartAlternate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  <a:scene3d>
              <a:camera prst="isometricTopDown" fov="0">
                <a:rot lat="0" lon="0" rev="0"/>
              </a:camera>
              <a:lightRig rig="balanced" dir="t">
                <a:rot lat="0" lon="0" rev="13800000"/>
              </a:lightRig>
            </a:scene3d>
            <a:sp3d extrusionH="12700" prstMaterial="plastic">
              <a:bevelT w="38100" h="25400" prst="softRound"/>
              <a:contourClr>
                <a:srgbClr val="4F81BD"/>
              </a:contourClr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5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Prévention initiale :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Accueil (patient, entourage),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évaluations cliniques et diagnostic à l’admission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et en cours d’hospitalisation, par l’équipe </a:t>
              </a:r>
            </a:p>
          </p:txBody>
        </p:sp>
        <p:sp>
          <p:nvSpPr>
            <p:cNvPr id="60" name="Organigramme : Alternative 59"/>
            <p:cNvSpPr/>
            <p:nvPr/>
          </p:nvSpPr>
          <p:spPr>
            <a:xfrm>
              <a:off x="1755365" y="1756524"/>
              <a:ext cx="4968144" cy="744003"/>
            </a:xfrm>
            <a:prstGeom prst="flowChartAlternate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  <a:scene3d>
              <a:camera prst="isometricTopDown" fov="0">
                <a:rot lat="0" lon="0" rev="0"/>
              </a:camera>
              <a:lightRig rig="balanced" dir="t">
                <a:rot lat="0" lon="0" rev="13800000"/>
              </a:lightRig>
            </a:scene3d>
            <a:sp3d extrusionH="12700" prstMaterial="plastic">
              <a:bevelT w="38100" h="25400" prst="softRound"/>
              <a:contourClr>
                <a:srgbClr val="4F81BD"/>
              </a:contourClr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Projet thérapeutique individualisé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Information et si possible implication du patient</a:t>
              </a:r>
            </a:p>
          </p:txBody>
        </p:sp>
        <p:sp>
          <p:nvSpPr>
            <p:cNvPr id="61" name="Organigramme : Alternative 60"/>
            <p:cNvSpPr/>
            <p:nvPr/>
          </p:nvSpPr>
          <p:spPr>
            <a:xfrm>
              <a:off x="99281" y="2906470"/>
              <a:ext cx="4113168" cy="1826459"/>
            </a:xfrm>
            <a:prstGeom prst="flowChartAlternateProcess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  <a:scene3d>
              <a:camera prst="isometricTopDown" fov="0">
                <a:rot lat="0" lon="0" rev="0"/>
              </a:camera>
              <a:lightRig rig="balanced" dir="t">
                <a:rot lat="0" lon="0" rev="13800000"/>
              </a:lightRig>
            </a:scene3d>
            <a:sp3d extrusionH="12700" prstMaterial="plastic">
              <a:bevelT w="38100" h="25400" prst="softRound"/>
              <a:contourClr>
                <a:srgbClr val="4F81BD"/>
              </a:contourClr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5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Prévention secondaire :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5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Eviter l’escalade vers la violence, désamorcer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5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Gestion de la crise : Si nécessaire : proposer la sédation/contenir/isoler.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5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Dans tous les cas : accompagner</a:t>
              </a:r>
            </a:p>
          </p:txBody>
        </p:sp>
        <p:sp>
          <p:nvSpPr>
            <p:cNvPr id="62" name="Organigramme : Alternative 61"/>
            <p:cNvSpPr/>
            <p:nvPr/>
          </p:nvSpPr>
          <p:spPr>
            <a:xfrm>
              <a:off x="99280" y="5044545"/>
              <a:ext cx="4107726" cy="1759270"/>
            </a:xfrm>
            <a:prstGeom prst="flowChartAlternateProcess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  <a:scene3d>
              <a:camera prst="isometricTopDown" fov="0">
                <a:rot lat="0" lon="0" rev="0"/>
              </a:camera>
              <a:lightRig rig="balanced" dir="t">
                <a:rot lat="0" lon="0" rev="13800000"/>
              </a:lightRig>
            </a:scene3d>
            <a:sp3d extrusionH="12700" prstMaterial="plastic">
              <a:bevelT w="38100" h="25400" prst="softRound"/>
              <a:contourClr>
                <a:srgbClr val="4F81BD"/>
              </a:contourClr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5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4">
                      <a:lumMod val="75000"/>
                    </a:scheme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Prévention tertiaire :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5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4">
                      <a:lumMod val="75000"/>
                    </a:scheme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Démarche post-incident. Prendre en charge les personnes, faire le lien avec les acteurs externes, restaurer les relations thérapeutiques avec les patients et le fonctionnement d’équipe. Analyser l’incident.  </a:t>
              </a:r>
            </a:p>
          </p:txBody>
        </p:sp>
        <p:sp>
          <p:nvSpPr>
            <p:cNvPr id="63" name="Organigramme : Alternative 62"/>
            <p:cNvSpPr/>
            <p:nvPr/>
          </p:nvSpPr>
          <p:spPr>
            <a:xfrm>
              <a:off x="5273740" y="5062134"/>
              <a:ext cx="3330708" cy="744002"/>
            </a:xfrm>
            <a:prstGeom prst="flowChartAlternateProcess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  <a:scene3d>
              <a:camera prst="isometricTopDown" fov="0">
                <a:rot lat="0" lon="0" rev="0"/>
              </a:camera>
              <a:lightRig rig="balanced" dir="t">
                <a:rot lat="0" lon="0" rev="13800000"/>
              </a:lightRig>
            </a:scene3d>
            <a:sp3d extrusionH="12700" prstMaterial="plastic">
              <a:bevelT w="38100" h="25400" prst="softRound"/>
              <a:contourClr>
                <a:srgbClr val="4F81BD"/>
              </a:contourClr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5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Réévaluations régulières</a:t>
              </a:r>
            </a:p>
          </p:txBody>
        </p:sp>
        <p:cxnSp>
          <p:nvCxnSpPr>
            <p:cNvPr id="64" name="Connecteur droit avec flèche 21"/>
            <p:cNvCxnSpPr>
              <a:cxnSpLocks noChangeShapeType="1"/>
              <a:stCxn id="59" idx="2"/>
              <a:endCxn id="60" idx="0"/>
            </p:cNvCxnSpPr>
            <p:nvPr/>
          </p:nvCxnSpPr>
          <p:spPr bwMode="auto">
            <a:xfrm>
              <a:off x="4239437" y="1420026"/>
              <a:ext cx="0" cy="336497"/>
            </a:xfrm>
            <a:prstGeom prst="straightConnector1">
              <a:avLst/>
            </a:prstGeom>
            <a:noFill/>
            <a:ln w="41275" algn="ctr">
              <a:solidFill>
                <a:srgbClr val="4A7EBB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5" name="Connecteur droit avec flèche 22"/>
            <p:cNvCxnSpPr>
              <a:cxnSpLocks noChangeShapeType="1"/>
              <a:stCxn id="62" idx="3"/>
              <a:endCxn id="63" idx="1"/>
            </p:cNvCxnSpPr>
            <p:nvPr/>
          </p:nvCxnSpPr>
          <p:spPr bwMode="auto">
            <a:xfrm flipV="1">
              <a:off x="4207006" y="5434135"/>
              <a:ext cx="1066734" cy="490046"/>
            </a:xfrm>
            <a:prstGeom prst="straightConnector1">
              <a:avLst/>
            </a:prstGeom>
            <a:noFill/>
            <a:ln w="41275" algn="ctr">
              <a:solidFill>
                <a:srgbClr val="4A7EBB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6" name="Connecteur en angle 23"/>
            <p:cNvCxnSpPr>
              <a:cxnSpLocks noChangeShapeType="1"/>
              <a:stCxn id="60" idx="2"/>
              <a:endCxn id="61" idx="0"/>
            </p:cNvCxnSpPr>
            <p:nvPr/>
          </p:nvCxnSpPr>
          <p:spPr bwMode="auto">
            <a:xfrm rot="5400000">
              <a:off x="2994680" y="1661712"/>
              <a:ext cx="405944" cy="2083572"/>
            </a:xfrm>
            <a:prstGeom prst="bentConnector3">
              <a:avLst>
                <a:gd name="adj1" fmla="val 50000"/>
              </a:avLst>
            </a:prstGeom>
            <a:noFill/>
            <a:ln w="41275" algn="ctr">
              <a:solidFill>
                <a:srgbClr val="4A7EBB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7" name="Forme libre 24"/>
            <p:cNvSpPr>
              <a:spLocks/>
            </p:cNvSpPr>
            <p:nvPr/>
          </p:nvSpPr>
          <p:spPr bwMode="auto">
            <a:xfrm rot="18231957">
              <a:off x="4344877" y="2588061"/>
              <a:ext cx="4651563" cy="450899"/>
            </a:xfrm>
            <a:custGeom>
              <a:avLst/>
              <a:gdLst>
                <a:gd name="T0" fmla="*/ 0 w 4953000"/>
                <a:gd name="T1" fmla="*/ 277222 h 449908"/>
                <a:gd name="T2" fmla="*/ 1240972 w 4953000"/>
                <a:gd name="T3" fmla="*/ 3082 h 449908"/>
                <a:gd name="T4" fmla="*/ 2764972 w 4953000"/>
                <a:gd name="T5" fmla="*/ 437133 h 449908"/>
                <a:gd name="T6" fmla="*/ 4953000 w 4953000"/>
                <a:gd name="T7" fmla="*/ 414288 h 4499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53000"/>
                <a:gd name="T13" fmla="*/ 0 h 449908"/>
                <a:gd name="T14" fmla="*/ 4953000 w 4953000"/>
                <a:gd name="T15" fmla="*/ 449908 h 4499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53000" h="449908">
                  <a:moveTo>
                    <a:pt x="0" y="264202"/>
                  </a:moveTo>
                  <a:cubicBezTo>
                    <a:pt x="390071" y="120873"/>
                    <a:pt x="780143" y="-22456"/>
                    <a:pt x="1240972" y="2944"/>
                  </a:cubicBezTo>
                  <a:cubicBezTo>
                    <a:pt x="1701801" y="28344"/>
                    <a:pt x="2146301" y="351288"/>
                    <a:pt x="2764972" y="416602"/>
                  </a:cubicBezTo>
                  <a:cubicBezTo>
                    <a:pt x="3383643" y="481916"/>
                    <a:pt x="4168321" y="438373"/>
                    <a:pt x="4953000" y="394830"/>
                  </a:cubicBezTo>
                </a:path>
              </a:pathLst>
            </a:cu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  <p:sp>
          <p:nvSpPr>
            <p:cNvPr id="68" name="Organigramme : Alternative 67"/>
            <p:cNvSpPr/>
            <p:nvPr/>
          </p:nvSpPr>
          <p:spPr>
            <a:xfrm>
              <a:off x="5265516" y="6085532"/>
              <a:ext cx="3330708" cy="744003"/>
            </a:xfrm>
            <a:prstGeom prst="flowChartAlternateProcess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  <a:scene3d>
              <a:camera prst="isometricTopDown" fov="0">
                <a:rot lat="0" lon="0" rev="0"/>
              </a:camera>
              <a:lightRig rig="balanced" dir="t">
                <a:rot lat="0" lon="0" rev="13800000"/>
              </a:lightRig>
            </a:scene3d>
            <a:sp3d extrusionH="12700" prstMaterial="plastic">
              <a:bevelT w="38100" h="25400" prst="softRound"/>
              <a:contourClr>
                <a:srgbClr val="4F81BD"/>
              </a:contourClr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500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Actions d’amélioration (organisation, pratiques…) en équipe </a:t>
              </a:r>
            </a:p>
          </p:txBody>
        </p:sp>
        <p:cxnSp>
          <p:nvCxnSpPr>
            <p:cNvPr id="70" name="Connecteur droit avec flèche 2"/>
            <p:cNvCxnSpPr>
              <a:cxnSpLocks noChangeShapeType="1"/>
              <a:stCxn id="61" idx="2"/>
            </p:cNvCxnSpPr>
            <p:nvPr/>
          </p:nvCxnSpPr>
          <p:spPr bwMode="auto">
            <a:xfrm>
              <a:off x="2155865" y="4732930"/>
              <a:ext cx="2721" cy="311616"/>
            </a:xfrm>
            <a:prstGeom prst="straightConnector1">
              <a:avLst/>
            </a:prstGeom>
            <a:noFill/>
            <a:ln w="41275" algn="ctr">
              <a:solidFill>
                <a:srgbClr val="4A7EBB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" name="Connecteur droit avec flèche 8"/>
            <p:cNvCxnSpPr>
              <a:cxnSpLocks noChangeShapeType="1"/>
              <a:endCxn id="68" idx="1"/>
            </p:cNvCxnSpPr>
            <p:nvPr/>
          </p:nvCxnSpPr>
          <p:spPr bwMode="auto">
            <a:xfrm>
              <a:off x="4212449" y="5924181"/>
              <a:ext cx="1053067" cy="533353"/>
            </a:xfrm>
            <a:prstGeom prst="straightConnector1">
              <a:avLst/>
            </a:prstGeom>
            <a:noFill/>
            <a:ln w="41275" algn="ctr">
              <a:solidFill>
                <a:srgbClr val="4A7EBB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" name="Connecteur en angle 34"/>
            <p:cNvCxnSpPr>
              <a:cxnSpLocks noChangeShapeType="1"/>
              <a:stCxn id="60" idx="3"/>
              <a:endCxn id="63" idx="3"/>
            </p:cNvCxnSpPr>
            <p:nvPr/>
          </p:nvCxnSpPr>
          <p:spPr bwMode="auto">
            <a:xfrm>
              <a:off x="6723509" y="2128526"/>
              <a:ext cx="1880939" cy="3305609"/>
            </a:xfrm>
            <a:prstGeom prst="bentConnector3">
              <a:avLst>
                <a:gd name="adj1" fmla="val 112153"/>
              </a:avLst>
            </a:prstGeom>
            <a:noFill/>
            <a:ln w="41275" algn="ctr">
              <a:solidFill>
                <a:srgbClr val="4A7EBB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3" name="Connecteur en angle 9215"/>
            <p:cNvCxnSpPr>
              <a:cxnSpLocks noChangeShapeType="1"/>
              <a:stCxn id="63" idx="0"/>
              <a:endCxn id="61" idx="3"/>
            </p:cNvCxnSpPr>
            <p:nvPr/>
          </p:nvCxnSpPr>
          <p:spPr bwMode="auto">
            <a:xfrm rot="16200000" flipV="1">
              <a:off x="4954555" y="3077594"/>
              <a:ext cx="1242434" cy="2726645"/>
            </a:xfrm>
            <a:prstGeom prst="bentConnector2">
              <a:avLst/>
            </a:prstGeom>
            <a:noFill/>
            <a:ln w="41275" algn="ctr">
              <a:solidFill>
                <a:srgbClr val="4A7EBB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9" name="ZoneTexte 14"/>
            <p:cNvSpPr txBox="1">
              <a:spLocks noChangeArrowheads="1"/>
            </p:cNvSpPr>
            <p:nvPr/>
          </p:nvSpPr>
          <p:spPr bwMode="auto">
            <a:xfrm rot="18390726">
              <a:off x="5460860" y="2616450"/>
              <a:ext cx="3948133" cy="1484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22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itchFamily="34" charset="0"/>
                  <a:ea typeface="ＭＳ Ｐゴシック" pitchFamily="34" charset="-128"/>
                </a:rPr>
                <a:t>Fil rouge :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22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itchFamily="34" charset="0"/>
                  <a:ea typeface="ＭＳ Ｐゴシック" pitchFamily="34" charset="-128"/>
                </a:rPr>
                <a:t>les valeurs, le soutien institutionnel et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22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itchFamily="34" charset="0"/>
                  <a:ea typeface="ＭＳ Ｐゴシック" pitchFamily="34" charset="-128"/>
                </a:rPr>
                <a:t>la dynamique d’équipe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50420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676" y="22819"/>
            <a:ext cx="6021660" cy="6805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83480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5485" y="0"/>
            <a:ext cx="7772400" cy="1143000"/>
          </a:xfrm>
        </p:spPr>
        <p:txBody>
          <a:bodyPr/>
          <a:lstStyle/>
          <a:p>
            <a:r>
              <a:rPr lang="fr-FR" dirty="0"/>
              <a:t>Objectifs opérationnels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5251" y="1611112"/>
            <a:ext cx="8088921" cy="4114800"/>
          </a:xfrm>
        </p:spPr>
        <p:txBody>
          <a:bodyPr/>
          <a:lstStyle/>
          <a:p>
            <a:r>
              <a:rPr lang="fr-FR" sz="2400" dirty="0"/>
              <a:t>Définir les valeurs et une philosophie du soin partagées</a:t>
            </a:r>
          </a:p>
          <a:p>
            <a:r>
              <a:rPr lang="fr-FR" sz="2400" dirty="0"/>
              <a:t>Elaborer un projet de service/d’unité</a:t>
            </a:r>
          </a:p>
          <a:p>
            <a:r>
              <a:rPr lang="fr-FR" sz="2400" dirty="0"/>
              <a:t>Faire fonctionner une équipe :</a:t>
            </a:r>
          </a:p>
          <a:p>
            <a:pPr marL="985838" lvl="1" indent="-358775"/>
            <a:r>
              <a:rPr lang="fr-FR" sz="2000" dirty="0">
                <a:solidFill>
                  <a:srgbClr val="004890"/>
                </a:solidFill>
              </a:rPr>
              <a:t>Manager avec leadership ; les responsabilités médicales et celles des cadres doivent être précisées et connues de tous</a:t>
            </a:r>
          </a:p>
          <a:p>
            <a:pPr marL="985838" lvl="1" indent="-358775"/>
            <a:r>
              <a:rPr lang="fr-FR" sz="2000" dirty="0">
                <a:solidFill>
                  <a:srgbClr val="004890"/>
                </a:solidFill>
              </a:rPr>
              <a:t>Promouvoir la synergie de l’équipe (solidarité et ambiance d’équipe)</a:t>
            </a:r>
          </a:p>
          <a:p>
            <a:pPr marL="985838" lvl="1" indent="-358775"/>
            <a:r>
              <a:rPr lang="fr-FR" sz="2000" dirty="0">
                <a:solidFill>
                  <a:srgbClr val="004890"/>
                </a:solidFill>
              </a:rPr>
              <a:t>Définir en équipe les règles et l’organisation du fonctionnement d’équipe</a:t>
            </a:r>
          </a:p>
          <a:p>
            <a:pPr marL="985838" lvl="1" indent="-358775"/>
            <a:r>
              <a:rPr lang="fr-FR" sz="2000" dirty="0">
                <a:solidFill>
                  <a:srgbClr val="004890"/>
                </a:solidFill>
              </a:rPr>
              <a:t>Aménager l’espace</a:t>
            </a:r>
          </a:p>
          <a:p>
            <a:pPr>
              <a:buNone/>
            </a:pPr>
            <a:r>
              <a:rPr lang="fr-FR" sz="2400" dirty="0"/>
              <a:t>4.    Evaluer et réviser le projet de service</a:t>
            </a:r>
          </a:p>
          <a:p>
            <a:endParaRPr lang="fr-FR" dirty="0"/>
          </a:p>
        </p:txBody>
      </p:sp>
      <p:sp>
        <p:nvSpPr>
          <p:cNvPr id="6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</p:spPr>
        <p:txBody>
          <a:bodyPr/>
          <a:lstStyle/>
          <a:p>
            <a:fld id="{46506ACF-11A5-4C2F-89D6-731E6DFCB4A4}" type="slidenum">
              <a:rPr lang="fr-FR" smtClean="0"/>
              <a:pPr/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8203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2400" y="-67133"/>
            <a:ext cx="8740588" cy="1044281"/>
          </a:xfrm>
        </p:spPr>
        <p:txBody>
          <a:bodyPr/>
          <a:lstStyle/>
          <a:p>
            <a:r>
              <a:rPr lang="fr-FR" altLang="fr-FR" dirty="0"/>
              <a:t>Les valeurs partagées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213" y="1407678"/>
            <a:ext cx="8408892" cy="4928295"/>
          </a:xfrm>
        </p:spPr>
        <p:txBody>
          <a:bodyPr>
            <a:noAutofit/>
          </a:bodyPr>
          <a:lstStyle/>
          <a:p>
            <a:pPr marL="358775" lvl="1" indent="-358775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altLang="fr-FR" sz="2800" dirty="0">
                <a:solidFill>
                  <a:schemeClr val="tx2"/>
                </a:solidFill>
              </a:rPr>
              <a:t>Le respect du patient et la reconnaissance de sa maladie</a:t>
            </a:r>
          </a:p>
          <a:p>
            <a:pPr marL="358775" lvl="1" indent="-358775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altLang="fr-FR" sz="2800" dirty="0">
                <a:solidFill>
                  <a:schemeClr val="tx2"/>
                </a:solidFill>
              </a:rPr>
              <a:t>Le respect des libertés individuelles</a:t>
            </a:r>
          </a:p>
          <a:p>
            <a:pPr marL="358775" lvl="1" indent="-358775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altLang="fr-FR" sz="2800" dirty="0">
                <a:solidFill>
                  <a:schemeClr val="tx2"/>
                </a:solidFill>
              </a:rPr>
              <a:t>La relation de confiance avec le patient</a:t>
            </a:r>
          </a:p>
          <a:p>
            <a:pPr marL="358775" lvl="1" indent="-358775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altLang="fr-FR" sz="2800" dirty="0">
                <a:solidFill>
                  <a:schemeClr val="tx2"/>
                </a:solidFill>
              </a:rPr>
              <a:t>Une sécurité satisfaisante pour tous</a:t>
            </a:r>
          </a:p>
          <a:p>
            <a:pPr marL="358775" lvl="1" indent="-358775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altLang="fr-FR" sz="2800" dirty="0">
                <a:solidFill>
                  <a:schemeClr val="tx2"/>
                </a:solidFill>
              </a:rPr>
              <a:t>L’esprit d’équipe</a:t>
            </a:r>
          </a:p>
          <a:p>
            <a:pPr marL="358775" lvl="1" indent="-358775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altLang="fr-FR" sz="2800" dirty="0">
                <a:solidFill>
                  <a:schemeClr val="tx2"/>
                </a:solidFill>
              </a:rPr>
              <a:t>La relation de confiance avec les familles et les proches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r-FR" b="0" dirty="0">
              <a:solidFill>
                <a:schemeClr val="tx2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6DC7DB-1203-49ED-83BA-75D62FD83F26}" type="slidenum">
              <a:rPr lang="fr-FR" altLang="fr-FR" smtClean="0"/>
              <a:pPr>
                <a:defRPr/>
              </a:pPr>
              <a:t>16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182218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5564" y="0"/>
            <a:ext cx="8811895" cy="1044281"/>
          </a:xfrm>
        </p:spPr>
        <p:txBody>
          <a:bodyPr/>
          <a:lstStyle/>
          <a:p>
            <a:r>
              <a:rPr lang="fr-FR" altLang="fr-FR" sz="2700" dirty="0"/>
              <a:t>Le soutien institutionnel et le rôle de la gouvernance</a:t>
            </a:r>
            <a:endParaRPr lang="fr-FR" sz="27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2400" y="1262926"/>
            <a:ext cx="8408892" cy="4928295"/>
          </a:xfrm>
        </p:spPr>
        <p:txBody>
          <a:bodyPr>
            <a:noAutofit/>
          </a:bodyPr>
          <a:lstStyle/>
          <a:p>
            <a:pPr marL="358775" lvl="1" indent="-35877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altLang="fr-FR" sz="2000" b="1" dirty="0">
                <a:solidFill>
                  <a:schemeClr val="tx2"/>
                </a:solidFill>
              </a:rPr>
              <a:t>Le fonctionnement institutionnel </a:t>
            </a:r>
            <a:r>
              <a:rPr lang="fr-FR" altLang="fr-FR" sz="2000" dirty="0">
                <a:solidFill>
                  <a:srgbClr val="0070C0"/>
                </a:solidFill>
              </a:rPr>
              <a:t>(participation des usagers, circulation fluide de l’information, politique de partenariat, démarches type observatoires)</a:t>
            </a:r>
          </a:p>
          <a:p>
            <a:pPr marL="358775" lvl="1" indent="-35877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altLang="fr-FR" sz="2000" b="1" dirty="0">
                <a:solidFill>
                  <a:schemeClr val="tx2"/>
                </a:solidFill>
              </a:rPr>
              <a:t>La promotion de la bientraitance et de la qualité de vie au travail </a:t>
            </a:r>
            <a:r>
              <a:rPr lang="fr-FR" altLang="fr-FR" sz="2000" dirty="0">
                <a:solidFill>
                  <a:srgbClr val="0070C0"/>
                </a:solidFill>
              </a:rPr>
              <a:t>(bientraitance, qualité de vie au travail, espaces de discussion, présence soignante directe auprès des patients)</a:t>
            </a:r>
          </a:p>
          <a:p>
            <a:pPr marL="358775" lvl="1" indent="-35877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altLang="fr-FR" sz="2000" b="1" dirty="0">
                <a:solidFill>
                  <a:schemeClr val="tx2"/>
                </a:solidFill>
              </a:rPr>
              <a:t>Le management de la qualité et de la sécurité des soins </a:t>
            </a:r>
            <a:r>
              <a:rPr lang="fr-FR" altLang="fr-FR" sz="2000" dirty="0">
                <a:solidFill>
                  <a:srgbClr val="0070C0"/>
                </a:solidFill>
              </a:rPr>
              <a:t>(gestion des risques, démarches d’amélioration des pratiques, développer et utiliser des outils de prévention et gestion des risques, développer des formations spécifiques)</a:t>
            </a:r>
          </a:p>
          <a:p>
            <a:pPr marL="358775" lvl="1" indent="-35877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altLang="fr-FR" sz="2000" b="1" dirty="0">
                <a:solidFill>
                  <a:schemeClr val="tx2"/>
                </a:solidFill>
              </a:rPr>
              <a:t>Libertés, sécurité, sollicitude envers les victimes </a:t>
            </a:r>
            <a:r>
              <a:rPr lang="fr-FR" altLang="fr-FR" sz="2000" dirty="0">
                <a:solidFill>
                  <a:srgbClr val="0070C0"/>
                </a:solidFill>
              </a:rPr>
              <a:t>(respect des libertés individuelles, assurer la sécurité des biens et des personnes, reconnaître et protéger les victimes de violence, les accompagner par un soutien psychologique et juridique)</a:t>
            </a:r>
          </a:p>
          <a:p>
            <a:pPr marL="0" indent="0">
              <a:buNone/>
            </a:pPr>
            <a:endParaRPr lang="fr-FR" sz="2400" dirty="0">
              <a:solidFill>
                <a:schemeClr val="tx2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6DC7DB-1203-49ED-83BA-75D62FD83F26}" type="slidenum">
              <a:rPr lang="fr-FR" altLang="fr-FR" smtClean="0"/>
              <a:pPr>
                <a:defRPr/>
              </a:pPr>
              <a:t>17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127415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2400" y="-67133"/>
            <a:ext cx="8740588" cy="1044281"/>
          </a:xfrm>
        </p:spPr>
        <p:txBody>
          <a:bodyPr/>
          <a:lstStyle/>
          <a:p>
            <a:r>
              <a:rPr lang="fr-FR" altLang="fr-FR" sz="2800" dirty="0"/>
              <a:t>La dynamique d’équipe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7176" y="1929706"/>
            <a:ext cx="7844116" cy="2857448"/>
          </a:xfrm>
        </p:spPr>
        <p:txBody>
          <a:bodyPr>
            <a:noAutofit/>
          </a:bodyPr>
          <a:lstStyle/>
          <a:p>
            <a:pPr marL="457200" lvl="1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altLang="fr-FR" sz="2800" dirty="0">
                <a:solidFill>
                  <a:schemeClr val="tx2"/>
                </a:solidFill>
              </a:rPr>
              <a:t>Les valeurs communes et le projet collectif</a:t>
            </a:r>
          </a:p>
          <a:p>
            <a:pPr marL="457200" lvl="1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altLang="fr-FR" sz="2800" dirty="0">
                <a:solidFill>
                  <a:schemeClr val="tx2"/>
                </a:solidFill>
              </a:rPr>
              <a:t>Le fonctionnement d’équipe</a:t>
            </a:r>
          </a:p>
          <a:p>
            <a:pPr marL="457200" lvl="1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altLang="fr-FR" sz="2800" dirty="0">
                <a:solidFill>
                  <a:schemeClr val="tx2"/>
                </a:solidFill>
              </a:rPr>
              <a:t>La place des usagers</a:t>
            </a:r>
          </a:p>
          <a:p>
            <a:pPr marL="457200" lvl="1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altLang="fr-FR" sz="2800" dirty="0">
                <a:solidFill>
                  <a:schemeClr val="tx2"/>
                </a:solidFill>
              </a:rPr>
              <a:t>L’architecture du service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fr-FR" b="0" dirty="0">
              <a:solidFill>
                <a:schemeClr val="tx2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6DC7DB-1203-49ED-83BA-75D62FD83F26}" type="slidenum">
              <a:rPr lang="fr-FR" altLang="fr-FR" smtClean="0"/>
              <a:pPr>
                <a:defRPr/>
              </a:pPr>
              <a:t>18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225327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2400" y="-67133"/>
            <a:ext cx="8740588" cy="1044281"/>
          </a:xfrm>
        </p:spPr>
        <p:txBody>
          <a:bodyPr/>
          <a:lstStyle/>
          <a:p>
            <a:r>
              <a:rPr lang="fr-FR" altLang="fr-FR" sz="2800" dirty="0"/>
              <a:t>PACTE : Programme d’amélioration continue du travail en équipe lancé par la HAS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952" y="1475676"/>
            <a:ext cx="8408892" cy="47010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b="0" dirty="0">
                <a:solidFill>
                  <a:schemeClr val="tx2"/>
                </a:solidFill>
              </a:rPr>
              <a:t>Un programme  collaboratif et pluri-professionnel qui propose :</a:t>
            </a:r>
          </a:p>
          <a:p>
            <a:pPr marL="838200" lvl="1" indent="-457200">
              <a:buFont typeface="Arial" panose="020B0604020202020204" pitchFamily="34" charset="0"/>
              <a:buChar char="−"/>
            </a:pPr>
            <a:r>
              <a:rPr lang="fr-FR" b="0" dirty="0">
                <a:solidFill>
                  <a:schemeClr val="tx2"/>
                </a:solidFill>
              </a:rPr>
              <a:t>des méthodes</a:t>
            </a:r>
          </a:p>
          <a:p>
            <a:pPr marL="838200" lvl="1" indent="-457200">
              <a:buFont typeface="Arial" panose="020B0604020202020204" pitchFamily="34" charset="0"/>
              <a:buChar char="−"/>
            </a:pPr>
            <a:r>
              <a:rPr lang="fr-FR" b="0" dirty="0">
                <a:solidFill>
                  <a:schemeClr val="accent6">
                    <a:lumMod val="75000"/>
                  </a:schemeClr>
                </a:solidFill>
              </a:rPr>
              <a:t>des outils </a:t>
            </a:r>
          </a:p>
          <a:p>
            <a:pPr marL="0" indent="0">
              <a:buNone/>
            </a:pPr>
            <a:r>
              <a:rPr lang="fr-FR" b="0" dirty="0">
                <a:solidFill>
                  <a:schemeClr val="tx2"/>
                </a:solidFill>
              </a:rPr>
              <a:t>pour aider les professionnels à travailler en équipe afin d’améliorer la sécurité de prise en charge du patient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6DC7DB-1203-49ED-83BA-75D62FD83F26}" type="slidenum">
              <a:rPr lang="fr-FR" altLang="fr-FR" smtClean="0"/>
              <a:pPr>
                <a:defRPr/>
              </a:pPr>
              <a:t>19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22532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4459" y="-89647"/>
            <a:ext cx="7772400" cy="1143000"/>
          </a:xfrm>
        </p:spPr>
        <p:txBody>
          <a:bodyPr/>
          <a:lstStyle/>
          <a:p>
            <a:r>
              <a:rPr lang="fr-FR" dirty="0"/>
              <a:t>Une évolution paradoxale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0" dirty="0"/>
              <a:t>Des réponses psychiatriques diversifiées et améliorées avec le développement des réponses extrahospitalières</a:t>
            </a:r>
          </a:p>
          <a:p>
            <a:endParaRPr lang="fr-FR" b="0" dirty="0"/>
          </a:p>
          <a:p>
            <a:r>
              <a:rPr lang="fr-FR" b="0" dirty="0"/>
              <a:t>Mais des services qui se referment, des </a:t>
            </a:r>
            <a:r>
              <a:rPr lang="fr-FR" b="0" dirty="0">
                <a:solidFill>
                  <a:srgbClr val="003399"/>
                </a:solidFill>
              </a:rPr>
              <a:t>soins sans consentement (SSC) et un recours </a:t>
            </a:r>
            <a:r>
              <a:rPr lang="fr-FR" b="0" dirty="0"/>
              <a:t>à des mesures d’isolement ou de contention en augmentation</a:t>
            </a:r>
          </a:p>
          <a:p>
            <a:endParaRPr lang="fr-FR" b="0" dirty="0"/>
          </a:p>
        </p:txBody>
      </p:sp>
      <p:sp>
        <p:nvSpPr>
          <p:cNvPr id="6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</p:spPr>
        <p:txBody>
          <a:bodyPr/>
          <a:lstStyle/>
          <a:p>
            <a:fld id="{46506ACF-11A5-4C2F-89D6-731E6DFCB4A4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82031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08595" y="2458509"/>
            <a:ext cx="6683766" cy="1280890"/>
          </a:xfrm>
        </p:spPr>
        <p:txBody>
          <a:bodyPr/>
          <a:lstStyle/>
          <a:p>
            <a:r>
              <a:rPr lang="fr-FR" dirty="0"/>
              <a:t>Merci pour votre attention…</a:t>
            </a:r>
          </a:p>
        </p:txBody>
      </p:sp>
      <p:sp>
        <p:nvSpPr>
          <p:cNvPr id="5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</p:spPr>
        <p:txBody>
          <a:bodyPr/>
          <a:lstStyle/>
          <a:p>
            <a:fld id="{46506ACF-11A5-4C2F-89D6-731E6DFCB4A4}" type="slidenum">
              <a:rPr lang="fr-FR" smtClean="0"/>
              <a:pPr/>
              <a:t>20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212246" y="6461602"/>
            <a:ext cx="515674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200" dirty="0"/>
              <a:t>Présentation de la HAS – ANFH </a:t>
            </a:r>
            <a:r>
              <a:rPr lang="fr-FR" sz="1200" dirty="0"/>
              <a:t>– La Réunion – 16 novembre 2017</a:t>
            </a:r>
          </a:p>
        </p:txBody>
      </p:sp>
    </p:spTree>
    <p:extLst>
      <p:ext uri="{BB962C8B-B14F-4D97-AF65-F5344CB8AC3E}">
        <p14:creationId xmlns:p14="http://schemas.microsoft.com/office/powerpoint/2010/main" val="2685806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8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99" y="-117381"/>
            <a:ext cx="8412271" cy="1156134"/>
          </a:xfrm>
        </p:spPr>
        <p:txBody>
          <a:bodyPr>
            <a:noAutofit/>
          </a:bodyPr>
          <a:lstStyle/>
          <a:p>
            <a:r>
              <a:rPr lang="fr-FR" altLang="fr-FR" sz="2800" dirty="0"/>
              <a:t>Le contexte </a:t>
            </a:r>
          </a:p>
        </p:txBody>
      </p:sp>
      <p:sp>
        <p:nvSpPr>
          <p:cNvPr id="15667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06138017-E59B-4C71-BA9B-1D0F8A05B3A6}" type="slidenum">
              <a:rPr lang="fr-FR" altLang="fr-FR" sz="2000">
                <a:solidFill>
                  <a:srgbClr val="FFFFFF"/>
                </a:solidFill>
                <a:latin typeface="Arial" panose="020B0604020202020204" pitchFamily="34" charset="0"/>
              </a:rPr>
              <a:pPr/>
              <a:t>3</a:t>
            </a:fld>
            <a:endParaRPr lang="fr-FR" altLang="fr-FR" sz="20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56677" name="Rectangle 3"/>
          <p:cNvSpPr txBox="1">
            <a:spLocks noChangeArrowheads="1"/>
          </p:cNvSpPr>
          <p:nvPr/>
        </p:nvSpPr>
        <p:spPr bwMode="auto">
          <a:xfrm>
            <a:off x="393895" y="1380565"/>
            <a:ext cx="8391518" cy="4993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AutoNum type="arabicPeriod"/>
              <a:defRPr sz="2800" b="1">
                <a:solidFill>
                  <a:srgbClr val="00489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spcBef>
                <a:spcPct val="20000"/>
              </a:spcBef>
              <a:buChar char="–"/>
              <a:defRPr sz="2400">
                <a:solidFill>
                  <a:srgbClr val="4B4D4E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lvl="1" indent="0">
              <a:buNone/>
            </a:pPr>
            <a:r>
              <a:rPr lang="fr-FR" altLang="fr-FR" b="1" kern="0" dirty="0">
                <a:solidFill>
                  <a:srgbClr val="004890"/>
                </a:solidFill>
              </a:rPr>
              <a:t>La réalité de la violence dans les services de psychiatrie </a:t>
            </a:r>
            <a:endParaRPr lang="fr-FR" dirty="0"/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fr-FR" altLang="fr-FR" sz="1100" dirty="0">
              <a:solidFill>
                <a:srgbClr val="004890"/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fr-FR" altLang="fr-FR" sz="2200" dirty="0">
                <a:solidFill>
                  <a:srgbClr val="004890"/>
                </a:solidFill>
              </a:rPr>
              <a:t>Un phénomène d’ampleur - des instruments de mesure hétérogènes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fr-FR" altLang="fr-FR" sz="2200" dirty="0">
                <a:solidFill>
                  <a:srgbClr val="004890"/>
                </a:solidFill>
              </a:rPr>
              <a:t>Les victimes : professionnels comme patients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fr-FR" altLang="fr-FR" sz="2200" dirty="0">
                <a:solidFill>
                  <a:srgbClr val="004890"/>
                </a:solidFill>
              </a:rPr>
              <a:t>Une minorité de patients à l’origine d’une large proportion des incidents graves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fr-FR" altLang="fr-FR" sz="2200" dirty="0">
                <a:solidFill>
                  <a:srgbClr val="004890"/>
                </a:solidFill>
              </a:rPr>
              <a:t>L’admission et l’hospitalisation de longue durée : deux situations « à risque »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fr-FR" altLang="fr-FR" sz="2200" dirty="0">
                <a:solidFill>
                  <a:srgbClr val="004890"/>
                </a:solidFill>
              </a:rPr>
              <a:t>Des facteurs multiples : la clinique, le contexte, l’interaction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fr-FR" altLang="fr-FR" sz="2200" dirty="0">
                <a:solidFill>
                  <a:srgbClr val="004890"/>
                </a:solidFill>
              </a:rPr>
              <a:t>Des impacts négatifs montrés </a:t>
            </a:r>
          </a:p>
        </p:txBody>
      </p:sp>
      <p:sp>
        <p:nvSpPr>
          <p:cNvPr id="6" name="Espace réservé du numéro de diapositive 4"/>
          <p:cNvSpPr txBox="1">
            <a:spLocks/>
          </p:cNvSpPr>
          <p:nvPr/>
        </p:nvSpPr>
        <p:spPr bwMode="auto">
          <a:xfrm>
            <a:off x="7220723" y="646803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marL="0" algn="r" defTabSz="914400" rtl="0" eaLnBrk="1" latinLnBrk="0" hangingPunct="1">
              <a:defRPr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506ACF-11A5-4C2F-89D6-731E6DFCB4A4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7213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3423" y="-134475"/>
            <a:ext cx="7772400" cy="1143000"/>
          </a:xfrm>
        </p:spPr>
        <p:txBody>
          <a:bodyPr/>
          <a:lstStyle/>
          <a:p>
            <a:r>
              <a:rPr lang="fr-FR" dirty="0"/>
              <a:t>Des profils de services    </a:t>
            </a:r>
            <a:br>
              <a:rPr lang="fr-FR" dirty="0"/>
            </a:br>
            <a:r>
              <a:rPr lang="fr-FR" sz="1800" i="1" dirty="0"/>
              <a:t>Étude de Katz et </a:t>
            </a:r>
            <a:r>
              <a:rPr lang="fr-FR" sz="1800" i="1" dirty="0" err="1"/>
              <a:t>Kirkland</a:t>
            </a:r>
            <a:r>
              <a:rPr lang="fr-FR" sz="1800" i="1" dirty="0"/>
              <a:t>, 1990</a:t>
            </a:r>
            <a:endParaRPr lang="fr-FR" sz="1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28210" y="1577787"/>
            <a:ext cx="7900251" cy="478715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sz="3400" b="1" dirty="0"/>
              <a:t>Des services « non-violents »</a:t>
            </a:r>
          </a:p>
          <a:p>
            <a:pPr marL="0" indent="0">
              <a:buNone/>
            </a:pPr>
            <a:endParaRPr lang="fr-FR" b="1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dirty="0"/>
              <a:t> </a:t>
            </a:r>
            <a:r>
              <a:rPr lang="fr-FR" i="1" dirty="0"/>
              <a:t>Leadership </a:t>
            </a:r>
            <a:r>
              <a:rPr lang="fr-FR" dirty="0"/>
              <a:t>: chef de service présent, accessible et apportant soutien/valorisation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dirty="0"/>
              <a:t>Prévisibilité : des activités structurées et programmées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2900" dirty="0"/>
              <a:t>Réunion patients-soignants, réunions </a:t>
            </a:r>
            <a:r>
              <a:rPr lang="fr-FR" dirty="0"/>
              <a:t>de service, de synthèse, thérapies…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dirty="0"/>
              <a:t>Responsabilités et procédures définies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dirty="0"/>
              <a:t>Développement professionnel encouragé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dirty="0"/>
              <a:t>Projets de soin pour les patients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dirty="0"/>
              <a:t>« </a:t>
            </a:r>
            <a:r>
              <a:rPr lang="fr-FR" i="1" dirty="0"/>
              <a:t>Staff </a:t>
            </a:r>
            <a:r>
              <a:rPr lang="fr-FR" dirty="0"/>
              <a:t>» systématique en cas d’incident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dirty="0"/>
              <a:t>Travail d’équipe, satisfaction au travail, atmosphère de confiance</a:t>
            </a:r>
          </a:p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6ACF-11A5-4C2F-89D6-731E6DFCB4A4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1391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4499" y="0"/>
            <a:ext cx="6683766" cy="916366"/>
          </a:xfrm>
        </p:spPr>
        <p:txBody>
          <a:bodyPr/>
          <a:lstStyle/>
          <a:p>
            <a:r>
              <a:rPr lang="fr-FR" sz="3200" b="1" dirty="0"/>
              <a:t>Des services « violents » </a:t>
            </a:r>
            <a:br>
              <a:rPr lang="fr-FR" b="1" dirty="0"/>
            </a:br>
            <a:r>
              <a:rPr lang="fr-FR" sz="1800" i="1" dirty="0"/>
              <a:t>Étude de Katz et </a:t>
            </a:r>
            <a:r>
              <a:rPr lang="fr-FR" sz="1800" i="1" dirty="0" err="1"/>
              <a:t>Kirkland</a:t>
            </a:r>
            <a:r>
              <a:rPr lang="fr-FR" sz="1800" i="1" dirty="0"/>
              <a:t>, 1990</a:t>
            </a:r>
            <a:endParaRPr lang="fr-FR" sz="1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9489" y="1398499"/>
            <a:ext cx="8426548" cy="4733364"/>
          </a:xfrm>
        </p:spPr>
        <p:txBody>
          <a:bodyPr>
            <a:noAutofit/>
          </a:bodyPr>
          <a:lstStyle/>
          <a:p>
            <a:pPr marL="358775" indent="-358775">
              <a:spcBef>
                <a:spcPts val="0"/>
              </a:spcBef>
              <a:spcAft>
                <a:spcPts val="600"/>
              </a:spcAft>
            </a:pPr>
            <a:r>
              <a:rPr lang="fr-FR" sz="1800" dirty="0"/>
              <a:t>Chef de service et médecins peu présents, manifestations d’autoritarisme</a:t>
            </a:r>
          </a:p>
          <a:p>
            <a:pPr marL="358775" indent="-358775">
              <a:spcBef>
                <a:spcPts val="0"/>
              </a:spcBef>
              <a:spcAft>
                <a:spcPts val="600"/>
              </a:spcAft>
            </a:pPr>
            <a:r>
              <a:rPr lang="fr-FR" sz="1800" dirty="0"/>
              <a:t>Peu d’activités structurées et programmées</a:t>
            </a:r>
          </a:p>
          <a:p>
            <a:pPr marL="358775" indent="-358775">
              <a:spcBef>
                <a:spcPts val="0"/>
              </a:spcBef>
              <a:spcAft>
                <a:spcPts val="600"/>
              </a:spcAft>
            </a:pPr>
            <a:r>
              <a:rPr lang="fr-FR" sz="1800" dirty="0"/>
              <a:t>Pas ou peu de responsabilités et procédures définies</a:t>
            </a:r>
          </a:p>
          <a:p>
            <a:pPr marL="358775" indent="-358775">
              <a:spcBef>
                <a:spcPts val="0"/>
              </a:spcBef>
              <a:spcAft>
                <a:spcPts val="600"/>
              </a:spcAft>
            </a:pPr>
            <a:r>
              <a:rPr lang="fr-FR" sz="1800" dirty="0"/>
              <a:t>Les infirmiers très souvent regroupés dans le poste de soin, gestion des urgences et peu d’interaction avec les patients</a:t>
            </a:r>
          </a:p>
          <a:p>
            <a:pPr marL="358775" indent="-358775">
              <a:spcBef>
                <a:spcPts val="0"/>
              </a:spcBef>
              <a:spcAft>
                <a:spcPts val="600"/>
              </a:spcAft>
            </a:pPr>
            <a:r>
              <a:rPr lang="fr-FR" sz="1800" dirty="0"/>
              <a:t>Dossier du patient « minimal  » (exigences réglementaires seulement)</a:t>
            </a:r>
          </a:p>
          <a:p>
            <a:pPr marL="358775" indent="-358775">
              <a:spcBef>
                <a:spcPts val="0"/>
              </a:spcBef>
              <a:spcAft>
                <a:spcPts val="600"/>
              </a:spcAft>
            </a:pPr>
            <a:r>
              <a:rPr lang="fr-FR" sz="1800" dirty="0"/>
              <a:t>Usage punitif de l’isolement</a:t>
            </a:r>
          </a:p>
          <a:p>
            <a:pPr marL="358775" indent="-358775">
              <a:spcBef>
                <a:spcPts val="0"/>
              </a:spcBef>
              <a:spcAft>
                <a:spcPts val="600"/>
              </a:spcAft>
            </a:pPr>
            <a:r>
              <a:rPr lang="fr-FR" sz="1800" dirty="0"/>
              <a:t>Absence d’écoute des patients : violence comme moyen d’attirer l’attention</a:t>
            </a:r>
          </a:p>
          <a:p>
            <a:pPr marL="358775" indent="-358775">
              <a:spcBef>
                <a:spcPts val="0"/>
              </a:spcBef>
              <a:spcAft>
                <a:spcPts val="600"/>
              </a:spcAft>
            </a:pPr>
            <a:r>
              <a:rPr lang="fr-FR" sz="1800" dirty="0"/>
              <a:t>Pas ou peu de </a:t>
            </a:r>
            <a:r>
              <a:rPr lang="fr-FR" sz="1800" i="1" dirty="0" err="1"/>
              <a:t>reporting</a:t>
            </a:r>
            <a:r>
              <a:rPr lang="fr-FR" sz="1800" i="1" dirty="0"/>
              <a:t> </a:t>
            </a:r>
            <a:r>
              <a:rPr lang="fr-FR" sz="1800" dirty="0"/>
              <a:t>des incidents et pas de « staff » sur les incidents</a:t>
            </a:r>
          </a:p>
          <a:p>
            <a:pPr marL="358775" indent="-358775">
              <a:spcBef>
                <a:spcPts val="0"/>
              </a:spcBef>
              <a:spcAft>
                <a:spcPts val="600"/>
              </a:spcAft>
            </a:pPr>
            <a:r>
              <a:rPr lang="fr-FR" sz="1800" dirty="0"/>
              <a:t>Atmosphère de peur et de défiance, insatisfaction des personnels, conflits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6ACF-11A5-4C2F-89D6-731E6DFCB4A4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7270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8812" y="168812"/>
            <a:ext cx="8975188" cy="916366"/>
          </a:xfrm>
        </p:spPr>
        <p:txBody>
          <a:bodyPr/>
          <a:lstStyle/>
          <a:p>
            <a:r>
              <a:rPr lang="fr-FR" sz="2800" b="1" dirty="0"/>
              <a:t>Une étude quantitative : Facteurs liés aux épisodes violents dans les soins - </a:t>
            </a:r>
            <a:r>
              <a:rPr lang="fr-FR" sz="2000" dirty="0"/>
              <a:t>Madeleine </a:t>
            </a:r>
            <a:r>
              <a:rPr lang="fr-FR" sz="2000" dirty="0" err="1"/>
              <a:t>Estryn-Béhart</a:t>
            </a:r>
            <a:r>
              <a:rPr lang="fr-FR" sz="2000" dirty="0"/>
              <a:t> 2007 </a:t>
            </a:r>
            <a:br>
              <a:rPr lang="fr-FR" sz="2800" b="1" dirty="0"/>
            </a:br>
            <a:r>
              <a:rPr lang="fr-FR" sz="2800" dirty="0"/>
              <a:t>			</a:t>
            </a:r>
            <a:endParaRPr lang="fr-FR" sz="16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9489" y="1294228"/>
            <a:ext cx="8510954" cy="48376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/>
              <a:t>L’analyse quantitative met en lumière</a:t>
            </a:r>
          </a:p>
          <a:p>
            <a:pPr lvl="1">
              <a:buFont typeface="+mj-lt"/>
              <a:buAutoNum type="arabicPeriod"/>
            </a:pPr>
            <a:r>
              <a:rPr lang="fr-FR" dirty="0">
                <a:solidFill>
                  <a:srgbClr val="004890"/>
                </a:solidFill>
              </a:rPr>
              <a:t>En psychiatrie 58,9 % des soignants subissent des épisodes violents (24,8 % hors psychiatrie)</a:t>
            </a:r>
          </a:p>
          <a:p>
            <a:pPr lvl="1">
              <a:buFont typeface="+mj-lt"/>
              <a:buAutoNum type="arabicPeriod"/>
            </a:pPr>
            <a:r>
              <a:rPr lang="fr-FR" dirty="0">
                <a:solidFill>
                  <a:srgbClr val="004890"/>
                </a:solidFill>
              </a:rPr>
              <a:t>Facteurs prépondérants déclarés concernant l’insuffisance du travail en équipe :</a:t>
            </a:r>
            <a:endParaRPr lang="fr-FR" b="0" dirty="0">
              <a:solidFill>
                <a:srgbClr val="004890"/>
              </a:solidFill>
            </a:endParaRPr>
          </a:p>
          <a:p>
            <a:pPr marL="1104900" lvl="2" indent="-342900">
              <a:buFont typeface="Arial" panose="020B0604020202020204" pitchFamily="34" charset="0"/>
              <a:buChar char="−"/>
            </a:pPr>
            <a:r>
              <a:rPr lang="fr-FR" sz="2200" b="0" dirty="0">
                <a:solidFill>
                  <a:srgbClr val="004890"/>
                </a:solidFill>
              </a:rPr>
              <a:t>Insatisfaction du temps de chevauchement pour les transmissions</a:t>
            </a:r>
          </a:p>
          <a:p>
            <a:pPr marL="1104900" lvl="2" indent="-342900">
              <a:buFont typeface="Arial" panose="020B0604020202020204" pitchFamily="34" charset="0"/>
              <a:buChar char="−"/>
            </a:pPr>
            <a:r>
              <a:rPr lang="fr-FR" sz="2200" b="0" dirty="0">
                <a:solidFill>
                  <a:srgbClr val="004890"/>
                </a:solidFill>
              </a:rPr>
              <a:t>Le sentiment d’incertitude sur les traitements</a:t>
            </a:r>
          </a:p>
          <a:p>
            <a:pPr marL="1104900" lvl="2" indent="-342900">
              <a:buFont typeface="Arial" panose="020B0604020202020204" pitchFamily="34" charset="0"/>
              <a:buChar char="−"/>
            </a:pPr>
            <a:r>
              <a:rPr lang="fr-FR" sz="2200" b="0" dirty="0">
                <a:solidFill>
                  <a:srgbClr val="004890"/>
                </a:solidFill>
              </a:rPr>
              <a:t>La perception d’ordres contradictoires</a:t>
            </a:r>
          </a:p>
          <a:p>
            <a:pPr marL="1104900" lvl="2" indent="-342900">
              <a:buFont typeface="Arial" panose="020B0604020202020204" pitchFamily="34" charset="0"/>
              <a:buChar char="−"/>
            </a:pPr>
            <a:r>
              <a:rPr lang="fr-FR" sz="2200" b="0" dirty="0">
                <a:solidFill>
                  <a:srgbClr val="004890"/>
                </a:solidFill>
              </a:rPr>
              <a:t>La mauvaise ambiance de travail, le manque de soutien psychologique</a:t>
            </a:r>
          </a:p>
          <a:p>
            <a:pPr marL="1104900" lvl="2" indent="-342900">
              <a:buFont typeface="Arial" panose="020B0604020202020204" pitchFamily="34" charset="0"/>
              <a:buChar char="−"/>
            </a:pPr>
            <a:r>
              <a:rPr lang="fr-FR" sz="2200" b="0" dirty="0">
                <a:solidFill>
                  <a:srgbClr val="004890"/>
                </a:solidFill>
              </a:rPr>
              <a:t>La perturbation induite par des interruptions fréquentes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6ACF-11A5-4C2F-89D6-731E6DFCB4A4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7270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5285" y="0"/>
            <a:ext cx="8975188" cy="916366"/>
          </a:xfrm>
        </p:spPr>
        <p:txBody>
          <a:bodyPr/>
          <a:lstStyle/>
          <a:p>
            <a:r>
              <a:rPr lang="fr-FR" sz="2800" b="1" dirty="0"/>
              <a:t>Une étude quantitative et qualitative : </a:t>
            </a:r>
            <a:r>
              <a:rPr lang="fr-FR" sz="2000" i="1" dirty="0" err="1"/>
              <a:t>Papadopoulos</a:t>
            </a:r>
            <a:r>
              <a:rPr lang="fr-FR" sz="2000" i="1" dirty="0"/>
              <a:t>, </a:t>
            </a:r>
            <a:r>
              <a:rPr lang="fr-FR" sz="2000" i="1" dirty="0" err="1"/>
              <a:t>Bowers</a:t>
            </a:r>
            <a:r>
              <a:rPr lang="fr-FR" sz="2000" i="1" dirty="0"/>
              <a:t>… 2012</a:t>
            </a:r>
            <a:r>
              <a:rPr lang="fr-FR" sz="2800" dirty="0"/>
              <a:t>			</a:t>
            </a:r>
            <a:endParaRPr lang="fr-FR" sz="16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9489" y="1294228"/>
            <a:ext cx="8510954" cy="483763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dirty="0"/>
              <a:t>L’analyse met en lumière :</a:t>
            </a:r>
          </a:p>
          <a:p>
            <a:r>
              <a:rPr lang="fr-FR" sz="2400" dirty="0"/>
              <a:t>Décrue significative des épisodes violents quand :</a:t>
            </a:r>
          </a:p>
          <a:p>
            <a:pPr marL="989013" lvl="1" indent="-361950">
              <a:buFont typeface="Arial" panose="020B0604020202020204" pitchFamily="34" charset="0"/>
              <a:buChar char="−"/>
            </a:pPr>
            <a:r>
              <a:rPr lang="fr-FR" sz="2200" b="0" dirty="0"/>
              <a:t>Introduction de démarches soignantes innovantes</a:t>
            </a:r>
          </a:p>
          <a:p>
            <a:pPr marL="989013" lvl="1" indent="-361950">
              <a:buFont typeface="Arial" panose="020B0604020202020204" pitchFamily="34" charset="0"/>
              <a:buChar char="−"/>
            </a:pPr>
            <a:r>
              <a:rPr lang="fr-FR" sz="2200" b="0" dirty="0"/>
              <a:t>Amélioration de l’environnement physique</a:t>
            </a:r>
          </a:p>
          <a:p>
            <a:pPr marL="989013" lvl="1" indent="-361950">
              <a:buFont typeface="Arial" panose="020B0604020202020204" pitchFamily="34" charset="0"/>
              <a:buChar char="−"/>
            </a:pPr>
            <a:r>
              <a:rPr lang="fr-FR" sz="2200" b="0" dirty="0"/>
              <a:t>Recrutement de chef de service ou cadre dont le </a:t>
            </a:r>
            <a:r>
              <a:rPr lang="fr-FR" sz="2200" b="0" i="1" dirty="0"/>
              <a:t>leadership</a:t>
            </a:r>
            <a:r>
              <a:rPr lang="fr-FR" sz="2200" b="0" dirty="0"/>
              <a:t> est perçu positivement</a:t>
            </a:r>
          </a:p>
          <a:p>
            <a:pPr>
              <a:buNone/>
            </a:pPr>
            <a:endParaRPr lang="fr-FR" sz="1100" b="0" dirty="0"/>
          </a:p>
          <a:p>
            <a:pPr>
              <a:buFont typeface="+mj-lt"/>
              <a:buAutoNum type="arabicPeriod" startAt="2"/>
            </a:pPr>
            <a:r>
              <a:rPr lang="fr-FR" sz="2400" dirty="0"/>
              <a:t>Augmentation significative des épisodes violents quand :</a:t>
            </a:r>
            <a:endParaRPr lang="fr-FR" sz="2000" b="0" dirty="0"/>
          </a:p>
          <a:p>
            <a:pPr marL="985838" lvl="1" indent="-358775">
              <a:buFont typeface="Arial" panose="020B0604020202020204" pitchFamily="34" charset="0"/>
              <a:buChar char="−"/>
            </a:pPr>
            <a:r>
              <a:rPr lang="fr-FR" sz="2200" dirty="0"/>
              <a:t>Augmentation du stress de l’équipe suite à un événement tel qu’un suicide d’un patient</a:t>
            </a:r>
          </a:p>
          <a:p>
            <a:pPr marL="985838" lvl="1" indent="-358775">
              <a:buFont typeface="Arial" panose="020B0604020202020204" pitchFamily="34" charset="0"/>
              <a:buChar char="−"/>
            </a:pPr>
            <a:r>
              <a:rPr lang="fr-FR" sz="2200" dirty="0"/>
              <a:t>Augmentation de la charge de travail</a:t>
            </a:r>
          </a:p>
          <a:p>
            <a:pPr marL="985838" lvl="1" indent="-358775">
              <a:buFont typeface="Arial" panose="020B0604020202020204" pitchFamily="34" charset="0"/>
              <a:buChar char="−"/>
            </a:pPr>
            <a:r>
              <a:rPr lang="fr-FR" sz="2200" i="1" dirty="0" err="1"/>
              <a:t>Turn</a:t>
            </a:r>
            <a:r>
              <a:rPr lang="fr-FR" sz="2200" i="1" dirty="0"/>
              <a:t> over </a:t>
            </a:r>
            <a:r>
              <a:rPr lang="fr-FR" sz="2200" dirty="0"/>
              <a:t>important des soignants</a:t>
            </a:r>
          </a:p>
          <a:p>
            <a:pPr marL="0" indent="0">
              <a:buFont typeface="Wingdings" pitchFamily="2" charset="2"/>
              <a:buChar char="§"/>
            </a:pPr>
            <a:endParaRPr lang="fr-FR" sz="2400" b="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6ACF-11A5-4C2F-89D6-731E6DFCB4A4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7270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7555" y="-62755"/>
            <a:ext cx="7772400" cy="1143000"/>
          </a:xfrm>
        </p:spPr>
        <p:txBody>
          <a:bodyPr/>
          <a:lstStyle/>
          <a:p>
            <a:r>
              <a:rPr lang="fr-FR" dirty="0"/>
              <a:t>Finalité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3399" y="1600200"/>
            <a:ext cx="8323729" cy="4114800"/>
          </a:xfrm>
        </p:spPr>
        <p:txBody>
          <a:bodyPr/>
          <a:lstStyle/>
          <a:p>
            <a:r>
              <a:rPr lang="fr-FR" dirty="0"/>
              <a:t>Construire un projet d’équipe qui contribue à l’amélioration de la prévention et de la gestion des situations de violence</a:t>
            </a:r>
          </a:p>
          <a:p>
            <a:endParaRPr lang="fr-FR" dirty="0"/>
          </a:p>
          <a:p>
            <a:r>
              <a:rPr lang="fr-FR" dirty="0"/>
              <a:t>Favoriser, par une démarche d’équipe, la qualité et la sécurité des soins et la qualité de vie au travail</a:t>
            </a:r>
          </a:p>
          <a:p>
            <a:endParaRPr lang="fr-FR" dirty="0"/>
          </a:p>
        </p:txBody>
      </p:sp>
      <p:sp>
        <p:nvSpPr>
          <p:cNvPr id="6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</p:spPr>
        <p:txBody>
          <a:bodyPr/>
          <a:lstStyle/>
          <a:p>
            <a:fld id="{46506ACF-11A5-4C2F-89D6-731E6DFCB4A4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8203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04663"/>
            <a:ext cx="9144001" cy="566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9759225"/>
      </p:ext>
    </p:extLst>
  </p:cSld>
  <p:clrMapOvr>
    <a:masterClrMapping/>
  </p:clrMapOvr>
</p:sld>
</file>

<file path=ppt/theme/theme1.xml><?xml version="1.0" encoding="utf-8"?>
<a:theme xmlns:a="http://schemas.openxmlformats.org/drawingml/2006/main" name="Nouvelle pré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ouvelle pré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984</Words>
  <Application>Microsoft Office PowerPoint</Application>
  <PresentationFormat>Affichage à l'écran (4:3)</PresentationFormat>
  <Paragraphs>141</Paragraphs>
  <Slides>20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20</vt:i4>
      </vt:variant>
    </vt:vector>
  </HeadingPairs>
  <TitlesOfParts>
    <vt:vector size="29" baseType="lpstr">
      <vt:lpstr>ＭＳ Ｐゴシック</vt:lpstr>
      <vt:lpstr>ＭＳ Ｐゴシック</vt:lpstr>
      <vt:lpstr>Arial</vt:lpstr>
      <vt:lpstr>Calibri</vt:lpstr>
      <vt:lpstr>Times New Roman</vt:lpstr>
      <vt:lpstr>Tw Cen MT</vt:lpstr>
      <vt:lpstr>Wingdings</vt:lpstr>
      <vt:lpstr>Nouvelle présentation</vt:lpstr>
      <vt:lpstr>Conception personnalisée</vt:lpstr>
      <vt:lpstr>ANFH - La Réunion – 16 novembre 2017 </vt:lpstr>
      <vt:lpstr>Une évolution paradoxale</vt:lpstr>
      <vt:lpstr>Le contexte </vt:lpstr>
      <vt:lpstr>Des profils de services     Étude de Katz et Kirkland, 1990</vt:lpstr>
      <vt:lpstr>Des services « violents »  Étude de Katz et Kirkland, 1990</vt:lpstr>
      <vt:lpstr>Une étude quantitative : Facteurs liés aux épisodes violents dans les soins - Madeleine Estryn-Béhart 2007     </vt:lpstr>
      <vt:lpstr>Une étude quantitative et qualitative : Papadopoulos, Bowers… 2012   </vt:lpstr>
      <vt:lpstr>Finalité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Objectifs opérationnels</vt:lpstr>
      <vt:lpstr>Les valeurs partagées</vt:lpstr>
      <vt:lpstr>Le soutien institutionnel et le rôle de la gouvernance</vt:lpstr>
      <vt:lpstr>La dynamique d’équipe</vt:lpstr>
      <vt:lpstr>PACTE : Programme d’amélioration continue du travail en équipe lancé par la HAS</vt:lpstr>
      <vt:lpstr>Merci pour votre attention…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Quelles réponses graduées aux comportements violents en psychiatrie générale ? Du désamorçage à l’isolement - contention</dc:title>
  <dc:creator>Charles ALEZRAH</dc:creator>
  <cp:lastModifiedBy>Lafont marielle</cp:lastModifiedBy>
  <cp:revision>122</cp:revision>
  <cp:lastPrinted>2017-11-02T04:50:51Z</cp:lastPrinted>
  <dcterms:created xsi:type="dcterms:W3CDTF">2017-09-12T14:17:49Z</dcterms:created>
  <dcterms:modified xsi:type="dcterms:W3CDTF">2017-11-08T16:33:36Z</dcterms:modified>
</cp:coreProperties>
</file>