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1" r:id="rId2"/>
  </p:sldMasterIdLst>
  <p:notesMasterIdLst>
    <p:notesMasterId r:id="rId28"/>
  </p:notesMasterIdLst>
  <p:sldIdLst>
    <p:sldId id="317" r:id="rId3"/>
    <p:sldId id="342" r:id="rId4"/>
    <p:sldId id="358" r:id="rId5"/>
    <p:sldId id="357" r:id="rId6"/>
    <p:sldId id="278" r:id="rId7"/>
    <p:sldId id="279" r:id="rId8"/>
    <p:sldId id="345" r:id="rId9"/>
    <p:sldId id="346" r:id="rId10"/>
    <p:sldId id="347" r:id="rId11"/>
    <p:sldId id="348" r:id="rId12"/>
    <p:sldId id="350" r:id="rId13"/>
    <p:sldId id="351" r:id="rId14"/>
    <p:sldId id="352" r:id="rId15"/>
    <p:sldId id="353" r:id="rId16"/>
    <p:sldId id="356" r:id="rId17"/>
    <p:sldId id="344" r:id="rId18"/>
    <p:sldId id="354" r:id="rId19"/>
    <p:sldId id="360" r:id="rId20"/>
    <p:sldId id="361" r:id="rId21"/>
    <p:sldId id="366" r:id="rId22"/>
    <p:sldId id="367" r:id="rId23"/>
    <p:sldId id="363" r:id="rId24"/>
    <p:sldId id="368" r:id="rId25"/>
    <p:sldId id="364" r:id="rId26"/>
    <p:sldId id="365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0"/>
    <a:srgbClr val="003399"/>
    <a:srgbClr val="007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7973" autoAdjust="0"/>
    <p:restoredTop sz="94705" autoAdjust="0"/>
  </p:normalViewPr>
  <p:slideViewPr>
    <p:cSldViewPr snapToGrid="0">
      <p:cViewPr varScale="1">
        <p:scale>
          <a:sx n="72" d="100"/>
          <a:sy n="72" d="100"/>
        </p:scale>
        <p:origin x="17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624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880E-EF21-4BBA-99C6-4BD54F6A0185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0ACEF-B72E-4D89-B2BA-D710224A5EA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25E8A61-995D-42E5-A168-ABCE91725F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88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0ACEF-B72E-4D89-B2BA-D710224A5EA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57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0ACEF-B72E-4D89-B2BA-D710224A5EA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21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F4FC80C-9D50-468A-9236-5A7AEC393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A46FD8-843E-4035-A966-889EE93FFD33}" type="slidenum">
              <a:rPr lang="fr-FR" altLang="fr-FR" sz="1200" b="0"/>
              <a:pPr/>
              <a:t>21</a:t>
            </a:fld>
            <a:endParaRPr lang="fr-FR" altLang="fr-FR" sz="1200" b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6D10BE6-C432-448E-8803-8DDF946BC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1A656DD-161C-4A93-ACC4-88A8E7E9E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2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0" y="3429000"/>
            <a:ext cx="2286000" cy="2057400"/>
          </a:xfrm>
        </p:spPr>
        <p:txBody>
          <a:bodyPr/>
          <a:lstStyle>
            <a:lvl1pPr algn="r">
              <a:defRPr sz="3600">
                <a:solidFill>
                  <a:srgbClr val="4B4D4E"/>
                </a:solidFill>
              </a:defRPr>
            </a:lvl1pPr>
          </a:lstStyle>
          <a:p>
            <a:pPr lvl="0"/>
            <a:r>
              <a:rPr lang="fr-FR" noProof="0"/>
              <a:t>Cliquez et modifiez le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343400"/>
            <a:ext cx="472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2000">
                <a:solidFill>
                  <a:srgbClr val="4B4D4E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9DBF7-E18F-49C2-99F4-62B61CB371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12246" y="6461602"/>
            <a:ext cx="4712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200" dirty="0"/>
              <a:t>Présentation de la HAS – ANFH </a:t>
            </a:r>
            <a:r>
              <a:rPr lang="fr-FR" sz="1200" dirty="0"/>
              <a:t>La Réunion - 16 novembre 2017</a:t>
            </a:r>
          </a:p>
        </p:txBody>
      </p:sp>
    </p:spTree>
    <p:extLst>
      <p:ext uri="{BB962C8B-B14F-4D97-AF65-F5344CB8AC3E}">
        <p14:creationId xmlns:p14="http://schemas.microsoft.com/office/powerpoint/2010/main" val="105726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9DBF7-E18F-49C2-99F4-62B61CB371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12246" y="6461602"/>
            <a:ext cx="4712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200" dirty="0"/>
              <a:t>Présentation de la HAS – ARHM </a:t>
            </a:r>
            <a:r>
              <a:rPr lang="fr-FR" sz="1200" dirty="0"/>
              <a:t>Lyon - 13 octobre 2017</a:t>
            </a:r>
          </a:p>
        </p:txBody>
      </p:sp>
    </p:spTree>
    <p:extLst>
      <p:ext uri="{BB962C8B-B14F-4D97-AF65-F5344CB8AC3E}">
        <p14:creationId xmlns:p14="http://schemas.microsoft.com/office/powerpoint/2010/main" val="352076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62700" y="0"/>
            <a:ext cx="1943100" cy="57150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5676900" cy="57150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9DBF7-E18F-49C2-99F4-62B61CB371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12246" y="6461602"/>
            <a:ext cx="4712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200" dirty="0"/>
              <a:t>Présentation de la HAS – ARHM </a:t>
            </a:r>
            <a:r>
              <a:rPr lang="fr-FR" sz="1200" dirty="0"/>
              <a:t>Lyon - 13 octobre 2017</a:t>
            </a:r>
          </a:p>
        </p:txBody>
      </p:sp>
    </p:spTree>
    <p:extLst>
      <p:ext uri="{BB962C8B-B14F-4D97-AF65-F5344CB8AC3E}">
        <p14:creationId xmlns:p14="http://schemas.microsoft.com/office/powerpoint/2010/main" val="162861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0CE-2D5E-469B-9B45-3949BBCA4883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505-D135-48E6-B96C-7F6D01DE5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24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0CE-2D5E-469B-9B45-3949BBCA4883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505-D135-48E6-B96C-7F6D01DE5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36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710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0CE-2D5E-469B-9B45-3949BBCA4883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505-D135-48E6-B96C-7F6D01DE5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447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600204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0CE-2D5E-469B-9B45-3949BBCA4883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505-D135-48E6-B96C-7F6D01DE5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28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30" y="1535113"/>
            <a:ext cx="40421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30" y="2174875"/>
            <a:ext cx="40421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0CE-2D5E-469B-9B45-3949BBCA4883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505-D135-48E6-B96C-7F6D01DE5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660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0CE-2D5E-469B-9B45-3949BBCA4883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505-D135-48E6-B96C-7F6D01DE5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43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0CE-2D5E-469B-9B45-3949BBCA4883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505-D135-48E6-B96C-7F6D01DE5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510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449" y="273054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0CE-2D5E-469B-9B45-3949BBCA4883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505-D135-48E6-B96C-7F6D01DE5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13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9DBF7-E18F-49C2-99F4-62B61CB371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12246" y="6461602"/>
            <a:ext cx="4828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200" dirty="0"/>
              <a:t>Présentation de la HAS – ANFH </a:t>
            </a:r>
            <a:r>
              <a:rPr lang="fr-FR" sz="1200" dirty="0"/>
              <a:t>La Réunion - 16 novembre 2017</a:t>
            </a:r>
          </a:p>
        </p:txBody>
      </p:sp>
    </p:spTree>
    <p:extLst>
      <p:ext uri="{BB962C8B-B14F-4D97-AF65-F5344CB8AC3E}">
        <p14:creationId xmlns:p14="http://schemas.microsoft.com/office/powerpoint/2010/main" val="1145041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0CE-2D5E-469B-9B45-3949BBCA4883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505-D135-48E6-B96C-7F6D01DE5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03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0CE-2D5E-469B-9B45-3949BBCA4883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505-D135-48E6-B96C-7F6D01DE5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961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579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0CE-2D5E-469B-9B45-3949BBCA4883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505-D135-48E6-B96C-7F6D01DE5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99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EADCA-6D8B-46EE-8288-A08FAEA02A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2212246" y="6461602"/>
            <a:ext cx="4712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200" dirty="0"/>
              <a:t>Présentation de la HAS – ARHM </a:t>
            </a:r>
            <a:r>
              <a:rPr lang="fr-FR" sz="1200" dirty="0"/>
              <a:t>Lyon - 13 octobre 2017</a:t>
            </a:r>
          </a:p>
        </p:txBody>
      </p:sp>
    </p:spTree>
    <p:extLst>
      <p:ext uri="{BB962C8B-B14F-4D97-AF65-F5344CB8AC3E}">
        <p14:creationId xmlns:p14="http://schemas.microsoft.com/office/powerpoint/2010/main" val="314256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9DBF7-E18F-49C2-99F4-62B61CB371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12246" y="6461602"/>
            <a:ext cx="4712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200" dirty="0"/>
              <a:t>Présentation de la HAS – ARHM </a:t>
            </a:r>
            <a:r>
              <a:rPr lang="fr-FR" sz="1200" dirty="0"/>
              <a:t>Lyon - 13 octobre 2017</a:t>
            </a:r>
          </a:p>
        </p:txBody>
      </p:sp>
    </p:spTree>
    <p:extLst>
      <p:ext uri="{BB962C8B-B14F-4D97-AF65-F5344CB8AC3E}">
        <p14:creationId xmlns:p14="http://schemas.microsoft.com/office/powerpoint/2010/main" val="354639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9DBF7-E18F-49C2-99F4-62B61CB371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212246" y="6461602"/>
            <a:ext cx="4712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200" dirty="0"/>
              <a:t>Présentation de la HAS – ARHM </a:t>
            </a:r>
            <a:r>
              <a:rPr lang="fr-FR" sz="1200" dirty="0"/>
              <a:t>Lyon - 13 octobre 2017</a:t>
            </a:r>
          </a:p>
        </p:txBody>
      </p:sp>
    </p:spTree>
    <p:extLst>
      <p:ext uri="{BB962C8B-B14F-4D97-AF65-F5344CB8AC3E}">
        <p14:creationId xmlns:p14="http://schemas.microsoft.com/office/powerpoint/2010/main" val="273158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E830F-967E-48EF-A4E1-CC39CCC97F66}" type="datetime1">
              <a:rPr lang="fr-FR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de la HAS (à modifier dans Affichage -&gt; en-tête et pied de page)</a:t>
            </a:r>
          </a:p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CF78A-E429-4FF7-9132-829058D477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54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9DBF7-E18F-49C2-99F4-62B61CB371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12246" y="6461602"/>
            <a:ext cx="4712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200" dirty="0"/>
              <a:t>Présentation de la HAS – ARHM </a:t>
            </a:r>
            <a:r>
              <a:rPr lang="fr-FR" sz="1200" dirty="0"/>
              <a:t>Lyon - 13 octobre 2017</a:t>
            </a:r>
          </a:p>
        </p:txBody>
      </p:sp>
    </p:spTree>
    <p:extLst>
      <p:ext uri="{BB962C8B-B14F-4D97-AF65-F5344CB8AC3E}">
        <p14:creationId xmlns:p14="http://schemas.microsoft.com/office/powerpoint/2010/main" val="20305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9DBF7-E18F-49C2-99F4-62B61CB371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12246" y="6461602"/>
            <a:ext cx="4712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200" dirty="0"/>
              <a:t>Présentation de la HAS – ARHM </a:t>
            </a:r>
            <a:r>
              <a:rPr lang="fr-FR" sz="1200" dirty="0"/>
              <a:t>Lyon - 13 octobre 2017</a:t>
            </a:r>
          </a:p>
        </p:txBody>
      </p:sp>
    </p:spTree>
    <p:extLst>
      <p:ext uri="{BB962C8B-B14F-4D97-AF65-F5344CB8AC3E}">
        <p14:creationId xmlns:p14="http://schemas.microsoft.com/office/powerpoint/2010/main" val="250702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9DBF7-E18F-49C2-99F4-62B61CB371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12246" y="6461602"/>
            <a:ext cx="4712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200" dirty="0"/>
              <a:t>Présentation de la HAS – ARHM </a:t>
            </a:r>
            <a:r>
              <a:rPr lang="fr-FR" sz="1200" dirty="0"/>
              <a:t>Lyon - 13 octobre 2017</a:t>
            </a:r>
          </a:p>
        </p:txBody>
      </p:sp>
    </p:spTree>
    <p:extLst>
      <p:ext uri="{BB962C8B-B14F-4D97-AF65-F5344CB8AC3E}">
        <p14:creationId xmlns:p14="http://schemas.microsoft.com/office/powerpoint/2010/main" val="246943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D2972387-B1F4-406B-A3B0-9A5137302FFF}" type="datetime1">
              <a:rPr lang="fr-FR"/>
              <a:pPr>
                <a:defRPr/>
              </a:pPr>
              <a:t>08/11/2017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4770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r>
              <a:rPr lang="fr-FR"/>
              <a:t>Présentation de la HAS (à modifier dans Affichage -&gt; en-tête et pied de page)</a:t>
            </a:r>
          </a:p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D95596F-F075-4685-878A-68DBA06A65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1" name="Line 13"/>
          <p:cNvSpPr>
            <a:spLocks noChangeShapeType="1"/>
          </p:cNvSpPr>
          <p:nvPr userDrawn="1"/>
        </p:nvSpPr>
        <p:spPr bwMode="auto">
          <a:xfrm>
            <a:off x="1219200" y="6451600"/>
            <a:ext cx="7924800" cy="0"/>
          </a:xfrm>
          <a:prstGeom prst="line">
            <a:avLst/>
          </a:prstGeom>
          <a:noFill/>
          <a:ln w="9525">
            <a:solidFill>
              <a:srgbClr val="0048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2" name="Image 7" descr="HAS_Logo CMJN_OK.ai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248400"/>
            <a:ext cx="984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65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rabicPeriod"/>
        <a:defRPr sz="2800" b="1">
          <a:solidFill>
            <a:srgbClr val="004890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B4D4E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70CE-2D5E-469B-9B45-3949BBCA4883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8505-D135-48E6-B96C-7F6D01DE5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6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714134-7CE6-48E5-90F8-0F7DEAF6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84" y="69477"/>
            <a:ext cx="8804262" cy="826994"/>
          </a:xfrm>
        </p:spPr>
        <p:txBody>
          <a:bodyPr/>
          <a:lstStyle/>
          <a:p>
            <a:r>
              <a:rPr lang="fr-FR" dirty="0"/>
              <a:t>ANFH - La Réunion – 16 novembre 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C25277-C4CE-4909-9698-E916A24F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9DBF7-E18F-49C2-99F4-62B61CB371E1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9D3870-D845-48C1-9391-2D9978D9E420}"/>
              </a:ext>
            </a:extLst>
          </p:cNvPr>
          <p:cNvSpPr txBox="1"/>
          <p:nvPr/>
        </p:nvSpPr>
        <p:spPr>
          <a:xfrm>
            <a:off x="1238096" y="3066187"/>
            <a:ext cx="6877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4890"/>
                </a:solidFill>
              </a:rPr>
              <a:t>Démarche d’analyse des incidents</a:t>
            </a:r>
          </a:p>
        </p:txBody>
      </p:sp>
    </p:spTree>
    <p:extLst>
      <p:ext uri="{BB962C8B-B14F-4D97-AF65-F5344CB8AC3E}">
        <p14:creationId xmlns:p14="http://schemas.microsoft.com/office/powerpoint/2010/main" val="187356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" y="332656"/>
            <a:ext cx="9131350" cy="562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860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72008" y="72095"/>
            <a:ext cx="8964488" cy="6408712"/>
            <a:chOff x="0" y="188640"/>
            <a:chExt cx="8153350" cy="577247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8640"/>
              <a:ext cx="8147050" cy="436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0" y="4437112"/>
              <a:ext cx="8128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242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1132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44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76" y="22819"/>
            <a:ext cx="6021660" cy="68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48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062"/>
            <a:ext cx="5472608" cy="67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922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3825"/>
            <a:ext cx="5572125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16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714134-7CE6-48E5-90F8-0F7DEAF6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93" y="78441"/>
            <a:ext cx="8398565" cy="782171"/>
          </a:xfrm>
        </p:spPr>
        <p:txBody>
          <a:bodyPr/>
          <a:lstStyle/>
          <a:p>
            <a:r>
              <a:rPr lang="fr-FR" dirty="0"/>
              <a:t>ANFH - La Réunion – 16 novembre 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C25277-C4CE-4909-9698-E916A24F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9DBF7-E18F-49C2-99F4-62B61CB371E1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9D3870-D845-48C1-9391-2D9978D9E420}"/>
              </a:ext>
            </a:extLst>
          </p:cNvPr>
          <p:cNvSpPr txBox="1"/>
          <p:nvPr/>
        </p:nvSpPr>
        <p:spPr>
          <a:xfrm>
            <a:off x="669235" y="2943076"/>
            <a:ext cx="75763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4890"/>
                </a:solidFill>
              </a:rPr>
              <a:t>Un exemple la RMM, l</a:t>
            </a:r>
            <a:r>
              <a:rPr lang="fr-FR" altLang="fr-FR" sz="3200" b="1" dirty="0">
                <a:solidFill>
                  <a:srgbClr val="004890"/>
                </a:solidFill>
              </a:rPr>
              <a:t>a Revue morbi mortalité</a:t>
            </a:r>
          </a:p>
          <a:p>
            <a:endParaRPr lang="fr-FR" altLang="fr-FR" sz="2800" b="1" dirty="0">
              <a:solidFill>
                <a:srgbClr val="3333FF"/>
              </a:solidFill>
            </a:endParaRPr>
          </a:p>
          <a:p>
            <a:endParaRPr lang="fr-FR" sz="3200" b="1" dirty="0">
              <a:solidFill>
                <a:srgbClr val="00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15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64" y="0"/>
            <a:ext cx="5355232" cy="680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71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3B157BBA-A5A5-4BA5-852E-8E59FD2D8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905000"/>
            <a:ext cx="6248400" cy="3657600"/>
          </a:xfrm>
        </p:spPr>
        <p:txBody>
          <a:bodyPr/>
          <a:lstStyle/>
          <a:p>
            <a:pPr algn="just">
              <a:buFontTx/>
              <a:buNone/>
            </a:pPr>
            <a:r>
              <a:rPr lang="fr-FR" altLang="fr-FR" sz="2400"/>
              <a:t>   </a:t>
            </a:r>
            <a:endParaRPr lang="fr-FR" altLang="fr-FR" sz="2000">
              <a:solidFill>
                <a:srgbClr val="FF3300"/>
              </a:solidFill>
            </a:endParaRPr>
          </a:p>
        </p:txBody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4349B576-9D5E-4232-99D0-207899052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12" y="163981"/>
            <a:ext cx="8453328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3200" dirty="0">
                <a:solidFill>
                  <a:srgbClr val="004890"/>
                </a:solidFill>
                <a:latin typeface="+mj-lt"/>
                <a:ea typeface="+mj-ea"/>
                <a:cs typeface="+mj-cs"/>
              </a:rPr>
              <a:t>Définition</a:t>
            </a:r>
          </a:p>
        </p:txBody>
      </p:sp>
      <p:sp>
        <p:nvSpPr>
          <p:cNvPr id="20484" name="Rectangle 1030">
            <a:extLst>
              <a:ext uri="{FF2B5EF4-FFF2-40B4-BE49-F238E27FC236}">
                <a16:creationId xmlns:a16="http://schemas.microsoft.com/office/drawing/2014/main" id="{FFB2C45A-7271-483E-9298-B6320E848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96" y="1335363"/>
            <a:ext cx="8295309" cy="38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fr-FR" altLang="fr-FR" sz="3200" dirty="0">
                <a:solidFill>
                  <a:srgbClr val="004890"/>
                </a:solidFill>
              </a:rPr>
              <a:t>   </a:t>
            </a:r>
            <a:r>
              <a:rPr lang="fr-FR" altLang="fr-FR" sz="2600" b="0" dirty="0">
                <a:solidFill>
                  <a:srgbClr val="004890"/>
                </a:solidFill>
              </a:rPr>
              <a:t>Une revue de mortalité et de morbidité (RMM) est une activité </a:t>
            </a:r>
            <a:r>
              <a:rPr lang="fr-FR" altLang="fr-FR" sz="2600" dirty="0">
                <a:solidFill>
                  <a:srgbClr val="00B0F0"/>
                </a:solidFill>
              </a:rPr>
              <a:t>d’analyse collective, globale, systémique, rétrospective</a:t>
            </a:r>
            <a:r>
              <a:rPr lang="fr-FR" altLang="fr-FR" sz="2600" dirty="0">
                <a:solidFill>
                  <a:srgbClr val="004890"/>
                </a:solidFill>
              </a:rPr>
              <a:t>, </a:t>
            </a:r>
            <a:r>
              <a:rPr lang="fr-FR" altLang="fr-FR" sz="2600" b="0" dirty="0">
                <a:solidFill>
                  <a:srgbClr val="004890"/>
                </a:solidFill>
              </a:rPr>
              <a:t>des cas dont la prise en charge a été marquée par la  survenue d’un décès du patient, d’une complication ou d’un évènement qui aurait pu causer un dommage, comme </a:t>
            </a:r>
            <a:r>
              <a:rPr lang="fr-FR" altLang="fr-FR" sz="2600" dirty="0">
                <a:solidFill>
                  <a:srgbClr val="00B0F0"/>
                </a:solidFill>
              </a:rPr>
              <a:t>un incident violent en psychiatrie. </a:t>
            </a:r>
          </a:p>
          <a:p>
            <a:pPr algn="just">
              <a:spcBef>
                <a:spcPct val="20000"/>
              </a:spcBef>
            </a:pPr>
            <a:r>
              <a:rPr lang="fr-FR" altLang="fr-FR" sz="2600" b="0" dirty="0">
                <a:solidFill>
                  <a:srgbClr val="004890"/>
                </a:solidFill>
              </a:rPr>
              <a:t>	Elle prend en compte </a:t>
            </a:r>
            <a:r>
              <a:rPr lang="fr-FR" altLang="fr-FR" sz="2600" dirty="0">
                <a:solidFill>
                  <a:srgbClr val="00B0F0"/>
                </a:solidFill>
              </a:rPr>
              <a:t>tous les éléments (organisationnels, techniques et humains) </a:t>
            </a:r>
            <a:r>
              <a:rPr lang="fr-FR" altLang="fr-FR" sz="2600" b="0" dirty="0">
                <a:solidFill>
                  <a:srgbClr val="004890"/>
                </a:solidFill>
              </a:rPr>
              <a:t>en interaction ayant contribué à la prise en charge du patient (PEC).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823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7A77C62F-0764-468C-A29A-07E5E3C80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80" y="152770"/>
            <a:ext cx="6478588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3200" dirty="0">
                <a:solidFill>
                  <a:srgbClr val="004890"/>
                </a:solidFill>
                <a:latin typeface="+mj-lt"/>
                <a:ea typeface="+mj-ea"/>
                <a:cs typeface="+mj-cs"/>
              </a:rPr>
              <a:t>Finalité</a:t>
            </a:r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2DFD156C-B6CE-4727-9EF2-407D49009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87" y="1408043"/>
            <a:ext cx="7718425" cy="457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fr-FR" altLang="fr-FR" sz="2800" dirty="0">
                <a:solidFill>
                  <a:srgbClr val="004890"/>
                </a:solidFill>
              </a:rPr>
              <a:t>	</a:t>
            </a:r>
            <a:r>
              <a:rPr lang="fr-FR" altLang="fr-FR" sz="2800" b="0" dirty="0">
                <a:solidFill>
                  <a:srgbClr val="004890"/>
                </a:solidFill>
              </a:rPr>
              <a:t>Il s’agit de porter </a:t>
            </a:r>
            <a:r>
              <a:rPr lang="fr-FR" altLang="fr-FR" sz="2800" dirty="0">
                <a:solidFill>
                  <a:srgbClr val="00B0F0"/>
                </a:solidFill>
              </a:rPr>
              <a:t>un regard critique </a:t>
            </a:r>
            <a:r>
              <a:rPr lang="fr-FR" altLang="fr-FR" sz="2800" b="0" dirty="0">
                <a:solidFill>
                  <a:srgbClr val="004890"/>
                </a:solidFill>
              </a:rPr>
              <a:t>sur la PEC du patient, s’interroger sur </a:t>
            </a:r>
            <a:r>
              <a:rPr lang="fr-FR" altLang="fr-FR" sz="2800" dirty="0">
                <a:solidFill>
                  <a:srgbClr val="00B0F0"/>
                </a:solidFill>
              </a:rPr>
              <a:t>le caractère ou non évitable</a:t>
            </a:r>
            <a:r>
              <a:rPr lang="fr-FR" altLang="fr-FR" sz="2800" dirty="0">
                <a:solidFill>
                  <a:srgbClr val="004890"/>
                </a:solidFill>
              </a:rPr>
              <a:t> </a:t>
            </a:r>
            <a:r>
              <a:rPr lang="fr-FR" altLang="fr-FR" sz="2800" b="0" dirty="0">
                <a:solidFill>
                  <a:srgbClr val="004890"/>
                </a:solidFill>
              </a:rPr>
              <a:t>de l’évènement, de rechercher </a:t>
            </a:r>
            <a:r>
              <a:rPr lang="fr-FR" altLang="fr-FR" sz="2800" dirty="0">
                <a:solidFill>
                  <a:srgbClr val="00B0F0"/>
                </a:solidFill>
              </a:rPr>
              <a:t>les causes profondes </a:t>
            </a:r>
            <a:r>
              <a:rPr lang="fr-FR" altLang="fr-FR" sz="2800" b="0" dirty="0">
                <a:solidFill>
                  <a:srgbClr val="004890"/>
                </a:solidFill>
              </a:rPr>
              <a:t>de la défaillance.</a:t>
            </a:r>
          </a:p>
          <a:p>
            <a:pPr algn="just">
              <a:spcBef>
                <a:spcPct val="20000"/>
              </a:spcBef>
            </a:pPr>
            <a:r>
              <a:rPr lang="fr-FR" altLang="fr-FR" sz="2800" b="0" dirty="0">
                <a:solidFill>
                  <a:srgbClr val="004890"/>
                </a:solidFill>
              </a:rPr>
              <a:t>	L’objectif est </a:t>
            </a:r>
            <a:r>
              <a:rPr lang="fr-FR" altLang="fr-FR" sz="2800" dirty="0">
                <a:solidFill>
                  <a:srgbClr val="00B0F0"/>
                </a:solidFill>
              </a:rPr>
              <a:t>d’agir sur les causes </a:t>
            </a:r>
            <a:r>
              <a:rPr lang="fr-FR" altLang="fr-FR" sz="2800" b="0" dirty="0">
                <a:solidFill>
                  <a:srgbClr val="004890"/>
                </a:solidFill>
              </a:rPr>
              <a:t>de ces défaillances et de </a:t>
            </a:r>
            <a:r>
              <a:rPr lang="fr-FR" altLang="fr-FR" sz="2800" dirty="0">
                <a:solidFill>
                  <a:srgbClr val="00B0F0"/>
                </a:solidFill>
              </a:rPr>
              <a:t>corriger </a:t>
            </a:r>
            <a:r>
              <a:rPr lang="fr-FR" altLang="fr-FR" sz="2800" b="0" dirty="0">
                <a:solidFill>
                  <a:srgbClr val="004890"/>
                </a:solidFill>
              </a:rPr>
              <a:t>les facteurs qui ont contribué à la survenue de l’événement indésirable afin de </a:t>
            </a:r>
            <a:r>
              <a:rPr lang="fr-FR" altLang="fr-FR" sz="2800" dirty="0">
                <a:solidFill>
                  <a:srgbClr val="00B0F0"/>
                </a:solidFill>
              </a:rPr>
              <a:t>diminuer la probabilité de récidive.</a:t>
            </a:r>
          </a:p>
        </p:txBody>
      </p:sp>
      <p:sp>
        <p:nvSpPr>
          <p:cNvPr id="4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10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714134-7CE6-48E5-90F8-0F7DEAF6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98" y="78441"/>
            <a:ext cx="8398565" cy="844924"/>
          </a:xfrm>
        </p:spPr>
        <p:txBody>
          <a:bodyPr/>
          <a:lstStyle/>
          <a:p>
            <a:r>
              <a:rPr lang="fr-FR" dirty="0"/>
              <a:t>ANFH - La Réunion – 16 novembre 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C25277-C4CE-4909-9698-E916A24F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9DBF7-E18F-49C2-99F4-62B61CB371E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9D3870-D845-48C1-9391-2D9978D9E420}"/>
              </a:ext>
            </a:extLst>
          </p:cNvPr>
          <p:cNvSpPr txBox="1"/>
          <p:nvPr/>
        </p:nvSpPr>
        <p:spPr>
          <a:xfrm>
            <a:off x="185532" y="2032553"/>
            <a:ext cx="86934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4890"/>
                </a:solidFill>
              </a:rPr>
              <a:t>Démarche d’analyse des incidents –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outil 11</a:t>
            </a:r>
          </a:p>
          <a:p>
            <a:endParaRPr lang="fr-FR" sz="3200" b="1" dirty="0">
              <a:solidFill>
                <a:srgbClr val="004890"/>
              </a:solidFill>
            </a:endParaRPr>
          </a:p>
          <a:p>
            <a:pPr lvl="1"/>
            <a:r>
              <a:rPr lang="fr-FR" sz="3200" b="1" dirty="0">
                <a:solidFill>
                  <a:srgbClr val="004890"/>
                </a:solidFill>
              </a:rPr>
              <a:t>Guide 2.2 prévention tertiaire</a:t>
            </a:r>
          </a:p>
          <a:p>
            <a:pPr lvl="1"/>
            <a:endParaRPr lang="fr-FR" sz="3200" b="1" dirty="0">
              <a:solidFill>
                <a:srgbClr val="004890"/>
              </a:solidFill>
            </a:endParaRPr>
          </a:p>
          <a:p>
            <a:pPr lvl="1"/>
            <a:r>
              <a:rPr lang="fr-FR" sz="3200" b="1" dirty="0">
                <a:solidFill>
                  <a:srgbClr val="0070C0"/>
                </a:solidFill>
              </a:rPr>
              <a:t>Programmes 7, 8, 9, 10, 12</a:t>
            </a:r>
          </a:p>
          <a:p>
            <a:pPr lvl="1"/>
            <a:endParaRPr lang="fr-FR" sz="3200" b="1" dirty="0">
              <a:solidFill>
                <a:srgbClr val="0070C0"/>
              </a:solidFill>
            </a:endParaRPr>
          </a:p>
          <a:p>
            <a:pPr lvl="1"/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Outils 3, 8, 9, 11, 13</a:t>
            </a:r>
          </a:p>
        </p:txBody>
      </p:sp>
    </p:spTree>
    <p:extLst>
      <p:ext uri="{BB962C8B-B14F-4D97-AF65-F5344CB8AC3E}">
        <p14:creationId xmlns:p14="http://schemas.microsoft.com/office/powerpoint/2010/main" val="2053531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7A77C62F-0764-468C-A29A-07E5E3C80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15" y="179274"/>
            <a:ext cx="6478588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3200" dirty="0">
                <a:solidFill>
                  <a:srgbClr val="004890"/>
                </a:solidFill>
                <a:latin typeface="+mj-lt"/>
                <a:ea typeface="+mj-ea"/>
                <a:cs typeface="+mj-cs"/>
              </a:rPr>
              <a:t>Objectifs opérationnels</a:t>
            </a:r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2DFD156C-B6CE-4727-9EF2-407D49009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" y="1408043"/>
            <a:ext cx="826935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fr-FR" altLang="fr-FR" sz="3200" dirty="0">
                <a:solidFill>
                  <a:srgbClr val="004890"/>
                </a:solidFill>
              </a:rPr>
              <a:t>Il s’agit :</a:t>
            </a:r>
          </a:p>
          <a:p>
            <a:pPr indent="0">
              <a:spcBef>
                <a:spcPct val="20000"/>
              </a:spcBef>
            </a:pPr>
            <a:r>
              <a:rPr lang="fr-FR" altLang="fr-FR" sz="3200" b="0" dirty="0">
                <a:solidFill>
                  <a:srgbClr val="004890"/>
                </a:solidFill>
              </a:rPr>
              <a:t>d’amener les équipes psychiatriques à organiser des </a:t>
            </a:r>
            <a:r>
              <a:rPr lang="fr-FR" altLang="fr-FR" sz="3200" dirty="0">
                <a:solidFill>
                  <a:srgbClr val="00B0F0"/>
                </a:solidFill>
              </a:rPr>
              <a:t>réunions régulières, pluriprofessionnelles</a:t>
            </a:r>
            <a:r>
              <a:rPr lang="fr-FR" altLang="fr-FR" sz="3200" b="0" dirty="0">
                <a:solidFill>
                  <a:srgbClr val="004890"/>
                </a:solidFill>
              </a:rPr>
              <a:t>, à distance de l’événement, pour réaliser une analyse approfondie </a:t>
            </a:r>
          </a:p>
          <a:p>
            <a:pPr indent="0">
              <a:spcBef>
                <a:spcPct val="20000"/>
              </a:spcBef>
            </a:pPr>
            <a:r>
              <a:rPr lang="fr-FR" altLang="fr-FR" sz="3200" dirty="0">
                <a:solidFill>
                  <a:srgbClr val="00B0F0"/>
                </a:solidFill>
              </a:rPr>
              <a:t>dans la perspective </a:t>
            </a:r>
            <a:r>
              <a:rPr lang="fr-FR" altLang="fr-FR" sz="3200" b="0" dirty="0">
                <a:solidFill>
                  <a:srgbClr val="004890"/>
                </a:solidFill>
              </a:rPr>
              <a:t>d’une action commune pour renforcer la qualité et la sécurité des soins</a:t>
            </a:r>
          </a:p>
        </p:txBody>
      </p:sp>
      <p:sp>
        <p:nvSpPr>
          <p:cNvPr id="4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7478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2D64D3A5-9FBF-40E1-A5CC-A8C16111D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2"/>
            <a:ext cx="8296275" cy="4872411"/>
          </a:xfrm>
          <a:noFill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fr-FR" altLang="fr-FR" dirty="0"/>
              <a:t>Un état d’esprit :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fr-FR" altLang="fr-FR" sz="2200" dirty="0">
                <a:solidFill>
                  <a:srgbClr val="00B0F0"/>
                </a:solidFill>
              </a:rPr>
              <a:t>approche système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fr-FR" altLang="fr-FR" sz="2200" dirty="0"/>
              <a:t>confidentialité, déconnexion de toute sanction, ou de tout jugement, c’est une démarche volontaire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fr-FR" altLang="fr-FR" sz="2200" dirty="0">
                <a:solidFill>
                  <a:srgbClr val="00B0F0"/>
                </a:solidFill>
              </a:rPr>
              <a:t>engagement des équipes de soins (médecins…)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fr-FR" altLang="fr-FR" sz="2200" dirty="0">
                <a:solidFill>
                  <a:srgbClr val="00B0F0"/>
                </a:solidFill>
              </a:rPr>
              <a:t>esprit d’observation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fr-FR" altLang="fr-FR" sz="2200" dirty="0">
                <a:solidFill>
                  <a:srgbClr val="00B0F0"/>
                </a:solidFill>
              </a:rPr>
              <a:t>Un règlement intérieur,</a:t>
            </a:r>
            <a:r>
              <a:rPr lang="fr-FR" altLang="fr-FR" sz="2200" dirty="0">
                <a:solidFill>
                  <a:srgbClr val="3333FF"/>
                </a:solidFill>
              </a:rPr>
              <a:t> </a:t>
            </a:r>
            <a:r>
              <a:rPr lang="fr-FR" altLang="fr-FR" sz="2200" dirty="0"/>
              <a:t>un animateur formé</a:t>
            </a:r>
          </a:p>
          <a:p>
            <a:endParaRPr lang="fr-FR" altLang="fr-FR" sz="2200" dirty="0">
              <a:solidFill>
                <a:srgbClr val="3333FF"/>
              </a:solidFill>
            </a:endParaRPr>
          </a:p>
          <a:p>
            <a:pPr algn="just">
              <a:buFontTx/>
              <a:buNone/>
            </a:pPr>
            <a:r>
              <a:rPr lang="fr-FR" altLang="fr-FR" sz="2200" dirty="0">
                <a:solidFill>
                  <a:srgbClr val="3333FF"/>
                </a:solidFill>
              </a:rPr>
              <a:t>	</a:t>
            </a:r>
            <a:r>
              <a:rPr lang="fr-FR" altLang="fr-FR" sz="2200" dirty="0">
                <a:solidFill>
                  <a:srgbClr val="00B0F0"/>
                </a:solidFill>
              </a:rPr>
              <a:t>« L’enquête sur un accident ou un incident a pour objectif fondamental la prévention de futurs accidents ou incidents. </a:t>
            </a:r>
            <a:r>
              <a:rPr lang="fr-FR" altLang="fr-FR" sz="2200" dirty="0"/>
              <a:t>Cette activité ne vise nullement à la détermination de fautes ou de responsabilités ».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A13393E8-4107-476E-ACD6-C1FFA8A0D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08" y="170703"/>
            <a:ext cx="6478588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3200" dirty="0">
                <a:solidFill>
                  <a:srgbClr val="004890"/>
                </a:solidFill>
                <a:latin typeface="+mj-lt"/>
                <a:ea typeface="+mj-ea"/>
                <a:cs typeface="+mj-cs"/>
              </a:rPr>
              <a:t>Les conditions de réussite </a:t>
            </a:r>
          </a:p>
        </p:txBody>
      </p:sp>
      <p:sp>
        <p:nvSpPr>
          <p:cNvPr id="4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130023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FEFD984A-2EAF-4574-A3C4-2D2A19F3E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910" y="1278835"/>
            <a:ext cx="8304212" cy="44958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4 temps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fr-FR" altLang="fr-FR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004890"/>
                </a:solidFill>
              </a:rPr>
              <a:t>Qu’est-il arrivé ? Présentation du cas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altLang="fr-FR" b="1" dirty="0">
              <a:solidFill>
                <a:srgbClr val="004890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004890"/>
                </a:solidFill>
              </a:rPr>
              <a:t>Comment cela est-il arrivé ? Identification du problème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altLang="fr-FR" b="1" dirty="0">
              <a:solidFill>
                <a:srgbClr val="004890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004890"/>
                </a:solidFill>
              </a:rPr>
              <a:t>Pourquoi cela est-il arrivé ? Recherche des causes profondes ou facteurs contributifs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altLang="fr-FR" b="1" dirty="0">
              <a:solidFill>
                <a:srgbClr val="004890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004890"/>
                </a:solidFill>
              </a:rPr>
              <a:t>Quelles actions mettre en œuvre 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r-FR" altLang="fr-FR" sz="1800" dirty="0">
              <a:solidFill>
                <a:srgbClr val="004890"/>
              </a:solidFill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3762B908-2D9A-4DB6-A0CD-2CA83D50D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15" y="179948"/>
            <a:ext cx="6478588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3200" dirty="0">
                <a:solidFill>
                  <a:srgbClr val="004890"/>
                </a:solidFill>
                <a:latin typeface="+mj-lt"/>
                <a:ea typeface="+mj-ea"/>
                <a:cs typeface="+mj-cs"/>
              </a:rPr>
              <a:t>Déroulé de l’analyse</a:t>
            </a:r>
          </a:p>
        </p:txBody>
      </p:sp>
      <p:sp>
        <p:nvSpPr>
          <p:cNvPr id="4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010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FEFD984A-2EAF-4574-A3C4-2D2A19F3E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910" y="1278835"/>
            <a:ext cx="8304212" cy="497853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fr-FR" dirty="0"/>
              <a:t>Intérêt de la méthode</a:t>
            </a:r>
            <a:endParaRPr lang="fr-FR" altLang="fr-FR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4890"/>
                </a:solidFill>
              </a:rPr>
              <a:t>Approche par les résultats,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4890"/>
                </a:solidFill>
              </a:rPr>
              <a:t>Pédagogie : « formation par l’erreur », transparence, cohésion de l’équipe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4890"/>
                </a:solidFill>
              </a:rPr>
              <a:t>Amélioration de la qualité et de la sécurité des soins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00B0F0"/>
                </a:solidFill>
              </a:rPr>
              <a:t>Un intérêt majeur en psychiatrie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r-FR" altLang="fr-FR" sz="1800" dirty="0"/>
          </a:p>
          <a:p>
            <a:pPr marL="0" indent="0">
              <a:lnSpc>
                <a:spcPct val="90000"/>
              </a:lnSpc>
              <a:buNone/>
            </a:pPr>
            <a:r>
              <a:rPr lang="fr-FR" altLang="fr-FR" dirty="0"/>
              <a:t>Transformer la culture des professionnels de santé</a:t>
            </a:r>
            <a:endParaRPr lang="fr-FR" altLang="fr-FR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4890"/>
                </a:solidFill>
              </a:rPr>
              <a:t>D’une culture de la faute, de la </a:t>
            </a:r>
            <a:r>
              <a:rPr lang="fr-FR" altLang="fr-FR" b="1" dirty="0">
                <a:solidFill>
                  <a:srgbClr val="004890"/>
                </a:solidFill>
              </a:rPr>
              <a:t>culpabilité</a:t>
            </a:r>
            <a:r>
              <a:rPr lang="fr-FR" altLang="fr-FR" dirty="0">
                <a:solidFill>
                  <a:srgbClr val="004890"/>
                </a:solidFill>
              </a:rPr>
              <a:t>, du secret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4890"/>
                </a:solidFill>
              </a:rPr>
              <a:t>vers une culture de la </a:t>
            </a:r>
            <a:r>
              <a:rPr lang="fr-FR" altLang="fr-FR" b="1" dirty="0">
                <a:solidFill>
                  <a:srgbClr val="00B0F0"/>
                </a:solidFill>
              </a:rPr>
              <a:t>responsabilité</a:t>
            </a:r>
            <a:r>
              <a:rPr lang="fr-FR" altLang="fr-FR" dirty="0">
                <a:solidFill>
                  <a:srgbClr val="004890"/>
                </a:solidFill>
              </a:rPr>
              <a:t>, de la prévention, de la transparence : gestion des risques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3762B908-2D9A-4DB6-A0CD-2CA83D50D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51" y="162018"/>
            <a:ext cx="6478588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3200" dirty="0">
                <a:solidFill>
                  <a:srgbClr val="004890"/>
                </a:solidFill>
                <a:latin typeface="+mj-lt"/>
                <a:ea typeface="+mj-ea"/>
                <a:cs typeface="+mj-cs"/>
              </a:rPr>
              <a:t>En conclusion </a:t>
            </a:r>
          </a:p>
        </p:txBody>
      </p:sp>
      <p:sp>
        <p:nvSpPr>
          <p:cNvPr id="4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1979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8962145-4FD3-4429-86ED-80E7AB38F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357" y="156881"/>
            <a:ext cx="7772400" cy="551329"/>
          </a:xfrm>
        </p:spPr>
        <p:txBody>
          <a:bodyPr/>
          <a:lstStyle/>
          <a:p>
            <a:r>
              <a:rPr lang="fr-FR" altLang="fr-FR" dirty="0"/>
              <a:t>Conclusions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4853838-C983-4293-AAD4-A9A38F6A5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2365" y="1344706"/>
            <a:ext cx="8060635" cy="4827494"/>
          </a:xfrm>
        </p:spPr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fr-FR" altLang="fr-FR" dirty="0">
                <a:sym typeface="Symbol" panose="05050102010706020507" pitchFamily="18" charset="2"/>
              </a:rPr>
              <a:t>RMM </a:t>
            </a:r>
            <a:r>
              <a:rPr lang="fr-FR" altLang="fr-FR" sz="3200" dirty="0">
                <a:sym typeface="Symbol" panose="05050102010706020507" pitchFamily="18" charset="2"/>
              </a:rPr>
              <a:t>= </a:t>
            </a:r>
            <a:r>
              <a:rPr lang="fr-FR" altLang="fr-FR" dirty="0">
                <a:sym typeface="Symbol" panose="05050102010706020507" pitchFamily="18" charset="2"/>
              </a:rPr>
              <a:t>gestion et </a:t>
            </a:r>
            <a:r>
              <a:rPr lang="fr-FR" altLang="fr-FR" dirty="0"/>
              <a:t>maîtrise des risques</a:t>
            </a:r>
            <a:r>
              <a:rPr lang="fr-FR" altLang="fr-FR" sz="2400" dirty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2400" dirty="0"/>
              <a:t>			 </a:t>
            </a:r>
            <a:r>
              <a:rPr lang="fr-FR" altLang="fr-FR" dirty="0"/>
              <a:t>outil performant</a:t>
            </a:r>
          </a:p>
          <a:p>
            <a:pPr marL="449263" lvl="2" indent="-44926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fr-FR" altLang="fr-FR" sz="2400" dirty="0">
                <a:solidFill>
                  <a:srgbClr val="004890"/>
                </a:solidFill>
              </a:rPr>
              <a:t>de progrès, avec meilleure compréhension des causes d’accidents</a:t>
            </a:r>
          </a:p>
          <a:p>
            <a:pPr marL="449263" lvl="1" indent="-44926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fr-FR" altLang="fr-FR" dirty="0">
                <a:solidFill>
                  <a:srgbClr val="004890"/>
                </a:solidFill>
              </a:rPr>
              <a:t>pédagogique, d’amélioration de la formation 	</a:t>
            </a:r>
          </a:p>
          <a:p>
            <a:pPr marL="449263" lvl="1" indent="-44926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fr-FR" altLang="fr-FR" dirty="0">
                <a:solidFill>
                  <a:srgbClr val="004890"/>
                </a:solidFill>
              </a:rPr>
              <a:t>d’harmonisation des pratiques de l’équipe </a:t>
            </a:r>
          </a:p>
          <a:p>
            <a:pPr marL="449263" lvl="1" indent="-44926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fr-FR" altLang="fr-FR" dirty="0">
                <a:solidFill>
                  <a:srgbClr val="004890"/>
                </a:solidFill>
              </a:rPr>
              <a:t>de cohésion entre différents professionnels</a:t>
            </a:r>
          </a:p>
          <a:p>
            <a:pPr marL="449263" lvl="1" indent="-449263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fr-FR" altLang="fr-FR" dirty="0">
                <a:solidFill>
                  <a:srgbClr val="004890"/>
                </a:solidFill>
              </a:rPr>
              <a:t>d’amélioration de la qualité des soins</a:t>
            </a:r>
          </a:p>
          <a:p>
            <a:pPr marL="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fr-FR" altLang="fr-FR" dirty="0">
                <a:solidFill>
                  <a:srgbClr val="004890"/>
                </a:solidFill>
              </a:rPr>
              <a:t>et…</a:t>
            </a:r>
          </a:p>
          <a:p>
            <a:pPr marL="3429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fr-FR" altLang="fr-FR" dirty="0">
                <a:solidFill>
                  <a:srgbClr val="004890"/>
                </a:solidFill>
              </a:rPr>
              <a:t> d’évaluation des pratiques professionnelles</a:t>
            </a:r>
          </a:p>
        </p:txBody>
      </p:sp>
      <p:sp>
        <p:nvSpPr>
          <p:cNvPr id="2" name="Flèche droite 1"/>
          <p:cNvSpPr/>
          <p:nvPr/>
        </p:nvSpPr>
        <p:spPr bwMode="auto">
          <a:xfrm>
            <a:off x="2164976" y="2026022"/>
            <a:ext cx="457200" cy="4034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222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FEAD01D-9FC2-4E1B-AE17-E08589D226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2970" y="89647"/>
            <a:ext cx="8286750" cy="762000"/>
          </a:xfrm>
        </p:spPr>
        <p:txBody>
          <a:bodyPr/>
          <a:lstStyle/>
          <a:p>
            <a:r>
              <a:rPr lang="fr-FR" altLang="fr-FR" dirty="0"/>
              <a:t>Perspectives : initier et diffuser la culture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EFB2C94-69B6-4F97-8F5E-7D4B9AB763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1556" y="1143000"/>
            <a:ext cx="8494713" cy="49688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dirty="0">
                <a:ea typeface="ＭＳ Ｐゴシック" charset="0"/>
              </a:rPr>
              <a:t>2 axes</a:t>
            </a:r>
          </a:p>
          <a:p>
            <a:pPr marL="381000" lvl="1" indent="0">
              <a:buFont typeface="Arial" panose="020B0604020202020204" pitchFamily="34" charset="0"/>
              <a:buNone/>
              <a:defRPr/>
            </a:pPr>
            <a:r>
              <a:rPr lang="fr-FR" sz="2000" b="1" dirty="0">
                <a:solidFill>
                  <a:srgbClr val="00B0F0"/>
                </a:solidFill>
                <a:ea typeface="ＭＳ Ｐゴシック" charset="0"/>
              </a:rPr>
              <a:t>La culture sécurité</a:t>
            </a:r>
          </a:p>
          <a:p>
            <a:pPr marL="381000" lvl="1" indent="0">
              <a:buFont typeface="Arial" panose="020B0604020202020204" pitchFamily="34" charset="0"/>
              <a:buNone/>
              <a:defRPr/>
            </a:pPr>
            <a:r>
              <a:rPr lang="fr-FR" sz="2000" b="1" dirty="0">
                <a:solidFill>
                  <a:srgbClr val="00B0F0"/>
                </a:solidFill>
                <a:ea typeface="ＭＳ Ｐゴシック" charset="0"/>
              </a:rPr>
              <a:t>L’approche RMM </a:t>
            </a:r>
            <a:r>
              <a:rPr lang="fr-FR" sz="2000" dirty="0">
                <a:solidFill>
                  <a:srgbClr val="004890"/>
                </a:solidFill>
                <a:ea typeface="ＭＳ Ｐゴシック" charset="0"/>
              </a:rPr>
              <a:t>centrée sur la pédagogie par l’erreur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2000" dirty="0">
              <a:solidFill>
                <a:srgbClr val="00B0F0"/>
              </a:solidFill>
              <a:ea typeface="ＭＳ Ｐゴシック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dirty="0">
                <a:ea typeface="ＭＳ Ｐゴシック" charset="0"/>
              </a:rPr>
              <a:t>1 préalable incontournable</a:t>
            </a:r>
          </a:p>
          <a:p>
            <a:pPr marL="381000" lvl="1" indent="0">
              <a:buFont typeface="Arial" panose="020B0604020202020204" pitchFamily="34" charset="0"/>
              <a:buNone/>
              <a:defRPr/>
            </a:pPr>
            <a:r>
              <a:rPr lang="fr-FR" sz="2000" b="1" dirty="0">
                <a:solidFill>
                  <a:srgbClr val="00B0F0"/>
                </a:solidFill>
                <a:ea typeface="ＭＳ Ｐゴシック" charset="0"/>
              </a:rPr>
              <a:t>La formation de formateurs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1100" dirty="0">
              <a:solidFill>
                <a:srgbClr val="00B0F0"/>
              </a:solidFill>
              <a:ea typeface="ＭＳ Ｐゴシック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dirty="0">
                <a:ea typeface="ＭＳ Ｐゴシック" charset="0"/>
              </a:rPr>
              <a:t>3 dispositifs complémentaires comme leviers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endParaRPr lang="fr-FR" sz="1050" dirty="0">
              <a:solidFill>
                <a:srgbClr val="00B0F0"/>
              </a:solidFill>
              <a:ea typeface="ＭＳ Ｐゴシック" charset="0"/>
            </a:endParaRPr>
          </a:p>
          <a:p>
            <a:pPr marL="723900" lvl="1" indent="-342900"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solidFill>
                  <a:srgbClr val="004890"/>
                </a:solidFill>
                <a:ea typeface="ＭＳ Ｐゴシック" charset="0"/>
              </a:rPr>
              <a:t>Valorisation par le </a:t>
            </a:r>
            <a:r>
              <a:rPr lang="fr-FR" sz="2000" b="1" dirty="0">
                <a:solidFill>
                  <a:srgbClr val="00B0F0"/>
                </a:solidFill>
                <a:ea typeface="ＭＳ Ｐゴシック" charset="0"/>
              </a:rPr>
              <a:t>DPC </a:t>
            </a:r>
            <a:r>
              <a:rPr lang="fr-FR" sz="2000" dirty="0">
                <a:solidFill>
                  <a:srgbClr val="284A8B"/>
                </a:solidFill>
                <a:ea typeface="ＭＳ Ｐゴシック" charset="0"/>
              </a:rPr>
              <a:t>; prise en compte dans la certification des établissements de santé</a:t>
            </a:r>
          </a:p>
          <a:p>
            <a:pPr marL="723900" lvl="1" indent="-342900"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solidFill>
                  <a:srgbClr val="284A8B"/>
                </a:solidFill>
                <a:ea typeface="ＭＳ Ｐゴシック" charset="0"/>
              </a:rPr>
              <a:t>La</a:t>
            </a:r>
            <a:r>
              <a:rPr lang="fr-FR" sz="2000" dirty="0">
                <a:solidFill>
                  <a:srgbClr val="0070C0"/>
                </a:solidFill>
                <a:ea typeface="ＭＳ Ｐゴシック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ea typeface="ＭＳ Ｐゴシック" charset="0"/>
              </a:rPr>
              <a:t>certification</a:t>
            </a:r>
            <a:r>
              <a:rPr lang="fr-FR" sz="2000" dirty="0">
                <a:solidFill>
                  <a:srgbClr val="0070C0"/>
                </a:solidFill>
                <a:ea typeface="ＭＳ Ｐゴシック" charset="0"/>
              </a:rPr>
              <a:t> </a:t>
            </a:r>
            <a:r>
              <a:rPr lang="fr-FR" sz="2000" dirty="0">
                <a:solidFill>
                  <a:srgbClr val="284A8B"/>
                </a:solidFill>
                <a:ea typeface="ＭＳ Ｐゴシック" charset="0"/>
              </a:rPr>
              <a:t>des établissements de santé</a:t>
            </a:r>
            <a:endParaRPr lang="fr-FR" sz="2000" dirty="0">
              <a:solidFill>
                <a:srgbClr val="00B050"/>
              </a:solidFill>
              <a:ea typeface="ＭＳ Ｐゴシック" charset="0"/>
            </a:endParaRPr>
          </a:p>
          <a:p>
            <a:pPr marL="723900" lvl="1" indent="-342900"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solidFill>
                  <a:srgbClr val="004890"/>
                </a:solidFill>
                <a:ea typeface="ＭＳ Ｐゴシック" charset="0"/>
              </a:rPr>
              <a:t>Une nécessité : </a:t>
            </a:r>
            <a:r>
              <a:rPr lang="fr-FR" sz="2000" b="1" dirty="0">
                <a:solidFill>
                  <a:srgbClr val="00B0F0"/>
                </a:solidFill>
                <a:ea typeface="ＭＳ Ｐゴシック" charset="0"/>
              </a:rPr>
              <a:t>préparer et initier les professionnels dès la formation initiale</a:t>
            </a:r>
          </a:p>
          <a:p>
            <a:pPr marL="666750" lvl="1" indent="-285750">
              <a:buFont typeface="Wingdings" pitchFamily="2" charset="2"/>
              <a:buChar char="q"/>
              <a:defRPr/>
            </a:pPr>
            <a:endParaRPr lang="fr-FR" sz="1400" b="0" dirty="0">
              <a:ea typeface="ＭＳ Ｐゴシック" charset="0"/>
            </a:endParaRPr>
          </a:p>
        </p:txBody>
      </p:sp>
      <p:sp>
        <p:nvSpPr>
          <p:cNvPr id="25604" name="Espace réservé du pied de page 5">
            <a:extLst>
              <a:ext uri="{FF2B5EF4-FFF2-40B4-BE49-F238E27FC236}">
                <a16:creationId xmlns:a16="http://schemas.microsoft.com/office/drawing/2014/main" id="{8DB00554-7FE8-45F2-B3BA-7BED24046902}"/>
              </a:ext>
            </a:extLst>
          </p:cNvPr>
          <p:cNvSpPr txBox="1">
            <a:spLocks noGrp="1"/>
          </p:cNvSpPr>
          <p:nvPr/>
        </p:nvSpPr>
        <p:spPr bwMode="auto">
          <a:xfrm>
            <a:off x="3419475" y="6524625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fr-FR" altLang="fr-FR" sz="120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37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714134-7CE6-48E5-90F8-0F7DEAF6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30" y="96371"/>
            <a:ext cx="8398565" cy="791135"/>
          </a:xfrm>
        </p:spPr>
        <p:txBody>
          <a:bodyPr/>
          <a:lstStyle/>
          <a:p>
            <a:r>
              <a:rPr lang="fr-FR" dirty="0"/>
              <a:t>Démarche d’analyse des incidents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C25277-C4CE-4909-9698-E916A24F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9DBF7-E18F-49C2-99F4-62B61CB371E1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9D3870-D845-48C1-9391-2D9978D9E420}"/>
              </a:ext>
            </a:extLst>
          </p:cNvPr>
          <p:cNvSpPr txBox="1"/>
          <p:nvPr/>
        </p:nvSpPr>
        <p:spPr>
          <a:xfrm>
            <a:off x="185532" y="2032553"/>
            <a:ext cx="86934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A quel moment ? </a:t>
            </a:r>
            <a:r>
              <a:rPr lang="fr-FR" sz="2800" b="1" dirty="0">
                <a:solidFill>
                  <a:srgbClr val="0070C0"/>
                </a:solidFill>
              </a:rPr>
              <a:t>A chaud, à froid, à distance ?</a:t>
            </a:r>
          </a:p>
          <a:p>
            <a:endParaRPr lang="fr-FR" sz="2800" b="1" dirty="0">
              <a:solidFill>
                <a:srgbClr val="C00000"/>
              </a:solidFill>
            </a:endParaRPr>
          </a:p>
          <a:p>
            <a:r>
              <a:rPr lang="fr-FR" sz="2800" b="1" dirty="0">
                <a:solidFill>
                  <a:srgbClr val="C00000"/>
                </a:solidFill>
              </a:rPr>
              <a:t>Reprise des évènements, avec qui ? </a:t>
            </a:r>
            <a:r>
              <a:rPr lang="fr-FR" sz="2800" b="1" dirty="0">
                <a:solidFill>
                  <a:srgbClr val="0070C0"/>
                </a:solidFill>
              </a:rPr>
              <a:t>Le patient, les autres patients, l’équipe, au niveau institutionnel…</a:t>
            </a:r>
          </a:p>
          <a:p>
            <a:endParaRPr lang="fr-FR" sz="3200" b="1" dirty="0">
              <a:solidFill>
                <a:srgbClr val="00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2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0900" y="136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7504" y="6416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  <a:t>[</a:t>
            </a:r>
            <a:r>
              <a:rPr kumimoji="0" lang="fr-FR" altLang="fr-FR" sz="8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  <a:t>1]</a:t>
            </a: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RMM : revue de mortalité et de morbidité. 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CREX : comité de retour d’expérience.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830158"/>
              </p:ext>
            </p:extLst>
          </p:nvPr>
        </p:nvGraphicFramePr>
        <p:xfrm>
          <a:off x="145604" y="260648"/>
          <a:ext cx="8856984" cy="62362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8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415"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Démarche après un incident ayant entraîné l’atteinte physique d’une personne</a:t>
                      </a:r>
                      <a:endParaRPr lang="fr-F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031" marR="62031" marT="0" marB="0" anchor="ctr">
                    <a:lnL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1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Prise en charge et soutien immédiats</a:t>
                      </a:r>
                    </a:p>
                  </a:txBody>
                  <a:tcPr marL="62031" marR="62031" marT="0" marB="0" anchor="ctr">
                    <a:lnL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prise en charge somatique et psychologique de la victime 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prise en charge psychiatrique de l'agresseur (prise en charge somatique si nécessaire)</a:t>
                      </a:r>
                    </a:p>
                  </a:txBody>
                  <a:tcPr marL="62031" marR="62031" marT="0" marB="0" anchor="ctr">
                    <a:lnL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22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Analyse situationnelle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« à chaud »</a:t>
                      </a:r>
                    </a:p>
                  </a:txBody>
                  <a:tcPr marL="62031" marR="62031" marT="0" marB="0" anchor="ctr">
                    <a:lnL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établissement des faits et première analyse avec l'équipe présente lors de l'incident 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présence du médecin en responsabilité ou du médecin de garde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transmission à l'équipe qui prendra le relais </a:t>
                      </a:r>
                    </a:p>
                  </a:txBody>
                  <a:tcPr marL="62031" marR="62031" marT="0" marB="0" anchor="ctr">
                    <a:lnL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4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Information de l'institution et des acteurs externes</a:t>
                      </a:r>
                    </a:p>
                  </a:txBody>
                  <a:tcPr marL="62031" marR="62031" marT="0" marB="0" anchor="ctr">
                    <a:lnL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information de la direction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déclaration d’événements indésirables liés au soin 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selon le cas et dans le cadre de la réglementation : information de la famille du patient, personne de confiance, proches, médecin du travail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 cas échéant, lien avec la police, la justice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déclarations dans le cadre réglementaire</a:t>
                      </a:r>
                    </a:p>
                  </a:txBody>
                  <a:tcPr marL="62031" marR="62031" marT="0" marB="0" anchor="ctr">
                    <a:lnL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385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2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Debriefing</a:t>
                      </a: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en équipe élargie et soutien des professionnels</a:t>
                      </a:r>
                    </a:p>
                  </a:txBody>
                  <a:tcPr marL="62031" marR="62031" marT="0" marB="0" anchor="ctr">
                    <a:lnL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dans les 72 heures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animation par un professionnel non impliqué dans l'incident (si possible psychologue ou un professionnel formé spécifiquement) 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soutien, restauration de relations thérapeutiques entre soignants et patients 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analyse des facteurs, conséquences, expression du ressenti 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lorsque la victime est un professionnel : entretien avec médecin responsable et cadre puis éventuellement psychologue du travail</a:t>
                      </a:r>
                    </a:p>
                  </a:txBody>
                  <a:tcPr marL="62031" marR="62031" marT="0" marB="0" anchor="ctr">
                    <a:lnL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2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Démarche vis-à-vis des patients</a:t>
                      </a:r>
                    </a:p>
                  </a:txBody>
                  <a:tcPr marL="62031" marR="62031" marT="0" marB="0" anchor="ctr">
                    <a:lnL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prise en charge individuelle des patients victimes, agresseurs et témoins. 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reprise lors de réunions patients - soignants régulières permettant d'évoquer la vie du service. Si nécessaire : entretiens collectifs (patients témoins) </a:t>
                      </a:r>
                    </a:p>
                  </a:txBody>
                  <a:tcPr marL="62031" marR="62031" marT="0" marB="0" anchor="ctr">
                    <a:lnL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145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Intégration dans une démarche institutionnelle</a:t>
                      </a:r>
                    </a:p>
                  </a:txBody>
                  <a:tcPr marL="62031" marR="62031" marT="0" marB="0" anchor="ctr">
                    <a:lnL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analyse approfondie des causes (AAC) et actions d’amélioration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méthodologie type RMM/CREX : analyse collective, rétrospective et systémique de l'événement  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autres exemples : groupe de suivi des actes de violence en lien avec les représentants des usagers, observatoire de la violence, séminaire </a:t>
                      </a:r>
                      <a:r>
                        <a:rPr lang="fr-FR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interétablissements</a:t>
                      </a: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permettant le partage d'expériences 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0C2577"/>
                        </a:buClr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mise en œuvre et suivi d’actions d'amélioration</a:t>
                      </a:r>
                    </a:p>
                  </a:txBody>
                  <a:tcPr marL="62031" marR="62031" marT="0" marB="0" anchor="ctr">
                    <a:lnL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82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" y="90015"/>
            <a:ext cx="906331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842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8"/>
            <a:ext cx="91440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31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08"/>
            <a:ext cx="9174676" cy="571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975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" y="188640"/>
            <a:ext cx="908884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975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9144001" cy="566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46506ACF-11A5-4C2F-89D6-731E6DFCB4A4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9524297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3017</TotalTime>
  <Words>711</Words>
  <Application>Microsoft Office PowerPoint</Application>
  <PresentationFormat>Affichage à l'écran (4:3)</PresentationFormat>
  <Paragraphs>138</Paragraphs>
  <Slides>25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Symbol</vt:lpstr>
      <vt:lpstr>Times New Roman</vt:lpstr>
      <vt:lpstr>Wingdings</vt:lpstr>
      <vt:lpstr>Nouvelle présentation</vt:lpstr>
      <vt:lpstr>Conception personnalisée</vt:lpstr>
      <vt:lpstr>ANFH - La Réunion – 16 novembre 2017</vt:lpstr>
      <vt:lpstr>ANFH - La Réunion – 16 novembre 2017</vt:lpstr>
      <vt:lpstr>Démarche d’analyse des incidents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ANFH - La Réunion – 16 novembre 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Perspectives : initier et diffuser la 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Quelles réponses graduées aux comportements violents en psychiatrie générale ? Du désamorçage à l’isolement - contention</dc:title>
  <dc:creator>Charles ALEZRAH</dc:creator>
  <cp:lastModifiedBy>Lafont marielle</cp:lastModifiedBy>
  <cp:revision>126</cp:revision>
  <dcterms:created xsi:type="dcterms:W3CDTF">2017-09-12T14:17:49Z</dcterms:created>
  <dcterms:modified xsi:type="dcterms:W3CDTF">2017-11-08T16:34:20Z</dcterms:modified>
</cp:coreProperties>
</file>