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61" r:id="rId4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4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BBC8E6-5E06-4443-AD2B-B3AA9CDE41A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3ADE9C5-2174-4A52-972A-C2BA386D11A9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 sz="1200" b="1" dirty="0" smtClean="0">
            <a:solidFill>
              <a:schemeClr val="tx1"/>
            </a:solidFill>
            <a:latin typeface="Futura"/>
          </a:endParaRPr>
        </a:p>
        <a:p>
          <a:endParaRPr lang="fr-FR" sz="1200" b="1" dirty="0" smtClean="0">
            <a:solidFill>
              <a:schemeClr val="tx1"/>
            </a:solidFill>
            <a:latin typeface="Futura"/>
          </a:endParaRPr>
        </a:p>
        <a:p>
          <a:endParaRPr lang="fr-FR" sz="1200" b="1" dirty="0" smtClean="0">
            <a:solidFill>
              <a:schemeClr val="tx1"/>
            </a:solidFill>
            <a:latin typeface="Futura"/>
          </a:endParaRPr>
        </a:p>
        <a:p>
          <a:endParaRPr lang="fr-FR" sz="1200" b="1" dirty="0" smtClean="0">
            <a:solidFill>
              <a:schemeClr val="tx1"/>
            </a:solidFill>
            <a:latin typeface="Futura"/>
          </a:endParaRPr>
        </a:p>
        <a:p>
          <a:endParaRPr lang="fr-FR" sz="1200" b="1" dirty="0" smtClean="0">
            <a:solidFill>
              <a:schemeClr val="bg1"/>
            </a:solidFill>
            <a:latin typeface="Futura"/>
          </a:endParaRPr>
        </a:p>
        <a:p>
          <a:r>
            <a:rPr lang="fr-FR" sz="1200" b="1" dirty="0" smtClean="0">
              <a:solidFill>
                <a:schemeClr val="bg1"/>
              </a:solidFill>
              <a:latin typeface="Futura"/>
            </a:rPr>
            <a:t>Enveloppe en 2017  </a:t>
          </a:r>
          <a:r>
            <a:rPr lang="fr-FR" sz="1200" dirty="0" smtClean="0">
              <a:solidFill>
                <a:schemeClr val="bg1"/>
              </a:solidFill>
              <a:latin typeface="Futura"/>
            </a:rPr>
            <a:t>: 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                                                         85 % de la cotisation 2,10 %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+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report du solde comptable 2016 disponible, à hauteur des Accords sur Recettes Futures (ARF) N++</a:t>
          </a:r>
        </a:p>
        <a:p>
          <a:endParaRPr lang="fr-FR" sz="1200" dirty="0" smtClean="0">
            <a:solidFill>
              <a:schemeClr val="tx1"/>
            </a:solidFill>
            <a:latin typeface="Futura"/>
          </a:endParaRPr>
        </a:p>
        <a:p>
          <a:endParaRPr lang="fr-FR" sz="1200" dirty="0" smtClean="0">
            <a:latin typeface="Futura"/>
          </a:endParaRPr>
        </a:p>
        <a:p>
          <a:endParaRPr lang="fr-FR" sz="1200" dirty="0" smtClean="0">
            <a:latin typeface="Futura"/>
          </a:endParaRPr>
        </a:p>
        <a:p>
          <a:endParaRPr lang="fr-FR" sz="1200" dirty="0" smtClean="0">
            <a:latin typeface="Futura"/>
          </a:endParaRPr>
        </a:p>
        <a:p>
          <a:endParaRPr lang="fr-FR" sz="1200" dirty="0" smtClean="0">
            <a:latin typeface="Futura"/>
          </a:endParaRPr>
        </a:p>
      </dgm:t>
    </dgm:pt>
    <dgm:pt modelId="{416EDDE5-7BC7-4C67-99FE-453CD4E6A346}" type="parTrans" cxnId="{25CA125B-6D10-4F6A-B6B8-70C3323126A9}">
      <dgm:prSet/>
      <dgm:spPr/>
      <dgm:t>
        <a:bodyPr/>
        <a:lstStyle/>
        <a:p>
          <a:endParaRPr lang="fr-FR"/>
        </a:p>
      </dgm:t>
    </dgm:pt>
    <dgm:pt modelId="{06D6E908-C985-4809-95C2-EA35588CEC29}" type="sibTrans" cxnId="{25CA125B-6D10-4F6A-B6B8-70C3323126A9}">
      <dgm:prSet/>
      <dgm:spPr/>
      <dgm:t>
        <a:bodyPr/>
        <a:lstStyle/>
        <a:p>
          <a:endParaRPr lang="fr-FR"/>
        </a:p>
      </dgm:t>
    </dgm:pt>
    <dgm:pt modelId="{279E76E2-91D1-4A38-98F3-FFA6A41E992C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 sz="1200" b="1" dirty="0" smtClean="0">
            <a:solidFill>
              <a:schemeClr val="bg1"/>
            </a:solidFill>
            <a:latin typeface="Futura"/>
          </a:endParaRPr>
        </a:p>
        <a:p>
          <a:r>
            <a:rPr lang="fr-FR" sz="1200" b="1" dirty="0" smtClean="0">
              <a:solidFill>
                <a:schemeClr val="bg1"/>
              </a:solidFill>
              <a:latin typeface="Futura"/>
            </a:rPr>
            <a:t>Enveloppe à partir de 2019 : </a:t>
          </a:r>
        </a:p>
        <a:p>
          <a:endParaRPr lang="fr-FR" sz="1200" dirty="0" smtClean="0">
            <a:solidFill>
              <a:schemeClr val="tx1"/>
            </a:solidFill>
            <a:latin typeface="Futura"/>
          </a:endParaRP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85 % de la cotisation 2,10 %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+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report du solde comptable N-1  disponible, à hauteur des ARF N + 1</a:t>
          </a:r>
          <a:endParaRPr lang="fr-FR" sz="1200" dirty="0">
            <a:latin typeface="+mj-lt"/>
          </a:endParaRPr>
        </a:p>
      </dgm:t>
    </dgm:pt>
    <dgm:pt modelId="{6419DC55-97AD-4E3A-A308-6386C16906B4}" type="parTrans" cxnId="{0CB3441B-8D0A-4C8A-9CC8-FDCB589D802C}">
      <dgm:prSet/>
      <dgm:spPr/>
      <dgm:t>
        <a:bodyPr/>
        <a:lstStyle/>
        <a:p>
          <a:endParaRPr lang="fr-FR"/>
        </a:p>
      </dgm:t>
    </dgm:pt>
    <dgm:pt modelId="{1A64037E-186E-43F5-9A8F-B0DE2D381714}" type="sibTrans" cxnId="{0CB3441B-8D0A-4C8A-9CC8-FDCB589D802C}">
      <dgm:prSet/>
      <dgm:spPr/>
      <dgm:t>
        <a:bodyPr/>
        <a:lstStyle/>
        <a:p>
          <a:endParaRPr lang="fr-FR"/>
        </a:p>
      </dgm:t>
    </dgm:pt>
    <dgm:pt modelId="{100D0854-FB92-4397-8E67-A772D47CAF31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indent="0"/>
          <a:r>
            <a:rPr lang="fr-FR" sz="1200" b="1" dirty="0" smtClean="0">
              <a:solidFill>
                <a:schemeClr val="bg1"/>
              </a:solidFill>
              <a:latin typeface="Futura"/>
            </a:rPr>
            <a:t>Enveloppe en 2018: </a:t>
          </a:r>
        </a:p>
        <a:p>
          <a:endParaRPr lang="fr-FR" sz="1200" dirty="0" smtClean="0">
            <a:solidFill>
              <a:schemeClr val="tx1"/>
            </a:solidFill>
            <a:latin typeface="Futura"/>
          </a:endParaRPr>
        </a:p>
        <a:p>
          <a:pPr marL="0" indent="0"/>
          <a:r>
            <a:rPr lang="fr-FR" sz="1200" dirty="0" smtClean="0">
              <a:solidFill>
                <a:schemeClr val="tx1"/>
              </a:solidFill>
              <a:latin typeface="Futura"/>
            </a:rPr>
            <a:t>85 % de la cotisation 2,10 %</a:t>
          </a:r>
        </a:p>
        <a:p>
          <a:pPr marL="0" indent="0"/>
          <a:r>
            <a:rPr lang="fr-FR" sz="1200" dirty="0" smtClean="0">
              <a:solidFill>
                <a:schemeClr val="tx1"/>
              </a:solidFill>
              <a:latin typeface="Futura"/>
            </a:rPr>
            <a:t>+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report du solde comptable 2017 disponible, à hauteur des ARF 2018</a:t>
          </a:r>
          <a:endParaRPr lang="fr-FR" sz="1200" dirty="0" smtClean="0">
            <a:latin typeface="+mj-lt"/>
          </a:endParaRPr>
        </a:p>
        <a:p>
          <a:endParaRPr lang="fr-FR" sz="1200" dirty="0">
            <a:latin typeface="+mj-lt"/>
          </a:endParaRPr>
        </a:p>
      </dgm:t>
    </dgm:pt>
    <dgm:pt modelId="{923A0D06-E17B-483A-8C42-D1458156240C}" type="sibTrans" cxnId="{60FF74E2-DFFA-4AE8-B341-C7DE64C5141F}">
      <dgm:prSet/>
      <dgm:spPr/>
      <dgm:t>
        <a:bodyPr/>
        <a:lstStyle/>
        <a:p>
          <a:endParaRPr lang="fr-FR"/>
        </a:p>
      </dgm:t>
    </dgm:pt>
    <dgm:pt modelId="{7EC14799-E841-4EB8-95CC-289F0C2111B1}" type="parTrans" cxnId="{60FF74E2-DFFA-4AE8-B341-C7DE64C5141F}">
      <dgm:prSet/>
      <dgm:spPr/>
      <dgm:t>
        <a:bodyPr/>
        <a:lstStyle/>
        <a:p>
          <a:endParaRPr lang="fr-FR"/>
        </a:p>
      </dgm:t>
    </dgm:pt>
    <dgm:pt modelId="{A05EA78E-EC73-4F09-B4BF-6B3B9CC461A6}" type="pres">
      <dgm:prSet presAssocID="{99BBC8E6-5E06-4443-AD2B-B3AA9CDE41A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2E94422-76A6-4EF0-B8ED-1D619962C239}" type="pres">
      <dgm:prSet presAssocID="{23ADE9C5-2174-4A52-972A-C2BA386D11A9}" presName="node" presStyleLbl="node1" presStyleIdx="0" presStyleCnt="3" custAng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5289D9-182F-420E-ABDF-34D342919815}" type="pres">
      <dgm:prSet presAssocID="{06D6E908-C985-4809-95C2-EA35588CEC29}" presName="sibTrans" presStyleCnt="0"/>
      <dgm:spPr/>
    </dgm:pt>
    <dgm:pt modelId="{0D22B1E9-B603-4F8D-8F6E-3C7CF4DA967B}" type="pres">
      <dgm:prSet presAssocID="{100D0854-FB92-4397-8E67-A772D47CAF31}" presName="node" presStyleLbl="node1" presStyleIdx="1" presStyleCnt="3" custScaleX="10220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8D1C03-1E1B-4A75-99FE-AC5CD5F680FE}" type="pres">
      <dgm:prSet presAssocID="{923A0D06-E17B-483A-8C42-D1458156240C}" presName="sibTrans" presStyleCnt="0"/>
      <dgm:spPr/>
    </dgm:pt>
    <dgm:pt modelId="{2BC04CFD-A4B9-4569-90E1-18C6A905207D}" type="pres">
      <dgm:prSet presAssocID="{279E76E2-91D1-4A38-98F3-FFA6A41E992C}" presName="node" presStyleLbl="node1" presStyleIdx="2" presStyleCnt="3" custScaleX="1056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C404DC3-AEB6-4728-BAD5-CC086C8C3561}" type="presOf" srcId="{23ADE9C5-2174-4A52-972A-C2BA386D11A9}" destId="{72E94422-76A6-4EF0-B8ED-1D619962C239}" srcOrd="0" destOrd="0" presId="urn:microsoft.com/office/officeart/2005/8/layout/hList6"/>
    <dgm:cxn modelId="{76069D1B-4FEB-4589-8935-C7E90AD96D67}" type="presOf" srcId="{279E76E2-91D1-4A38-98F3-FFA6A41E992C}" destId="{2BC04CFD-A4B9-4569-90E1-18C6A905207D}" srcOrd="0" destOrd="0" presId="urn:microsoft.com/office/officeart/2005/8/layout/hList6"/>
    <dgm:cxn modelId="{C51E5132-93AC-4901-8915-5678ECB62AE5}" type="presOf" srcId="{100D0854-FB92-4397-8E67-A772D47CAF31}" destId="{0D22B1E9-B603-4F8D-8F6E-3C7CF4DA967B}" srcOrd="0" destOrd="0" presId="urn:microsoft.com/office/officeart/2005/8/layout/hList6"/>
    <dgm:cxn modelId="{4A504CC4-6327-4FC5-ADF7-A7A662025251}" type="presOf" srcId="{99BBC8E6-5E06-4443-AD2B-B3AA9CDE41A7}" destId="{A05EA78E-EC73-4F09-B4BF-6B3B9CC461A6}" srcOrd="0" destOrd="0" presId="urn:microsoft.com/office/officeart/2005/8/layout/hList6"/>
    <dgm:cxn modelId="{25CA125B-6D10-4F6A-B6B8-70C3323126A9}" srcId="{99BBC8E6-5E06-4443-AD2B-B3AA9CDE41A7}" destId="{23ADE9C5-2174-4A52-972A-C2BA386D11A9}" srcOrd="0" destOrd="0" parTransId="{416EDDE5-7BC7-4C67-99FE-453CD4E6A346}" sibTransId="{06D6E908-C985-4809-95C2-EA35588CEC29}"/>
    <dgm:cxn modelId="{0CB3441B-8D0A-4C8A-9CC8-FDCB589D802C}" srcId="{99BBC8E6-5E06-4443-AD2B-B3AA9CDE41A7}" destId="{279E76E2-91D1-4A38-98F3-FFA6A41E992C}" srcOrd="2" destOrd="0" parTransId="{6419DC55-97AD-4E3A-A308-6386C16906B4}" sibTransId="{1A64037E-186E-43F5-9A8F-B0DE2D381714}"/>
    <dgm:cxn modelId="{60FF74E2-DFFA-4AE8-B341-C7DE64C5141F}" srcId="{99BBC8E6-5E06-4443-AD2B-B3AA9CDE41A7}" destId="{100D0854-FB92-4397-8E67-A772D47CAF31}" srcOrd="1" destOrd="0" parTransId="{7EC14799-E841-4EB8-95CC-289F0C2111B1}" sibTransId="{923A0D06-E17B-483A-8C42-D1458156240C}"/>
    <dgm:cxn modelId="{5BBB4658-49CA-448E-8126-E33120CB7E74}" type="presParOf" srcId="{A05EA78E-EC73-4F09-B4BF-6B3B9CC461A6}" destId="{72E94422-76A6-4EF0-B8ED-1D619962C239}" srcOrd="0" destOrd="0" presId="urn:microsoft.com/office/officeart/2005/8/layout/hList6"/>
    <dgm:cxn modelId="{8AFB8C98-9FCB-4B94-8791-8F0A0CE45801}" type="presParOf" srcId="{A05EA78E-EC73-4F09-B4BF-6B3B9CC461A6}" destId="{095289D9-182F-420E-ABDF-34D342919815}" srcOrd="1" destOrd="0" presId="urn:microsoft.com/office/officeart/2005/8/layout/hList6"/>
    <dgm:cxn modelId="{497CBD14-6BC2-40FB-A048-FE44618B0995}" type="presParOf" srcId="{A05EA78E-EC73-4F09-B4BF-6B3B9CC461A6}" destId="{0D22B1E9-B603-4F8D-8F6E-3C7CF4DA967B}" srcOrd="2" destOrd="0" presId="urn:microsoft.com/office/officeart/2005/8/layout/hList6"/>
    <dgm:cxn modelId="{1CC7AFEF-A49F-4A9C-BE10-BA000A262E10}" type="presParOf" srcId="{A05EA78E-EC73-4F09-B4BF-6B3B9CC461A6}" destId="{828D1C03-1E1B-4A75-99FE-AC5CD5F680FE}" srcOrd="3" destOrd="0" presId="urn:microsoft.com/office/officeart/2005/8/layout/hList6"/>
    <dgm:cxn modelId="{9490CE8A-327B-4208-89FC-9BA32292565F}" type="presParOf" srcId="{A05EA78E-EC73-4F09-B4BF-6B3B9CC461A6}" destId="{2BC04CFD-A4B9-4569-90E1-18C6A905207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BBC8E6-5E06-4443-AD2B-B3AA9CDE41A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3ADE9C5-2174-4A52-972A-C2BA386D11A9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 sz="1200" b="1" dirty="0" smtClean="0">
            <a:solidFill>
              <a:schemeClr val="tx1"/>
            </a:solidFill>
            <a:latin typeface="Futura"/>
          </a:endParaRPr>
        </a:p>
        <a:p>
          <a:endParaRPr lang="fr-FR" sz="1200" b="1" dirty="0" smtClean="0">
            <a:solidFill>
              <a:schemeClr val="tx1"/>
            </a:solidFill>
            <a:latin typeface="Futura"/>
          </a:endParaRPr>
        </a:p>
        <a:p>
          <a:endParaRPr lang="fr-FR" sz="1200" b="1" dirty="0" smtClean="0">
            <a:solidFill>
              <a:schemeClr val="tx1"/>
            </a:solidFill>
            <a:latin typeface="Futura"/>
          </a:endParaRPr>
        </a:p>
        <a:p>
          <a:r>
            <a:rPr lang="fr-FR" sz="1200" b="1" dirty="0" smtClean="0">
              <a:solidFill>
                <a:schemeClr val="bg1"/>
              </a:solidFill>
              <a:latin typeface="Futura"/>
            </a:rPr>
            <a:t>Enveloppe en 2017 </a:t>
          </a:r>
        </a:p>
        <a:p>
          <a:r>
            <a:rPr lang="fr-FR" sz="1200" b="1" dirty="0" smtClean="0">
              <a:solidFill>
                <a:schemeClr val="bg1"/>
              </a:solidFill>
              <a:latin typeface="Futura"/>
            </a:rPr>
            <a:t> </a:t>
          </a:r>
          <a:r>
            <a:rPr lang="fr-FR" sz="1200" dirty="0" smtClean="0">
              <a:solidFill>
                <a:schemeClr val="bg1"/>
              </a:solidFill>
              <a:latin typeface="Futura"/>
            </a:rPr>
            <a:t>: 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report de la totalité du solde comptable 2016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+                                                         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95 % de la cotisation DPCM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+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abondement taxe pharmaceutique</a:t>
          </a:r>
        </a:p>
        <a:p>
          <a:endParaRPr lang="fr-FR" sz="1200" dirty="0" smtClean="0">
            <a:latin typeface="Futura"/>
          </a:endParaRPr>
        </a:p>
        <a:p>
          <a:endParaRPr lang="fr-FR" sz="1200" dirty="0" smtClean="0">
            <a:latin typeface="Futura"/>
          </a:endParaRPr>
        </a:p>
        <a:p>
          <a:endParaRPr lang="fr-FR" sz="1200" dirty="0" smtClean="0">
            <a:latin typeface="Futura"/>
          </a:endParaRPr>
        </a:p>
      </dgm:t>
    </dgm:pt>
    <dgm:pt modelId="{416EDDE5-7BC7-4C67-99FE-453CD4E6A346}" type="parTrans" cxnId="{25CA125B-6D10-4F6A-B6B8-70C3323126A9}">
      <dgm:prSet/>
      <dgm:spPr/>
      <dgm:t>
        <a:bodyPr/>
        <a:lstStyle/>
        <a:p>
          <a:endParaRPr lang="fr-FR"/>
        </a:p>
      </dgm:t>
    </dgm:pt>
    <dgm:pt modelId="{06D6E908-C985-4809-95C2-EA35588CEC29}" type="sibTrans" cxnId="{25CA125B-6D10-4F6A-B6B8-70C3323126A9}">
      <dgm:prSet/>
      <dgm:spPr/>
      <dgm:t>
        <a:bodyPr/>
        <a:lstStyle/>
        <a:p>
          <a:endParaRPr lang="fr-FR"/>
        </a:p>
      </dgm:t>
    </dgm:pt>
    <dgm:pt modelId="{279E76E2-91D1-4A38-98F3-FFA6A41E992C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bg1"/>
              </a:solidFill>
              <a:latin typeface="Futura"/>
            </a:rPr>
            <a:t>Enveloppe à partir de 2019, sauf éventuelle évolution en fonction des travaux du groupe de travail national : 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report du  solde comptable à hauteur de la valeur de 2 ans de cotisations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+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95 de la cotisation %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+</a:t>
          </a:r>
        </a:p>
        <a:p>
          <a:r>
            <a:rPr lang="fr-FR" sz="1200" dirty="0" smtClean="0">
              <a:solidFill>
                <a:schemeClr val="tx1"/>
              </a:solidFill>
              <a:latin typeface="Futura"/>
            </a:rPr>
            <a:t>abondement taxe pharmaceutique</a:t>
          </a:r>
        </a:p>
        <a:p>
          <a:endParaRPr lang="fr-FR" sz="1200" dirty="0">
            <a:latin typeface="+mj-lt"/>
          </a:endParaRPr>
        </a:p>
      </dgm:t>
    </dgm:pt>
    <dgm:pt modelId="{6419DC55-97AD-4E3A-A308-6386C16906B4}" type="parTrans" cxnId="{0CB3441B-8D0A-4C8A-9CC8-FDCB589D802C}">
      <dgm:prSet/>
      <dgm:spPr/>
      <dgm:t>
        <a:bodyPr/>
        <a:lstStyle/>
        <a:p>
          <a:endParaRPr lang="fr-FR"/>
        </a:p>
      </dgm:t>
    </dgm:pt>
    <dgm:pt modelId="{1A64037E-186E-43F5-9A8F-B0DE2D381714}" type="sibTrans" cxnId="{0CB3441B-8D0A-4C8A-9CC8-FDCB589D802C}">
      <dgm:prSet/>
      <dgm:spPr/>
      <dgm:t>
        <a:bodyPr/>
        <a:lstStyle/>
        <a:p>
          <a:endParaRPr lang="fr-FR"/>
        </a:p>
      </dgm:t>
    </dgm:pt>
    <dgm:pt modelId="{100D0854-FB92-4397-8E67-A772D47CAF31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indent="0" algn="ctr"/>
          <a:r>
            <a:rPr lang="fr-FR" sz="1200" b="1" dirty="0" smtClean="0">
              <a:solidFill>
                <a:schemeClr val="bg1"/>
              </a:solidFill>
              <a:latin typeface="Futura"/>
            </a:rPr>
            <a:t>Enveloppe en 2018 : </a:t>
          </a:r>
        </a:p>
        <a:p>
          <a:pPr marL="0" indent="0" algn="ctr"/>
          <a:endParaRPr lang="fr-FR" sz="1200" b="1" dirty="0" smtClean="0">
            <a:solidFill>
              <a:schemeClr val="bg1"/>
            </a:solidFill>
            <a:latin typeface="Futura"/>
          </a:endParaRPr>
        </a:p>
        <a:p>
          <a:pPr marL="0" indent="0" algn="ctr"/>
          <a:r>
            <a:rPr lang="fr-FR" sz="1200" dirty="0" smtClean="0">
              <a:solidFill>
                <a:schemeClr val="tx1"/>
              </a:solidFill>
              <a:latin typeface="Futura"/>
            </a:rPr>
            <a:t>participation à la ponction de 4,7 M€ au prorata du solde au 31/12/2017 pour tous les établissements adhérents</a:t>
          </a:r>
        </a:p>
        <a:p>
          <a:pPr marL="0" indent="0" algn="ctr"/>
          <a:r>
            <a:rPr lang="fr-FR" sz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marL="0" indent="0" algn="ctr"/>
          <a:r>
            <a:rPr lang="fr-FR" sz="1200" dirty="0" smtClean="0">
              <a:solidFill>
                <a:schemeClr val="tx1"/>
              </a:solidFill>
              <a:latin typeface="Futura"/>
            </a:rPr>
            <a:t>report du nouveau solde comptable jusqu’à l’équivalent de 2 années de cotisations</a:t>
          </a:r>
        </a:p>
        <a:p>
          <a:pPr marL="0" indent="0" algn="ctr"/>
          <a:r>
            <a:rPr lang="fr-FR" sz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marL="0" indent="0" algn="l"/>
          <a:r>
            <a:rPr lang="fr-FR" sz="1200" dirty="0" smtClean="0">
              <a:solidFill>
                <a:schemeClr val="tx1"/>
              </a:solidFill>
              <a:latin typeface="Futura"/>
            </a:rPr>
            <a:t> 	95 % de la cotisation DPCM</a:t>
          </a:r>
        </a:p>
        <a:p>
          <a:pPr marL="0" indent="0" algn="ctr"/>
          <a:r>
            <a:rPr lang="fr-FR" sz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marL="0" indent="0" algn="ctr"/>
          <a:r>
            <a:rPr lang="fr-FR" sz="1200" dirty="0" smtClean="0">
              <a:solidFill>
                <a:schemeClr val="tx1"/>
              </a:solidFill>
              <a:latin typeface="Futura"/>
            </a:rPr>
            <a:t>abondement taxe pharmaceutique</a:t>
          </a:r>
        </a:p>
      </dgm:t>
    </dgm:pt>
    <dgm:pt modelId="{923A0D06-E17B-483A-8C42-D1458156240C}" type="sibTrans" cxnId="{60FF74E2-DFFA-4AE8-B341-C7DE64C5141F}">
      <dgm:prSet/>
      <dgm:spPr/>
      <dgm:t>
        <a:bodyPr/>
        <a:lstStyle/>
        <a:p>
          <a:endParaRPr lang="fr-FR"/>
        </a:p>
      </dgm:t>
    </dgm:pt>
    <dgm:pt modelId="{7EC14799-E841-4EB8-95CC-289F0C2111B1}" type="parTrans" cxnId="{60FF74E2-DFFA-4AE8-B341-C7DE64C5141F}">
      <dgm:prSet/>
      <dgm:spPr/>
      <dgm:t>
        <a:bodyPr/>
        <a:lstStyle/>
        <a:p>
          <a:endParaRPr lang="fr-FR"/>
        </a:p>
      </dgm:t>
    </dgm:pt>
    <dgm:pt modelId="{A05EA78E-EC73-4F09-B4BF-6B3B9CC461A6}" type="pres">
      <dgm:prSet presAssocID="{99BBC8E6-5E06-4443-AD2B-B3AA9CDE41A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2E94422-76A6-4EF0-B8ED-1D619962C239}" type="pres">
      <dgm:prSet presAssocID="{23ADE9C5-2174-4A52-972A-C2BA386D11A9}" presName="node" presStyleLbl="node1" presStyleIdx="0" presStyleCnt="3" custAng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5289D9-182F-420E-ABDF-34D342919815}" type="pres">
      <dgm:prSet presAssocID="{06D6E908-C985-4809-95C2-EA35588CEC29}" presName="sibTrans" presStyleCnt="0"/>
      <dgm:spPr/>
    </dgm:pt>
    <dgm:pt modelId="{0D22B1E9-B603-4F8D-8F6E-3C7CF4DA967B}" type="pres">
      <dgm:prSet presAssocID="{100D0854-FB92-4397-8E67-A772D47CAF31}" presName="node" presStyleLbl="node1" presStyleIdx="1" presStyleCnt="3" custScaleX="12267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8D1C03-1E1B-4A75-99FE-AC5CD5F680FE}" type="pres">
      <dgm:prSet presAssocID="{923A0D06-E17B-483A-8C42-D1458156240C}" presName="sibTrans" presStyleCnt="0"/>
      <dgm:spPr/>
    </dgm:pt>
    <dgm:pt modelId="{2BC04CFD-A4B9-4569-90E1-18C6A905207D}" type="pres">
      <dgm:prSet presAssocID="{279E76E2-91D1-4A38-98F3-FFA6A41E992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921DC6-106F-4BA3-BA33-14FA197BFF8A}" type="presOf" srcId="{99BBC8E6-5E06-4443-AD2B-B3AA9CDE41A7}" destId="{A05EA78E-EC73-4F09-B4BF-6B3B9CC461A6}" srcOrd="0" destOrd="0" presId="urn:microsoft.com/office/officeart/2005/8/layout/hList6"/>
    <dgm:cxn modelId="{9D469730-41E8-4781-9E8E-DD9532AEE716}" type="presOf" srcId="{279E76E2-91D1-4A38-98F3-FFA6A41E992C}" destId="{2BC04CFD-A4B9-4569-90E1-18C6A905207D}" srcOrd="0" destOrd="0" presId="urn:microsoft.com/office/officeart/2005/8/layout/hList6"/>
    <dgm:cxn modelId="{D271A463-BAC8-4B54-AB54-E8D15E83450F}" type="presOf" srcId="{100D0854-FB92-4397-8E67-A772D47CAF31}" destId="{0D22B1E9-B603-4F8D-8F6E-3C7CF4DA967B}" srcOrd="0" destOrd="0" presId="urn:microsoft.com/office/officeart/2005/8/layout/hList6"/>
    <dgm:cxn modelId="{8FFD0120-0E75-47F3-B93E-01CB6546C2D1}" type="presOf" srcId="{23ADE9C5-2174-4A52-972A-C2BA386D11A9}" destId="{72E94422-76A6-4EF0-B8ED-1D619962C239}" srcOrd="0" destOrd="0" presId="urn:microsoft.com/office/officeart/2005/8/layout/hList6"/>
    <dgm:cxn modelId="{25CA125B-6D10-4F6A-B6B8-70C3323126A9}" srcId="{99BBC8E6-5E06-4443-AD2B-B3AA9CDE41A7}" destId="{23ADE9C5-2174-4A52-972A-C2BA386D11A9}" srcOrd="0" destOrd="0" parTransId="{416EDDE5-7BC7-4C67-99FE-453CD4E6A346}" sibTransId="{06D6E908-C985-4809-95C2-EA35588CEC29}"/>
    <dgm:cxn modelId="{0CB3441B-8D0A-4C8A-9CC8-FDCB589D802C}" srcId="{99BBC8E6-5E06-4443-AD2B-B3AA9CDE41A7}" destId="{279E76E2-91D1-4A38-98F3-FFA6A41E992C}" srcOrd="2" destOrd="0" parTransId="{6419DC55-97AD-4E3A-A308-6386C16906B4}" sibTransId="{1A64037E-186E-43F5-9A8F-B0DE2D381714}"/>
    <dgm:cxn modelId="{60FF74E2-DFFA-4AE8-B341-C7DE64C5141F}" srcId="{99BBC8E6-5E06-4443-AD2B-B3AA9CDE41A7}" destId="{100D0854-FB92-4397-8E67-A772D47CAF31}" srcOrd="1" destOrd="0" parTransId="{7EC14799-E841-4EB8-95CC-289F0C2111B1}" sibTransId="{923A0D06-E17B-483A-8C42-D1458156240C}"/>
    <dgm:cxn modelId="{2A70059A-ED64-481E-B74E-E818541442F7}" type="presParOf" srcId="{A05EA78E-EC73-4F09-B4BF-6B3B9CC461A6}" destId="{72E94422-76A6-4EF0-B8ED-1D619962C239}" srcOrd="0" destOrd="0" presId="urn:microsoft.com/office/officeart/2005/8/layout/hList6"/>
    <dgm:cxn modelId="{8C95FBAA-CC0F-4C94-A2A1-CE53F7802464}" type="presParOf" srcId="{A05EA78E-EC73-4F09-B4BF-6B3B9CC461A6}" destId="{095289D9-182F-420E-ABDF-34D342919815}" srcOrd="1" destOrd="0" presId="urn:microsoft.com/office/officeart/2005/8/layout/hList6"/>
    <dgm:cxn modelId="{3E8949BE-35EA-4E81-BAD2-91ED27B96309}" type="presParOf" srcId="{A05EA78E-EC73-4F09-B4BF-6B3B9CC461A6}" destId="{0D22B1E9-B603-4F8D-8F6E-3C7CF4DA967B}" srcOrd="2" destOrd="0" presId="urn:microsoft.com/office/officeart/2005/8/layout/hList6"/>
    <dgm:cxn modelId="{CC5C00E5-5336-4E88-A482-7A9FA1781A66}" type="presParOf" srcId="{A05EA78E-EC73-4F09-B4BF-6B3B9CC461A6}" destId="{828D1C03-1E1B-4A75-99FE-AC5CD5F680FE}" srcOrd="3" destOrd="0" presId="urn:microsoft.com/office/officeart/2005/8/layout/hList6"/>
    <dgm:cxn modelId="{EDBE0018-4FA8-4EB0-BF36-4D8F905BE3CF}" type="presParOf" srcId="{A05EA78E-EC73-4F09-B4BF-6B3B9CC461A6}" destId="{2BC04CFD-A4B9-4569-90E1-18C6A905207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94422-76A6-4EF0-B8ED-1D619962C239}">
      <dsp:nvSpPr>
        <dsp:cNvPr id="0" name=""/>
        <dsp:cNvSpPr/>
      </dsp:nvSpPr>
      <dsp:spPr>
        <a:xfrm rot="16200000">
          <a:off x="-243562" y="246275"/>
          <a:ext cx="2989204" cy="2496652"/>
        </a:xfrm>
        <a:prstGeom prst="flowChartManualOperati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dirty="0" smtClean="0">
            <a:solidFill>
              <a:schemeClr val="tx1"/>
            </a:solidFill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dirty="0" smtClean="0">
            <a:solidFill>
              <a:schemeClr val="tx1"/>
            </a:solidFill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dirty="0" smtClean="0">
            <a:solidFill>
              <a:schemeClr val="tx1"/>
            </a:solidFill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dirty="0" smtClean="0">
            <a:solidFill>
              <a:schemeClr val="tx1"/>
            </a:solidFill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dirty="0" smtClean="0">
            <a:solidFill>
              <a:schemeClr val="bg1"/>
            </a:solidFill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  <a:latin typeface="Futura"/>
            </a:rPr>
            <a:t>Enveloppe en 2017  </a:t>
          </a:r>
          <a:r>
            <a:rPr lang="fr-FR" sz="1200" kern="1200" dirty="0" smtClean="0">
              <a:solidFill>
                <a:schemeClr val="bg1"/>
              </a:solidFill>
              <a:latin typeface="Futura"/>
            </a:rPr>
            <a:t>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                                                         85 % de la cotisation 2,10 %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report du solde comptable 2016 disponible, à hauteur des Accords sur Recettes Futures (ARF) N++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>
            <a:solidFill>
              <a:schemeClr val="tx1"/>
            </a:solidFill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>
            <a:latin typeface="Futura"/>
          </a:endParaRPr>
        </a:p>
      </dsp:txBody>
      <dsp:txXfrm rot="5400000">
        <a:off x="2714" y="597840"/>
        <a:ext cx="2496652" cy="1793522"/>
      </dsp:txXfrm>
    </dsp:sp>
    <dsp:sp modelId="{0D22B1E9-B603-4F8D-8F6E-3C7CF4DA967B}">
      <dsp:nvSpPr>
        <dsp:cNvPr id="0" name=""/>
        <dsp:cNvSpPr/>
      </dsp:nvSpPr>
      <dsp:spPr>
        <a:xfrm rot="16200000">
          <a:off x="2467864" y="218750"/>
          <a:ext cx="2989204" cy="2551703"/>
        </a:xfrm>
        <a:prstGeom prst="flowChartManualOperati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  <a:latin typeface="Futura"/>
            </a:rPr>
            <a:t>Enveloppe en 2018: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>
            <a:solidFill>
              <a:schemeClr val="tx1"/>
            </a:solidFill>
            <a:latin typeface="Futura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85 % de la cotisation 2,10 %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report du solde comptable 2017 disponible, à hauteur des ARF 2018</a:t>
          </a:r>
          <a:endParaRPr lang="fr-FR" sz="1200" kern="1200" dirty="0" smtClean="0">
            <a:latin typeface="+mj-lt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>
            <a:latin typeface="+mj-lt"/>
          </a:endParaRPr>
        </a:p>
      </dsp:txBody>
      <dsp:txXfrm rot="5400000">
        <a:off x="2686615" y="597840"/>
        <a:ext cx="2551703" cy="1793522"/>
      </dsp:txXfrm>
    </dsp:sp>
    <dsp:sp modelId="{2BC04CFD-A4B9-4569-90E1-18C6A905207D}">
      <dsp:nvSpPr>
        <dsp:cNvPr id="0" name=""/>
        <dsp:cNvSpPr/>
      </dsp:nvSpPr>
      <dsp:spPr>
        <a:xfrm rot="16200000">
          <a:off x="5249272" y="176294"/>
          <a:ext cx="2989204" cy="2636614"/>
        </a:xfrm>
        <a:prstGeom prst="flowChartManualOperati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dirty="0" smtClean="0">
            <a:solidFill>
              <a:schemeClr val="bg1"/>
            </a:solidFill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  <a:latin typeface="Futura"/>
            </a:rPr>
            <a:t>Enveloppe à partir de 2019 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>
            <a:solidFill>
              <a:schemeClr val="tx1"/>
            </a:solidFill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85 % de la cotisation 2,10 %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report du solde comptable N-1  disponible, à hauteur des ARF N + 1</a:t>
          </a:r>
          <a:endParaRPr lang="fr-FR" sz="1200" kern="1200" dirty="0">
            <a:latin typeface="+mj-lt"/>
          </a:endParaRPr>
        </a:p>
      </dsp:txBody>
      <dsp:txXfrm rot="5400000">
        <a:off x="5425567" y="597840"/>
        <a:ext cx="2636614" cy="1793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94422-76A6-4EF0-B8ED-1D619962C239}">
      <dsp:nvSpPr>
        <dsp:cNvPr id="0" name=""/>
        <dsp:cNvSpPr/>
      </dsp:nvSpPr>
      <dsp:spPr>
        <a:xfrm rot="16200000">
          <a:off x="-984886" y="988049"/>
          <a:ext cx="4213340" cy="2237240"/>
        </a:xfrm>
        <a:prstGeom prst="flowChartManualOperati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dirty="0" smtClean="0">
            <a:solidFill>
              <a:schemeClr val="tx1"/>
            </a:solidFill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dirty="0" smtClean="0">
            <a:solidFill>
              <a:schemeClr val="tx1"/>
            </a:solidFill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dirty="0" smtClean="0">
            <a:solidFill>
              <a:schemeClr val="tx1"/>
            </a:solidFill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  <a:latin typeface="Futura"/>
            </a:rPr>
            <a:t>Enveloppe en 2017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  <a:latin typeface="Futura"/>
            </a:rPr>
            <a:t> </a:t>
          </a:r>
          <a:r>
            <a:rPr lang="fr-FR" sz="1200" kern="1200" dirty="0" smtClean="0">
              <a:solidFill>
                <a:schemeClr val="bg1"/>
              </a:solidFill>
              <a:latin typeface="Futura"/>
            </a:rPr>
            <a:t>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report de la totalité du solde comptable 2016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+                                                       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95 % de la cotisation DPCM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abondement taxe pharmaceutique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>
            <a:latin typeface="Futur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>
            <a:latin typeface="Futura"/>
          </a:endParaRPr>
        </a:p>
      </dsp:txBody>
      <dsp:txXfrm rot="5400000">
        <a:off x="3164" y="842667"/>
        <a:ext cx="2237240" cy="2528004"/>
      </dsp:txXfrm>
    </dsp:sp>
    <dsp:sp modelId="{0D22B1E9-B603-4F8D-8F6E-3C7CF4DA967B}">
      <dsp:nvSpPr>
        <dsp:cNvPr id="0" name=""/>
        <dsp:cNvSpPr/>
      </dsp:nvSpPr>
      <dsp:spPr>
        <a:xfrm rot="16200000">
          <a:off x="1673749" y="734447"/>
          <a:ext cx="4213340" cy="2744445"/>
        </a:xfrm>
        <a:prstGeom prst="flowChartManualOperati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  <a:latin typeface="Futura"/>
            </a:rPr>
            <a:t>Enveloppe en 2018 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dirty="0" smtClean="0">
            <a:solidFill>
              <a:schemeClr val="bg1"/>
            </a:solidFill>
            <a:latin typeface="Futura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participation à la ponction de 4,7 M€ au prorata du solde au 31/12/2017 pour tous les établissements adhérents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report du nouveau solde comptable jusqu’à l’équivalent de 2 années de cotisations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 	95 % de la cotisation DPCM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abondement taxe pharmaceutique</a:t>
          </a:r>
        </a:p>
      </dsp:txBody>
      <dsp:txXfrm rot="5400000">
        <a:off x="2408197" y="842667"/>
        <a:ext cx="2744445" cy="2528004"/>
      </dsp:txXfrm>
    </dsp:sp>
    <dsp:sp modelId="{2BC04CFD-A4B9-4569-90E1-18C6A905207D}">
      <dsp:nvSpPr>
        <dsp:cNvPr id="0" name=""/>
        <dsp:cNvSpPr/>
      </dsp:nvSpPr>
      <dsp:spPr>
        <a:xfrm rot="16200000">
          <a:off x="4332386" y="988049"/>
          <a:ext cx="4213340" cy="2237240"/>
        </a:xfrm>
        <a:prstGeom prst="flowChartManualOperati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  <a:latin typeface="Futura"/>
            </a:rPr>
            <a:t>Enveloppe à partir de 2019, sauf éventuelle évolution en fonction des travaux du groupe de travail national 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report du  solde comptable à hauteur de la valeur de 2 ans de cotisations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95 de la cotisation %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+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Futura"/>
            </a:rPr>
            <a:t>abondement taxe pharmaceutique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>
            <a:latin typeface="+mj-lt"/>
          </a:endParaRPr>
        </a:p>
      </dsp:txBody>
      <dsp:txXfrm rot="5400000">
        <a:off x="5320436" y="842667"/>
        <a:ext cx="2237240" cy="2528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882BF49-1073-41E2-9E3A-29A53850C1F5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C9A899C-A289-441D-83D9-FE9C6ED5E2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41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4538"/>
            <a:ext cx="4495800" cy="3371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altLang="fr-FR" smtClean="0"/>
              <a:t>Communication faite le 6/01/2017 par le président national ( Jean-Claude Bayle) aux directeurs d’établissements</a:t>
            </a:r>
          </a:p>
          <a:p>
            <a:pPr>
              <a:spcBef>
                <a:spcPct val="0"/>
              </a:spcBef>
            </a:pPr>
            <a:endParaRPr lang="fr-FR" altLang="fr-FR" smtClean="0"/>
          </a:p>
          <a:p>
            <a:pPr>
              <a:spcBef>
                <a:spcPct val="0"/>
              </a:spcBef>
            </a:pPr>
            <a:r>
              <a:rPr lang="fr-FR" altLang="fr-FR" smtClean="0"/>
              <a:t>300 M€</a:t>
            </a:r>
          </a:p>
          <a:p>
            <a:pPr>
              <a:spcBef>
                <a:spcPct val="0"/>
              </a:spcBef>
            </a:pPr>
            <a:endParaRPr lang="fr-FR" altLang="fr-FR" smtClean="0"/>
          </a:p>
          <a:p>
            <a:pPr>
              <a:spcBef>
                <a:spcPct val="0"/>
              </a:spcBef>
            </a:pPr>
            <a:r>
              <a:rPr lang="fr-FR" altLang="fr-FR" smtClean="0"/>
              <a:t>Oppositions des organisations syndicales et de la FHF, dispositions maintenues par le gouvernement</a:t>
            </a:r>
          </a:p>
          <a:p>
            <a:pPr>
              <a:spcBef>
                <a:spcPct val="0"/>
              </a:spcBef>
            </a:pPr>
            <a:endParaRPr lang="fr-FR" altLang="fr-FR" smtClean="0"/>
          </a:p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30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02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74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46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81C9AA-9F0F-424D-9E7E-E917CA60DE99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4538"/>
            <a:ext cx="4495800" cy="3371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30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02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74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46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37842C-33BE-4267-8B26-8D611339D8F7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4538"/>
            <a:ext cx="4495800" cy="3371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30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02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74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4613" indent="-227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3BC3E1-E5C2-42F0-8778-AE59180C7ABF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C9452-BD9F-46F6-B346-910E0747DD00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6483C-52AA-4D6F-9E16-EE52D65EB0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62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5F372-218D-4DCA-92A7-1A3471892D6C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C63FA-64E2-4729-B805-7545AC1BE4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42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A52A8-54BE-4829-8AAE-84E66A0C4088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2ED1A-213E-4D99-83D4-9B9FEB9C22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11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5425"/>
            <a:ext cx="9144000" cy="338138"/>
          </a:xfrm>
          <a:prstGeom prst="rect">
            <a:avLst/>
          </a:prstGeom>
          <a:solidFill>
            <a:srgbClr val="6DBE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 userDrawn="1"/>
        </p:nvSpPr>
        <p:spPr bwMode="auto">
          <a:xfrm>
            <a:off x="8243888" y="6381750"/>
            <a:ext cx="576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21C589D-20EF-47A1-B63C-81B4B126FCD4}" type="slidenum">
              <a:rPr lang="fr-FR" altLang="fr-FR" sz="12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fr-FR" altLang="fr-FR" sz="1200" smtClean="0">
              <a:solidFill>
                <a:srgbClr val="0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242815"/>
            <a:ext cx="8856984" cy="648071"/>
          </a:xfrm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189038" y="1259235"/>
            <a:ext cx="1063699" cy="504056"/>
          </a:xfrm>
        </p:spPr>
        <p:txBody>
          <a:bodyPr lIns="0" tIns="0" rIns="0" bIns="0">
            <a:noAutofit/>
          </a:bodyPr>
          <a:lstStyle>
            <a:lvl1pPr>
              <a:buNone/>
              <a:defRPr sz="4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189038" y="1903433"/>
            <a:ext cx="1063700" cy="887846"/>
          </a:xfrm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189037" y="1835299"/>
            <a:ext cx="108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8"/>
          </p:nvPr>
        </p:nvSpPr>
        <p:spPr>
          <a:xfrm>
            <a:off x="1684785" y="1567985"/>
            <a:ext cx="5904656" cy="2880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20"/>
          </p:nvPr>
        </p:nvSpPr>
        <p:spPr>
          <a:xfrm>
            <a:off x="1684784" y="1831441"/>
            <a:ext cx="594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21"/>
          </p:nvPr>
        </p:nvSpPr>
        <p:spPr>
          <a:xfrm>
            <a:off x="1684363" y="1894986"/>
            <a:ext cx="5905078" cy="45583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177800" indent="0">
              <a:buNone/>
              <a:defRPr sz="2000">
                <a:solidFill>
                  <a:schemeClr val="tx1"/>
                </a:solidFill>
              </a:defRPr>
            </a:lvl2pPr>
            <a:lvl3pPr marL="177800" indent="0">
              <a:buNone/>
              <a:defRPr sz="2000">
                <a:solidFill>
                  <a:schemeClr val="tx1"/>
                </a:solidFill>
              </a:defRPr>
            </a:lvl3pPr>
            <a:lvl4pPr marL="177800" indent="0">
              <a:buNone/>
              <a:defRPr sz="2000">
                <a:solidFill>
                  <a:schemeClr val="tx1"/>
                </a:solidFill>
              </a:defRPr>
            </a:lvl4pPr>
            <a:lvl5pPr marL="177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pied de page 12"/>
          <p:cNvSpPr>
            <a:spLocks noGrp="1"/>
          </p:cNvSpPr>
          <p:nvPr>
            <p:ph type="ftr" sz="quarter" idx="22"/>
          </p:nvPr>
        </p:nvSpPr>
        <p:spPr>
          <a:xfrm>
            <a:off x="179388" y="-17463"/>
            <a:ext cx="6696075" cy="261938"/>
          </a:xfr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ANFH CENTRE – Journée 2015 des chargés de formation</a:t>
            </a:r>
          </a:p>
        </p:txBody>
      </p:sp>
    </p:spTree>
    <p:extLst>
      <p:ext uri="{BB962C8B-B14F-4D97-AF65-F5344CB8AC3E}">
        <p14:creationId xmlns:p14="http://schemas.microsoft.com/office/powerpoint/2010/main" val="58613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6C5FE-3D41-4A12-9887-1856BB3B2A59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A1F32-2847-43AD-B2AA-67A1D0781A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017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C2A0B-B39C-475D-80B6-2B13C42C28D7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13545-A70B-4B17-8182-4D72C39502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31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4534-C087-4A15-AD7F-5404DE010455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57F61-51B2-4FB0-B5B1-C285E0DD53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45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6AB27-E947-4055-B14B-B2B6ADDFB49D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C30C7-0A8B-4F43-8A25-F2DB16420E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6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9E6F-8BDD-4840-B5F5-6E0CD17134A3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DD687-FC8A-46AD-938D-C3D824A2A5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46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54A26-2D85-4377-84B3-0AC9E5C139D9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72F5D-46EB-4DF5-9D8D-9F08417BBB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17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5C3AC-45A1-4C4C-B1AA-C633A1ABBF95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67F35-03CD-445F-92E9-D2DB4157F2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85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8147E-ADF4-42A9-B475-FA73CFA5B394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C54C8-5AFD-4B9A-85D4-BB7B59E1F6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04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B98711-3118-402B-A23B-23028EE2F48D}" type="datetimeFigureOut">
              <a:rPr lang="fr-FR"/>
              <a:pPr>
                <a:defRPr/>
              </a:pPr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513937-34A8-4DA9-8C24-01466D6B62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188913" y="1258888"/>
            <a:ext cx="1063625" cy="504825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88913" y="1835150"/>
            <a:ext cx="1079500" cy="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>
          <a:xfrm>
            <a:off x="1684338" y="1568450"/>
            <a:ext cx="6704012" cy="28733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MODALITES DE PONCTION DU PLFSS</a:t>
            </a:r>
            <a:endParaRPr lang="fr-FR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20"/>
          </p:nvPr>
        </p:nvSpPr>
        <p:spPr>
          <a:xfrm>
            <a:off x="1684338" y="1831975"/>
            <a:ext cx="5940425" cy="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sp>
        <p:nvSpPr>
          <p:cNvPr id="9" name="Espace réservé du pied de page 2"/>
          <p:cNvSpPr txBox="1">
            <a:spLocks noGrp="1"/>
          </p:cNvSpPr>
          <p:nvPr/>
        </p:nvSpPr>
        <p:spPr>
          <a:xfrm>
            <a:off x="179388" y="-17463"/>
            <a:ext cx="6696075" cy="2619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cap="all" dirty="0">
              <a:solidFill>
                <a:prstClr val="white"/>
              </a:solidFill>
              <a:latin typeface="Futura Lt BT" pitchFamily="34" charset="0"/>
              <a:cs typeface="+mn-cs"/>
            </a:endParaRPr>
          </a:p>
        </p:txBody>
      </p:sp>
      <p:sp>
        <p:nvSpPr>
          <p:cNvPr id="3079" name="Espace réservé du texte 2"/>
          <p:cNvSpPr>
            <a:spLocks noGrp="1"/>
          </p:cNvSpPr>
          <p:nvPr>
            <p:ph type="body" sz="quarter" idx="21"/>
          </p:nvPr>
        </p:nvSpPr>
        <p:spPr>
          <a:xfrm>
            <a:off x="755650" y="2133600"/>
            <a:ext cx="7416800" cy="2230438"/>
          </a:xfrm>
        </p:spPr>
        <p:txBody>
          <a:bodyPr/>
          <a:lstStyle/>
          <a:p>
            <a:endParaRPr lang="fr-FR" altLang="fr-FR" sz="1100" smtClean="0"/>
          </a:p>
          <a:p>
            <a:r>
              <a:rPr lang="fr-FR" altLang="fr-FR" sz="1100" smtClean="0"/>
              <a:t/>
            </a:r>
            <a:br>
              <a:rPr lang="fr-FR" altLang="fr-FR" sz="1100" smtClean="0"/>
            </a:br>
            <a:endParaRPr lang="fr-FR" altLang="fr-FR" sz="1100" smtClean="0"/>
          </a:p>
        </p:txBody>
      </p:sp>
      <p:sp>
        <p:nvSpPr>
          <p:cNvPr id="3080" name="Titre 1"/>
          <p:cNvSpPr>
            <a:spLocks noGrp="1"/>
          </p:cNvSpPr>
          <p:nvPr>
            <p:ph type="ctrTitle"/>
          </p:nvPr>
        </p:nvSpPr>
        <p:spPr>
          <a:xfrm>
            <a:off x="257175" y="115888"/>
            <a:ext cx="8856663" cy="515937"/>
          </a:xfrm>
        </p:spPr>
        <p:txBody>
          <a:bodyPr/>
          <a:lstStyle/>
          <a:p>
            <a:r>
              <a:rPr lang="fr-FR" altLang="fr-FR" sz="2400" smtClean="0"/>
              <a:t>PONCTION PLFSS </a:t>
            </a:r>
          </a:p>
        </p:txBody>
      </p:sp>
      <p:sp>
        <p:nvSpPr>
          <p:cNvPr id="12" name="Espace réservé du pied de page 2"/>
          <p:cNvSpPr txBox="1">
            <a:spLocks noGrp="1"/>
          </p:cNvSpPr>
          <p:nvPr/>
        </p:nvSpPr>
        <p:spPr>
          <a:xfrm>
            <a:off x="179388" y="-17463"/>
            <a:ext cx="2592387" cy="2619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cap="all" dirty="0">
                <a:solidFill>
                  <a:prstClr val="white"/>
                </a:solidFill>
                <a:latin typeface="Futura Lt BT" pitchFamily="34" charset="0"/>
                <a:cs typeface="+mn-cs"/>
              </a:rPr>
              <a:t>Mardi 30 mai 2017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95288" y="2060575"/>
            <a:ext cx="8424862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  <a:cs typeface="+mn-cs"/>
              </a:rPr>
              <a:t>Contexte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>
                <a:latin typeface="+mn-lt"/>
                <a:cs typeface="+mn-cs"/>
              </a:rPr>
              <a:t>Contrôle de l’IGAS en 2016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>
                <a:latin typeface="+mn-lt"/>
                <a:cs typeface="+mn-cs"/>
              </a:rPr>
              <a:t>Décision du gouvernement dans le cadre de la loi de financement de la sécurité sociale : ponction sur les fonds ANFH de 150 M€ en 2016 et 150 M€ en 2017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  <a:cs typeface="+mn-cs"/>
              </a:rPr>
              <a:t>Dispositions prises par le Bureau National de l’ANFH 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  <a:cs typeface="+mn-cs"/>
              </a:rPr>
              <a:t>Déclenchement pour 2016 et 2017 de mécanismes ponctuels, générant un impact au –delà de 2017 sur les règles de gestion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188913" y="1258888"/>
            <a:ext cx="1063625" cy="504825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88913" y="1835150"/>
            <a:ext cx="1079500" cy="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>
          <a:xfrm>
            <a:off x="1684338" y="1568450"/>
            <a:ext cx="6704012" cy="28733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INCIDENCES SUR LES REGLES DE GESTION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20"/>
          </p:nvPr>
        </p:nvSpPr>
        <p:spPr>
          <a:xfrm>
            <a:off x="1684338" y="1831975"/>
            <a:ext cx="5940425" cy="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sp>
        <p:nvSpPr>
          <p:cNvPr id="9" name="Espace réservé du pied de page 2"/>
          <p:cNvSpPr txBox="1">
            <a:spLocks noGrp="1"/>
          </p:cNvSpPr>
          <p:nvPr/>
        </p:nvSpPr>
        <p:spPr>
          <a:xfrm>
            <a:off x="179388" y="-17463"/>
            <a:ext cx="6696075" cy="2619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cap="all" dirty="0">
              <a:solidFill>
                <a:prstClr val="white"/>
              </a:solidFill>
              <a:latin typeface="Futura Lt BT" pitchFamily="34" charset="0"/>
              <a:cs typeface="+mn-cs"/>
            </a:endParaRPr>
          </a:p>
        </p:txBody>
      </p:sp>
      <p:sp>
        <p:nvSpPr>
          <p:cNvPr id="4103" name="Espace réservé du texte 2"/>
          <p:cNvSpPr>
            <a:spLocks noGrp="1"/>
          </p:cNvSpPr>
          <p:nvPr>
            <p:ph type="body" sz="quarter" idx="21"/>
          </p:nvPr>
        </p:nvSpPr>
        <p:spPr>
          <a:xfrm>
            <a:off x="755650" y="2133600"/>
            <a:ext cx="7416800" cy="2230438"/>
          </a:xfrm>
        </p:spPr>
        <p:txBody>
          <a:bodyPr/>
          <a:lstStyle/>
          <a:p>
            <a:endParaRPr lang="fr-FR" altLang="fr-FR" sz="1100" smtClean="0"/>
          </a:p>
          <a:p>
            <a:r>
              <a:rPr lang="fr-FR" altLang="fr-FR" sz="1100" smtClean="0"/>
              <a:t/>
            </a:r>
            <a:br>
              <a:rPr lang="fr-FR" altLang="fr-FR" sz="1100" smtClean="0"/>
            </a:br>
            <a:endParaRPr lang="fr-FR" altLang="fr-FR" sz="1100" smtClean="0"/>
          </a:p>
        </p:txBody>
      </p:sp>
      <p:sp>
        <p:nvSpPr>
          <p:cNvPr id="4104" name="Titre 1"/>
          <p:cNvSpPr>
            <a:spLocks noGrp="1"/>
          </p:cNvSpPr>
          <p:nvPr>
            <p:ph type="ctrTitle"/>
          </p:nvPr>
        </p:nvSpPr>
        <p:spPr>
          <a:xfrm>
            <a:off x="257175" y="115888"/>
            <a:ext cx="8856663" cy="515937"/>
          </a:xfrm>
        </p:spPr>
        <p:txBody>
          <a:bodyPr/>
          <a:lstStyle/>
          <a:p>
            <a:r>
              <a:rPr lang="fr-FR" altLang="fr-FR" sz="2400" smtClean="0"/>
              <a:t>PONCTION PLFSS </a:t>
            </a:r>
          </a:p>
        </p:txBody>
      </p:sp>
      <p:sp>
        <p:nvSpPr>
          <p:cNvPr id="12" name="Espace réservé du pied de page 2"/>
          <p:cNvSpPr txBox="1">
            <a:spLocks noGrp="1"/>
          </p:cNvSpPr>
          <p:nvPr/>
        </p:nvSpPr>
        <p:spPr>
          <a:xfrm>
            <a:off x="179388" y="-17463"/>
            <a:ext cx="2592387" cy="2619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cap="all" dirty="0">
                <a:solidFill>
                  <a:prstClr val="white"/>
                </a:solidFill>
                <a:latin typeface="Futura Lt BT" pitchFamily="34" charset="0"/>
                <a:cs typeface="+mn-cs"/>
              </a:rPr>
              <a:t>Mardi 30 mai 2017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752600" y="1954213"/>
            <a:ext cx="2387600" cy="3397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latin typeface="+mn-lt"/>
                <a:cs typeface="+mn-cs"/>
              </a:rPr>
              <a:t>Agrément PLAN – 85 %</a:t>
            </a:r>
          </a:p>
        </p:txBody>
      </p:sp>
      <p:graphicFrame>
        <p:nvGraphicFramePr>
          <p:cNvPr id="3" name="Diagramme 2"/>
          <p:cNvGraphicFramePr/>
          <p:nvPr/>
        </p:nvGraphicFramePr>
        <p:xfrm>
          <a:off x="467544" y="2348880"/>
          <a:ext cx="8064896" cy="2989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108075" y="5661025"/>
            <a:ext cx="669607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3525" indent="-263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latin typeface="+mj-lt"/>
                <a:cs typeface="+mn-cs"/>
              </a:rPr>
              <a:t>                      </a:t>
            </a:r>
            <a:endParaRPr lang="fr-FR" sz="1200" dirty="0"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188913" y="1258888"/>
            <a:ext cx="1063625" cy="504825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88913" y="1835150"/>
            <a:ext cx="1079500" cy="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>
          <a:xfrm>
            <a:off x="1684338" y="1568450"/>
            <a:ext cx="6704012" cy="28733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INCIDENCES SUR LES REGLES DE GESTION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20"/>
          </p:nvPr>
        </p:nvSpPr>
        <p:spPr>
          <a:xfrm>
            <a:off x="1684338" y="1831975"/>
            <a:ext cx="5940425" cy="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sp>
        <p:nvSpPr>
          <p:cNvPr id="9" name="Espace réservé du pied de page 2"/>
          <p:cNvSpPr txBox="1">
            <a:spLocks noGrp="1"/>
          </p:cNvSpPr>
          <p:nvPr/>
        </p:nvSpPr>
        <p:spPr>
          <a:xfrm>
            <a:off x="179388" y="-17463"/>
            <a:ext cx="6696075" cy="2619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cap="all" dirty="0">
              <a:solidFill>
                <a:prstClr val="white"/>
              </a:solidFill>
              <a:latin typeface="Futura Lt BT" pitchFamily="34" charset="0"/>
              <a:cs typeface="+mn-cs"/>
            </a:endParaRPr>
          </a:p>
        </p:txBody>
      </p:sp>
      <p:sp>
        <p:nvSpPr>
          <p:cNvPr id="5127" name="Espace réservé du texte 2"/>
          <p:cNvSpPr>
            <a:spLocks noGrp="1"/>
          </p:cNvSpPr>
          <p:nvPr>
            <p:ph type="body" sz="quarter" idx="21"/>
          </p:nvPr>
        </p:nvSpPr>
        <p:spPr>
          <a:xfrm>
            <a:off x="755650" y="2133600"/>
            <a:ext cx="7416800" cy="2230438"/>
          </a:xfrm>
        </p:spPr>
        <p:txBody>
          <a:bodyPr/>
          <a:lstStyle/>
          <a:p>
            <a:endParaRPr lang="fr-FR" altLang="fr-FR" sz="1100" smtClean="0"/>
          </a:p>
          <a:p>
            <a:r>
              <a:rPr lang="fr-FR" altLang="fr-FR" sz="1100" smtClean="0"/>
              <a:t/>
            </a:r>
            <a:br>
              <a:rPr lang="fr-FR" altLang="fr-FR" sz="1100" smtClean="0"/>
            </a:br>
            <a:endParaRPr lang="fr-FR" altLang="fr-FR" sz="1100" smtClean="0"/>
          </a:p>
        </p:txBody>
      </p:sp>
      <p:sp>
        <p:nvSpPr>
          <p:cNvPr id="5128" name="Titre 1"/>
          <p:cNvSpPr>
            <a:spLocks noGrp="1"/>
          </p:cNvSpPr>
          <p:nvPr>
            <p:ph type="ctrTitle"/>
          </p:nvPr>
        </p:nvSpPr>
        <p:spPr>
          <a:xfrm>
            <a:off x="257175" y="115888"/>
            <a:ext cx="8856663" cy="515937"/>
          </a:xfrm>
        </p:spPr>
        <p:txBody>
          <a:bodyPr/>
          <a:lstStyle/>
          <a:p>
            <a:r>
              <a:rPr lang="fr-FR" altLang="fr-FR" sz="2400" smtClean="0"/>
              <a:t>PONCTION PLFSS </a:t>
            </a:r>
          </a:p>
        </p:txBody>
      </p:sp>
      <p:sp>
        <p:nvSpPr>
          <p:cNvPr id="12" name="Espace réservé du pied de page 2"/>
          <p:cNvSpPr txBox="1">
            <a:spLocks noGrp="1"/>
          </p:cNvSpPr>
          <p:nvPr/>
        </p:nvSpPr>
        <p:spPr>
          <a:xfrm>
            <a:off x="179388" y="-17463"/>
            <a:ext cx="2592387" cy="2619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cap="all" dirty="0">
                <a:solidFill>
                  <a:prstClr val="white"/>
                </a:solidFill>
                <a:latin typeface="Futura Lt BT" pitchFamily="34" charset="0"/>
                <a:cs typeface="+mn-cs"/>
              </a:rPr>
              <a:t>Mardi 30 mai 2017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752600" y="1949450"/>
            <a:ext cx="1841500" cy="3381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latin typeface="+mn-lt"/>
                <a:cs typeface="+mn-cs"/>
              </a:rPr>
              <a:t>Agrément DPCM</a:t>
            </a:r>
          </a:p>
        </p:txBody>
      </p:sp>
      <p:graphicFrame>
        <p:nvGraphicFramePr>
          <p:cNvPr id="3" name="Diagramme 2"/>
          <p:cNvGraphicFramePr/>
          <p:nvPr/>
        </p:nvGraphicFramePr>
        <p:xfrm>
          <a:off x="395536" y="2384012"/>
          <a:ext cx="7560840" cy="4213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341</Words>
  <Application>Microsoft Office PowerPoint</Application>
  <PresentationFormat>Affichage à l'écran (4:3)</PresentationFormat>
  <Paragraphs>86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Calibri</vt:lpstr>
      <vt:lpstr>Arial</vt:lpstr>
      <vt:lpstr>Futura Lt BT</vt:lpstr>
      <vt:lpstr>Thème Office</vt:lpstr>
      <vt:lpstr>PONCTION PLFSS </vt:lpstr>
      <vt:lpstr>PONCTION PLFSS </vt:lpstr>
      <vt:lpstr>PONCTION PLFSS </vt:lpstr>
    </vt:vector>
  </TitlesOfParts>
  <Company>ANFH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PONCTION PLFSS</dc:title>
  <dc:creator>GARCIA Yolande</dc:creator>
  <cp:lastModifiedBy>MICHEL-CHAGNOT Véronique</cp:lastModifiedBy>
  <cp:revision>2</cp:revision>
  <cp:lastPrinted>2017-07-05T14:29:05Z</cp:lastPrinted>
  <dcterms:created xsi:type="dcterms:W3CDTF">2017-07-05T14:25:22Z</dcterms:created>
  <dcterms:modified xsi:type="dcterms:W3CDTF">2017-07-07T10:23:42Z</dcterms:modified>
</cp:coreProperties>
</file>