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1"/>
  </p:notesMasterIdLst>
  <p:handoutMasterIdLst>
    <p:handoutMasterId r:id="rId12"/>
  </p:handoutMasterIdLst>
  <p:sldIdLst>
    <p:sldId id="456" r:id="rId2"/>
    <p:sldId id="565" r:id="rId3"/>
    <p:sldId id="571" r:id="rId4"/>
    <p:sldId id="572" r:id="rId5"/>
    <p:sldId id="576" r:id="rId6"/>
    <p:sldId id="566" r:id="rId7"/>
    <p:sldId id="563" r:id="rId8"/>
    <p:sldId id="573" r:id="rId9"/>
    <p:sldId id="577" r:id="rId10"/>
  </p:sldIdLst>
  <p:sldSz cx="9906000" cy="6858000" type="A4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>
          <p15:clr>
            <a:srgbClr val="A4A3A4"/>
          </p15:clr>
        </p15:guide>
        <p15:guide id="2" pos="6239">
          <p15:clr>
            <a:srgbClr val="A4A3A4"/>
          </p15:clr>
        </p15:guide>
        <p15:guide id="3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DF3EE"/>
    <a:srgbClr val="EDF7F3"/>
    <a:srgbClr val="EAF8FA"/>
    <a:srgbClr val="CC0000"/>
    <a:srgbClr val="FF3300"/>
    <a:srgbClr val="A50021"/>
    <a:srgbClr val="FF9900"/>
    <a:srgbClr val="FFFF99"/>
    <a:srgbClr val="FFFF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Style foncé 2 - Accentuation 3/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5" autoAdjust="0"/>
    <p:restoredTop sz="94255" autoAdjust="0"/>
  </p:normalViewPr>
  <p:slideViewPr>
    <p:cSldViewPr snapToObjects="1">
      <p:cViewPr>
        <p:scale>
          <a:sx n="130" d="100"/>
          <a:sy n="130" d="100"/>
        </p:scale>
        <p:origin x="-882" y="-108"/>
      </p:cViewPr>
      <p:guideLst>
        <p:guide orient="horz"/>
        <p:guide pos="6239"/>
        <p:guide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0" d="100"/>
          <a:sy n="80" d="100"/>
        </p:scale>
        <p:origin x="-3918" y="-84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5355" tIns="47677" rIns="95355" bIns="4767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5355" tIns="47677" rIns="95355" bIns="4767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4E8746ED-863A-47BE-B6DE-71B9529FE5FB}" type="datetimeFigureOut">
              <a:rPr lang="fr-FR"/>
              <a:pPr>
                <a:defRPr/>
              </a:pPr>
              <a:t>19/04/2016</a:t>
            </a:fld>
            <a:endParaRPr lang="fr-FR"/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5355" tIns="47677" rIns="95355" bIns="4767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5355" tIns="47677" rIns="95355" bIns="4767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476E6D26-5E18-47D6-BC1F-B2487C6DA2A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968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5340" tIns="47671" rIns="95340" bIns="4767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5340" tIns="47671" rIns="95340" bIns="4767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84225" y="769938"/>
            <a:ext cx="5537200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375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5340" tIns="47671" rIns="95340" bIns="476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5340" tIns="47671" rIns="95340" bIns="4767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5340" tIns="47671" rIns="95340" bIns="4767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4768A2CC-E627-4C5A-9D51-F498DD479DE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6953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7D47BA-537B-49B6-A792-D0A89720A6D8}" type="slidenum">
              <a:rPr lang="fr-FR" smtClean="0">
                <a:solidFill>
                  <a:prstClr val="black"/>
                </a:solidFill>
              </a:rPr>
              <a:pPr/>
              <a:t>1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456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7D47BA-537B-49B6-A792-D0A89720A6D8}" type="slidenum">
              <a:rPr lang="fr-FR" smtClean="0">
                <a:solidFill>
                  <a:prstClr val="black"/>
                </a:solidFill>
              </a:rPr>
              <a:pPr/>
              <a:t>2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648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99B4B-E4A5-4A33-B840-B7FD9729D042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0457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7D47BA-537B-49B6-A792-D0A89720A6D8}" type="slidenum">
              <a:rPr lang="fr-FR" smtClean="0">
                <a:solidFill>
                  <a:prstClr val="black"/>
                </a:solidFill>
              </a:rPr>
              <a:pPr/>
              <a:t>6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314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/>
          </a:p>
        </p:txBody>
      </p:sp>
      <p:sp>
        <p:nvSpPr>
          <p:cNvPr id="74756" name="Espace réservé du numéro de diapositive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49" tIns="47675" rIns="95349" bIns="47675" anchor="b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DC63E208-4E0C-486D-9032-F5586E60FF92}" type="slidenum">
              <a:rPr lang="fr-FR" sz="1300">
                <a:ea typeface="MS PGothic" pitchFamily="34" charset="-128"/>
              </a:rPr>
              <a:pPr algn="r" eaLnBrk="1" hangingPunct="1"/>
              <a:t>7</a:t>
            </a:fld>
            <a:endParaRPr lang="fr-FR" sz="130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03530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7D47BA-537B-49B6-A792-D0A89720A6D8}" type="slidenum">
              <a:rPr lang="fr-FR" smtClean="0">
                <a:solidFill>
                  <a:prstClr val="black"/>
                </a:solidFill>
              </a:rPr>
              <a:pPr/>
              <a:t>8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00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360546" y="6525344"/>
            <a:ext cx="507000" cy="329184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08BE4F1C-7526-4F77-ACD1-46341072D7D6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4406939" y="6525344"/>
            <a:ext cx="4457700" cy="329184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mtClean="0">
                <a:solidFill>
                  <a:prstClr val="white"/>
                </a:solidFill>
                <a:latin typeface="Calibri"/>
              </a:rPr>
              <a:t>Proposition d’accompagnement</a:t>
            </a:r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2"/>
          </p:nvPr>
        </p:nvSpPr>
        <p:spPr>
          <a:xfrm>
            <a:off x="2144879" y="6525344"/>
            <a:ext cx="1716000" cy="3240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solidFill>
                  <a:prstClr val="white"/>
                </a:solidFill>
                <a:latin typeface="Calibri"/>
              </a:rPr>
              <a:t>13 Janvier 2015</a:t>
            </a:r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56456" y="6533910"/>
            <a:ext cx="432048" cy="32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331901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4406939" y="6525344"/>
            <a:ext cx="4457700" cy="329184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mtClean="0">
                <a:solidFill>
                  <a:prstClr val="white"/>
                </a:solidFill>
                <a:latin typeface="Calibri"/>
              </a:rPr>
              <a:t>Proposition d’accompagnement</a:t>
            </a:r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2"/>
          </p:nvPr>
        </p:nvSpPr>
        <p:spPr>
          <a:xfrm>
            <a:off x="2144879" y="6525344"/>
            <a:ext cx="1716000" cy="3240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solidFill>
                  <a:prstClr val="white"/>
                </a:solidFill>
                <a:latin typeface="Calibri"/>
              </a:rPr>
              <a:t>13 Janvier 2015</a:t>
            </a:r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360546" y="6525344"/>
            <a:ext cx="507000" cy="329184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8BE4F1C-7526-4F77-ACD1-46341072D7D6}" type="slidenum">
              <a:rPr lang="fr-FR" smtClean="0">
                <a:solidFill>
                  <a:prstClr val="white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‹N°›</a:t>
            </a:fld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56456" y="6533910"/>
            <a:ext cx="432048" cy="32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4060225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4406939" y="6525344"/>
            <a:ext cx="4457700" cy="329184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mtClean="0">
                <a:solidFill>
                  <a:prstClr val="white"/>
                </a:solidFill>
                <a:latin typeface="Calibri"/>
              </a:rPr>
              <a:t>Proposition d’accompagnement</a:t>
            </a:r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2144879" y="6525344"/>
            <a:ext cx="1716000" cy="3240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solidFill>
                  <a:prstClr val="white"/>
                </a:solidFill>
                <a:latin typeface="Calibri"/>
              </a:rPr>
              <a:t>13 Janvier 2015</a:t>
            </a:r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360546" y="6525344"/>
            <a:ext cx="507000" cy="329184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8BE4F1C-7526-4F77-ACD1-46341072D7D6}" type="slidenum">
              <a:rPr lang="fr-FR" smtClean="0">
                <a:solidFill>
                  <a:prstClr val="white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‹N°›</a:t>
            </a:fld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56456" y="6533910"/>
            <a:ext cx="432048" cy="32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845525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2"/>
            <a:ext cx="8915400" cy="4525963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2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360546" y="6525344"/>
            <a:ext cx="507000" cy="329184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08BE4F1C-7526-4F77-ACD1-46341072D7D6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28" name="Titr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4406939" y="6525344"/>
            <a:ext cx="4457700" cy="329184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mtClean="0">
                <a:solidFill>
                  <a:prstClr val="white"/>
                </a:solidFill>
                <a:latin typeface="Calibri"/>
              </a:rPr>
              <a:t>Proposition d’accompagnement</a:t>
            </a:r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2"/>
          </p:nvPr>
        </p:nvSpPr>
        <p:spPr>
          <a:xfrm>
            <a:off x="2144879" y="6525344"/>
            <a:ext cx="1716000" cy="3240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solidFill>
                  <a:prstClr val="white"/>
                </a:solidFill>
                <a:latin typeface="Calibri"/>
              </a:rPr>
              <a:t>13 Janvier 2015</a:t>
            </a:r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56456" y="6533910"/>
            <a:ext cx="432048" cy="32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4240573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4406939" y="6525344"/>
            <a:ext cx="4457700" cy="329184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mtClean="0">
                <a:solidFill>
                  <a:prstClr val="white"/>
                </a:solidFill>
                <a:latin typeface="Calibri"/>
              </a:rPr>
              <a:t>Proposition d’accompagnement</a:t>
            </a:r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Date Placeholder 4"/>
          <p:cNvSpPr>
            <a:spLocks noGrp="1"/>
          </p:cNvSpPr>
          <p:nvPr>
            <p:ph type="dt" sz="half" idx="2"/>
          </p:nvPr>
        </p:nvSpPr>
        <p:spPr>
          <a:xfrm>
            <a:off x="2144879" y="6525344"/>
            <a:ext cx="1716000" cy="3240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solidFill>
                  <a:prstClr val="white"/>
                </a:solidFill>
                <a:latin typeface="Calibri"/>
              </a:rPr>
              <a:t>13 Janvier 2015</a:t>
            </a:r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360546" y="6525344"/>
            <a:ext cx="507000" cy="329184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8BE4F1C-7526-4F77-ACD1-46341072D7D6}" type="slidenum">
              <a:rPr lang="fr-FR" smtClean="0">
                <a:solidFill>
                  <a:prstClr val="white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‹N°›</a:t>
            </a:fld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56456" y="6533910"/>
            <a:ext cx="432048" cy="32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693552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4406939" y="6525344"/>
            <a:ext cx="4457700" cy="329184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mtClean="0">
                <a:solidFill>
                  <a:prstClr val="white"/>
                </a:solidFill>
                <a:latin typeface="Calibri"/>
              </a:rPr>
              <a:t>Proposition d’accompagnement</a:t>
            </a:r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2"/>
          </p:nvPr>
        </p:nvSpPr>
        <p:spPr>
          <a:xfrm>
            <a:off x="2144879" y="6525344"/>
            <a:ext cx="1716000" cy="3240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solidFill>
                  <a:prstClr val="white"/>
                </a:solidFill>
                <a:latin typeface="Calibri"/>
              </a:rPr>
              <a:t>13 Janvier 2015</a:t>
            </a:r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360546" y="6525344"/>
            <a:ext cx="507000" cy="329184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8BE4F1C-7526-4F77-ACD1-46341072D7D6}" type="slidenum">
              <a:rPr lang="fr-FR" smtClean="0">
                <a:solidFill>
                  <a:prstClr val="white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‹N°›</a:t>
            </a:fld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56456" y="6533910"/>
            <a:ext cx="432048" cy="32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30434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4406939" y="6525344"/>
            <a:ext cx="4457700" cy="329184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mtClean="0">
                <a:solidFill>
                  <a:prstClr val="white"/>
                </a:solidFill>
                <a:latin typeface="Calibri"/>
              </a:rPr>
              <a:t>Proposition d’accompagnement</a:t>
            </a:r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2"/>
          </p:nvPr>
        </p:nvSpPr>
        <p:spPr>
          <a:xfrm>
            <a:off x="2144879" y="6525344"/>
            <a:ext cx="1716000" cy="3240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solidFill>
                  <a:prstClr val="white"/>
                </a:solidFill>
                <a:latin typeface="Calibri"/>
              </a:rPr>
              <a:t>13 Janvier 2015</a:t>
            </a:r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360546" y="6525344"/>
            <a:ext cx="507000" cy="329184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8BE4F1C-7526-4F77-ACD1-46341072D7D6}" type="slidenum">
              <a:rPr lang="fr-FR" smtClean="0">
                <a:solidFill>
                  <a:prstClr val="white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‹N°›</a:t>
            </a:fld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56456" y="6533910"/>
            <a:ext cx="432048" cy="32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811626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28" name="Titr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4406939" y="6525344"/>
            <a:ext cx="4457700" cy="329184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mtClean="0">
                <a:solidFill>
                  <a:prstClr val="white"/>
                </a:solidFill>
                <a:latin typeface="Calibri"/>
              </a:rPr>
              <a:t>Proposition d’accompagnement</a:t>
            </a:r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Date Placeholder 4"/>
          <p:cNvSpPr>
            <a:spLocks noGrp="1"/>
          </p:cNvSpPr>
          <p:nvPr>
            <p:ph type="dt" sz="half" idx="2"/>
          </p:nvPr>
        </p:nvSpPr>
        <p:spPr>
          <a:xfrm>
            <a:off x="2144879" y="6525344"/>
            <a:ext cx="1716000" cy="3240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solidFill>
                  <a:prstClr val="white"/>
                </a:solidFill>
                <a:latin typeface="Calibri"/>
              </a:rPr>
              <a:t>13 Janvier 2015</a:t>
            </a:r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360546" y="6525344"/>
            <a:ext cx="507000" cy="329184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8BE4F1C-7526-4F77-ACD1-46341072D7D6}" type="slidenum">
              <a:rPr lang="fr-FR" smtClean="0">
                <a:solidFill>
                  <a:prstClr val="white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‹N°›</a:t>
            </a:fld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56456" y="6533910"/>
            <a:ext cx="432048" cy="32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411978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4406939" y="6525344"/>
            <a:ext cx="4457700" cy="329184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mtClean="0">
                <a:solidFill>
                  <a:prstClr val="white"/>
                </a:solidFill>
                <a:latin typeface="Calibri"/>
              </a:rPr>
              <a:t>Proposition d’accompagnement</a:t>
            </a:r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2"/>
          </p:nvPr>
        </p:nvSpPr>
        <p:spPr>
          <a:xfrm>
            <a:off x="2144879" y="6525344"/>
            <a:ext cx="1716000" cy="3240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solidFill>
                  <a:prstClr val="white"/>
                </a:solidFill>
                <a:latin typeface="Calibri"/>
              </a:rPr>
              <a:t>13 Janvier 2015</a:t>
            </a:r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360546" y="6525344"/>
            <a:ext cx="507000" cy="329184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8BE4F1C-7526-4F77-ACD1-46341072D7D6}" type="slidenum">
              <a:rPr lang="fr-FR" smtClean="0">
                <a:solidFill>
                  <a:prstClr val="white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‹N°›</a:t>
            </a:fld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56456" y="6533910"/>
            <a:ext cx="432048" cy="32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299543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4406939" y="6525344"/>
            <a:ext cx="4457700" cy="329184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mtClean="0">
                <a:solidFill>
                  <a:prstClr val="white"/>
                </a:solidFill>
                <a:latin typeface="Calibri"/>
              </a:rPr>
              <a:t>Proposition d’accompagnement</a:t>
            </a:r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2"/>
          </p:nvPr>
        </p:nvSpPr>
        <p:spPr>
          <a:xfrm>
            <a:off x="2144879" y="6525344"/>
            <a:ext cx="1716000" cy="3240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solidFill>
                  <a:prstClr val="white"/>
                </a:solidFill>
                <a:latin typeface="Calibri"/>
              </a:rPr>
              <a:t>13 Janvier 2015</a:t>
            </a:r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360546" y="6525344"/>
            <a:ext cx="507000" cy="329184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8BE4F1C-7526-4F77-ACD1-46341072D7D6}" type="slidenum">
              <a:rPr lang="fr-FR" smtClean="0">
                <a:solidFill>
                  <a:prstClr val="white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‹N°›</a:t>
            </a:fld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56456" y="6533910"/>
            <a:ext cx="432048" cy="32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20116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4406939" y="6525344"/>
            <a:ext cx="4457700" cy="329184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mtClean="0">
                <a:solidFill>
                  <a:prstClr val="white"/>
                </a:solidFill>
                <a:latin typeface="Calibri"/>
              </a:rPr>
              <a:t>Proposition d’accompagnement</a:t>
            </a:r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2"/>
          </p:nvPr>
        </p:nvSpPr>
        <p:spPr>
          <a:xfrm>
            <a:off x="2144879" y="6525344"/>
            <a:ext cx="1716000" cy="3240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solidFill>
                  <a:prstClr val="white"/>
                </a:solidFill>
                <a:latin typeface="Calibri"/>
              </a:rPr>
              <a:t>13 Janvier 2015</a:t>
            </a:r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360546" y="6525344"/>
            <a:ext cx="507000" cy="329184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8BE4F1C-7526-4F77-ACD1-46341072D7D6}" type="slidenum">
              <a:rPr lang="fr-FR" smtClean="0">
                <a:solidFill>
                  <a:prstClr val="white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‹N°›</a:t>
            </a:fld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56456" y="6533910"/>
            <a:ext cx="432048" cy="32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817216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  <p:sp>
        <p:nvSpPr>
          <p:cNvPr id="9" name="Rectangle 8"/>
          <p:cNvSpPr/>
          <p:nvPr userDrawn="1"/>
        </p:nvSpPr>
        <p:spPr>
          <a:xfrm rot="10800000" flipV="1">
            <a:off x="5556" y="6498569"/>
            <a:ext cx="9906000" cy="3868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 sz="1600" b="1">
              <a:solidFill>
                <a:prstClr val="white">
                  <a:lumMod val="95000"/>
                </a:prstClr>
              </a:solidFill>
            </a:endParaRPr>
          </a:p>
        </p:txBody>
      </p:sp>
      <p:cxnSp>
        <p:nvCxnSpPr>
          <p:cNvPr id="14" name="Connecteur droit 13"/>
          <p:cNvCxnSpPr/>
          <p:nvPr userDrawn="1"/>
        </p:nvCxnSpPr>
        <p:spPr>
          <a:xfrm>
            <a:off x="-2296" y="1196752"/>
            <a:ext cx="9900000" cy="0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u titre 14"/>
          <p:cNvSpPr>
            <a:spLocks noGrp="1"/>
          </p:cNvSpPr>
          <p:nvPr>
            <p:ph type="title"/>
          </p:nvPr>
        </p:nvSpPr>
        <p:spPr>
          <a:xfrm>
            <a:off x="1676636" y="104757"/>
            <a:ext cx="7734064" cy="9941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4406939" y="6525344"/>
            <a:ext cx="4457700" cy="329184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mtClean="0">
                <a:solidFill>
                  <a:prstClr val="white"/>
                </a:solidFill>
                <a:latin typeface="Calibri"/>
              </a:rPr>
              <a:t>Proposition d’accompagnement</a:t>
            </a:r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1" name="Date Placeholder 4"/>
          <p:cNvSpPr>
            <a:spLocks noGrp="1"/>
          </p:cNvSpPr>
          <p:nvPr>
            <p:ph type="dt" sz="half" idx="2"/>
          </p:nvPr>
        </p:nvSpPr>
        <p:spPr>
          <a:xfrm>
            <a:off x="2144879" y="6525344"/>
            <a:ext cx="1716000" cy="3240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solidFill>
                  <a:prstClr val="white"/>
                </a:solidFill>
                <a:latin typeface="Calibri"/>
              </a:rPr>
              <a:t>13 Janvier 2015</a:t>
            </a:r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2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360546" y="6525344"/>
            <a:ext cx="507000" cy="329184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8BE4F1C-7526-4F77-ACD1-46341072D7D6}" type="slidenum">
              <a:rPr lang="fr-FR" smtClean="0">
                <a:solidFill>
                  <a:prstClr val="white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‹N°›</a:t>
            </a:fld>
            <a:endParaRPr lang="fr-FR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00" y="6552273"/>
            <a:ext cx="288000" cy="288000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86800" y="161634"/>
            <a:ext cx="1498912" cy="703757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56456" y="6533910"/>
            <a:ext cx="432048" cy="32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505223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lang="fr-FR" sz="2400" kern="1200" cap="small" spc="0" dirty="0" smtClean="0">
          <a:solidFill>
            <a:srgbClr val="002F5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C000"/>
        </a:buClr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C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000"/>
        </a:buClr>
        <a:buFont typeface="Calibri" panose="020F0502020204030204" pitchFamily="34" charset="0"/>
        <a:buChar char="‐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48544" y="2899674"/>
            <a:ext cx="8136904" cy="1825470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LE PROJET REGIONAL DE SANTE ET LA MISE EN ŒUVRE DE LA TELEMEDECINE</a:t>
            </a:r>
            <a:endParaRPr lang="fr-FR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0" y="-43118"/>
            <a:ext cx="9906000" cy="134076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653136"/>
            <a:ext cx="9906000" cy="22102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6" name="Sous-titre 2"/>
          <p:cNvSpPr>
            <a:spLocks noGrp="1"/>
          </p:cNvSpPr>
          <p:nvPr>
            <p:ph type="subTitle" idx="1"/>
          </p:nvPr>
        </p:nvSpPr>
        <p:spPr>
          <a:xfrm>
            <a:off x="2168395" y="5128967"/>
            <a:ext cx="5670190" cy="1252361"/>
          </a:xfrm>
        </p:spPr>
        <p:txBody>
          <a:bodyPr>
            <a:normAutofit fontScale="92500" lnSpcReduction="10000"/>
          </a:bodyPr>
          <a:lstStyle/>
          <a:p>
            <a:endParaRPr lang="fr-FR" sz="2000" dirty="0">
              <a:solidFill>
                <a:schemeClr val="tx1"/>
              </a:solidFill>
            </a:endParaRPr>
          </a:p>
          <a:p>
            <a:r>
              <a:rPr lang="fr-FR" sz="2000" b="1" dirty="0" smtClean="0">
                <a:solidFill>
                  <a:schemeClr val="tx1"/>
                </a:solidFill>
              </a:rPr>
              <a:t>Télémédecine : Emergence de nouvelles pratiques professionnelles</a:t>
            </a:r>
          </a:p>
          <a:p>
            <a:r>
              <a:rPr lang="fr-FR" sz="1700" dirty="0" smtClean="0">
                <a:solidFill>
                  <a:schemeClr val="tx1"/>
                </a:solidFill>
              </a:rPr>
              <a:t>TAMARUN - </a:t>
            </a:r>
            <a:r>
              <a:rPr lang="fr-FR" sz="1700" dirty="0" smtClean="0">
                <a:solidFill>
                  <a:schemeClr val="tx1"/>
                </a:solidFill>
              </a:rPr>
              <a:t>21 AVRIL 2016</a:t>
            </a:r>
            <a:endParaRPr lang="fr-FR" sz="1700" dirty="0">
              <a:solidFill>
                <a:schemeClr val="tx1"/>
              </a:solidFill>
            </a:endParaRPr>
          </a:p>
        </p:txBody>
      </p:sp>
      <p:cxnSp>
        <p:nvCxnSpPr>
          <p:cNvPr id="17" name="Connecteur droit 16"/>
          <p:cNvCxnSpPr/>
          <p:nvPr/>
        </p:nvCxnSpPr>
        <p:spPr>
          <a:xfrm>
            <a:off x="-13448" y="1313384"/>
            <a:ext cx="9919448" cy="0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re 1"/>
          <p:cNvSpPr txBox="1">
            <a:spLocks/>
          </p:cNvSpPr>
          <p:nvPr/>
        </p:nvSpPr>
        <p:spPr>
          <a:xfrm>
            <a:off x="2123172" y="5245599"/>
            <a:ext cx="5760639" cy="8759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fr-FR" sz="3200" kern="1200" cap="small" spc="0">
                <a:solidFill>
                  <a:srgbClr val="002F54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sz="20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6501" y="1462714"/>
            <a:ext cx="312420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15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4608" y="2189365"/>
            <a:ext cx="5616624" cy="404683"/>
          </a:xfrm>
          <a:prstGeom prst="rect">
            <a:avLst/>
          </a:prstGeom>
          <a:solidFill>
            <a:srgbClr val="EDF3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noFill/>
            </a:endParaRPr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640632" y="104757"/>
            <a:ext cx="7734064" cy="99412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z="1800" b="1" dirty="0" smtClean="0"/>
              <a:t>SOMMAIRE</a:t>
            </a:r>
            <a:endParaRPr lang="fr-FR" sz="1800" b="1" dirty="0"/>
          </a:p>
        </p:txBody>
      </p:sp>
      <p:sp>
        <p:nvSpPr>
          <p:cNvPr id="8" name="Espace réservé du contenu 1"/>
          <p:cNvSpPr txBox="1">
            <a:spLocks/>
          </p:cNvSpPr>
          <p:nvPr/>
        </p:nvSpPr>
        <p:spPr>
          <a:xfrm>
            <a:off x="1784648" y="2232229"/>
            <a:ext cx="7056783" cy="21417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Calibri" panose="020F0502020204030204" pitchFamily="34" charset="0"/>
              <a:buChar char="‐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>
              <a:spcBef>
                <a:spcPct val="70000"/>
              </a:spcBef>
              <a:buFontTx/>
              <a:buAutoNum type="arabicPeriod"/>
            </a:pPr>
            <a:r>
              <a:rPr lang="fr-FR" sz="1600" b="1" cap="small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Contexte et Enjeux</a:t>
            </a:r>
          </a:p>
          <a:p>
            <a:pPr marL="354013" indent="-354013">
              <a:spcBef>
                <a:spcPct val="70000"/>
              </a:spcBef>
              <a:buFontTx/>
              <a:buAutoNum type="arabicPeriod"/>
            </a:pPr>
            <a:r>
              <a:rPr lang="fr-FR" sz="16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Approche méthodologique</a:t>
            </a:r>
          </a:p>
          <a:p>
            <a:pPr marL="354013" indent="-354013">
              <a:spcBef>
                <a:spcPct val="70000"/>
              </a:spcBef>
              <a:buFontTx/>
              <a:buAutoNum type="arabicPeriod"/>
            </a:pPr>
            <a:r>
              <a:rPr lang="fr-FR" sz="1600" cap="small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Projets en cours</a:t>
            </a:r>
            <a:endParaRPr lang="fr-FR" sz="1600" cap="small" dirty="0" smtClean="0"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7" name="Espace réservé du numéro de diapositive 2"/>
          <p:cNvSpPr>
            <a:spLocks noGrp="1"/>
          </p:cNvSpPr>
          <p:nvPr>
            <p:ph type="sldNum" sz="quarter" idx="4"/>
          </p:nvPr>
        </p:nvSpPr>
        <p:spPr>
          <a:xfrm>
            <a:off x="9360546" y="6527173"/>
            <a:ext cx="507000" cy="329184"/>
          </a:xfrm>
        </p:spPr>
        <p:txBody>
          <a:bodyPr anchor="ctr"/>
          <a:lstStyle/>
          <a:p>
            <a:pPr algn="r"/>
            <a:fld id="{08BE4F1C-7526-4F77-ACD1-46341072D7D6}" type="slidenum">
              <a:rPr lang="fr-FR" sz="900" b="1" smtClean="0">
                <a:solidFill>
                  <a:prstClr val="white"/>
                </a:solidFill>
                <a:latin typeface="+mn-lt"/>
              </a:rPr>
              <a:pPr algn="r"/>
              <a:t>2</a:t>
            </a:fld>
            <a:endParaRPr lang="fr-FR" sz="900" b="1" dirty="0">
              <a:solidFill>
                <a:prstClr val="white"/>
              </a:solidFill>
              <a:latin typeface="+mn-lt"/>
            </a:endParaRPr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241097" y="6527173"/>
            <a:ext cx="5423807" cy="329184"/>
          </a:xfr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900" b="1" dirty="0">
                <a:solidFill>
                  <a:schemeClr val="bg1"/>
                </a:solidFill>
                <a:latin typeface="+mn-lt"/>
              </a:rPr>
              <a:t>LE PROJET REGIONAL DE SANTE ET LA MISE EN ŒUVRE DE LA TELEMEDECINE</a:t>
            </a:r>
            <a:endParaRPr lang="fr-FR" sz="9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Espace réservé de la date 5"/>
          <p:cNvSpPr>
            <a:spLocks noGrp="1"/>
          </p:cNvSpPr>
          <p:nvPr>
            <p:ph type="dt" sz="half" idx="2"/>
          </p:nvPr>
        </p:nvSpPr>
        <p:spPr>
          <a:xfrm>
            <a:off x="56456" y="6529765"/>
            <a:ext cx="1716000" cy="324000"/>
          </a:xfr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900" b="1" dirty="0" smtClean="0">
                <a:solidFill>
                  <a:prstClr val="white"/>
                </a:solidFill>
                <a:latin typeface="+mn-lt"/>
              </a:rPr>
              <a:t>21 AVRIL 2016</a:t>
            </a:r>
            <a:endParaRPr lang="fr-FR" sz="900" b="1" dirty="0">
              <a:solidFill>
                <a:prstClr val="whit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6038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/>
              <a:t>Contexte et Enjeux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sz="2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8001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8BE4F1C-7526-4F77-ACD1-46341072D7D6}" type="slidenum">
              <a:rPr lang="fr-FR" smtClean="0"/>
              <a:pPr/>
              <a:t>3</a:t>
            </a:fld>
            <a:endParaRPr lang="fr-FR"/>
          </a:p>
        </p:txBody>
      </p:sp>
      <p:grpSp>
        <p:nvGrpSpPr>
          <p:cNvPr id="9" name="Groupe 8"/>
          <p:cNvGrpSpPr/>
          <p:nvPr/>
        </p:nvGrpSpPr>
        <p:grpSpPr>
          <a:xfrm>
            <a:off x="416496" y="1412776"/>
            <a:ext cx="9073008" cy="4032448"/>
            <a:chOff x="837911" y="2734589"/>
            <a:chExt cx="8280289" cy="3465391"/>
          </a:xfrm>
        </p:grpSpPr>
        <p:grpSp>
          <p:nvGrpSpPr>
            <p:cNvPr id="3" name="Groupe 2"/>
            <p:cNvGrpSpPr/>
            <p:nvPr/>
          </p:nvGrpSpPr>
          <p:grpSpPr>
            <a:xfrm>
              <a:off x="837911" y="2734589"/>
              <a:ext cx="8280289" cy="2385995"/>
              <a:chOff x="837911" y="2734589"/>
              <a:chExt cx="8280289" cy="2385995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838200" y="2960584"/>
                <a:ext cx="8280000" cy="2160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72000" rIns="36000" anchor="ctr" anchorCtr="0">
                <a:noAutofit/>
              </a:bodyPr>
              <a:lstStyle/>
              <a:p>
                <a:pPr fontAlgn="base">
                  <a:spcBef>
                    <a:spcPct val="0"/>
                  </a:spcBef>
                </a:pPr>
                <a:endParaRPr lang="fr-FR" sz="1400" dirty="0">
                  <a:cs typeface="Arial" pitchFamily="34" charset="0"/>
                </a:endParaRPr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920824" y="3191934"/>
                <a:ext cx="2448000" cy="18000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C6E3BF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171450" indent="-171450">
                  <a:spcAft>
                    <a:spcPts val="600"/>
                  </a:spcAft>
                  <a:buClr>
                    <a:schemeClr val="accent1">
                      <a:lumMod val="75000"/>
                      <a:lumOff val="25000"/>
                    </a:schemeClr>
                  </a:buClr>
                  <a:buFont typeface="Arial" panose="020B0604020202020204" pitchFamily="34" charset="0"/>
                  <a:buChar char="•"/>
                </a:pPr>
                <a:r>
                  <a:rPr lang="fr-FR" sz="1200" dirty="0">
                    <a:solidFill>
                      <a:schemeClr val="tx1"/>
                    </a:solidFill>
                  </a:rPr>
                  <a:t>Prise en charge adaptée, réduction des délais de prise en charge </a:t>
                </a:r>
              </a:p>
              <a:p>
                <a:pPr marL="171450" indent="-171450">
                  <a:spcAft>
                    <a:spcPts val="600"/>
                  </a:spcAft>
                  <a:buClr>
                    <a:schemeClr val="accent1">
                      <a:lumMod val="75000"/>
                      <a:lumOff val="25000"/>
                    </a:schemeClr>
                  </a:buClr>
                  <a:buFont typeface="Arial" panose="020B0604020202020204" pitchFamily="34" charset="0"/>
                  <a:buChar char="•"/>
                </a:pPr>
                <a:r>
                  <a:rPr lang="fr-FR" sz="1200" dirty="0">
                    <a:solidFill>
                      <a:schemeClr val="tx1"/>
                    </a:solidFill>
                  </a:rPr>
                  <a:t>Diminution de la fréquence et de la durée des hospitalisations </a:t>
                </a:r>
              </a:p>
              <a:p>
                <a:pPr marL="171450" indent="-171450">
                  <a:spcAft>
                    <a:spcPts val="600"/>
                  </a:spcAft>
                  <a:buClr>
                    <a:schemeClr val="accent1">
                      <a:lumMod val="75000"/>
                      <a:lumOff val="25000"/>
                    </a:schemeClr>
                  </a:buClr>
                  <a:buFont typeface="Arial" panose="020B0604020202020204" pitchFamily="34" charset="0"/>
                  <a:buChar char="•"/>
                </a:pPr>
                <a:r>
                  <a:rPr lang="fr-FR" sz="1200" dirty="0">
                    <a:solidFill>
                      <a:schemeClr val="tx1"/>
                    </a:solidFill>
                  </a:rPr>
                  <a:t>Maintien à domicile ou au sein de structures médico-sociales </a:t>
                </a:r>
              </a:p>
              <a:p>
                <a:pPr marL="171450" indent="-171450">
                  <a:spcAft>
                    <a:spcPts val="600"/>
                  </a:spcAft>
                  <a:buClr>
                    <a:schemeClr val="accent1">
                      <a:lumMod val="75000"/>
                      <a:lumOff val="25000"/>
                    </a:schemeClr>
                  </a:buClr>
                  <a:buFont typeface="Arial" panose="020B0604020202020204" pitchFamily="34" charset="0"/>
                  <a:buChar char="•"/>
                </a:pPr>
                <a:r>
                  <a:rPr lang="fr-FR" sz="1200" dirty="0">
                    <a:solidFill>
                      <a:schemeClr val="tx1"/>
                    </a:solidFill>
                  </a:rPr>
                  <a:t>Prévention des complications pour les patients atteints de maladies chroniques</a:t>
                </a:r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3585120" y="3191934"/>
                <a:ext cx="2736000" cy="18000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C6E3BF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rIns="36000" rtlCol="0" anchor="ctr"/>
              <a:lstStyle/>
              <a:p>
                <a:pPr marL="171450" indent="-171450">
                  <a:buClr>
                    <a:schemeClr val="accent1">
                      <a:lumMod val="75000"/>
                      <a:lumOff val="25000"/>
                    </a:schemeClr>
                  </a:buClr>
                  <a:buFont typeface="Arial" panose="020B0604020202020204" pitchFamily="34" charset="0"/>
                  <a:buChar char="•"/>
                </a:pPr>
                <a:r>
                  <a:rPr lang="fr-FR" sz="1200" dirty="0">
                    <a:solidFill>
                      <a:schemeClr val="tx1"/>
                    </a:solidFill>
                  </a:rPr>
                  <a:t>Décloisonnement entre les professionnels de santé </a:t>
                </a:r>
              </a:p>
              <a:p>
                <a:pPr marL="171450" indent="-171450">
                  <a:buClr>
                    <a:schemeClr val="accent1">
                      <a:lumMod val="75000"/>
                      <a:lumOff val="25000"/>
                    </a:schemeClr>
                  </a:buClr>
                  <a:buFont typeface="Arial" panose="020B0604020202020204" pitchFamily="34" charset="0"/>
                  <a:buChar char="•"/>
                </a:pPr>
                <a:r>
                  <a:rPr lang="fr-FR" sz="1200" dirty="0">
                    <a:solidFill>
                      <a:schemeClr val="tx1"/>
                    </a:solidFill>
                  </a:rPr>
                  <a:t>Meilleure coordination entre les 3 niveaux de recours </a:t>
                </a:r>
              </a:p>
              <a:p>
                <a:pPr marL="171450" indent="-171450">
                  <a:buClr>
                    <a:schemeClr val="accent1">
                      <a:lumMod val="75000"/>
                      <a:lumOff val="25000"/>
                    </a:schemeClr>
                  </a:buClr>
                  <a:buFont typeface="Arial" panose="020B0604020202020204" pitchFamily="34" charset="0"/>
                  <a:buChar char="•"/>
                </a:pPr>
                <a:r>
                  <a:rPr lang="fr-FR" sz="1200" dirty="0">
                    <a:solidFill>
                      <a:schemeClr val="tx1"/>
                    </a:solidFill>
                  </a:rPr>
                  <a:t>Fin de l’isolement des professionnels exerçant en zones sous denses 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6537448" y="3191934"/>
                <a:ext cx="2448000" cy="18000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C6E3BF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171450" indent="-171450">
                  <a:spcAft>
                    <a:spcPts val="600"/>
                  </a:spcAft>
                  <a:buClr>
                    <a:schemeClr val="accent1">
                      <a:lumMod val="75000"/>
                      <a:lumOff val="25000"/>
                    </a:schemeClr>
                  </a:buClr>
                  <a:buFont typeface="Arial" panose="020B0604020202020204" pitchFamily="34" charset="0"/>
                  <a:buChar char="•"/>
                </a:pPr>
                <a:r>
                  <a:rPr lang="fr-FR" sz="1200" dirty="0">
                    <a:solidFill>
                      <a:schemeClr val="tx1"/>
                    </a:solidFill>
                  </a:rPr>
                  <a:t>Levier d’optimisation de l’organisation des soins pour les ARS</a:t>
                </a:r>
              </a:p>
              <a:p>
                <a:pPr marL="171450" indent="-171450">
                  <a:spcAft>
                    <a:spcPts val="600"/>
                  </a:spcAft>
                  <a:buClr>
                    <a:schemeClr val="accent1">
                      <a:lumMod val="75000"/>
                      <a:lumOff val="25000"/>
                    </a:schemeClr>
                  </a:buClr>
                  <a:buFont typeface="Arial" panose="020B0604020202020204" pitchFamily="34" charset="0"/>
                  <a:buChar char="•"/>
                </a:pPr>
                <a:r>
                  <a:rPr lang="fr-FR" sz="1200" dirty="0">
                    <a:solidFill>
                      <a:schemeClr val="tx1"/>
                    </a:solidFill>
                  </a:rPr>
                  <a:t>Maintien de présence des dispositifs sanitaires de qualité dans les zones sous denses</a:t>
                </a: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920824" y="3024383"/>
                <a:ext cx="2448000" cy="180000"/>
              </a:xfrm>
              <a:prstGeom prst="rect">
                <a:avLst/>
              </a:prstGeom>
              <a:solidFill>
                <a:srgbClr val="C6E3BF"/>
              </a:solidFill>
              <a:ln w="12700">
                <a:solidFill>
                  <a:srgbClr val="D6EB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b="1" dirty="0">
                    <a:solidFill>
                      <a:schemeClr val="tx1"/>
                    </a:solidFill>
                  </a:rPr>
                  <a:t>Pour le patient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6537448" y="3024383"/>
                <a:ext cx="2448000" cy="180000"/>
              </a:xfrm>
              <a:prstGeom prst="rect">
                <a:avLst/>
              </a:prstGeom>
              <a:solidFill>
                <a:srgbClr val="C6E3BF"/>
              </a:solidFill>
              <a:ln w="12700">
                <a:solidFill>
                  <a:srgbClr val="D6EB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b="1" dirty="0">
                    <a:solidFill>
                      <a:schemeClr val="tx1"/>
                    </a:solidFill>
                  </a:rPr>
                  <a:t>Pour les pouvoirs publics</a:t>
                </a: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3585120" y="3024383"/>
                <a:ext cx="2736000" cy="180000"/>
              </a:xfrm>
              <a:prstGeom prst="rect">
                <a:avLst/>
              </a:prstGeom>
              <a:solidFill>
                <a:srgbClr val="C6E3BF"/>
              </a:solidFill>
              <a:ln w="12700">
                <a:solidFill>
                  <a:srgbClr val="D6EB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b="1" dirty="0">
                    <a:solidFill>
                      <a:schemeClr val="tx1"/>
                    </a:solidFill>
                  </a:rPr>
                  <a:t>Pour les professionnels de santé</a:t>
                </a:r>
              </a:p>
            </p:txBody>
          </p:sp>
          <p:sp>
            <p:nvSpPr>
              <p:cNvPr id="19" name="Rectangle 31"/>
              <p:cNvSpPr>
                <a:spLocks noChangeArrowheads="1"/>
              </p:cNvSpPr>
              <p:nvPr/>
            </p:nvSpPr>
            <p:spPr bwMode="auto">
              <a:xfrm>
                <a:off x="837911" y="2734589"/>
                <a:ext cx="8280000" cy="22599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fr-FR" sz="1200" b="1" dirty="0">
                    <a:solidFill>
                      <a:schemeClr val="bg1"/>
                    </a:solidFill>
                  </a:rPr>
                  <a:t>BÉNÉFICES ATTENDUS DE LA TÉLÉMÉDECINE PAR LES DIFFÉRENTS ACTEURS</a:t>
                </a:r>
              </a:p>
            </p:txBody>
          </p:sp>
        </p:grpSp>
        <p:grpSp>
          <p:nvGrpSpPr>
            <p:cNvPr id="8" name="Groupe 7"/>
            <p:cNvGrpSpPr/>
            <p:nvPr/>
          </p:nvGrpSpPr>
          <p:grpSpPr>
            <a:xfrm>
              <a:off x="837911" y="5289984"/>
              <a:ext cx="8280289" cy="909996"/>
              <a:chOff x="837911" y="5289984"/>
              <a:chExt cx="8280289" cy="909996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838200" y="5515980"/>
                <a:ext cx="8280000" cy="6840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72000" rIns="36000" anchor="ctr" anchorCtr="0">
                <a:noAutofit/>
              </a:bodyPr>
              <a:lstStyle/>
              <a:p>
                <a:pPr fontAlgn="base">
                  <a:spcBef>
                    <a:spcPct val="0"/>
                  </a:spcBef>
                </a:pPr>
                <a:endParaRPr lang="fr-FR" sz="1400" dirty="0">
                  <a:cs typeface="Arial" pitchFamily="34" charset="0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1280592" y="5582157"/>
                <a:ext cx="7704000" cy="216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72000" rIns="36000" anchor="ctr" anchorCtr="0">
                <a:noAutofit/>
              </a:bodyPr>
              <a:lstStyle/>
              <a:p>
                <a:pPr lvl="1" algn="ctr"/>
                <a:r>
                  <a:rPr lang="fr-FR" sz="1200" dirty="0"/>
                  <a:t>Contractualisation entre l’ARS et les acteurs du projet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1280592" y="5868118"/>
                <a:ext cx="7704000" cy="216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72000" rIns="36000" anchor="ctr" anchorCtr="0">
                <a:noAutofit/>
              </a:bodyPr>
              <a:lstStyle/>
              <a:p>
                <a:pPr lvl="1" algn="ctr"/>
                <a:r>
                  <a:rPr lang="fr-FR" sz="1200" dirty="0"/>
                  <a:t>Conventionnement organisant les relations entre acteurs du projet</a:t>
                </a:r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837911" y="5289984"/>
                <a:ext cx="8280000" cy="225996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fr-FR" sz="1050" b="1" dirty="0">
                    <a:solidFill>
                      <a:schemeClr val="bg1"/>
                    </a:solidFill>
                  </a:rPr>
                  <a:t>TOUTE ACTIVITÉ DE TÉLÉMÉDECINE DOIT DONNER LIEU À LA FORMALISATION DES ENGAGEMENTS DES ACTEURS À DEUX NIVEAUX</a:t>
                </a:r>
              </a:p>
            </p:txBody>
          </p:sp>
          <p:sp>
            <p:nvSpPr>
              <p:cNvPr id="34" name="Flèche droite 33"/>
              <p:cNvSpPr/>
              <p:nvPr/>
            </p:nvSpPr>
            <p:spPr>
              <a:xfrm>
                <a:off x="964283" y="5564157"/>
                <a:ext cx="216000" cy="216000"/>
              </a:xfrm>
              <a:prstGeom prst="rightArrow">
                <a:avLst/>
              </a:prstGeom>
              <a:solidFill>
                <a:srgbClr val="B3DAAA"/>
              </a:solidFill>
              <a:ln>
                <a:solidFill>
                  <a:srgbClr val="B3DAA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100" b="1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35" name="Flèche droite 34"/>
              <p:cNvSpPr/>
              <p:nvPr/>
            </p:nvSpPr>
            <p:spPr>
              <a:xfrm>
                <a:off x="964283" y="5847292"/>
                <a:ext cx="216000" cy="216000"/>
              </a:xfrm>
              <a:prstGeom prst="rightArrow">
                <a:avLst/>
              </a:prstGeom>
              <a:solidFill>
                <a:srgbClr val="B3DAAA"/>
              </a:solidFill>
              <a:ln>
                <a:solidFill>
                  <a:srgbClr val="B3DAA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100" b="1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</p:grpSp>
      </p:grpSp>
      <p:sp>
        <p:nvSpPr>
          <p:cNvPr id="36" name="Espace réservé du numéro de diapositive 2"/>
          <p:cNvSpPr>
            <a:spLocks noGrp="1"/>
          </p:cNvSpPr>
          <p:nvPr>
            <p:ph type="sldNum" sz="quarter" idx="4"/>
          </p:nvPr>
        </p:nvSpPr>
        <p:spPr>
          <a:xfrm>
            <a:off x="9360546" y="6527173"/>
            <a:ext cx="507000" cy="329184"/>
          </a:xfrm>
        </p:spPr>
        <p:txBody>
          <a:bodyPr anchor="ctr"/>
          <a:lstStyle/>
          <a:p>
            <a:pPr algn="r"/>
            <a:fld id="{08BE4F1C-7526-4F77-ACD1-46341072D7D6}" type="slidenum">
              <a:rPr lang="fr-FR" sz="900" b="1" smtClean="0">
                <a:solidFill>
                  <a:prstClr val="white"/>
                </a:solidFill>
                <a:latin typeface="+mn-lt"/>
              </a:rPr>
              <a:pPr algn="r"/>
              <a:t>3</a:t>
            </a:fld>
            <a:endParaRPr lang="fr-FR" sz="900" b="1" dirty="0">
              <a:solidFill>
                <a:prstClr val="white"/>
              </a:solidFill>
              <a:latin typeface="+mn-lt"/>
            </a:endParaRPr>
          </a:p>
        </p:txBody>
      </p:sp>
      <p:sp>
        <p:nvSpPr>
          <p:cNvPr id="3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241097" y="6527173"/>
            <a:ext cx="5423807" cy="329184"/>
          </a:xfr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900" b="1" dirty="0">
                <a:solidFill>
                  <a:schemeClr val="bg1"/>
                </a:solidFill>
                <a:latin typeface="+mn-lt"/>
              </a:rPr>
              <a:t>LE PROJET REGIONAL DE SANTE ET LA MISE EN ŒUVRE DE LA TELEMEDECINE</a:t>
            </a:r>
            <a:endParaRPr lang="fr-FR" sz="9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8" name="Espace réservé de la date 5"/>
          <p:cNvSpPr>
            <a:spLocks noGrp="1"/>
          </p:cNvSpPr>
          <p:nvPr>
            <p:ph type="dt" sz="half" idx="2"/>
          </p:nvPr>
        </p:nvSpPr>
        <p:spPr>
          <a:xfrm>
            <a:off x="56456" y="6529765"/>
            <a:ext cx="1716000" cy="324000"/>
          </a:xfr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900" b="1" dirty="0" smtClean="0">
                <a:solidFill>
                  <a:prstClr val="white"/>
                </a:solidFill>
                <a:latin typeface="+mn-lt"/>
              </a:rPr>
              <a:t>21 AVRIL 2016</a:t>
            </a:r>
            <a:endParaRPr lang="fr-FR" sz="900" b="1" dirty="0">
              <a:solidFill>
                <a:prstClr val="whit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4498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000" b="1" dirty="0"/>
              <a:t>Contexte et Enjeux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National</a:t>
            </a:r>
            <a:endParaRPr lang="fr-FR" sz="20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8001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8BE4F1C-7526-4F77-ACD1-46341072D7D6}" type="slidenum">
              <a:rPr lang="fr-FR" smtClean="0"/>
              <a:pPr/>
              <a:t>4</a:t>
            </a:fld>
            <a:endParaRPr lang="fr-FR"/>
          </a:p>
        </p:txBody>
      </p:sp>
      <p:grpSp>
        <p:nvGrpSpPr>
          <p:cNvPr id="15" name="Groupe 14"/>
          <p:cNvGrpSpPr/>
          <p:nvPr/>
        </p:nvGrpSpPr>
        <p:grpSpPr>
          <a:xfrm>
            <a:off x="787511" y="1707102"/>
            <a:ext cx="8280289" cy="3443796"/>
            <a:chOff x="787511" y="2001428"/>
            <a:chExt cx="8280289" cy="3443796"/>
          </a:xfrm>
        </p:grpSpPr>
        <p:grpSp>
          <p:nvGrpSpPr>
            <p:cNvPr id="7" name="Groupe 6"/>
            <p:cNvGrpSpPr/>
            <p:nvPr/>
          </p:nvGrpSpPr>
          <p:grpSpPr>
            <a:xfrm>
              <a:off x="787511" y="2001428"/>
              <a:ext cx="8280289" cy="1512168"/>
              <a:chOff x="787511" y="1268760"/>
              <a:chExt cx="8280289" cy="1080120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787800" y="1478832"/>
                <a:ext cx="8280000" cy="87004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wrap="square" lIns="72000" rIns="36000" anchor="ctr" anchorCtr="0">
                <a:noAutofit/>
              </a:bodyPr>
              <a:lstStyle/>
              <a:p>
                <a:pPr fontAlgn="base">
                  <a:spcBef>
                    <a:spcPct val="0"/>
                  </a:spcBef>
                </a:pPr>
                <a:endParaRPr lang="fr-FR" sz="1400" dirty="0">
                  <a:cs typeface="Arial" pitchFamily="34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230192" y="1540346"/>
                <a:ext cx="7704000" cy="2007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72000" rIns="36000" anchor="ctr" anchorCtr="0">
                <a:noAutofit/>
              </a:bodyPr>
              <a:lstStyle/>
              <a:p>
                <a:pPr algn="ctr" fontAlgn="base">
                  <a:spcBef>
                    <a:spcPct val="0"/>
                  </a:spcBef>
                </a:pPr>
                <a:r>
                  <a:rPr lang="fr-FR" sz="1100" dirty="0" smtClean="0"/>
                  <a:t>Stratégie : Document « Stratégie télémédecine 2011 – 2015 »</a:t>
                </a:r>
                <a:endParaRPr lang="fr-FR" sz="1100" dirty="0"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1230192" y="1806158"/>
                <a:ext cx="7704000" cy="2007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72000" rIns="36000" anchor="ctr" anchorCtr="0">
                <a:noAutofit/>
              </a:bodyPr>
              <a:lstStyle/>
              <a:p>
                <a:pPr algn="ctr" fontAlgn="base">
                  <a:spcBef>
                    <a:spcPct val="0"/>
                  </a:spcBef>
                </a:pPr>
                <a:r>
                  <a:rPr lang="fr-FR" sz="1100" dirty="0" smtClean="0"/>
                  <a:t>Un plan d’action  </a:t>
                </a:r>
                <a:endParaRPr lang="fr-FR" sz="1100" dirty="0">
                  <a:latin typeface="+mj-lt"/>
                  <a:cs typeface="Arial" pitchFamily="34" charset="0"/>
                </a:endParaRPr>
              </a:p>
            </p:txBody>
          </p:sp>
          <p:sp>
            <p:nvSpPr>
              <p:cNvPr id="38" name="Rectangle 31"/>
              <p:cNvSpPr>
                <a:spLocks noChangeArrowheads="1"/>
              </p:cNvSpPr>
              <p:nvPr/>
            </p:nvSpPr>
            <p:spPr bwMode="auto">
              <a:xfrm>
                <a:off x="787511" y="1268760"/>
                <a:ext cx="8280000" cy="21007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fr-FR" sz="1200" b="1" dirty="0" smtClean="0">
                    <a:solidFill>
                      <a:schemeClr val="bg1"/>
                    </a:solidFill>
                  </a:rPr>
                  <a:t>UN PLAN NATIONAL</a:t>
                </a:r>
                <a:endParaRPr lang="fr-FR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1230192" y="2071970"/>
                <a:ext cx="7704000" cy="2007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72000" rIns="36000" anchor="ctr" anchorCtr="0">
                <a:noAutofit/>
              </a:bodyPr>
              <a:lstStyle/>
              <a:p>
                <a:pPr algn="ctr"/>
                <a:r>
                  <a:rPr lang="fr-FR" sz="1100" dirty="0" smtClean="0"/>
                  <a:t>Boîte </a:t>
                </a:r>
                <a:r>
                  <a:rPr lang="fr-FR" sz="1100" dirty="0"/>
                  <a:t>à </a:t>
                </a:r>
                <a:r>
                  <a:rPr lang="fr-FR" sz="1100" dirty="0" smtClean="0"/>
                  <a:t>outils : recense éléments </a:t>
                </a:r>
                <a:r>
                  <a:rPr lang="fr-FR" sz="1100" dirty="0"/>
                  <a:t>de méthodes </a:t>
                </a:r>
                <a:r>
                  <a:rPr lang="fr-FR" sz="1100" dirty="0" smtClean="0"/>
                  <a:t>(</a:t>
                </a:r>
                <a:r>
                  <a:rPr lang="fr-FR" sz="1100" dirty="0"/>
                  <a:t>réglementation, </a:t>
                </a:r>
                <a:r>
                  <a:rPr lang="fr-FR" sz="1100" dirty="0" smtClean="0"/>
                  <a:t>de </a:t>
                </a:r>
                <a:r>
                  <a:rPr lang="fr-FR" sz="1100" dirty="0"/>
                  <a:t>bonne pratique, guides, modèles contractuels, </a:t>
                </a:r>
                <a:r>
                  <a:rPr lang="fr-FR" sz="1100" dirty="0" smtClean="0"/>
                  <a:t>…)</a:t>
                </a:r>
                <a:endParaRPr lang="fr-FR" sz="1100" dirty="0"/>
              </a:p>
            </p:txBody>
          </p:sp>
          <p:sp>
            <p:nvSpPr>
              <p:cNvPr id="40" name="Flèche droite 39"/>
              <p:cNvSpPr/>
              <p:nvPr/>
            </p:nvSpPr>
            <p:spPr>
              <a:xfrm>
                <a:off x="913883" y="1523614"/>
                <a:ext cx="216000" cy="200780"/>
              </a:xfrm>
              <a:prstGeom prst="rightArrow">
                <a:avLst/>
              </a:prstGeom>
              <a:solidFill>
                <a:srgbClr val="B3DAAA"/>
              </a:solidFill>
              <a:ln>
                <a:solidFill>
                  <a:srgbClr val="B3DAA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100" b="1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41" name="Flèche droite 40"/>
              <p:cNvSpPr/>
              <p:nvPr/>
            </p:nvSpPr>
            <p:spPr>
              <a:xfrm>
                <a:off x="913883" y="1786799"/>
                <a:ext cx="216000" cy="200780"/>
              </a:xfrm>
              <a:prstGeom prst="rightArrow">
                <a:avLst/>
              </a:prstGeom>
              <a:solidFill>
                <a:srgbClr val="B3DAAA"/>
              </a:solidFill>
              <a:ln>
                <a:solidFill>
                  <a:srgbClr val="B3DAA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100" b="1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  <p:sp>
            <p:nvSpPr>
              <p:cNvPr id="42" name="Flèche droite 41"/>
              <p:cNvSpPr/>
              <p:nvPr/>
            </p:nvSpPr>
            <p:spPr>
              <a:xfrm>
                <a:off x="903417" y="2049984"/>
                <a:ext cx="216000" cy="200780"/>
              </a:xfrm>
              <a:prstGeom prst="rightArrow">
                <a:avLst/>
              </a:prstGeom>
              <a:solidFill>
                <a:srgbClr val="B3DAAA"/>
              </a:solidFill>
              <a:ln>
                <a:solidFill>
                  <a:srgbClr val="B3DAA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100" b="1" dirty="0">
                    <a:solidFill>
                      <a:schemeClr val="bg1"/>
                    </a:solidFill>
                  </a:rPr>
                  <a:t>3</a:t>
                </a:r>
              </a:p>
            </p:txBody>
          </p:sp>
        </p:grpSp>
        <p:grpSp>
          <p:nvGrpSpPr>
            <p:cNvPr id="11" name="Groupe 10"/>
            <p:cNvGrpSpPr/>
            <p:nvPr/>
          </p:nvGrpSpPr>
          <p:grpSpPr>
            <a:xfrm>
              <a:off x="1679892" y="4089660"/>
              <a:ext cx="6495527" cy="1355564"/>
              <a:chOff x="1705237" y="3501008"/>
              <a:chExt cx="6495527" cy="1355564"/>
            </a:xfrm>
          </p:grpSpPr>
          <p:sp>
            <p:nvSpPr>
              <p:cNvPr id="52" name="Rectangle à coins arrondis 51"/>
              <p:cNvSpPr/>
              <p:nvPr/>
            </p:nvSpPr>
            <p:spPr>
              <a:xfrm>
                <a:off x="3844764" y="3793044"/>
                <a:ext cx="4356000" cy="215637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rgbClr val="B3DAA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r>
                  <a:rPr lang="fr-FR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Priorité </a:t>
                </a:r>
                <a:r>
                  <a:rPr lang="fr-FR" sz="1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2 - </a:t>
                </a:r>
                <a:r>
                  <a:rPr lang="fr-FR" sz="1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Prise en charge de l’AVC</a:t>
                </a:r>
                <a:endParaRPr lang="fr-FR" sz="12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53" name="Rectangle à coins arrondis 52"/>
              <p:cNvSpPr/>
              <p:nvPr/>
            </p:nvSpPr>
            <p:spPr>
              <a:xfrm>
                <a:off x="3844764" y="4078025"/>
                <a:ext cx="4356000" cy="215637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rgbClr val="B3DAA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r>
                  <a:rPr lang="fr-FR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Priorité </a:t>
                </a:r>
                <a:r>
                  <a:rPr lang="fr-FR" sz="1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3 - Santé </a:t>
                </a:r>
                <a:r>
                  <a:rPr lang="fr-FR" sz="1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des personnes détenues</a:t>
                </a:r>
                <a:endParaRPr lang="fr-FR" sz="12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54" name="Rectangle à coins arrondis 53"/>
              <p:cNvSpPr/>
              <p:nvPr/>
            </p:nvSpPr>
            <p:spPr>
              <a:xfrm>
                <a:off x="3844764" y="4640934"/>
                <a:ext cx="4356000" cy="215637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rgbClr val="B3DAA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r>
                  <a:rPr lang="fr-FR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Priorité </a:t>
                </a:r>
                <a:r>
                  <a:rPr lang="fr-FR" sz="1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5 - Soins </a:t>
                </a:r>
                <a:r>
                  <a:rPr lang="fr-FR" sz="1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en structure médico-sociales ou en HAD</a:t>
                </a:r>
                <a:endParaRPr lang="fr-FR" sz="12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58" name="Rectangle à coins arrondis 57"/>
              <p:cNvSpPr/>
              <p:nvPr/>
            </p:nvSpPr>
            <p:spPr>
              <a:xfrm>
                <a:off x="3844764" y="3501008"/>
                <a:ext cx="4356000" cy="215637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rgbClr val="B3DAA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r>
                  <a:rPr lang="fr-FR" sz="1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Priorité 1 - Permanence des soins en imagerie médicale</a:t>
                </a:r>
                <a:endParaRPr lang="fr-FR" sz="12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59" name="Rectangle à coins arrondis 58"/>
              <p:cNvSpPr/>
              <p:nvPr/>
            </p:nvSpPr>
            <p:spPr>
              <a:xfrm>
                <a:off x="3844764" y="4363007"/>
                <a:ext cx="4356000" cy="215637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rgbClr val="B3DAA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r>
                  <a:rPr lang="fr-FR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Priorité </a:t>
                </a:r>
                <a:r>
                  <a:rPr lang="fr-FR" sz="1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4 - </a:t>
                </a:r>
                <a:r>
                  <a:rPr lang="fr-FR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Prise </a:t>
                </a:r>
                <a:r>
                  <a:rPr lang="fr-FR" sz="1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en charge d’une maladie chronique</a:t>
                </a:r>
                <a:endParaRPr lang="fr-FR" sz="12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66" name="Rectangle 65"/>
              <p:cNvSpPr>
                <a:spLocks noChangeArrowheads="1"/>
              </p:cNvSpPr>
              <p:nvPr/>
            </p:nvSpPr>
            <p:spPr bwMode="auto">
              <a:xfrm>
                <a:off x="1705237" y="3501008"/>
                <a:ext cx="2043768" cy="1355564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square" lIns="36000" rIns="36000" anchor="ctr" anchorCtr="0"/>
              <a:lstStyle/>
              <a:p>
                <a:pPr lvl="0" algn="ctr"/>
                <a:r>
                  <a:rPr lang="fr-FR" sz="1100" b="1" dirty="0" smtClean="0">
                    <a:solidFill>
                      <a:prstClr val="white"/>
                    </a:solidFill>
                  </a:rPr>
                  <a:t>5 PRIORITES NATIONALES</a:t>
                </a:r>
                <a:endParaRPr lang="fr-FR" sz="1100" b="1" dirty="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69" name="Espace réservé du numéro de diapositive 2"/>
          <p:cNvSpPr>
            <a:spLocks noGrp="1"/>
          </p:cNvSpPr>
          <p:nvPr>
            <p:ph type="sldNum" sz="quarter" idx="4"/>
          </p:nvPr>
        </p:nvSpPr>
        <p:spPr>
          <a:xfrm>
            <a:off x="9360546" y="6527173"/>
            <a:ext cx="507000" cy="329184"/>
          </a:xfrm>
        </p:spPr>
        <p:txBody>
          <a:bodyPr anchor="ctr"/>
          <a:lstStyle/>
          <a:p>
            <a:pPr algn="r"/>
            <a:fld id="{08BE4F1C-7526-4F77-ACD1-46341072D7D6}" type="slidenum">
              <a:rPr lang="fr-FR" sz="900" b="1" smtClean="0">
                <a:solidFill>
                  <a:prstClr val="white"/>
                </a:solidFill>
                <a:latin typeface="+mn-lt"/>
              </a:rPr>
              <a:pPr algn="r"/>
              <a:t>4</a:t>
            </a:fld>
            <a:endParaRPr lang="fr-FR" sz="900" b="1" dirty="0">
              <a:solidFill>
                <a:prstClr val="white"/>
              </a:solidFill>
              <a:latin typeface="+mn-lt"/>
            </a:endParaRPr>
          </a:p>
        </p:txBody>
      </p:sp>
      <p:sp>
        <p:nvSpPr>
          <p:cNvPr id="7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241097" y="6527173"/>
            <a:ext cx="5423807" cy="329184"/>
          </a:xfr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900" b="1" dirty="0">
                <a:solidFill>
                  <a:schemeClr val="bg1"/>
                </a:solidFill>
                <a:latin typeface="+mn-lt"/>
              </a:rPr>
              <a:t>LE PROJET REGIONAL DE SANTE ET LA MISE EN ŒUVRE DE LA TELEMEDECINE</a:t>
            </a:r>
            <a:endParaRPr lang="fr-FR" sz="9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1" name="Espace réservé de la date 5"/>
          <p:cNvSpPr>
            <a:spLocks noGrp="1"/>
          </p:cNvSpPr>
          <p:nvPr>
            <p:ph type="dt" sz="half" idx="2"/>
          </p:nvPr>
        </p:nvSpPr>
        <p:spPr>
          <a:xfrm>
            <a:off x="56456" y="6529765"/>
            <a:ext cx="1716000" cy="324000"/>
          </a:xfr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900" b="1" dirty="0" smtClean="0">
                <a:solidFill>
                  <a:prstClr val="white"/>
                </a:solidFill>
                <a:latin typeface="+mn-lt"/>
              </a:rPr>
              <a:t>21 AVRIL 2016</a:t>
            </a:r>
            <a:endParaRPr lang="fr-FR" sz="900" b="1" dirty="0">
              <a:solidFill>
                <a:prstClr val="whit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776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813000" y="2420888"/>
            <a:ext cx="8280000" cy="4032448"/>
          </a:xfrm>
          <a:prstGeom prst="rect">
            <a:avLst/>
          </a:prstGeom>
          <a:solidFill>
            <a:srgbClr val="F8F8F8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72000" tIns="45720" rIns="72000" bIns="45720" rtlCol="0" anchor="t" anchorCtr="0">
            <a:noAutofit/>
          </a:bodyPr>
          <a:lstStyle/>
          <a:p>
            <a:pPr algn="ctr">
              <a:buClr>
                <a:srgbClr val="0E74DD"/>
              </a:buClr>
              <a:buSzPct val="85000"/>
              <a:buFont typeface="Wingdings" pitchFamily="2" charset="2"/>
              <a:buNone/>
            </a:pPr>
            <a:r>
              <a:rPr lang="fr-FR" sz="1200" dirty="0">
                <a:solidFill>
                  <a:schemeClr val="tx1"/>
                </a:solidFill>
              </a:rPr>
              <a:t>La télémédecine est une priorité </a:t>
            </a:r>
            <a:r>
              <a:rPr lang="fr-FR" sz="1200" dirty="0" smtClean="0">
                <a:solidFill>
                  <a:schemeClr val="tx1"/>
                </a:solidFill>
              </a:rPr>
              <a:t>régionale inscrite </a:t>
            </a:r>
            <a:r>
              <a:rPr lang="fr-FR" sz="1200" dirty="0">
                <a:solidFill>
                  <a:schemeClr val="tx1"/>
                </a:solidFill>
              </a:rPr>
              <a:t>dans le projet de santé  Réunion-Mayotte 2012-2016 </a:t>
            </a:r>
            <a:r>
              <a:rPr lang="fr-FR" sz="1200" dirty="0" smtClean="0">
                <a:solidFill>
                  <a:schemeClr val="tx1"/>
                </a:solidFill>
              </a:rPr>
              <a:t>:</a:t>
            </a:r>
          </a:p>
          <a:p>
            <a:pPr algn="ctr">
              <a:buClr>
                <a:srgbClr val="0E74DD"/>
              </a:buClr>
              <a:buSzPct val="85000"/>
              <a:buFont typeface="Wingdings" pitchFamily="2" charset="2"/>
              <a:buNone/>
            </a:pPr>
            <a:r>
              <a:rPr lang="fr-FR" sz="1200" b="1" cap="small" dirty="0" smtClean="0">
                <a:solidFill>
                  <a:schemeClr val="tx1"/>
                </a:solidFill>
              </a:rPr>
              <a:t>Programme </a:t>
            </a:r>
            <a:r>
              <a:rPr lang="fr-FR" sz="1200" b="1" cap="small" dirty="0">
                <a:solidFill>
                  <a:schemeClr val="tx1"/>
                </a:solidFill>
              </a:rPr>
              <a:t>des systèmes d’information et de télémédecine (PSIT</a:t>
            </a:r>
            <a:r>
              <a:rPr lang="fr-FR" sz="1200" b="1" cap="small" dirty="0" smtClean="0">
                <a:solidFill>
                  <a:schemeClr val="tx1"/>
                </a:solidFill>
              </a:rPr>
              <a:t>)</a:t>
            </a:r>
            <a:endParaRPr lang="fr-FR" sz="1200" b="1" cap="small" dirty="0">
              <a:solidFill>
                <a:schemeClr val="tx1"/>
              </a:solidFill>
            </a:endParaRP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Contexte et Enjeux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Le </a:t>
            </a:r>
            <a:r>
              <a:rPr lang="fr-FR" dirty="0"/>
              <a:t>PSIT </a:t>
            </a:r>
            <a:r>
              <a:rPr lang="fr-FR" dirty="0" smtClean="0"/>
              <a:t>: Cadre </a:t>
            </a:r>
            <a:r>
              <a:rPr lang="fr-FR" dirty="0"/>
              <a:t>pour le développement de la </a:t>
            </a:r>
            <a:r>
              <a:rPr lang="fr-FR" dirty="0" smtClean="0"/>
              <a:t>télémédecine OI</a:t>
            </a:r>
            <a:endParaRPr lang="fr-FR" dirty="0"/>
          </a:p>
        </p:txBody>
      </p:sp>
      <p:grpSp>
        <p:nvGrpSpPr>
          <p:cNvPr id="33" name="Groupe 32"/>
          <p:cNvGrpSpPr/>
          <p:nvPr/>
        </p:nvGrpSpPr>
        <p:grpSpPr>
          <a:xfrm>
            <a:off x="812856" y="1268760"/>
            <a:ext cx="8280289" cy="1080120"/>
            <a:chOff x="837911" y="1268760"/>
            <a:chExt cx="8280289" cy="1161996"/>
          </a:xfrm>
        </p:grpSpPr>
        <p:sp>
          <p:nvSpPr>
            <p:cNvPr id="7" name="Rectangle 6"/>
            <p:cNvSpPr/>
            <p:nvPr/>
          </p:nvSpPr>
          <p:spPr>
            <a:xfrm>
              <a:off x="838200" y="1494756"/>
              <a:ext cx="8280000" cy="936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72000" rIns="36000" anchor="ctr" anchorCtr="0">
              <a:noAutofit/>
            </a:bodyPr>
            <a:lstStyle/>
            <a:p>
              <a:pPr fontAlgn="base">
                <a:spcBef>
                  <a:spcPct val="0"/>
                </a:spcBef>
              </a:pPr>
              <a:endParaRPr lang="fr-FR" sz="1400" dirty="0">
                <a:cs typeface="Arial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280592" y="1560933"/>
              <a:ext cx="7704000" cy="216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lIns="72000" rIns="36000" anchor="ctr" anchorCtr="0">
              <a:noAutofit/>
            </a:bodyPr>
            <a:lstStyle/>
            <a:p>
              <a:pPr fontAlgn="base">
                <a:spcBef>
                  <a:spcPct val="0"/>
                </a:spcBef>
              </a:pPr>
              <a:r>
                <a:rPr lang="fr-FR" sz="1100" dirty="0"/>
                <a:t>Améliorer l’accès pour tous à des soins de qualité sur l’ensemble des 4 territoires de santé de La Réunion et de Mayotte </a:t>
              </a:r>
              <a:endParaRPr lang="fr-FR" sz="1100" dirty="0">
                <a:latin typeface="+mj-lt"/>
                <a:cs typeface="Arial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280592" y="1846894"/>
              <a:ext cx="7704000" cy="216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lIns="72000" rIns="36000" anchor="ctr" anchorCtr="0">
              <a:noAutofit/>
            </a:bodyPr>
            <a:lstStyle/>
            <a:p>
              <a:pPr fontAlgn="base">
                <a:spcBef>
                  <a:spcPct val="0"/>
                </a:spcBef>
              </a:pPr>
              <a:r>
                <a:rPr lang="fr-FR" sz="1100" dirty="0"/>
                <a:t>Améliorer la coordination entre les professionnels du secteur ambulatoire et les structures hospitalières et médicosociales</a:t>
              </a:r>
              <a:endParaRPr lang="fr-FR" sz="1100" dirty="0">
                <a:latin typeface="+mj-lt"/>
                <a:cs typeface="Arial" pitchFamily="34" charset="0"/>
              </a:endParaRPr>
            </a:p>
          </p:txBody>
        </p:sp>
        <p:sp>
          <p:nvSpPr>
            <p:cNvPr id="10" name="Rectangle 31"/>
            <p:cNvSpPr>
              <a:spLocks noChangeArrowheads="1"/>
            </p:cNvSpPr>
            <p:nvPr/>
          </p:nvSpPr>
          <p:spPr bwMode="auto">
            <a:xfrm>
              <a:off x="837911" y="1268760"/>
              <a:ext cx="8280000" cy="22599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  <a:latin typeface="+mn-lt"/>
                </a:rPr>
                <a:t>OBJECTIFS ATTENDUS DU DÉVELOPPEMENT DES USAGES DE LA TÉLÉMÉDECINE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280592" y="2132856"/>
              <a:ext cx="7704000" cy="216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lIns="72000" rIns="36000" anchor="ctr" anchorCtr="0">
              <a:noAutofit/>
            </a:bodyPr>
            <a:lstStyle/>
            <a:p>
              <a:pPr fontAlgn="base">
                <a:spcBef>
                  <a:spcPct val="0"/>
                </a:spcBef>
              </a:pPr>
              <a:r>
                <a:rPr lang="fr-FR" sz="1100" dirty="0"/>
                <a:t>Améliorer le parcours de soins des patients et restructurer l’offre hospitalière</a:t>
              </a:r>
              <a:endParaRPr lang="fr-FR" sz="1100" dirty="0">
                <a:cs typeface="Arial" pitchFamily="34" charset="0"/>
              </a:endParaRPr>
            </a:p>
          </p:txBody>
        </p:sp>
        <p:sp>
          <p:nvSpPr>
            <p:cNvPr id="12" name="Flèche droite 11"/>
            <p:cNvSpPr/>
            <p:nvPr/>
          </p:nvSpPr>
          <p:spPr>
            <a:xfrm>
              <a:off x="964283" y="1542933"/>
              <a:ext cx="216000" cy="216000"/>
            </a:xfrm>
            <a:prstGeom prst="rightArrow">
              <a:avLst/>
            </a:prstGeom>
            <a:solidFill>
              <a:srgbClr val="B3DAAA"/>
            </a:solidFill>
            <a:ln>
              <a:solidFill>
                <a:srgbClr val="B3D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00" b="1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3" name="Flèche droite 12"/>
            <p:cNvSpPr/>
            <p:nvPr/>
          </p:nvSpPr>
          <p:spPr>
            <a:xfrm>
              <a:off x="964283" y="1826068"/>
              <a:ext cx="216000" cy="216000"/>
            </a:xfrm>
            <a:prstGeom prst="rightArrow">
              <a:avLst/>
            </a:prstGeom>
            <a:solidFill>
              <a:srgbClr val="B3DAAA"/>
            </a:solidFill>
            <a:ln>
              <a:solidFill>
                <a:srgbClr val="B3D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00" b="1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4" name="Flèche droite 13"/>
            <p:cNvSpPr/>
            <p:nvPr/>
          </p:nvSpPr>
          <p:spPr>
            <a:xfrm>
              <a:off x="953817" y="2109203"/>
              <a:ext cx="216000" cy="216000"/>
            </a:xfrm>
            <a:prstGeom prst="rightArrow">
              <a:avLst/>
            </a:prstGeom>
            <a:solidFill>
              <a:srgbClr val="B3DAAA"/>
            </a:solidFill>
            <a:ln>
              <a:solidFill>
                <a:srgbClr val="B3D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00" b="1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1705237" y="2889511"/>
            <a:ext cx="6495527" cy="3519394"/>
            <a:chOff x="1757104" y="2156606"/>
            <a:chExt cx="6495527" cy="4112868"/>
          </a:xfrm>
        </p:grpSpPr>
        <p:sp>
          <p:nvSpPr>
            <p:cNvPr id="16" name="Rectangle à coins arrondis 15"/>
            <p:cNvSpPr/>
            <p:nvPr/>
          </p:nvSpPr>
          <p:spPr>
            <a:xfrm>
              <a:off x="3896631" y="4003300"/>
              <a:ext cx="4356000" cy="252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rgbClr val="B3D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r>
                <a:rPr lang="fr-FR" sz="1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T3-2 Mère-enfants Mayotte</a:t>
              </a:r>
            </a:p>
          </p:txBody>
        </p:sp>
        <p:sp>
          <p:nvSpPr>
            <p:cNvPr id="17" name="Rectangle à coins arrondis 16"/>
            <p:cNvSpPr/>
            <p:nvPr/>
          </p:nvSpPr>
          <p:spPr>
            <a:xfrm>
              <a:off x="3896631" y="4336338"/>
              <a:ext cx="4356000" cy="252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rgbClr val="B3D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r>
                <a:rPr lang="fr-FR" sz="1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T3-3 Salles pluridisciplinaires de télémédecines</a:t>
              </a:r>
            </a:p>
          </p:txBody>
        </p:sp>
        <p:sp>
          <p:nvSpPr>
            <p:cNvPr id="18" name="Rectangle à coins arrondis 17"/>
            <p:cNvSpPr/>
            <p:nvPr/>
          </p:nvSpPr>
          <p:spPr>
            <a:xfrm>
              <a:off x="3896631" y="4994170"/>
              <a:ext cx="4356000" cy="252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rgbClr val="B3D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r>
                <a:rPr lang="fr-FR" sz="1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T3-5 Télémédecine en structures médico-sociales et HAD</a:t>
              </a:r>
            </a:p>
          </p:txBody>
        </p:sp>
        <p:sp>
          <p:nvSpPr>
            <p:cNvPr id="19" name="Rectangle à coins arrondis 18"/>
            <p:cNvSpPr/>
            <p:nvPr/>
          </p:nvSpPr>
          <p:spPr>
            <a:xfrm>
              <a:off x="3896631" y="5405402"/>
              <a:ext cx="4356000" cy="252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rgbClr val="B3D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r>
                <a:rPr lang="fr-FR" sz="1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T4-1 Télésurveillance du diabète</a:t>
              </a:r>
            </a:p>
          </p:txBody>
        </p:sp>
        <p:sp>
          <p:nvSpPr>
            <p:cNvPr id="20" name="Rectangle à coins arrondis 19"/>
            <p:cNvSpPr/>
            <p:nvPr/>
          </p:nvSpPr>
          <p:spPr>
            <a:xfrm>
              <a:off x="3896631" y="5711438"/>
              <a:ext cx="4356000" cy="252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rgbClr val="B3D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r>
                <a:rPr lang="fr-FR" sz="1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T4-2 Télésurveillance de l’insuffisance cardiaque chronique</a:t>
              </a:r>
            </a:p>
          </p:txBody>
        </p:sp>
        <p:sp>
          <p:nvSpPr>
            <p:cNvPr id="21" name="Rectangle à coins arrondis 20"/>
            <p:cNvSpPr/>
            <p:nvPr/>
          </p:nvSpPr>
          <p:spPr>
            <a:xfrm>
              <a:off x="3896631" y="6017474"/>
              <a:ext cx="4356000" cy="252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rgbClr val="B3D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r>
                <a:rPr lang="fr-FR" sz="1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T4-3 Télésurveillance de l’insuffisance rénale</a:t>
              </a:r>
            </a:p>
          </p:txBody>
        </p:sp>
        <p:sp>
          <p:nvSpPr>
            <p:cNvPr id="22" name="Rectangle à coins arrondis 21"/>
            <p:cNvSpPr/>
            <p:nvPr/>
          </p:nvSpPr>
          <p:spPr>
            <a:xfrm>
              <a:off x="3896631" y="3662018"/>
              <a:ext cx="4356000" cy="252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rgbClr val="B3D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r>
                <a:rPr lang="fr-FR" sz="1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T3-1 </a:t>
              </a:r>
              <a:r>
                <a:rPr lang="fr-FR" sz="1200" dirty="0" err="1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Téléexpertise</a:t>
              </a:r>
              <a:r>
                <a:rPr lang="fr-FR" sz="1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-Grands Brûlés</a:t>
              </a:r>
            </a:p>
          </p:txBody>
        </p:sp>
        <p:sp>
          <p:nvSpPr>
            <p:cNvPr id="23" name="Rectangle à coins arrondis 22"/>
            <p:cNvSpPr/>
            <p:nvPr/>
          </p:nvSpPr>
          <p:spPr>
            <a:xfrm>
              <a:off x="3896631" y="4669376"/>
              <a:ext cx="4356000" cy="252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rgbClr val="B3D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r>
                <a:rPr lang="fr-FR" sz="1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T3-4 Télémédecine dans les cirques</a:t>
              </a:r>
            </a:p>
          </p:txBody>
        </p:sp>
        <p:sp>
          <p:nvSpPr>
            <p:cNvPr id="24" name="Rectangle à coins arrondis 23"/>
            <p:cNvSpPr/>
            <p:nvPr/>
          </p:nvSpPr>
          <p:spPr>
            <a:xfrm>
              <a:off x="3896631" y="2908611"/>
              <a:ext cx="4356000" cy="252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rgbClr val="B3D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r>
                <a:rPr lang="fr-FR" sz="1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T2-1 Télé-Radiologie</a:t>
              </a:r>
            </a:p>
          </p:txBody>
        </p:sp>
        <p:sp>
          <p:nvSpPr>
            <p:cNvPr id="25" name="Rectangle à coins arrondis 24"/>
            <p:cNvSpPr/>
            <p:nvPr/>
          </p:nvSpPr>
          <p:spPr>
            <a:xfrm>
              <a:off x="3896631" y="3250085"/>
              <a:ext cx="4356000" cy="252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rgbClr val="B3D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r>
                <a:rPr lang="fr-FR" sz="1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T2-2 Télé-</a:t>
              </a:r>
              <a:r>
                <a:rPr lang="fr-FR" sz="1200" dirty="0" err="1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Anapath</a:t>
              </a:r>
              <a:endParaRPr lang="fr-FR" sz="12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6" name="Rectangle à coins arrondis 25"/>
            <p:cNvSpPr/>
            <p:nvPr/>
          </p:nvSpPr>
          <p:spPr>
            <a:xfrm>
              <a:off x="3896631" y="2498080"/>
              <a:ext cx="4356000" cy="252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rgbClr val="B3D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r>
                <a:rPr lang="fr-FR" sz="1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T1-2 Accompagnement des projets</a:t>
              </a:r>
            </a:p>
          </p:txBody>
        </p:sp>
        <p:sp>
          <p:nvSpPr>
            <p:cNvPr id="27" name="Rectangle à coins arrondis 26"/>
            <p:cNvSpPr/>
            <p:nvPr/>
          </p:nvSpPr>
          <p:spPr>
            <a:xfrm>
              <a:off x="3896631" y="2165042"/>
              <a:ext cx="4356000" cy="252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rgbClr val="B3D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r>
                <a:rPr lang="fr-FR" sz="1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T1-1 Mise en conformité au décret de télémédecine</a:t>
              </a:r>
            </a:p>
          </p:txBody>
        </p:sp>
        <p:sp>
          <p:nvSpPr>
            <p:cNvPr id="28" name="Rectangle 31"/>
            <p:cNvSpPr>
              <a:spLocks noChangeArrowheads="1"/>
            </p:cNvSpPr>
            <p:nvPr/>
          </p:nvSpPr>
          <p:spPr bwMode="auto">
            <a:xfrm>
              <a:off x="1757104" y="2156606"/>
              <a:ext cx="2043768" cy="59347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  <a:effectLst/>
          </p:spPr>
          <p:txBody>
            <a:bodyPr wrap="square" lIns="36000" rIns="36000" anchor="ctr" anchorCtr="0"/>
            <a:lstStyle/>
            <a:p>
              <a:pPr lvl="0"/>
              <a:r>
                <a:rPr lang="fr-FR" sz="1000" b="1" dirty="0" smtClean="0">
                  <a:solidFill>
                    <a:prstClr val="white"/>
                  </a:solidFill>
                </a:rPr>
                <a:t>T1 - </a:t>
              </a:r>
              <a:r>
                <a:rPr lang="fr-FR" sz="1000" b="1" dirty="0">
                  <a:solidFill>
                    <a:prstClr val="white"/>
                  </a:solidFill>
                </a:rPr>
                <a:t>CONFORMITÉ DES </a:t>
              </a:r>
              <a:r>
                <a:rPr lang="fr-FR" sz="1000" b="1" dirty="0" smtClean="0">
                  <a:solidFill>
                    <a:prstClr val="white"/>
                  </a:solidFill>
                </a:rPr>
                <a:t>ACTES</a:t>
              </a:r>
            </a:p>
            <a:p>
              <a:pPr lvl="0"/>
              <a:r>
                <a:rPr lang="fr-FR" sz="1000" b="1" dirty="0">
                  <a:solidFill>
                    <a:prstClr val="white"/>
                  </a:solidFill>
                </a:rPr>
                <a:t> </a:t>
              </a:r>
              <a:r>
                <a:rPr lang="fr-FR" sz="1000" b="1" dirty="0" smtClean="0">
                  <a:solidFill>
                    <a:prstClr val="white"/>
                  </a:solidFill>
                </a:rPr>
                <a:t>       </a:t>
              </a:r>
              <a:r>
                <a:rPr lang="fr-FR" sz="1000" b="1" dirty="0" smtClean="0">
                  <a:solidFill>
                    <a:prstClr val="white"/>
                  </a:solidFill>
                </a:rPr>
                <a:t>DE </a:t>
              </a:r>
              <a:r>
                <a:rPr lang="fr-FR" sz="1000" b="1" dirty="0">
                  <a:solidFill>
                    <a:prstClr val="white"/>
                  </a:solidFill>
                </a:rPr>
                <a:t>TÉLÉMÉDECINE</a:t>
              </a:r>
            </a:p>
          </p:txBody>
        </p:sp>
        <p:sp>
          <p:nvSpPr>
            <p:cNvPr id="29" name="Rectangle 31"/>
            <p:cNvSpPr>
              <a:spLocks noChangeArrowheads="1"/>
            </p:cNvSpPr>
            <p:nvPr/>
          </p:nvSpPr>
          <p:spPr bwMode="auto">
            <a:xfrm>
              <a:off x="1757104" y="2908611"/>
              <a:ext cx="2043768" cy="59347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  <a:effectLst/>
          </p:spPr>
          <p:txBody>
            <a:bodyPr wrap="square" lIns="36000" rIns="36000" anchor="ctr" anchorCtr="0"/>
            <a:lstStyle/>
            <a:p>
              <a:pPr lvl="0"/>
              <a:r>
                <a:rPr lang="fr-FR" sz="1000" b="1" dirty="0" smtClean="0">
                  <a:solidFill>
                    <a:prstClr val="white"/>
                  </a:solidFill>
                </a:rPr>
                <a:t>T2 -  </a:t>
              </a:r>
              <a:r>
                <a:rPr lang="fr-FR" sz="1000" b="1" dirty="0">
                  <a:solidFill>
                    <a:prstClr val="white"/>
                  </a:solidFill>
                </a:rPr>
                <a:t>TÉLÉ-IMAGERIE</a:t>
              </a: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1757104" y="3662018"/>
              <a:ext cx="2043768" cy="1584152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  <a:effectLst/>
          </p:spPr>
          <p:txBody>
            <a:bodyPr wrap="square" lIns="36000" rIns="36000" anchor="ctr" anchorCtr="0"/>
            <a:lstStyle/>
            <a:p>
              <a:pPr lvl="0"/>
              <a:r>
                <a:rPr lang="fr-FR" sz="1000" b="1" dirty="0" smtClean="0">
                  <a:solidFill>
                    <a:prstClr val="white"/>
                  </a:solidFill>
                </a:rPr>
                <a:t>T3 - ACCESSIBILITÉ </a:t>
              </a:r>
              <a:r>
                <a:rPr lang="fr-FR" sz="1000" b="1" dirty="0">
                  <a:solidFill>
                    <a:prstClr val="white"/>
                  </a:solidFill>
                </a:rPr>
                <a:t>AUX </a:t>
              </a:r>
              <a:r>
                <a:rPr lang="fr-FR" sz="1000" b="1" dirty="0" smtClean="0">
                  <a:solidFill>
                    <a:prstClr val="white"/>
                  </a:solidFill>
                </a:rPr>
                <a:t>AVIS</a:t>
              </a:r>
            </a:p>
            <a:p>
              <a:pPr lvl="0"/>
              <a:r>
                <a:rPr lang="fr-FR" sz="1000" b="1" dirty="0">
                  <a:solidFill>
                    <a:prstClr val="white"/>
                  </a:solidFill>
                </a:rPr>
                <a:t> </a:t>
              </a:r>
              <a:r>
                <a:rPr lang="fr-FR" sz="1000" b="1" dirty="0" smtClean="0">
                  <a:solidFill>
                    <a:prstClr val="white"/>
                  </a:solidFill>
                </a:rPr>
                <a:t>      </a:t>
              </a:r>
              <a:r>
                <a:rPr lang="fr-FR" sz="1000" b="1" dirty="0" smtClean="0">
                  <a:solidFill>
                    <a:prstClr val="white"/>
                  </a:solidFill>
                </a:rPr>
                <a:t>SPÉCIALISÉS</a:t>
              </a:r>
              <a:endParaRPr lang="fr-FR" sz="1000" b="1" dirty="0">
                <a:solidFill>
                  <a:prstClr val="white"/>
                </a:solidFill>
              </a:endParaRPr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>
              <a:off x="1757104" y="5405402"/>
              <a:ext cx="2043768" cy="864072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  <a:effectLst/>
          </p:spPr>
          <p:txBody>
            <a:bodyPr wrap="square" lIns="36000" rIns="36000" anchor="ctr" anchorCtr="0"/>
            <a:lstStyle/>
            <a:p>
              <a:pPr lvl="0"/>
              <a:r>
                <a:rPr lang="fr-FR" sz="1000" b="1" dirty="0" smtClean="0">
                  <a:solidFill>
                    <a:prstClr val="white"/>
                  </a:solidFill>
                </a:rPr>
                <a:t>T4 - TÉLÉSURVEILLANCE DES</a:t>
              </a:r>
            </a:p>
            <a:p>
              <a:pPr lvl="0"/>
              <a:r>
                <a:rPr lang="fr-FR" sz="1000" b="1" dirty="0">
                  <a:solidFill>
                    <a:prstClr val="white"/>
                  </a:solidFill>
                </a:rPr>
                <a:t> </a:t>
              </a:r>
              <a:r>
                <a:rPr lang="fr-FR" sz="1000" b="1" dirty="0" smtClean="0">
                  <a:solidFill>
                    <a:prstClr val="white"/>
                  </a:solidFill>
                </a:rPr>
                <a:t>       </a:t>
              </a:r>
              <a:r>
                <a:rPr lang="fr-FR" sz="1000" b="1" dirty="0" smtClean="0">
                  <a:solidFill>
                    <a:prstClr val="white"/>
                  </a:solidFill>
                </a:rPr>
                <a:t>MALADIES </a:t>
              </a:r>
              <a:r>
                <a:rPr lang="fr-FR" sz="1000" b="1" dirty="0">
                  <a:solidFill>
                    <a:prstClr val="white"/>
                  </a:solidFill>
                </a:rPr>
                <a:t>CHRONIQUES</a:t>
              </a:r>
            </a:p>
          </p:txBody>
        </p:sp>
      </p:grpSp>
      <p:sp>
        <p:nvSpPr>
          <p:cNvPr id="34" name="Espace réservé du numéro de diapositive 2"/>
          <p:cNvSpPr>
            <a:spLocks noGrp="1"/>
          </p:cNvSpPr>
          <p:nvPr>
            <p:ph type="sldNum" sz="quarter" idx="4"/>
          </p:nvPr>
        </p:nvSpPr>
        <p:spPr>
          <a:xfrm>
            <a:off x="9360546" y="6527173"/>
            <a:ext cx="507000" cy="329184"/>
          </a:xfrm>
        </p:spPr>
        <p:txBody>
          <a:bodyPr anchor="ctr"/>
          <a:lstStyle/>
          <a:p>
            <a:pPr algn="r"/>
            <a:fld id="{08BE4F1C-7526-4F77-ACD1-46341072D7D6}" type="slidenum">
              <a:rPr lang="fr-FR" sz="900" b="1" smtClean="0">
                <a:solidFill>
                  <a:prstClr val="white"/>
                </a:solidFill>
                <a:latin typeface="+mn-lt"/>
              </a:rPr>
              <a:pPr algn="r"/>
              <a:t>5</a:t>
            </a:fld>
            <a:endParaRPr lang="fr-FR" sz="900" b="1" dirty="0">
              <a:solidFill>
                <a:prstClr val="white"/>
              </a:solidFill>
              <a:latin typeface="+mn-lt"/>
            </a:endParaRPr>
          </a:p>
        </p:txBody>
      </p:sp>
      <p:sp>
        <p:nvSpPr>
          <p:cNvPr id="3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241097" y="6527173"/>
            <a:ext cx="5423807" cy="329184"/>
          </a:xfr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900" b="1" dirty="0">
                <a:solidFill>
                  <a:schemeClr val="bg1"/>
                </a:solidFill>
                <a:latin typeface="+mn-lt"/>
              </a:rPr>
              <a:t>LE PROJET REGIONAL DE SANTE ET LA MISE EN ŒUVRE DE LA TELEMEDECINE</a:t>
            </a:r>
            <a:endParaRPr lang="fr-FR" sz="9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6" name="Espace réservé de la date 5"/>
          <p:cNvSpPr>
            <a:spLocks noGrp="1"/>
          </p:cNvSpPr>
          <p:nvPr>
            <p:ph type="dt" sz="half" idx="2"/>
          </p:nvPr>
        </p:nvSpPr>
        <p:spPr>
          <a:xfrm>
            <a:off x="56456" y="6529765"/>
            <a:ext cx="1716000" cy="324000"/>
          </a:xfr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900" b="1" dirty="0" smtClean="0">
                <a:solidFill>
                  <a:prstClr val="white"/>
                </a:solidFill>
                <a:latin typeface="+mn-lt"/>
              </a:rPr>
              <a:t>21 AVRIL 2016</a:t>
            </a:r>
            <a:endParaRPr lang="fr-FR" sz="900" b="1" dirty="0">
              <a:solidFill>
                <a:prstClr val="whit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6176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4608" y="2620845"/>
            <a:ext cx="5616624" cy="404683"/>
          </a:xfrm>
          <a:prstGeom prst="rect">
            <a:avLst/>
          </a:prstGeom>
          <a:solidFill>
            <a:srgbClr val="EDF3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noFill/>
            </a:endParaRPr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640632" y="104757"/>
            <a:ext cx="7734064" cy="99412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z="1800" b="1" dirty="0"/>
              <a:t>SOMMAIRE</a:t>
            </a:r>
            <a:endParaRPr lang="fr-FR" sz="1800" b="1" dirty="0"/>
          </a:p>
        </p:txBody>
      </p:sp>
      <p:sp>
        <p:nvSpPr>
          <p:cNvPr id="8" name="Espace réservé du contenu 1"/>
          <p:cNvSpPr txBox="1">
            <a:spLocks/>
          </p:cNvSpPr>
          <p:nvPr/>
        </p:nvSpPr>
        <p:spPr>
          <a:xfrm>
            <a:off x="1784648" y="2232229"/>
            <a:ext cx="7056783" cy="21417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Calibri" panose="020F0502020204030204" pitchFamily="34" charset="0"/>
              <a:buChar char="‐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>
              <a:spcBef>
                <a:spcPct val="70000"/>
              </a:spcBef>
              <a:buFontTx/>
              <a:buAutoNum type="arabicPeriod"/>
            </a:pPr>
            <a:r>
              <a:rPr lang="fr-FR" sz="1600" cap="small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Contexte et Enjeux</a:t>
            </a:r>
          </a:p>
          <a:p>
            <a:pPr marL="354013" indent="-354013">
              <a:spcBef>
                <a:spcPct val="70000"/>
              </a:spcBef>
              <a:buFontTx/>
              <a:buAutoNum type="arabicPeriod"/>
            </a:pPr>
            <a:r>
              <a:rPr lang="fr-FR" sz="1600" b="1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Approche méthodologique</a:t>
            </a:r>
          </a:p>
          <a:p>
            <a:pPr marL="354013" indent="-354013">
              <a:spcBef>
                <a:spcPct val="70000"/>
              </a:spcBef>
              <a:buFontTx/>
              <a:buAutoNum type="arabicPeriod"/>
            </a:pPr>
            <a:r>
              <a:rPr lang="fr-FR" sz="1600" cap="small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Projets en cours</a:t>
            </a:r>
            <a:endParaRPr lang="fr-FR" sz="1600" cap="small" dirty="0" smtClean="0"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7" name="Espace réservé du numéro de diapositive 2"/>
          <p:cNvSpPr>
            <a:spLocks noGrp="1"/>
          </p:cNvSpPr>
          <p:nvPr>
            <p:ph type="sldNum" sz="quarter" idx="4"/>
          </p:nvPr>
        </p:nvSpPr>
        <p:spPr>
          <a:xfrm>
            <a:off x="9360546" y="6527173"/>
            <a:ext cx="507000" cy="329184"/>
          </a:xfrm>
        </p:spPr>
        <p:txBody>
          <a:bodyPr anchor="ctr"/>
          <a:lstStyle/>
          <a:p>
            <a:pPr algn="r"/>
            <a:fld id="{08BE4F1C-7526-4F77-ACD1-46341072D7D6}" type="slidenum">
              <a:rPr lang="fr-FR" sz="900" b="1" smtClean="0">
                <a:solidFill>
                  <a:prstClr val="white"/>
                </a:solidFill>
                <a:latin typeface="+mn-lt"/>
              </a:rPr>
              <a:pPr algn="r"/>
              <a:t>6</a:t>
            </a:fld>
            <a:endParaRPr lang="fr-FR" sz="900" b="1" dirty="0">
              <a:solidFill>
                <a:prstClr val="white"/>
              </a:solidFill>
              <a:latin typeface="+mn-lt"/>
            </a:endParaRPr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241097" y="6527173"/>
            <a:ext cx="5423807" cy="329184"/>
          </a:xfr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900" b="1" dirty="0">
                <a:solidFill>
                  <a:schemeClr val="bg1"/>
                </a:solidFill>
                <a:latin typeface="+mn-lt"/>
              </a:rPr>
              <a:t>LE PROJET REGIONAL DE SANTE ET LA MISE EN ŒUVRE DE LA TELEMEDECINE</a:t>
            </a:r>
            <a:endParaRPr lang="fr-FR" sz="9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Espace réservé de la date 5"/>
          <p:cNvSpPr>
            <a:spLocks noGrp="1"/>
          </p:cNvSpPr>
          <p:nvPr>
            <p:ph type="dt" sz="half" idx="2"/>
          </p:nvPr>
        </p:nvSpPr>
        <p:spPr>
          <a:xfrm>
            <a:off x="56456" y="6529765"/>
            <a:ext cx="1716000" cy="324000"/>
          </a:xfr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900" b="1" dirty="0" smtClean="0">
                <a:solidFill>
                  <a:prstClr val="white"/>
                </a:solidFill>
                <a:latin typeface="+mn-lt"/>
              </a:rPr>
              <a:t>21 AVRIL 2016</a:t>
            </a:r>
            <a:endParaRPr lang="fr-FR" sz="900" b="1" dirty="0">
              <a:solidFill>
                <a:prstClr val="whit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0885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38374" y="116632"/>
            <a:ext cx="7779122" cy="911225"/>
          </a:xfrm>
        </p:spPr>
        <p:txBody>
          <a:bodyPr anchor="ctr" anchorCtr="0">
            <a:noAutofit/>
          </a:bodyPr>
          <a:lstStyle/>
          <a:p>
            <a:r>
              <a:rPr lang="fr-FR" sz="1800" b="1" dirty="0" smtClean="0"/>
              <a:t>méthodologie projet</a:t>
            </a:r>
            <a:endParaRPr lang="fr-FR" sz="1800" b="0" dirty="0" smtClean="0"/>
          </a:p>
        </p:txBody>
      </p:sp>
      <p:grpSp>
        <p:nvGrpSpPr>
          <p:cNvPr id="2" name="Groupe 1"/>
          <p:cNvGrpSpPr/>
          <p:nvPr/>
        </p:nvGrpSpPr>
        <p:grpSpPr>
          <a:xfrm>
            <a:off x="140495" y="2382583"/>
            <a:ext cx="9625010" cy="2092835"/>
            <a:chOff x="152526" y="2344277"/>
            <a:chExt cx="9625010" cy="2092835"/>
          </a:xfrm>
        </p:grpSpPr>
        <p:sp>
          <p:nvSpPr>
            <p:cNvPr id="16387" name="AutoShape 19"/>
            <p:cNvSpPr>
              <a:spLocks noChangeArrowheads="1"/>
            </p:cNvSpPr>
            <p:nvPr/>
          </p:nvSpPr>
          <p:spPr bwMode="auto">
            <a:xfrm>
              <a:off x="1263328" y="2450691"/>
              <a:ext cx="1697509" cy="654058"/>
            </a:xfrm>
            <a:prstGeom prst="homePlate">
              <a:avLst>
                <a:gd name="adj" fmla="val 20129"/>
              </a:avLst>
            </a:prstGeom>
            <a:solidFill>
              <a:schemeClr val="tx2"/>
            </a:solidFill>
            <a:ln w="9525">
              <a:solidFill>
                <a:srgbClr val="0065B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anchor="ctr"/>
            <a:lstStyle/>
            <a:p>
              <a:pPr lvl="1"/>
              <a:r>
                <a:rPr lang="fr-FR" sz="1200" b="1" dirty="0">
                  <a:cs typeface="Arial" panose="020B0604020202020204" pitchFamily="34" charset="0"/>
                </a:rPr>
                <a:t>CADRAGE</a:t>
              </a:r>
            </a:p>
          </p:txBody>
        </p:sp>
        <p:sp>
          <p:nvSpPr>
            <p:cNvPr id="16388" name="AutoShape 23"/>
            <p:cNvSpPr>
              <a:spLocks noChangeArrowheads="1"/>
            </p:cNvSpPr>
            <p:nvPr/>
          </p:nvSpPr>
          <p:spPr bwMode="auto">
            <a:xfrm>
              <a:off x="2970071" y="2450691"/>
              <a:ext cx="1705155" cy="654058"/>
            </a:xfrm>
            <a:prstGeom prst="chevron">
              <a:avLst>
                <a:gd name="adj" fmla="val 18334"/>
              </a:avLst>
            </a:prstGeom>
            <a:solidFill>
              <a:schemeClr val="tx2"/>
            </a:solidFill>
            <a:ln w="9525">
              <a:solidFill>
                <a:srgbClr val="0065B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anchor="ctr"/>
            <a:lstStyle/>
            <a:p>
              <a:pPr algn="ctr"/>
              <a:r>
                <a:rPr lang="fr-FR" sz="1200" b="1" dirty="0">
                  <a:cs typeface="Arial" panose="020B0604020202020204" pitchFamily="34" charset="0"/>
                </a:rPr>
                <a:t>COLLECTE DES </a:t>
              </a:r>
              <a:r>
                <a:rPr lang="fr-FR" sz="1200" b="1" dirty="0" smtClean="0">
                  <a:cs typeface="Arial" panose="020B0604020202020204" pitchFamily="34" charset="0"/>
                </a:rPr>
                <a:t>BESOINS</a:t>
              </a:r>
              <a:endParaRPr lang="fr-FR" sz="1200" b="1" dirty="0">
                <a:cs typeface="Arial" panose="020B0604020202020204" pitchFamily="34" charset="0"/>
              </a:endParaRPr>
            </a:p>
          </p:txBody>
        </p:sp>
        <p:sp>
          <p:nvSpPr>
            <p:cNvPr id="16389" name="AutoShape 28"/>
            <p:cNvSpPr>
              <a:spLocks noChangeArrowheads="1"/>
            </p:cNvSpPr>
            <p:nvPr/>
          </p:nvSpPr>
          <p:spPr bwMode="auto">
            <a:xfrm>
              <a:off x="4675227" y="2450691"/>
              <a:ext cx="1705155" cy="654058"/>
            </a:xfrm>
            <a:prstGeom prst="chevron">
              <a:avLst>
                <a:gd name="adj" fmla="val 19769"/>
              </a:avLst>
            </a:prstGeom>
            <a:solidFill>
              <a:schemeClr val="tx2"/>
            </a:solidFill>
            <a:ln w="9525">
              <a:solidFill>
                <a:srgbClr val="0065B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anchor="ctr"/>
            <a:lstStyle/>
            <a:p>
              <a:pPr algn="ctr"/>
              <a:r>
                <a:rPr lang="fr-FR" sz="1200" b="1" dirty="0"/>
                <a:t>REDACTION D’UN PRE </a:t>
              </a:r>
              <a:r>
                <a:rPr lang="fr-FR" sz="1200" b="1" dirty="0" smtClean="0"/>
                <a:t>PROJET</a:t>
              </a:r>
              <a:endParaRPr lang="fr-FR" sz="1200" b="1" dirty="0"/>
            </a:p>
          </p:txBody>
        </p:sp>
        <p:sp>
          <p:nvSpPr>
            <p:cNvPr id="16398" name="AutoShape 28"/>
            <p:cNvSpPr>
              <a:spLocks noChangeArrowheads="1"/>
            </p:cNvSpPr>
            <p:nvPr/>
          </p:nvSpPr>
          <p:spPr bwMode="auto">
            <a:xfrm>
              <a:off x="6380382" y="2450691"/>
              <a:ext cx="1705154" cy="654058"/>
            </a:xfrm>
            <a:prstGeom prst="chevron">
              <a:avLst>
                <a:gd name="adj" fmla="val 19765"/>
              </a:avLst>
            </a:prstGeom>
            <a:solidFill>
              <a:schemeClr val="tx2"/>
            </a:solidFill>
            <a:ln w="9525">
              <a:solidFill>
                <a:srgbClr val="0065B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anchor="ctr"/>
            <a:lstStyle/>
            <a:p>
              <a:pPr algn="ctr"/>
              <a:r>
                <a:rPr lang="fr-FR" sz="1200" b="1" dirty="0"/>
                <a:t>AJUSTEMENTS ET </a:t>
              </a:r>
              <a:r>
                <a:rPr lang="fr-FR" sz="1200" b="1" dirty="0" smtClean="0"/>
                <a:t>EVOLUTION</a:t>
              </a:r>
              <a:endParaRPr lang="fr-FR" sz="1200" b="1" dirty="0"/>
            </a:p>
          </p:txBody>
        </p:sp>
        <p:sp>
          <p:nvSpPr>
            <p:cNvPr id="21" name="Oval 29"/>
            <p:cNvSpPr>
              <a:spLocks noChangeArrowheads="1"/>
            </p:cNvSpPr>
            <p:nvPr/>
          </p:nvSpPr>
          <p:spPr bwMode="auto">
            <a:xfrm>
              <a:off x="1182367" y="2344277"/>
              <a:ext cx="252000" cy="25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  <a:cs typeface="Arial" pitchFamily="34" charset="0"/>
                </a:rPr>
                <a:t>1</a:t>
              </a:r>
            </a:p>
          </p:txBody>
        </p:sp>
        <p:sp>
          <p:nvSpPr>
            <p:cNvPr id="23" name="Oval 29"/>
            <p:cNvSpPr>
              <a:spLocks noChangeArrowheads="1"/>
            </p:cNvSpPr>
            <p:nvPr/>
          </p:nvSpPr>
          <p:spPr bwMode="auto">
            <a:xfrm>
              <a:off x="2960838" y="2344277"/>
              <a:ext cx="252000" cy="25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  <a:cs typeface="Arial" pitchFamily="34" charset="0"/>
                </a:rPr>
                <a:t>2</a:t>
              </a:r>
            </a:p>
          </p:txBody>
        </p:sp>
        <p:sp>
          <p:nvSpPr>
            <p:cNvPr id="25" name="Oval 29"/>
            <p:cNvSpPr>
              <a:spLocks noChangeArrowheads="1"/>
            </p:cNvSpPr>
            <p:nvPr/>
          </p:nvSpPr>
          <p:spPr bwMode="auto">
            <a:xfrm>
              <a:off x="4638354" y="2344277"/>
              <a:ext cx="252000" cy="25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  <a:cs typeface="Arial" pitchFamily="34" charset="0"/>
                </a:rPr>
                <a:t>3</a:t>
              </a:r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6321152" y="2344277"/>
              <a:ext cx="252000" cy="25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  <a:cs typeface="Arial" pitchFamily="34" charset="0"/>
                </a:rPr>
                <a:t>4</a:t>
              </a:r>
            </a:p>
          </p:txBody>
        </p:sp>
        <p:sp>
          <p:nvSpPr>
            <p:cNvPr id="27" name="AutoShape 28"/>
            <p:cNvSpPr>
              <a:spLocks noChangeArrowheads="1"/>
            </p:cNvSpPr>
            <p:nvPr/>
          </p:nvSpPr>
          <p:spPr bwMode="auto">
            <a:xfrm>
              <a:off x="8085536" y="2450592"/>
              <a:ext cx="1692000" cy="654058"/>
            </a:xfrm>
            <a:prstGeom prst="chevron">
              <a:avLst>
                <a:gd name="adj" fmla="val 19765"/>
              </a:avLst>
            </a:prstGeom>
            <a:solidFill>
              <a:schemeClr val="tx2"/>
            </a:solidFill>
            <a:ln w="9525">
              <a:solidFill>
                <a:srgbClr val="0065B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anchor="ctr"/>
            <a:lstStyle/>
            <a:p>
              <a:pPr algn="ctr"/>
              <a:r>
                <a:rPr lang="fr-FR" sz="1200" b="1" dirty="0" smtClean="0">
                  <a:latin typeface="+mj-lt"/>
                  <a:cs typeface="Arial" pitchFamily="34" charset="0"/>
                </a:rPr>
                <a:t>LIVRAISON</a:t>
              </a:r>
              <a:r>
                <a:rPr lang="fr-FR" sz="1000" b="1" dirty="0" smtClean="0">
                  <a:latin typeface="Arial" pitchFamily="34" charset="0"/>
                  <a:cs typeface="Arial" pitchFamily="34" charset="0"/>
                </a:rPr>
                <a:t> DU PROJET </a:t>
              </a:r>
              <a:r>
                <a:rPr lang="fr-FR" sz="1000" b="1" dirty="0" smtClean="0">
                  <a:latin typeface="Arial" pitchFamily="34" charset="0"/>
                  <a:cs typeface="Arial" pitchFamily="34" charset="0"/>
                </a:rPr>
                <a:t>FINAL</a:t>
              </a:r>
              <a:endParaRPr lang="fr-FR" sz="1000" b="1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Oval 29"/>
            <p:cNvSpPr>
              <a:spLocks noChangeArrowheads="1"/>
            </p:cNvSpPr>
            <p:nvPr/>
          </p:nvSpPr>
          <p:spPr bwMode="auto">
            <a:xfrm>
              <a:off x="8001398" y="2344277"/>
              <a:ext cx="252000" cy="25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  <a:cs typeface="Arial" pitchFamily="34" charset="0"/>
                </a:rPr>
                <a:t>5</a:t>
              </a:r>
            </a:p>
          </p:txBody>
        </p:sp>
        <p:sp>
          <p:nvSpPr>
            <p:cNvPr id="16390" name="Rectangle 37"/>
            <p:cNvSpPr>
              <a:spLocks noChangeArrowheads="1"/>
            </p:cNvSpPr>
            <p:nvPr/>
          </p:nvSpPr>
          <p:spPr bwMode="auto">
            <a:xfrm>
              <a:off x="152526" y="3177112"/>
              <a:ext cx="1029841" cy="126000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rgbClr val="0065B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anchor="ctr"/>
            <a:lstStyle/>
            <a:p>
              <a:pPr algn="ctr" eaLnBrk="0" hangingPunct="0"/>
              <a:r>
                <a:rPr lang="fr-FR" sz="1200" b="1" dirty="0">
                  <a:solidFill>
                    <a:schemeClr val="bg1"/>
                  </a:solidFill>
                  <a:cs typeface="Arial" pitchFamily="34" charset="0"/>
                </a:rPr>
                <a:t>OBJECTIFS</a:t>
              </a:r>
            </a:p>
          </p:txBody>
        </p:sp>
        <p:sp>
          <p:nvSpPr>
            <p:cNvPr id="16391" name="Rectangle 37"/>
            <p:cNvSpPr>
              <a:spLocks noChangeArrowheads="1"/>
            </p:cNvSpPr>
            <p:nvPr/>
          </p:nvSpPr>
          <p:spPr bwMode="auto">
            <a:xfrm>
              <a:off x="1263328" y="3177112"/>
              <a:ext cx="1620000" cy="126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algn="ctr">
              <a:solidFill>
                <a:srgbClr val="00B0F0"/>
              </a:solidFill>
              <a:miter lim="800000"/>
              <a:headEnd/>
              <a:tailEnd/>
            </a:ln>
          </p:spPr>
          <p:txBody>
            <a:bodyPr lIns="72000" rIns="72000"/>
            <a:lstStyle/>
            <a:p>
              <a:pPr marL="176213" indent="-176213" eaLnBrk="1" hangingPunct="1">
                <a:buFont typeface="Wingdings" pitchFamily="2" charset="2"/>
                <a:buChar char="§"/>
              </a:pPr>
              <a:r>
                <a:rPr lang="fr-FR" sz="1000" dirty="0" smtClean="0">
                  <a:cs typeface="Arial" pitchFamily="34" charset="0"/>
                </a:rPr>
                <a:t>Appropriation du PRS et PRSIT</a:t>
              </a:r>
            </a:p>
            <a:p>
              <a:pPr marL="176213" indent="-176213" eaLnBrk="1" hangingPunct="1">
                <a:buFont typeface="Wingdings" pitchFamily="2" charset="2"/>
                <a:buChar char="§"/>
              </a:pPr>
              <a:r>
                <a:rPr lang="fr-FR" sz="1000" dirty="0" smtClean="0">
                  <a:cs typeface="Arial" pitchFamily="34" charset="0"/>
                </a:rPr>
                <a:t>Identifier les interlocuteurs clés</a:t>
              </a:r>
              <a:endParaRPr lang="fr-FR" sz="1000" dirty="0">
                <a:cs typeface="Arial" pitchFamily="34" charset="0"/>
              </a:endParaRPr>
            </a:p>
            <a:p>
              <a:pPr marL="176213" indent="-176213" eaLnBrk="1" hangingPunct="1">
                <a:buFont typeface="Wingdings" pitchFamily="2" charset="2"/>
                <a:buChar char="§"/>
              </a:pPr>
              <a:r>
                <a:rPr lang="fr-FR" sz="1000" dirty="0" smtClean="0">
                  <a:cs typeface="Arial" pitchFamily="34" charset="0"/>
                </a:rPr>
                <a:t>Identifier les initiatives existantes</a:t>
              </a:r>
              <a:endParaRPr lang="fr-FR" sz="1000" dirty="0">
                <a:cs typeface="Arial" pitchFamily="34" charset="0"/>
              </a:endParaRPr>
            </a:p>
          </p:txBody>
        </p:sp>
        <p:sp>
          <p:nvSpPr>
            <p:cNvPr id="16392" name="Rectangle 37"/>
            <p:cNvSpPr>
              <a:spLocks noChangeArrowheads="1"/>
            </p:cNvSpPr>
            <p:nvPr/>
          </p:nvSpPr>
          <p:spPr bwMode="auto">
            <a:xfrm>
              <a:off x="2970071" y="3177112"/>
              <a:ext cx="1620000" cy="126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algn="ctr">
              <a:solidFill>
                <a:srgbClr val="00B0F0"/>
              </a:solidFill>
              <a:miter lim="800000"/>
              <a:headEnd/>
              <a:tailEnd/>
            </a:ln>
          </p:spPr>
          <p:txBody>
            <a:bodyPr lIns="72000" rIns="72000"/>
            <a:lstStyle/>
            <a:p>
              <a:pPr marL="176213" indent="-176213">
                <a:buFont typeface="Wingdings" pitchFamily="2" charset="2"/>
                <a:buChar char="§"/>
              </a:pPr>
              <a:r>
                <a:rPr lang="fr-FR" sz="1000" dirty="0" smtClean="0">
                  <a:cs typeface="Arial" pitchFamily="34" charset="0"/>
                </a:rPr>
                <a:t>Identifier de façon macro l’organisation des soins à Mayotte</a:t>
              </a:r>
            </a:p>
            <a:p>
              <a:pPr marL="176213" indent="-176213">
                <a:buFont typeface="Wingdings" pitchFamily="2" charset="2"/>
                <a:buChar char="§"/>
              </a:pPr>
              <a:endParaRPr lang="fr-FR" sz="1000" dirty="0" smtClean="0">
                <a:cs typeface="Arial" pitchFamily="34" charset="0"/>
              </a:endParaRPr>
            </a:p>
            <a:p>
              <a:pPr marL="176213" indent="-176213">
                <a:buFont typeface="Wingdings" pitchFamily="2" charset="2"/>
                <a:buChar char="§"/>
              </a:pPr>
              <a:r>
                <a:rPr lang="fr-FR" sz="1000" dirty="0" smtClean="0">
                  <a:cs typeface="Arial" pitchFamily="34" charset="0"/>
                </a:rPr>
                <a:t>Recenser les besoins en matière de télémédecine</a:t>
              </a:r>
            </a:p>
          </p:txBody>
        </p:sp>
        <p:sp>
          <p:nvSpPr>
            <p:cNvPr id="16393" name="Rectangle 37"/>
            <p:cNvSpPr>
              <a:spLocks noChangeArrowheads="1"/>
            </p:cNvSpPr>
            <p:nvPr/>
          </p:nvSpPr>
          <p:spPr bwMode="auto">
            <a:xfrm>
              <a:off x="4675227" y="3177112"/>
              <a:ext cx="1620000" cy="126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algn="ctr">
              <a:solidFill>
                <a:srgbClr val="00B0F0"/>
              </a:solidFill>
              <a:miter lim="800000"/>
              <a:headEnd/>
              <a:tailEnd/>
            </a:ln>
          </p:spPr>
          <p:txBody>
            <a:bodyPr lIns="72000" rIns="72000"/>
            <a:lstStyle/>
            <a:p>
              <a:pPr marL="176213" indent="-176213">
                <a:buFont typeface="Wingdings" pitchFamily="2" charset="2"/>
                <a:buChar char="§"/>
              </a:pPr>
              <a:r>
                <a:rPr lang="fr-FR" sz="1000" dirty="0" smtClean="0">
                  <a:cs typeface="Arial" pitchFamily="34" charset="0"/>
                </a:rPr>
                <a:t>Formaliser les besoins identifiés et rédiger une première version du projet de soin </a:t>
              </a:r>
              <a:endParaRPr lang="fr-FR" sz="1000" dirty="0">
                <a:cs typeface="Arial" pitchFamily="34" charset="0"/>
              </a:endParaRPr>
            </a:p>
          </p:txBody>
        </p:sp>
        <p:sp>
          <p:nvSpPr>
            <p:cNvPr id="16399" name="Rectangle 37"/>
            <p:cNvSpPr>
              <a:spLocks noChangeArrowheads="1"/>
            </p:cNvSpPr>
            <p:nvPr/>
          </p:nvSpPr>
          <p:spPr bwMode="auto">
            <a:xfrm>
              <a:off x="6380382" y="3177112"/>
              <a:ext cx="1620000" cy="126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algn="ctr">
              <a:solidFill>
                <a:srgbClr val="00B0F0"/>
              </a:solidFill>
              <a:miter lim="800000"/>
              <a:headEnd/>
              <a:tailEnd/>
            </a:ln>
          </p:spPr>
          <p:txBody>
            <a:bodyPr lIns="72000" rIns="72000"/>
            <a:lstStyle/>
            <a:p>
              <a:pPr marL="176213" indent="-176213">
                <a:buFont typeface="Wingdings" pitchFamily="2" charset="2"/>
                <a:buChar char="§"/>
              </a:pPr>
              <a:r>
                <a:rPr lang="fr-FR" sz="1000" dirty="0" smtClean="0">
                  <a:cs typeface="Arial" pitchFamily="34" charset="0"/>
                </a:rPr>
                <a:t>Partager le pré-projet</a:t>
              </a:r>
            </a:p>
            <a:p>
              <a:pPr marL="176213" indent="-176213">
                <a:buFont typeface="Wingdings" pitchFamily="2" charset="2"/>
                <a:buChar char="§"/>
              </a:pPr>
              <a:endParaRPr lang="fr-FR" sz="1000" dirty="0" smtClean="0">
                <a:cs typeface="Arial" pitchFamily="34" charset="0"/>
              </a:endParaRPr>
            </a:p>
            <a:p>
              <a:pPr marL="176213" indent="-176213">
                <a:buFont typeface="Wingdings" pitchFamily="2" charset="2"/>
                <a:buChar char="§"/>
              </a:pPr>
              <a:r>
                <a:rPr lang="fr-FR" sz="1000" dirty="0" smtClean="0">
                  <a:cs typeface="Arial" pitchFamily="34" charset="0"/>
                </a:rPr>
                <a:t>Identifier des ajustements et informations manquantes</a:t>
              </a:r>
              <a:endParaRPr lang="fr-FR" sz="1000" dirty="0">
                <a:cs typeface="Arial" pitchFamily="34" charset="0"/>
              </a:endParaRPr>
            </a:p>
          </p:txBody>
        </p:sp>
        <p:sp>
          <p:nvSpPr>
            <p:cNvPr id="28" name="Rectangle 37"/>
            <p:cNvSpPr>
              <a:spLocks noChangeArrowheads="1"/>
            </p:cNvSpPr>
            <p:nvPr/>
          </p:nvSpPr>
          <p:spPr bwMode="auto">
            <a:xfrm>
              <a:off x="8085536" y="3177112"/>
              <a:ext cx="1620000" cy="126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algn="ctr">
              <a:solidFill>
                <a:srgbClr val="00B0F0"/>
              </a:solidFill>
              <a:miter lim="800000"/>
              <a:headEnd/>
              <a:tailEnd/>
            </a:ln>
          </p:spPr>
          <p:txBody>
            <a:bodyPr lIns="72000" rIns="72000"/>
            <a:lstStyle/>
            <a:p>
              <a:pPr marL="176213" indent="-176213">
                <a:buFont typeface="Wingdings" pitchFamily="2" charset="2"/>
                <a:buChar char="§"/>
              </a:pPr>
              <a:r>
                <a:rPr lang="fr-FR" sz="1000" dirty="0" smtClean="0">
                  <a:cs typeface="Arial" pitchFamily="34" charset="0"/>
                </a:rPr>
                <a:t>Livraison du projet médical final pour relecture et validation de l’ARS OI</a:t>
              </a:r>
              <a:endParaRPr lang="fr-FR" sz="1000" dirty="0">
                <a:cs typeface="Arial" pitchFamily="34" charset="0"/>
              </a:endParaRPr>
            </a:p>
          </p:txBody>
        </p:sp>
        <p:sp>
          <p:nvSpPr>
            <p:cNvPr id="37" name="Rectangle 37"/>
            <p:cNvSpPr>
              <a:spLocks noChangeArrowheads="1"/>
            </p:cNvSpPr>
            <p:nvPr/>
          </p:nvSpPr>
          <p:spPr bwMode="auto">
            <a:xfrm>
              <a:off x="152526" y="2450591"/>
              <a:ext cx="1029841" cy="649685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rgbClr val="0065B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anchor="ctr"/>
            <a:lstStyle/>
            <a:p>
              <a:pPr algn="ctr" eaLnBrk="0" hangingPunct="0"/>
              <a:r>
                <a:rPr lang="fr-FR" sz="1200" b="1" dirty="0">
                  <a:solidFill>
                    <a:prstClr val="white"/>
                  </a:solidFill>
                </a:rPr>
                <a:t>PHASES</a:t>
              </a:r>
              <a:endParaRPr lang="fr-FR" sz="12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39" name="Espace réservé du numéro de diapositive 2"/>
          <p:cNvSpPr>
            <a:spLocks noGrp="1"/>
          </p:cNvSpPr>
          <p:nvPr>
            <p:ph type="sldNum" sz="quarter" idx="4"/>
          </p:nvPr>
        </p:nvSpPr>
        <p:spPr>
          <a:xfrm>
            <a:off x="9360546" y="6527173"/>
            <a:ext cx="507000" cy="329184"/>
          </a:xfrm>
        </p:spPr>
        <p:txBody>
          <a:bodyPr anchor="ctr"/>
          <a:lstStyle/>
          <a:p>
            <a:pPr algn="r"/>
            <a:fld id="{08BE4F1C-7526-4F77-ACD1-46341072D7D6}" type="slidenum">
              <a:rPr lang="fr-FR" sz="900" b="1" smtClean="0">
                <a:solidFill>
                  <a:prstClr val="white"/>
                </a:solidFill>
                <a:latin typeface="+mn-lt"/>
              </a:rPr>
              <a:pPr algn="r"/>
              <a:t>7</a:t>
            </a:fld>
            <a:endParaRPr lang="fr-FR" sz="900" b="1" dirty="0">
              <a:solidFill>
                <a:prstClr val="white"/>
              </a:solidFill>
              <a:latin typeface="+mn-lt"/>
            </a:endParaRPr>
          </a:p>
        </p:txBody>
      </p:sp>
      <p:sp>
        <p:nvSpPr>
          <p:cNvPr id="4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241097" y="6527173"/>
            <a:ext cx="5423807" cy="329184"/>
          </a:xfr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900" b="1" dirty="0">
                <a:solidFill>
                  <a:schemeClr val="bg1"/>
                </a:solidFill>
                <a:latin typeface="+mn-lt"/>
              </a:rPr>
              <a:t>LE PROJET REGIONAL DE SANTE ET LA MISE EN ŒUVRE DE LA TELEMEDECINE</a:t>
            </a:r>
            <a:endParaRPr lang="fr-FR" sz="9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1" name="Espace réservé de la date 5"/>
          <p:cNvSpPr>
            <a:spLocks noGrp="1"/>
          </p:cNvSpPr>
          <p:nvPr>
            <p:ph type="dt" sz="half" idx="2"/>
          </p:nvPr>
        </p:nvSpPr>
        <p:spPr>
          <a:xfrm>
            <a:off x="56456" y="6529765"/>
            <a:ext cx="1716000" cy="324000"/>
          </a:xfr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900" b="1" dirty="0" smtClean="0">
                <a:solidFill>
                  <a:prstClr val="white"/>
                </a:solidFill>
                <a:latin typeface="+mn-lt"/>
              </a:rPr>
              <a:t>21 AVRIL 2016</a:t>
            </a:r>
            <a:endParaRPr lang="fr-FR" sz="900" b="1" dirty="0">
              <a:solidFill>
                <a:prstClr val="whit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1264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4608" y="3067297"/>
            <a:ext cx="5616624" cy="404683"/>
          </a:xfrm>
          <a:prstGeom prst="rect">
            <a:avLst/>
          </a:prstGeom>
          <a:solidFill>
            <a:srgbClr val="EDF3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noFill/>
            </a:endParaRPr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640632" y="104757"/>
            <a:ext cx="7734064" cy="99412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z="1800" b="1" dirty="0"/>
              <a:t>SOMMAIRE</a:t>
            </a:r>
            <a:endParaRPr lang="fr-FR" sz="1800" b="1" dirty="0"/>
          </a:p>
        </p:txBody>
      </p:sp>
      <p:sp>
        <p:nvSpPr>
          <p:cNvPr id="8" name="Espace réservé du contenu 1"/>
          <p:cNvSpPr txBox="1">
            <a:spLocks/>
          </p:cNvSpPr>
          <p:nvPr/>
        </p:nvSpPr>
        <p:spPr>
          <a:xfrm>
            <a:off x="1784648" y="2232229"/>
            <a:ext cx="7056783" cy="21417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Font typeface="Calibri" panose="020F0502020204030204" pitchFamily="34" charset="0"/>
              <a:buChar char="‐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>
              <a:spcBef>
                <a:spcPct val="70000"/>
              </a:spcBef>
              <a:buFontTx/>
              <a:buAutoNum type="arabicPeriod"/>
            </a:pPr>
            <a:r>
              <a:rPr lang="fr-FR" sz="1600" cap="small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Contexte et Enjeux</a:t>
            </a:r>
          </a:p>
          <a:p>
            <a:pPr marL="354013" indent="-354013">
              <a:spcBef>
                <a:spcPct val="70000"/>
              </a:spcBef>
              <a:buFontTx/>
              <a:buAutoNum type="arabicPeriod"/>
            </a:pPr>
            <a:r>
              <a:rPr lang="fr-FR" sz="16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Approche méthodologique</a:t>
            </a:r>
          </a:p>
          <a:p>
            <a:pPr marL="354013" indent="-354013">
              <a:spcBef>
                <a:spcPct val="70000"/>
              </a:spcBef>
              <a:buFontTx/>
              <a:buAutoNum type="arabicPeriod"/>
            </a:pPr>
            <a:r>
              <a:rPr lang="fr-FR" sz="1600" b="1" cap="small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Projets en cours</a:t>
            </a:r>
            <a:endParaRPr lang="fr-FR" sz="1600" b="1" cap="small" dirty="0" smtClean="0"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7" name="Espace réservé du numéro de diapositive 2"/>
          <p:cNvSpPr>
            <a:spLocks noGrp="1"/>
          </p:cNvSpPr>
          <p:nvPr>
            <p:ph type="sldNum" sz="quarter" idx="4"/>
          </p:nvPr>
        </p:nvSpPr>
        <p:spPr>
          <a:xfrm>
            <a:off x="9360546" y="6527173"/>
            <a:ext cx="507000" cy="329184"/>
          </a:xfrm>
        </p:spPr>
        <p:txBody>
          <a:bodyPr anchor="ctr"/>
          <a:lstStyle/>
          <a:p>
            <a:pPr algn="r"/>
            <a:fld id="{08BE4F1C-7526-4F77-ACD1-46341072D7D6}" type="slidenum">
              <a:rPr lang="fr-FR" sz="900" b="1" smtClean="0">
                <a:solidFill>
                  <a:prstClr val="white"/>
                </a:solidFill>
                <a:latin typeface="+mn-lt"/>
              </a:rPr>
              <a:pPr algn="r"/>
              <a:t>8</a:t>
            </a:fld>
            <a:endParaRPr lang="fr-FR" sz="900" b="1" dirty="0">
              <a:solidFill>
                <a:prstClr val="white"/>
              </a:solidFill>
              <a:latin typeface="+mn-lt"/>
            </a:endParaRPr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241097" y="6527173"/>
            <a:ext cx="5423807" cy="329184"/>
          </a:xfr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900" b="1" dirty="0">
                <a:solidFill>
                  <a:schemeClr val="bg1"/>
                </a:solidFill>
                <a:latin typeface="+mn-lt"/>
              </a:rPr>
              <a:t>LE PROJET REGIONAL DE SANTE ET LA MISE EN ŒUVRE DE LA TELEMEDECINE</a:t>
            </a:r>
            <a:endParaRPr lang="fr-FR" sz="9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Espace réservé de la date 5"/>
          <p:cNvSpPr>
            <a:spLocks noGrp="1"/>
          </p:cNvSpPr>
          <p:nvPr>
            <p:ph type="dt" sz="half" idx="2"/>
          </p:nvPr>
        </p:nvSpPr>
        <p:spPr>
          <a:xfrm>
            <a:off x="56456" y="6529765"/>
            <a:ext cx="1716000" cy="324000"/>
          </a:xfr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900" b="1" dirty="0" smtClean="0">
                <a:solidFill>
                  <a:prstClr val="white"/>
                </a:solidFill>
                <a:latin typeface="+mn-lt"/>
              </a:rPr>
              <a:t>21 AVRIL 2016</a:t>
            </a:r>
            <a:endParaRPr lang="fr-FR" sz="900" b="1" dirty="0">
              <a:solidFill>
                <a:prstClr val="whit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6070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560512" y="5070554"/>
            <a:ext cx="7776864" cy="1269324"/>
          </a:xfrm>
          <a:prstGeom prst="rect">
            <a:avLst/>
          </a:prstGeom>
          <a:solidFill>
            <a:srgbClr val="F8F8F8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72000" tIns="45720" rIns="72000" bIns="45720" rtlCol="0" anchor="t" anchorCtr="0">
            <a:noAutofit/>
          </a:bodyPr>
          <a:lstStyle/>
          <a:p>
            <a:pPr algn="ctr">
              <a:buClr>
                <a:srgbClr val="0E74DD"/>
              </a:buClr>
              <a:buSzPct val="85000"/>
              <a:buFont typeface="Wingdings" pitchFamily="2" charset="2"/>
              <a:buNone/>
            </a:pPr>
            <a:endParaRPr lang="fr-FR" sz="1200" b="1" cap="small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60512" y="1331205"/>
            <a:ext cx="7776864" cy="3686924"/>
          </a:xfrm>
          <a:prstGeom prst="rect">
            <a:avLst/>
          </a:prstGeom>
          <a:solidFill>
            <a:srgbClr val="F8F8F8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72000" tIns="45720" rIns="72000" bIns="45720" rtlCol="0" anchor="t" anchorCtr="0">
            <a:noAutofit/>
          </a:bodyPr>
          <a:lstStyle/>
          <a:p>
            <a:pPr algn="ctr">
              <a:buClr>
                <a:srgbClr val="0E74DD"/>
              </a:buClr>
              <a:buSzPct val="85000"/>
              <a:buFont typeface="Wingdings" pitchFamily="2" charset="2"/>
              <a:buNone/>
            </a:pPr>
            <a:endParaRPr lang="fr-FR" sz="1200" b="1" cap="small" dirty="0">
              <a:solidFill>
                <a:schemeClr val="tx1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"/>
          </p:nvPr>
        </p:nvSpPr>
        <p:spPr>
          <a:xfrm>
            <a:off x="9360546" y="6527173"/>
            <a:ext cx="507000" cy="329184"/>
          </a:xfrm>
        </p:spPr>
        <p:txBody>
          <a:bodyPr anchor="ctr"/>
          <a:lstStyle/>
          <a:p>
            <a:pPr algn="r"/>
            <a:fld id="{08BE4F1C-7526-4F77-ACD1-46341072D7D6}" type="slidenum">
              <a:rPr lang="fr-FR" sz="900" b="1" smtClean="0">
                <a:solidFill>
                  <a:prstClr val="white"/>
                </a:solidFill>
                <a:latin typeface="+mn-lt"/>
              </a:rPr>
              <a:pPr algn="r"/>
              <a:t>9</a:t>
            </a:fld>
            <a:endParaRPr lang="fr-FR" sz="900" b="1" dirty="0">
              <a:solidFill>
                <a:prstClr val="white"/>
              </a:solidFill>
              <a:latin typeface="+mn-lt"/>
            </a:endParaRP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Projets en cours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241097" y="6527173"/>
            <a:ext cx="5423807" cy="329184"/>
          </a:xfr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900" b="1" dirty="0">
                <a:solidFill>
                  <a:schemeClr val="bg1"/>
                </a:solidFill>
                <a:latin typeface="+mn-lt"/>
              </a:rPr>
              <a:t>LE PROJET REGIONAL DE SANTE ET LA MISE EN ŒUVRE DE LA TELEMEDECINE</a:t>
            </a:r>
            <a:endParaRPr lang="fr-FR" sz="9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>
          <a:xfrm>
            <a:off x="56456" y="6529765"/>
            <a:ext cx="1716000" cy="324000"/>
          </a:xfr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900" b="1" dirty="0" smtClean="0">
                <a:solidFill>
                  <a:prstClr val="white"/>
                </a:solidFill>
                <a:latin typeface="+mn-lt"/>
              </a:rPr>
              <a:t>21 AVRIL 2016</a:t>
            </a:r>
            <a:endParaRPr lang="fr-FR" sz="900" b="1" dirty="0">
              <a:solidFill>
                <a:prstClr val="white"/>
              </a:solidFill>
              <a:latin typeface="+mn-lt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3844764" y="2991892"/>
            <a:ext cx="4356000" cy="215637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r>
              <a:rPr lang="fr-F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T3-2 Mère-enfants Mayotte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3844764" y="3276873"/>
            <a:ext cx="4356000" cy="215637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r>
              <a:rPr lang="fr-F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T3-3 Salles pluridisciplinaires de télémédecines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3844764" y="3839782"/>
            <a:ext cx="4356000" cy="215637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B3D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T3-5 Télémédecine en structures médico-sociales et HAD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3844764" y="4191675"/>
            <a:ext cx="4356000" cy="215637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r>
              <a:rPr lang="fr-F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T4-1 Télésurveillance du diabète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3844764" y="4453551"/>
            <a:ext cx="4356000" cy="215637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r>
              <a:rPr lang="fr-F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T4-2 Télésurveillance de l’insuffisance cardiaque chronique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3844764" y="4715427"/>
            <a:ext cx="4356000" cy="215637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B3D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T4-3 Télésurveillance de l’insuffisance rénale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3844764" y="2699856"/>
            <a:ext cx="4356000" cy="215637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B3D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T3-1 </a:t>
            </a:r>
            <a:r>
              <a:rPr lang="fr-FR" sz="1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Téléexpertise</a:t>
            </a:r>
            <a:r>
              <a:rPr lang="fr-F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-Grands Brûlés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3844764" y="3561855"/>
            <a:ext cx="4356000" cy="215637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B3D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T3-4 Télémédecine dans les cirques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3844764" y="2055163"/>
            <a:ext cx="4356000" cy="215637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r>
              <a:rPr lang="fr-F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T2-1 Télé-Radiologie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3844764" y="2347363"/>
            <a:ext cx="4356000" cy="215637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B3D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T2-2 Télé-</a:t>
            </a:r>
            <a:r>
              <a:rPr lang="fr-FR" sz="1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Anapath</a:t>
            </a:r>
            <a:endParaRPr lang="fr-FR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3844764" y="1703870"/>
            <a:ext cx="4356000" cy="215637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r>
              <a:rPr lang="fr-F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T1-2 Accompagnement des projets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3844764" y="1418889"/>
            <a:ext cx="4356000" cy="215637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B3D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T1-1 Mise en conformité au décret de télémédecine</a:t>
            </a:r>
          </a:p>
        </p:txBody>
      </p:sp>
      <p:sp>
        <p:nvSpPr>
          <p:cNvPr id="20" name="Rectangle 31"/>
          <p:cNvSpPr>
            <a:spLocks noChangeArrowheads="1"/>
          </p:cNvSpPr>
          <p:nvPr/>
        </p:nvSpPr>
        <p:spPr bwMode="auto">
          <a:xfrm>
            <a:off x="1705237" y="1411670"/>
            <a:ext cx="2043768" cy="50783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txBody>
          <a:bodyPr wrap="square" lIns="36000" rIns="36000" anchor="ctr" anchorCtr="0"/>
          <a:lstStyle/>
          <a:p>
            <a:pPr lvl="0"/>
            <a:r>
              <a:rPr lang="fr-FR" sz="1100" b="1" dirty="0">
                <a:solidFill>
                  <a:prstClr val="white"/>
                </a:solidFill>
                <a:latin typeface="+mn-lt"/>
              </a:rPr>
              <a:t>T1 </a:t>
            </a:r>
            <a:r>
              <a:rPr lang="fr-FR" sz="1100" b="1" dirty="0" smtClean="0">
                <a:solidFill>
                  <a:prstClr val="white"/>
                </a:solidFill>
                <a:latin typeface="+mn-lt"/>
              </a:rPr>
              <a:t>- CONFORMITÉ </a:t>
            </a:r>
            <a:r>
              <a:rPr lang="fr-FR" sz="1100" b="1" dirty="0">
                <a:solidFill>
                  <a:prstClr val="white"/>
                </a:solidFill>
                <a:latin typeface="+mn-lt"/>
              </a:rPr>
              <a:t>DES ACTES </a:t>
            </a:r>
            <a:r>
              <a:rPr lang="fr-FR" sz="1100" b="1" dirty="0" smtClean="0">
                <a:solidFill>
                  <a:prstClr val="white"/>
                </a:solidFill>
                <a:latin typeface="+mn-lt"/>
              </a:rPr>
              <a:t>DE</a:t>
            </a:r>
          </a:p>
          <a:p>
            <a:pPr lvl="0"/>
            <a:r>
              <a:rPr lang="fr-FR" sz="1100" b="1" dirty="0">
                <a:solidFill>
                  <a:prstClr val="white"/>
                </a:solidFill>
                <a:latin typeface="+mn-lt"/>
              </a:rPr>
              <a:t> </a:t>
            </a:r>
            <a:r>
              <a:rPr lang="fr-FR" sz="1100" b="1" dirty="0" smtClean="0">
                <a:solidFill>
                  <a:prstClr val="white"/>
                </a:solidFill>
                <a:latin typeface="+mn-lt"/>
              </a:rPr>
              <a:t>       </a:t>
            </a:r>
            <a:r>
              <a:rPr lang="fr-FR" sz="1100" b="1" dirty="0" smtClean="0">
                <a:solidFill>
                  <a:prstClr val="white"/>
                </a:solidFill>
                <a:latin typeface="+mn-lt"/>
              </a:rPr>
              <a:t>TÉLÉMÉDECINE</a:t>
            </a:r>
            <a:endParaRPr lang="fr-FR" sz="1100" b="1" dirty="0">
              <a:solidFill>
                <a:prstClr val="white"/>
              </a:solidFill>
              <a:latin typeface="+mn-lt"/>
            </a:endParaRPr>
          </a:p>
        </p:txBody>
      </p:sp>
      <p:sp>
        <p:nvSpPr>
          <p:cNvPr id="21" name="Rectangle 31"/>
          <p:cNvSpPr>
            <a:spLocks noChangeArrowheads="1"/>
          </p:cNvSpPr>
          <p:nvPr/>
        </p:nvSpPr>
        <p:spPr bwMode="auto">
          <a:xfrm>
            <a:off x="1705237" y="2055163"/>
            <a:ext cx="2043768" cy="50783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txBody>
          <a:bodyPr wrap="square" lIns="36000" rIns="36000" anchor="ctr" anchorCtr="0"/>
          <a:lstStyle/>
          <a:p>
            <a:pPr lvl="0"/>
            <a:r>
              <a:rPr lang="fr-FR" sz="1100" b="1" dirty="0" smtClean="0">
                <a:solidFill>
                  <a:prstClr val="white"/>
                </a:solidFill>
                <a:latin typeface="+mn-lt"/>
              </a:rPr>
              <a:t>T2 - </a:t>
            </a:r>
            <a:r>
              <a:rPr lang="fr-FR" sz="1100" b="1" dirty="0">
                <a:solidFill>
                  <a:prstClr val="white"/>
                </a:solidFill>
                <a:latin typeface="+mn-lt"/>
              </a:rPr>
              <a:t>TÉLÉ-IMAGERIE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705237" y="2699856"/>
            <a:ext cx="2043768" cy="135556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txBody>
          <a:bodyPr wrap="square" lIns="36000" rIns="36000" anchor="ctr" anchorCtr="0"/>
          <a:lstStyle/>
          <a:p>
            <a:pPr lvl="0"/>
            <a:r>
              <a:rPr lang="fr-FR" sz="1100" b="1" dirty="0" smtClean="0">
                <a:solidFill>
                  <a:prstClr val="white"/>
                </a:solidFill>
                <a:latin typeface="+mn-lt"/>
              </a:rPr>
              <a:t>T3 - ACCESSIBILITÉ </a:t>
            </a:r>
            <a:r>
              <a:rPr lang="fr-FR" sz="1100" b="1" dirty="0">
                <a:solidFill>
                  <a:prstClr val="white"/>
                </a:solidFill>
                <a:latin typeface="+mn-lt"/>
              </a:rPr>
              <a:t>AUX </a:t>
            </a:r>
            <a:r>
              <a:rPr lang="fr-FR" sz="1100" b="1" dirty="0" smtClean="0">
                <a:solidFill>
                  <a:prstClr val="white"/>
                </a:solidFill>
                <a:latin typeface="+mn-lt"/>
              </a:rPr>
              <a:t>AVIS</a:t>
            </a:r>
          </a:p>
          <a:p>
            <a:pPr lvl="0"/>
            <a:r>
              <a:rPr lang="fr-FR" sz="1100" b="1" dirty="0">
                <a:solidFill>
                  <a:prstClr val="white"/>
                </a:solidFill>
                <a:latin typeface="+mn-lt"/>
              </a:rPr>
              <a:t> </a:t>
            </a:r>
            <a:r>
              <a:rPr lang="fr-FR" sz="1100" b="1" dirty="0" smtClean="0">
                <a:solidFill>
                  <a:prstClr val="white"/>
                </a:solidFill>
                <a:latin typeface="+mn-lt"/>
              </a:rPr>
              <a:t>       </a:t>
            </a:r>
            <a:r>
              <a:rPr lang="fr-FR" sz="1100" b="1" dirty="0" smtClean="0">
                <a:solidFill>
                  <a:prstClr val="white"/>
                </a:solidFill>
                <a:latin typeface="+mn-lt"/>
              </a:rPr>
              <a:t>SPÉCIALISÉS</a:t>
            </a:r>
            <a:endParaRPr lang="fr-FR" sz="1100" b="1" dirty="0">
              <a:solidFill>
                <a:prstClr val="white"/>
              </a:solidFill>
              <a:latin typeface="+mn-lt"/>
            </a:endParaRPr>
          </a:p>
        </p:txBody>
      </p:sp>
      <p:sp>
        <p:nvSpPr>
          <p:cNvPr id="23" name="Rectangle 31"/>
          <p:cNvSpPr>
            <a:spLocks noChangeArrowheads="1"/>
          </p:cNvSpPr>
          <p:nvPr/>
        </p:nvSpPr>
        <p:spPr bwMode="auto">
          <a:xfrm>
            <a:off x="1705237" y="4191675"/>
            <a:ext cx="2043768" cy="73938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txBody>
          <a:bodyPr wrap="square" lIns="36000" rIns="36000" anchor="ctr" anchorCtr="0"/>
          <a:lstStyle/>
          <a:p>
            <a:pPr lvl="0"/>
            <a:r>
              <a:rPr lang="fr-FR" sz="1100" b="1" dirty="0" smtClean="0">
                <a:solidFill>
                  <a:prstClr val="white"/>
                </a:solidFill>
                <a:latin typeface="+mn-lt"/>
              </a:rPr>
              <a:t>T4 - TÉLÉSURVEILLANCE DES</a:t>
            </a:r>
          </a:p>
          <a:p>
            <a:pPr lvl="0"/>
            <a:r>
              <a:rPr lang="fr-FR" sz="1100" b="1" dirty="0">
                <a:solidFill>
                  <a:prstClr val="white"/>
                </a:solidFill>
                <a:latin typeface="+mn-lt"/>
              </a:rPr>
              <a:t> </a:t>
            </a:r>
            <a:r>
              <a:rPr lang="fr-FR" sz="1100" b="1" dirty="0" smtClean="0">
                <a:solidFill>
                  <a:prstClr val="white"/>
                </a:solidFill>
                <a:latin typeface="+mn-lt"/>
              </a:rPr>
              <a:t>       </a:t>
            </a:r>
            <a:r>
              <a:rPr lang="fr-FR" sz="1100" b="1" dirty="0" smtClean="0">
                <a:solidFill>
                  <a:prstClr val="white"/>
                </a:solidFill>
                <a:latin typeface="+mn-lt"/>
              </a:rPr>
              <a:t>MALADIES </a:t>
            </a:r>
            <a:r>
              <a:rPr lang="fr-FR" sz="1100" b="1" dirty="0">
                <a:solidFill>
                  <a:prstClr val="white"/>
                </a:solidFill>
                <a:latin typeface="+mn-lt"/>
              </a:rPr>
              <a:t>CHRONIQUES</a:t>
            </a:r>
          </a:p>
        </p:txBody>
      </p:sp>
      <p:sp>
        <p:nvSpPr>
          <p:cNvPr id="36" name="Rectangle à coins arrondis 35"/>
          <p:cNvSpPr/>
          <p:nvPr/>
        </p:nvSpPr>
        <p:spPr>
          <a:xfrm>
            <a:off x="3852167" y="2059753"/>
            <a:ext cx="4356000" cy="215637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r>
              <a:rPr lang="fr-F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T2-1 Télé-Radiologie</a:t>
            </a:r>
          </a:p>
        </p:txBody>
      </p:sp>
      <p:sp>
        <p:nvSpPr>
          <p:cNvPr id="37" name="Rectangle à coins arrondis 36"/>
          <p:cNvSpPr/>
          <p:nvPr/>
        </p:nvSpPr>
        <p:spPr>
          <a:xfrm>
            <a:off x="3852167" y="2351953"/>
            <a:ext cx="4356000" cy="215637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B3D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T2-2 Télé-</a:t>
            </a:r>
            <a:r>
              <a:rPr lang="fr-FR" sz="1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Anapath</a:t>
            </a:r>
            <a:endParaRPr lang="fr-FR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8" name="Rectangle à coins arrondis 37"/>
          <p:cNvSpPr/>
          <p:nvPr/>
        </p:nvSpPr>
        <p:spPr>
          <a:xfrm>
            <a:off x="3852167" y="1708460"/>
            <a:ext cx="4356000" cy="215637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r>
              <a:rPr lang="fr-F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T1-2 Accompagnement des projets</a:t>
            </a:r>
          </a:p>
        </p:txBody>
      </p:sp>
      <p:sp>
        <p:nvSpPr>
          <p:cNvPr id="39" name="Rectangle à coins arrondis 38"/>
          <p:cNvSpPr/>
          <p:nvPr/>
        </p:nvSpPr>
        <p:spPr>
          <a:xfrm>
            <a:off x="3852167" y="1423479"/>
            <a:ext cx="4356000" cy="215637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B3D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T1-1 Mise en conformité au décret de télémédecine</a:t>
            </a:r>
          </a:p>
        </p:txBody>
      </p:sp>
      <p:grpSp>
        <p:nvGrpSpPr>
          <p:cNvPr id="30" name="Groupe 29"/>
          <p:cNvGrpSpPr/>
          <p:nvPr/>
        </p:nvGrpSpPr>
        <p:grpSpPr>
          <a:xfrm>
            <a:off x="776536" y="5159676"/>
            <a:ext cx="7431631" cy="1077636"/>
            <a:chOff x="776536" y="5385804"/>
            <a:chExt cx="7431631" cy="1077636"/>
          </a:xfrm>
        </p:grpSpPr>
        <p:sp>
          <p:nvSpPr>
            <p:cNvPr id="24" name="Rectangle à coins arrondis 23"/>
            <p:cNvSpPr/>
            <p:nvPr/>
          </p:nvSpPr>
          <p:spPr>
            <a:xfrm>
              <a:off x="3852167" y="5677840"/>
              <a:ext cx="4356000" cy="215637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r>
                <a:rPr lang="fr-FR" sz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Rétinopathie diabétique</a:t>
              </a:r>
              <a:endParaRPr lang="fr-FR" sz="12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5" name="Rectangle à coins arrondis 24"/>
            <p:cNvSpPr/>
            <p:nvPr/>
          </p:nvSpPr>
          <p:spPr>
            <a:xfrm>
              <a:off x="3852167" y="5962821"/>
              <a:ext cx="4356000" cy="215637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r>
                <a:rPr lang="fr-FR" sz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Plaies et cicatrisations</a:t>
              </a:r>
              <a:endParaRPr lang="fr-FR" sz="12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7" name="Rectangle à coins arrondis 26"/>
            <p:cNvSpPr/>
            <p:nvPr/>
          </p:nvSpPr>
          <p:spPr>
            <a:xfrm>
              <a:off x="3852167" y="5385804"/>
              <a:ext cx="4356000" cy="215637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r>
                <a:rPr lang="fr-FR" sz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Interprétation EEG </a:t>
              </a:r>
              <a:r>
                <a:rPr lang="fr-FR" sz="1200" cap="small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pédiatriques</a:t>
              </a:r>
              <a:endParaRPr lang="fr-FR" sz="1200" cap="small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8" name="Rectangle à coins arrondis 27"/>
            <p:cNvSpPr/>
            <p:nvPr/>
          </p:nvSpPr>
          <p:spPr>
            <a:xfrm>
              <a:off x="3852167" y="6247803"/>
              <a:ext cx="4356000" cy="215637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r>
                <a:rPr lang="fr-FR" sz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Insuffisance rénale chronique</a:t>
              </a:r>
              <a:endParaRPr lang="fr-FR" sz="12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776536" y="5385804"/>
              <a:ext cx="2979872" cy="107763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  <a:effectLst/>
          </p:spPr>
          <p:txBody>
            <a:bodyPr wrap="square" lIns="36000" rIns="36000" anchor="ctr" anchorCtr="0"/>
            <a:lstStyle/>
            <a:p>
              <a:pPr lvl="0" algn="ctr"/>
              <a:r>
                <a:rPr lang="fr-FR" sz="1100" b="1" dirty="0" smtClean="0">
                  <a:solidFill>
                    <a:prstClr val="white"/>
                  </a:solidFill>
                </a:rPr>
                <a:t>AUTRES PROJETS EN COURS</a:t>
              </a:r>
              <a:endParaRPr lang="fr-FR" sz="11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776536" y="1418889"/>
            <a:ext cx="792088" cy="351217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txBody>
          <a:bodyPr vert="vert270" wrap="square" lIns="36000" rIns="36000" anchor="ctr" anchorCtr="0"/>
          <a:lstStyle/>
          <a:p>
            <a:pPr algn="ctr"/>
            <a:r>
              <a:rPr lang="fr-FR" sz="1600" b="1" dirty="0">
                <a:solidFill>
                  <a:prstClr val="white"/>
                </a:solidFill>
                <a:latin typeface="+mn-lt"/>
              </a:rPr>
              <a:t>PSIT</a:t>
            </a:r>
            <a:endParaRPr lang="fr-FR" sz="1600" b="1" dirty="0">
              <a:solidFill>
                <a:prstClr val="whit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0089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DF3EE"/>
        </a:solidFill>
        <a:ln>
          <a:noFill/>
        </a:ln>
      </a:spPr>
      <a:bodyPr rtlCol="0" anchor="ctr"/>
      <a:lstStyle>
        <a:defPPr algn="ctr">
          <a:defRPr b="1" dirty="0">
            <a:noFill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122575</TotalTime>
  <Words>790</Words>
  <Application>Microsoft Office PowerPoint</Application>
  <PresentationFormat>Format A4 (210 x 297 mm)</PresentationFormat>
  <Paragraphs>164</Paragraphs>
  <Slides>9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LE PROJET REGIONAL DE SANTE ET LA MISE EN ŒUVRE DE LA TELEMEDECINE</vt:lpstr>
      <vt:lpstr>SOMMAIRE</vt:lpstr>
      <vt:lpstr> Contexte et Enjeux </vt:lpstr>
      <vt:lpstr>Contexte et Enjeux National</vt:lpstr>
      <vt:lpstr>Contexte et Enjeux Le PSIT : Cadre pour le développement de la télémédecine OI</vt:lpstr>
      <vt:lpstr>SOMMAIRE</vt:lpstr>
      <vt:lpstr>méthodologie projet</vt:lpstr>
      <vt:lpstr>SOMMAIRE</vt:lpstr>
      <vt:lpstr>Projets en cours</vt:lpstr>
    </vt:vector>
  </TitlesOfParts>
  <Company>SRR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CLAIR JOIE SDI</dc:title>
  <dc:creator>MICHAEL ARAUX</dc:creator>
  <cp:lastModifiedBy>Djamil VAYID</cp:lastModifiedBy>
  <cp:revision>2220</cp:revision>
  <cp:lastPrinted>2013-08-22T08:28:04Z</cp:lastPrinted>
  <dcterms:created xsi:type="dcterms:W3CDTF">2009-09-21T10:47:53Z</dcterms:created>
  <dcterms:modified xsi:type="dcterms:W3CDTF">2016-04-19T08:00:45Z</dcterms:modified>
  <cp:category>Shéma directeur informatique</cp:category>
</cp:coreProperties>
</file>