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2" r:id="rId1"/>
  </p:sldMasterIdLst>
  <p:notesMasterIdLst>
    <p:notesMasterId r:id="rId19"/>
  </p:notesMasterIdLst>
  <p:sldIdLst>
    <p:sldId id="256" r:id="rId2"/>
    <p:sldId id="283" r:id="rId3"/>
    <p:sldId id="257" r:id="rId4"/>
    <p:sldId id="258" r:id="rId5"/>
    <p:sldId id="262" r:id="rId6"/>
    <p:sldId id="263" r:id="rId7"/>
    <p:sldId id="264" r:id="rId8"/>
    <p:sldId id="274" r:id="rId9"/>
    <p:sldId id="276" r:id="rId10"/>
    <p:sldId id="265" r:id="rId11"/>
    <p:sldId id="266" r:id="rId12"/>
    <p:sldId id="277" r:id="rId13"/>
    <p:sldId id="267" r:id="rId14"/>
    <p:sldId id="288" r:id="rId15"/>
    <p:sldId id="281" r:id="rId16"/>
    <p:sldId id="286" r:id="rId17"/>
    <p:sldId id="284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D81"/>
    <a:srgbClr val="FF4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8CD87-D67F-864D-BCA8-643B12709019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C5274-6674-DE44-A23E-49BB348E98D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52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5274-6674-DE44-A23E-49BB348E98D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6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5274-6674-DE44-A23E-49BB348E98D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8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5274-6674-DE44-A23E-49BB348E98D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44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C5274-6674-DE44-A23E-49BB348E98D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6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15/11/17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169A1C-2EB7-BE45-830D-93A3C078A85E}" type="datetimeFigureOut">
              <a:rPr lang="fr-FR" smtClean="0"/>
              <a:t>15/11/17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B8A5D94-2951-4A45-BCC9-60792CEE8F99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  <p:sldLayoutId id="214748416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37165" y="1037172"/>
            <a:ext cx="6995582" cy="3143251"/>
          </a:xfrm>
        </p:spPr>
        <p:txBody>
          <a:bodyPr>
            <a:normAutofit/>
          </a:bodyPr>
          <a:lstStyle/>
          <a:p>
            <a:r>
              <a:rPr lang="fr-FR" sz="3600" dirty="0" smtClean="0"/>
              <a:t>Projet de service partagé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dirty="0" smtClean="0"/>
              <a:t>Equipe mobile de crise de psychiatrie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21833" y="4529667"/>
            <a:ext cx="7122583" cy="1555749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 smtClean="0"/>
              <a:t>Sophie Guionnet &amp; Amélie </a:t>
            </a:r>
            <a:r>
              <a:rPr lang="fr-FR" sz="2000" dirty="0" err="1" smtClean="0"/>
              <a:t>Astoul</a:t>
            </a:r>
            <a:r>
              <a:rPr lang="fr-FR" sz="2000" dirty="0" smtClean="0"/>
              <a:t> </a:t>
            </a:r>
          </a:p>
          <a:p>
            <a:r>
              <a:rPr lang="fr-FR" sz="2400" i="1" dirty="0" smtClean="0"/>
              <a:t>Service de psychiatrie de Mayotte</a:t>
            </a:r>
          </a:p>
          <a:p>
            <a:endParaRPr lang="fr-FR" sz="2400" dirty="0" smtClean="0"/>
          </a:p>
          <a:p>
            <a:r>
              <a:rPr lang="fr-FR" sz="2400" b="1" dirty="0" smtClean="0"/>
              <a:t>Prévenir la violence en santé mentale</a:t>
            </a:r>
          </a:p>
          <a:p>
            <a:r>
              <a:rPr lang="fr-FR" dirty="0" smtClean="0"/>
              <a:t>Le 16 novembre 2017, Saint-Gilles-Les-Bains</a:t>
            </a:r>
          </a:p>
        </p:txBody>
      </p:sp>
    </p:spTree>
    <p:extLst>
      <p:ext uri="{BB962C8B-B14F-4D97-AF65-F5344CB8AC3E}">
        <p14:creationId xmlns:p14="http://schemas.microsoft.com/office/powerpoint/2010/main" val="206686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11677"/>
            <a:ext cx="8042276" cy="904782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 travail en Equipe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92251"/>
            <a:ext cx="8229600" cy="493183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dirty="0" smtClean="0"/>
              <a:t>Equipe </a:t>
            </a:r>
            <a:r>
              <a:rPr lang="fr-FR" b="1" dirty="0" smtClean="0"/>
              <a:t>pluridisciplinaire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Psychiatre, </a:t>
            </a:r>
            <a:r>
              <a:rPr lang="fr-FR" dirty="0"/>
              <a:t>IDE, </a:t>
            </a:r>
            <a:r>
              <a:rPr lang="fr-FR" dirty="0" smtClean="0"/>
              <a:t>psycho, </a:t>
            </a:r>
            <a:r>
              <a:rPr lang="fr-FR" dirty="0"/>
              <a:t>AMP-traducteur</a:t>
            </a:r>
            <a:r>
              <a:rPr lang="fr-FR" dirty="0" smtClean="0"/>
              <a:t>):</a:t>
            </a:r>
            <a:endParaRPr lang="fr-FR" dirty="0"/>
          </a:p>
          <a:p>
            <a:pPr lvl="1" algn="just"/>
            <a:r>
              <a:rPr lang="fr-FR" dirty="0" smtClean="0"/>
              <a:t>Les fonctions d’origine de </a:t>
            </a:r>
            <a:r>
              <a:rPr lang="fr-FR" dirty="0"/>
              <a:t>chacun sont </a:t>
            </a:r>
            <a:r>
              <a:rPr lang="fr-FR" dirty="0" smtClean="0"/>
              <a:t>respectées</a:t>
            </a:r>
            <a:endParaRPr lang="fr-FR" dirty="0"/>
          </a:p>
          <a:p>
            <a:pPr lvl="1" algn="just"/>
            <a:r>
              <a:rPr lang="fr-FR" dirty="0"/>
              <a:t>Tout le monde est </a:t>
            </a:r>
            <a:r>
              <a:rPr lang="fr-FR" dirty="0" smtClean="0"/>
              <a:t>emmené </a:t>
            </a:r>
            <a:r>
              <a:rPr lang="fr-FR" dirty="0"/>
              <a:t>à devenir </a:t>
            </a:r>
            <a:r>
              <a:rPr lang="fr-FR" dirty="0" smtClean="0"/>
              <a:t>compétent</a:t>
            </a:r>
            <a:r>
              <a:rPr lang="fr-FR" dirty="0"/>
              <a:t> </a:t>
            </a:r>
            <a:r>
              <a:rPr lang="fr-FR" dirty="0" smtClean="0"/>
              <a:t>sur ces techniques d’intervention </a:t>
            </a:r>
          </a:p>
          <a:p>
            <a:pPr algn="just"/>
            <a:r>
              <a:rPr lang="fr-FR" b="1" dirty="0" smtClean="0"/>
              <a:t>Travail en binôme ou trinôme </a:t>
            </a:r>
            <a:endParaRPr lang="fr-FR" dirty="0" smtClean="0"/>
          </a:p>
          <a:p>
            <a:pPr algn="just"/>
            <a:r>
              <a:rPr lang="fr-FR" b="1" dirty="0" smtClean="0"/>
              <a:t>Tout </a:t>
            </a:r>
            <a:r>
              <a:rPr lang="fr-FR" b="1" dirty="0"/>
              <a:t>le monde peut être emmené à s’occuper d’une situation en </a:t>
            </a:r>
            <a:r>
              <a:rPr lang="fr-FR" b="1" dirty="0" smtClean="0"/>
              <a:t>cours </a:t>
            </a:r>
            <a:r>
              <a:rPr lang="fr-FR" dirty="0" smtClean="0"/>
              <a:t>(</a:t>
            </a:r>
            <a:r>
              <a:rPr lang="fr-FR" dirty="0"/>
              <a:t>pas de référents à titre individuel, l’équipe est </a:t>
            </a:r>
            <a:r>
              <a:rPr lang="fr-FR" dirty="0" err="1"/>
              <a:t>référente</a:t>
            </a:r>
            <a:r>
              <a:rPr lang="fr-FR" dirty="0"/>
              <a:t>)</a:t>
            </a:r>
          </a:p>
          <a:p>
            <a:pPr algn="just"/>
            <a:r>
              <a:rPr lang="fr-FR" b="1" dirty="0" smtClean="0"/>
              <a:t>Temps </a:t>
            </a:r>
            <a:r>
              <a:rPr lang="fr-FR" b="1" dirty="0" smtClean="0"/>
              <a:t>d’échanges </a:t>
            </a:r>
            <a:r>
              <a:rPr lang="fr-FR" b="1" dirty="0"/>
              <a:t>cliniques quotidiens </a:t>
            </a:r>
            <a:r>
              <a:rPr lang="fr-FR" b="1" dirty="0" smtClean="0"/>
              <a:t>importants </a:t>
            </a:r>
            <a:r>
              <a:rPr lang="fr-FR" dirty="0" smtClean="0"/>
              <a:t>: les hypothèses de travail et les objectifs y sont partagés</a:t>
            </a:r>
          </a:p>
          <a:p>
            <a:pPr algn="just"/>
            <a:r>
              <a:rPr lang="fr-FR" b="1" dirty="0" smtClean="0"/>
              <a:t>Temps d’auto-formation mensuel en équipe</a:t>
            </a:r>
          </a:p>
          <a:p>
            <a:pPr algn="just"/>
            <a:r>
              <a:rPr lang="fr-FR" b="1" dirty="0" smtClean="0"/>
              <a:t>Projet de formation d’équipe</a:t>
            </a:r>
            <a:r>
              <a:rPr lang="fr-FR" dirty="0" smtClean="0"/>
              <a:t> en collaboration avec le groupe ERIC qui débute en février 2018</a:t>
            </a:r>
          </a:p>
        </p:txBody>
      </p:sp>
    </p:spTree>
    <p:extLst>
      <p:ext uri="{BB962C8B-B14F-4D97-AF65-F5344CB8AC3E}">
        <p14:creationId xmlns:p14="http://schemas.microsoft.com/office/powerpoint/2010/main" val="3499131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338670"/>
            <a:ext cx="8042276" cy="1000032"/>
          </a:xfrm>
        </p:spPr>
        <p:txBody>
          <a:bodyPr>
            <a:noAutofit/>
          </a:bodyPr>
          <a:lstStyle/>
          <a:p>
            <a:r>
              <a:rPr lang="fr-FR" sz="3200" dirty="0" smtClean="0"/>
              <a:t>Prendre en compte les spécificités culturelles locales (1)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2010819"/>
            <a:ext cx="8042276" cy="4138081"/>
          </a:xfrm>
        </p:spPr>
        <p:txBody>
          <a:bodyPr>
            <a:normAutofit fontScale="92500"/>
          </a:bodyPr>
          <a:lstStyle/>
          <a:p>
            <a:r>
              <a:rPr lang="fr-FR" sz="2600" dirty="0" smtClean="0"/>
              <a:t>À travers le </a:t>
            </a:r>
            <a:r>
              <a:rPr lang="fr-FR" sz="2600" b="1" dirty="0" smtClean="0"/>
              <a:t>travail quotidien avec les AMP traducteurs </a:t>
            </a:r>
            <a:r>
              <a:rPr lang="fr-FR" sz="2600" dirty="0" smtClean="0"/>
              <a:t>qui font office de </a:t>
            </a:r>
            <a:r>
              <a:rPr lang="fr-FR" sz="2600" b="1" dirty="0" smtClean="0"/>
              <a:t>médiateurs culturels</a:t>
            </a:r>
            <a:endParaRPr lang="fr-FR" sz="2600" dirty="0" smtClean="0"/>
          </a:p>
          <a:p>
            <a:r>
              <a:rPr lang="fr-FR" sz="2600" b="1" dirty="0" smtClean="0"/>
              <a:t>Appui anthropologique</a:t>
            </a:r>
            <a:r>
              <a:rPr lang="fr-FR" sz="2600" dirty="0" smtClean="0"/>
              <a:t> pour la mise en place de l’équipe </a:t>
            </a:r>
          </a:p>
          <a:p>
            <a:pPr lvl="1"/>
            <a:r>
              <a:rPr lang="fr-FR" sz="2400" dirty="0" smtClean="0"/>
              <a:t>Une anthropologue qui connaît bien le contexte mahorais (Juliette </a:t>
            </a:r>
            <a:r>
              <a:rPr lang="fr-FR" sz="2400" dirty="0" err="1" smtClean="0"/>
              <a:t>Sakoyan</a:t>
            </a:r>
            <a:r>
              <a:rPr lang="fr-FR" sz="2400" dirty="0" smtClean="0"/>
              <a:t>)</a:t>
            </a:r>
          </a:p>
          <a:p>
            <a:pPr lvl="1"/>
            <a:r>
              <a:rPr lang="fr-FR" sz="2400" dirty="0" smtClean="0"/>
              <a:t>Vidéo conférences préparatoires &amp; 2 missions sur place</a:t>
            </a:r>
          </a:p>
          <a:p>
            <a:pPr lvl="1"/>
            <a:r>
              <a:rPr lang="fr-FR" sz="2400" dirty="0" smtClean="0"/>
              <a:t>Elaboration d’un outil de travail (grille socio-anthropologique)</a:t>
            </a:r>
          </a:p>
        </p:txBody>
      </p:sp>
    </p:spTree>
    <p:extLst>
      <p:ext uri="{BB962C8B-B14F-4D97-AF65-F5344CB8AC3E}">
        <p14:creationId xmlns:p14="http://schemas.microsoft.com/office/powerpoint/2010/main" val="254904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Prendre en compte les spécificités culturelles locales </a:t>
            </a:r>
            <a:r>
              <a:rPr lang="fr-FR" sz="3200" dirty="0" smtClean="0"/>
              <a:t>(2)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34583"/>
            <a:ext cx="8229600" cy="502708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fr-FR" sz="2800" dirty="0" smtClean="0"/>
              <a:t>Du point de vu : </a:t>
            </a:r>
            <a:endParaRPr lang="fr-FR" sz="2800" b="1" dirty="0" smtClean="0"/>
          </a:p>
          <a:p>
            <a:pPr>
              <a:lnSpc>
                <a:spcPct val="120000"/>
              </a:lnSpc>
            </a:pPr>
            <a:r>
              <a:rPr lang="fr-FR" sz="2800" dirty="0" smtClean="0"/>
              <a:t>Du </a:t>
            </a:r>
            <a:r>
              <a:rPr lang="fr-FR" sz="2800" b="1" dirty="0"/>
              <a:t>f</a:t>
            </a:r>
            <a:r>
              <a:rPr lang="fr-FR" sz="2800" b="1" dirty="0" smtClean="0"/>
              <a:t>onctionnement </a:t>
            </a:r>
            <a:r>
              <a:rPr lang="fr-FR" sz="2800" dirty="0" smtClean="0"/>
              <a:t>/organisation </a:t>
            </a:r>
            <a:r>
              <a:rPr lang="fr-FR" sz="2800" dirty="0"/>
              <a:t>de l’équipe : </a:t>
            </a:r>
            <a:endParaRPr lang="fr-FR" sz="2800" dirty="0" smtClean="0"/>
          </a:p>
          <a:p>
            <a:pPr lvl="1">
              <a:lnSpc>
                <a:spcPct val="120000"/>
              </a:lnSpc>
            </a:pPr>
            <a:r>
              <a:rPr lang="fr-FR" sz="2400" b="1" dirty="0"/>
              <a:t>A</a:t>
            </a:r>
            <a:r>
              <a:rPr lang="fr-FR" sz="2400" b="1" dirty="0" smtClean="0"/>
              <a:t>dapter </a:t>
            </a:r>
            <a:r>
              <a:rPr lang="fr-FR" sz="2400" b="1" dirty="0"/>
              <a:t>un dispositif</a:t>
            </a:r>
            <a:r>
              <a:rPr lang="fr-FR" sz="2400" dirty="0"/>
              <a:t> connu de la métropole </a:t>
            </a:r>
            <a:r>
              <a:rPr lang="fr-FR" sz="2400" dirty="0" smtClean="0"/>
              <a:t>à un contexte culturel différent</a:t>
            </a:r>
          </a:p>
          <a:p>
            <a:pPr lvl="1">
              <a:lnSpc>
                <a:spcPct val="120000"/>
              </a:lnSpc>
            </a:pPr>
            <a:r>
              <a:rPr lang="fr-FR" sz="2400" dirty="0" smtClean="0"/>
              <a:t>ex</a:t>
            </a:r>
            <a:r>
              <a:rPr lang="fr-FR" sz="2400" dirty="0"/>
              <a:t>. travail sur le </a:t>
            </a:r>
            <a:r>
              <a:rPr lang="fr-FR" sz="2400" dirty="0" smtClean="0"/>
              <a:t>domicile</a:t>
            </a:r>
            <a:r>
              <a:rPr lang="fr-FR" sz="2400" dirty="0"/>
              <a:t>/</a:t>
            </a:r>
            <a:r>
              <a:rPr lang="fr-FR" sz="2400" dirty="0" smtClean="0"/>
              <a:t>la </a:t>
            </a:r>
            <a:r>
              <a:rPr lang="fr-FR" sz="2400" dirty="0"/>
              <a:t>mobilité, le téléphone, la gestions des invitations aux RDV…</a:t>
            </a:r>
            <a:r>
              <a:rPr lang="fr-FR" sz="2400" dirty="0" smtClean="0"/>
              <a:t>.</a:t>
            </a:r>
            <a:endParaRPr lang="fr-FR" sz="2400" dirty="0"/>
          </a:p>
          <a:p>
            <a:pPr>
              <a:lnSpc>
                <a:spcPct val="120000"/>
              </a:lnSpc>
            </a:pPr>
            <a:r>
              <a:rPr lang="fr-FR" sz="2800" dirty="0"/>
              <a:t>D</a:t>
            </a:r>
            <a:r>
              <a:rPr lang="fr-FR" sz="2800" dirty="0" smtClean="0"/>
              <a:t>u </a:t>
            </a:r>
            <a:r>
              <a:rPr lang="fr-FR" sz="2800" b="1" dirty="0"/>
              <a:t>c</a:t>
            </a:r>
            <a:r>
              <a:rPr lang="fr-FR" sz="2800" b="1" dirty="0" smtClean="0"/>
              <a:t>ontenu </a:t>
            </a:r>
            <a:r>
              <a:rPr lang="fr-FR" sz="2800" dirty="0"/>
              <a:t>: </a:t>
            </a:r>
            <a:endParaRPr lang="fr-FR" sz="2800" dirty="0" smtClean="0"/>
          </a:p>
          <a:p>
            <a:pPr lvl="1">
              <a:lnSpc>
                <a:spcPct val="120000"/>
              </a:lnSpc>
            </a:pPr>
            <a:r>
              <a:rPr lang="fr-FR" sz="2400" b="1" dirty="0" smtClean="0"/>
              <a:t>Affiner notre </a:t>
            </a:r>
            <a:r>
              <a:rPr lang="fr-FR" sz="2400" b="1" dirty="0"/>
              <a:t>travail sur les crises familiales et groupale dans la culture locale </a:t>
            </a:r>
            <a:endParaRPr lang="fr-FR" sz="2400" b="1" dirty="0" smtClean="0"/>
          </a:p>
          <a:p>
            <a:pPr lvl="1">
              <a:lnSpc>
                <a:spcPct val="120000"/>
              </a:lnSpc>
            </a:pPr>
            <a:r>
              <a:rPr lang="fr-FR" sz="2400" dirty="0" smtClean="0"/>
              <a:t>Ex. les </a:t>
            </a:r>
            <a:r>
              <a:rPr lang="fr-FR" sz="2400" dirty="0"/>
              <a:t>hypothèses de crise, les différences en terme de structure et de hiérarchie familiale, la place du socio-politique dans les troubles des patient, les croyances et techniques de soins locales</a:t>
            </a:r>
            <a:r>
              <a:rPr lang="fr-FR" sz="2400" dirty="0" smtClean="0"/>
              <a:t>…</a:t>
            </a:r>
            <a:endParaRPr lang="fr-FR" sz="2400" dirty="0"/>
          </a:p>
          <a:p>
            <a:pPr>
              <a:lnSpc>
                <a:spcPct val="130000"/>
              </a:lnSpc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341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48177"/>
            <a:ext cx="8042276" cy="947115"/>
          </a:xfrm>
        </p:spPr>
        <p:txBody>
          <a:bodyPr>
            <a:normAutofit/>
          </a:bodyPr>
          <a:lstStyle/>
          <a:p>
            <a:r>
              <a:rPr lang="fr-FR" sz="3200" dirty="0" smtClean="0"/>
              <a:t>La mobilité : un outil du travail de crise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50995"/>
            <a:ext cx="8229600" cy="492124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Qui a plusieurs </a:t>
            </a:r>
            <a:r>
              <a:rPr lang="fr-FR" b="1" dirty="0" smtClean="0"/>
              <a:t>intérêts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«</a:t>
            </a:r>
            <a:r>
              <a:rPr lang="fr-FR" dirty="0"/>
              <a:t> </a:t>
            </a:r>
            <a:r>
              <a:rPr lang="fr-FR" dirty="0" smtClean="0"/>
              <a:t>en inversant </a:t>
            </a:r>
            <a:r>
              <a:rPr lang="fr-FR" dirty="0"/>
              <a:t>la </a:t>
            </a:r>
            <a:r>
              <a:rPr lang="fr-FR" dirty="0" err="1"/>
              <a:t>démarche</a:t>
            </a:r>
            <a:r>
              <a:rPr lang="fr-FR" dirty="0"/>
              <a:t> </a:t>
            </a:r>
            <a:r>
              <a:rPr lang="fr-FR" dirty="0" smtClean="0"/>
              <a:t>psychiatrique » </a:t>
            </a:r>
            <a:r>
              <a:rPr lang="fr-FR" sz="1700" i="1" dirty="0" smtClean="0"/>
              <a:t>(</a:t>
            </a:r>
            <a:r>
              <a:rPr lang="fr-FR" sz="1700" i="1" dirty="0" err="1"/>
              <a:t>B</a:t>
            </a:r>
            <a:r>
              <a:rPr lang="fr-FR" sz="1700" i="1" dirty="0" err="1" smtClean="0"/>
              <a:t>ouloudnine</a:t>
            </a:r>
            <a:r>
              <a:rPr lang="fr-FR" sz="1700" i="1" dirty="0" smtClean="0"/>
              <a:t>, 2011)</a:t>
            </a:r>
            <a:r>
              <a:rPr lang="fr-FR" i="1" dirty="0" smtClean="0"/>
              <a:t>,</a:t>
            </a:r>
            <a:r>
              <a:rPr lang="fr-FR" dirty="0" smtClean="0"/>
              <a:t> elle  marque un </a:t>
            </a:r>
            <a:r>
              <a:rPr lang="fr-FR" b="1" dirty="0" smtClean="0"/>
              <a:t>engagement fort </a:t>
            </a:r>
            <a:r>
              <a:rPr lang="fr-FR" dirty="0" smtClean="0"/>
              <a:t>&amp; </a:t>
            </a:r>
            <a:r>
              <a:rPr lang="fr-FR" b="1" dirty="0" smtClean="0"/>
              <a:t>favorise l’alliance aux soins </a:t>
            </a:r>
          </a:p>
          <a:p>
            <a:pPr lvl="1"/>
            <a:r>
              <a:rPr lang="fr-FR" b="1" dirty="0" smtClean="0"/>
              <a:t>Accéder </a:t>
            </a:r>
            <a:r>
              <a:rPr lang="fr-FR" b="1" dirty="0"/>
              <a:t>au milieu de vie </a:t>
            </a:r>
            <a:r>
              <a:rPr lang="fr-FR" dirty="0"/>
              <a:t>du patient </a:t>
            </a:r>
            <a:r>
              <a:rPr lang="fr-FR" dirty="0" smtClean="0"/>
              <a:t>et observer </a:t>
            </a:r>
            <a:r>
              <a:rPr lang="fr-FR" dirty="0"/>
              <a:t>directement le contexte dans lequel s’inscrit le </a:t>
            </a:r>
            <a:r>
              <a:rPr lang="fr-FR" dirty="0" smtClean="0"/>
              <a:t>symptôme</a:t>
            </a:r>
          </a:p>
          <a:p>
            <a:pPr lvl="1"/>
            <a:r>
              <a:rPr lang="fr-FR" b="1" dirty="0" smtClean="0"/>
              <a:t>Accéder à d’autres personnes </a:t>
            </a:r>
            <a:r>
              <a:rPr lang="fr-FR" dirty="0" smtClean="0"/>
              <a:t>(ex. la « coco »…)</a:t>
            </a:r>
          </a:p>
          <a:p>
            <a:r>
              <a:rPr lang="fr-FR" dirty="0" smtClean="0"/>
              <a:t>Qui nécessite des </a:t>
            </a:r>
            <a:r>
              <a:rPr lang="fr-FR" b="1" dirty="0" smtClean="0"/>
              <a:t>précautions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C’est </a:t>
            </a:r>
            <a:r>
              <a:rPr lang="fr-FR" b="1" dirty="0" smtClean="0"/>
              <a:t>un outil</a:t>
            </a:r>
            <a:r>
              <a:rPr lang="fr-FR" b="1" dirty="0"/>
              <a:t> </a:t>
            </a:r>
            <a:r>
              <a:rPr lang="fr-FR" dirty="0" smtClean="0"/>
              <a:t>(pas une habitude) qui </a:t>
            </a:r>
            <a:r>
              <a:rPr lang="fr-FR" b="1" dirty="0" smtClean="0"/>
              <a:t>nécessite du temps</a:t>
            </a:r>
          </a:p>
          <a:p>
            <a:pPr lvl="1"/>
            <a:r>
              <a:rPr lang="fr-FR" b="1" dirty="0" smtClean="0"/>
              <a:t>Éviter l’intrusion </a:t>
            </a:r>
            <a:r>
              <a:rPr lang="fr-FR" dirty="0" smtClean="0"/>
              <a:t>: </a:t>
            </a:r>
          </a:p>
          <a:p>
            <a:pPr lvl="2"/>
            <a:r>
              <a:rPr lang="fr-FR" dirty="0" smtClean="0"/>
              <a:t>elle doit </a:t>
            </a:r>
            <a:r>
              <a:rPr lang="fr-FR" b="1" dirty="0" smtClean="0"/>
              <a:t>être validée</a:t>
            </a:r>
            <a:r>
              <a:rPr lang="fr-FR" dirty="0" smtClean="0"/>
              <a:t> clairement par le patient et sa famille</a:t>
            </a:r>
          </a:p>
          <a:p>
            <a:pPr lvl="2"/>
            <a:r>
              <a:rPr lang="fr-FR" dirty="0" smtClean="0"/>
              <a:t>possibilité de se mobiliser « près d’eux sans aller chez eux » (ex. dispensaires)  </a:t>
            </a:r>
          </a:p>
          <a:p>
            <a:pPr lvl="1"/>
            <a:r>
              <a:rPr lang="fr-FR" b="1" dirty="0" smtClean="0"/>
              <a:t>Elle se prépare ++ </a:t>
            </a:r>
            <a:r>
              <a:rPr lang="fr-FR" dirty="0" smtClean="0"/>
              <a:t>(en entretiens et/ou au téléphone) &amp; se fait</a:t>
            </a:r>
            <a:r>
              <a:rPr lang="fr-FR" b="1" dirty="0" smtClean="0"/>
              <a:t> en équipe </a:t>
            </a:r>
            <a:r>
              <a:rPr lang="fr-FR" dirty="0" smtClean="0"/>
              <a:t>: le </a:t>
            </a:r>
            <a:r>
              <a:rPr lang="fr-FR" b="1" dirty="0" smtClean="0"/>
              <a:t>confort des soignants </a:t>
            </a:r>
            <a:r>
              <a:rPr lang="fr-FR" dirty="0" smtClean="0"/>
              <a:t>est une priorité.</a:t>
            </a:r>
          </a:p>
        </p:txBody>
      </p:sp>
    </p:spTree>
    <p:extLst>
      <p:ext uri="{BB962C8B-B14F-4D97-AF65-F5344CB8AC3E}">
        <p14:creationId xmlns:p14="http://schemas.microsoft.com/office/powerpoint/2010/main" val="406760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Limites du projet et de son fonctionnement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63699"/>
            <a:ext cx="8042276" cy="4343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fr-FR" dirty="0" smtClean="0"/>
              <a:t>Équipe crée il y a un an seulement : peu de recul</a:t>
            </a:r>
            <a:endParaRPr lang="fr-FR" dirty="0" smtClean="0">
              <a:sym typeface="Wingdings"/>
            </a:endParaRPr>
          </a:p>
          <a:p>
            <a:pPr>
              <a:lnSpc>
                <a:spcPct val="110000"/>
              </a:lnSpc>
            </a:pPr>
            <a:r>
              <a:rPr lang="fr-FR" dirty="0" smtClean="0">
                <a:sym typeface="Wingdings"/>
              </a:rPr>
              <a:t>Niveau de développement encore assez faible de la psychiatrie à </a:t>
            </a:r>
            <a:r>
              <a:rPr lang="fr-FR" dirty="0">
                <a:sym typeface="Wingdings"/>
              </a:rPr>
              <a:t>M</a:t>
            </a:r>
            <a:r>
              <a:rPr lang="fr-FR" dirty="0" smtClean="0">
                <a:sym typeface="Wingdings"/>
              </a:rPr>
              <a:t>ayotte  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A</a:t>
            </a:r>
            <a:r>
              <a:rPr lang="fr-FR" dirty="0" smtClean="0"/>
              <a:t>bsorption d’activités supplémentaires (avis aux urgences, liaison), 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D</a:t>
            </a:r>
            <a:r>
              <a:rPr lang="fr-FR" dirty="0" smtClean="0"/>
              <a:t>ifficultés en terme de </a:t>
            </a:r>
            <a:r>
              <a:rPr lang="fr-FR" b="1" dirty="0" smtClean="0"/>
              <a:t>solution d’aval/ de relais </a:t>
            </a:r>
            <a:r>
              <a:rPr lang="fr-FR" dirty="0" smtClean="0"/>
              <a:t>(ex. HDJ, appartements thérapeutiques/ foyer)</a:t>
            </a:r>
          </a:p>
          <a:p>
            <a:pPr lvl="1">
              <a:lnSpc>
                <a:spcPct val="110000"/>
              </a:lnSpc>
            </a:pPr>
            <a:r>
              <a:rPr lang="fr-FR" dirty="0" smtClean="0"/>
              <a:t>Qui nous confrontent à la </a:t>
            </a:r>
            <a:r>
              <a:rPr lang="fr-FR" b="1" dirty="0" smtClean="0"/>
              <a:t>question des limites</a:t>
            </a:r>
            <a:r>
              <a:rPr lang="fr-FR" dirty="0"/>
              <a:t> </a:t>
            </a:r>
            <a:r>
              <a:rPr lang="fr-FR" dirty="0" smtClean="0"/>
              <a:t>de nos missions</a:t>
            </a:r>
          </a:p>
          <a:p>
            <a:pPr>
              <a:lnSpc>
                <a:spcPct val="110000"/>
              </a:lnSpc>
            </a:pPr>
            <a:r>
              <a:rPr lang="fr-FR" dirty="0" smtClean="0"/>
              <a:t>La philosophie qui risque de se perdre dans </a:t>
            </a:r>
            <a:r>
              <a:rPr lang="fr-FR" b="1" dirty="0" smtClean="0"/>
              <a:t>le turn</a:t>
            </a:r>
            <a:r>
              <a:rPr lang="fr-FR" b="1" dirty="0"/>
              <a:t>-</a:t>
            </a:r>
            <a:r>
              <a:rPr lang="fr-FR" b="1" dirty="0" smtClean="0"/>
              <a:t>over soignant important</a:t>
            </a:r>
            <a:r>
              <a:rPr lang="fr-FR" dirty="0" smtClean="0"/>
              <a:t> du CHM</a:t>
            </a:r>
          </a:p>
        </p:txBody>
      </p:sp>
    </p:spTree>
    <p:extLst>
      <p:ext uri="{BB962C8B-B14F-4D97-AF65-F5344CB8AC3E}">
        <p14:creationId xmlns:p14="http://schemas.microsoft.com/office/powerpoint/2010/main" val="2465981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32839"/>
            <a:ext cx="8229600" cy="877892"/>
          </a:xfrm>
        </p:spPr>
        <p:txBody>
          <a:bodyPr>
            <a:normAutofit/>
          </a:bodyPr>
          <a:lstStyle/>
          <a:p>
            <a:pPr algn="l"/>
            <a:r>
              <a:rPr lang="fr-FR" sz="3200" i="1" dirty="0" smtClean="0"/>
              <a:t>	</a:t>
            </a:r>
            <a:r>
              <a:rPr lang="fr-FR" sz="3200" i="1" dirty="0"/>
              <a:t>	</a:t>
            </a:r>
            <a:r>
              <a:rPr lang="fr-FR" sz="3200" i="1" dirty="0" smtClean="0"/>
              <a:t>	</a:t>
            </a:r>
            <a:r>
              <a:rPr lang="fr-FR" sz="3200" dirty="0" smtClean="0"/>
              <a:t>Melle C (1)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99" y="1365251"/>
            <a:ext cx="8032751" cy="5344582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/>
              <a:t>Motif et contexte d’arrivée </a:t>
            </a:r>
            <a:r>
              <a:rPr lang="fr-FR" dirty="0"/>
              <a:t>: </a:t>
            </a:r>
            <a:r>
              <a:rPr lang="fr-FR" dirty="0" smtClean="0"/>
              <a:t>Melle C, </a:t>
            </a:r>
            <a:r>
              <a:rPr lang="fr-FR" dirty="0"/>
              <a:t>23 ans accompagnée aux urgences par sa famille pour un état d’agitation maniaque</a:t>
            </a:r>
          </a:p>
          <a:p>
            <a:r>
              <a:rPr lang="fr-FR" b="1" dirty="0"/>
              <a:t>Antécédents :</a:t>
            </a:r>
            <a:r>
              <a:rPr lang="fr-FR" dirty="0"/>
              <a:t> trouble </a:t>
            </a:r>
            <a:r>
              <a:rPr lang="fr-FR" dirty="0" smtClean="0"/>
              <a:t>bipolaire</a:t>
            </a:r>
          </a:p>
          <a:p>
            <a:r>
              <a:rPr lang="fr-FR" b="1" dirty="0" smtClean="0"/>
              <a:t>Aux urgences :</a:t>
            </a:r>
          </a:p>
          <a:p>
            <a:pPr lvl="1"/>
            <a:r>
              <a:rPr lang="fr-FR" b="1" dirty="0" smtClean="0"/>
              <a:t>Entretien </a:t>
            </a:r>
            <a:r>
              <a:rPr lang="fr-FR" b="1" dirty="0"/>
              <a:t>avec la </a:t>
            </a:r>
            <a:r>
              <a:rPr lang="fr-FR" b="1" dirty="0" smtClean="0"/>
              <a:t>patiente</a:t>
            </a:r>
            <a:r>
              <a:rPr lang="fr-FR" b="1" dirty="0"/>
              <a:t> : </a:t>
            </a:r>
            <a:r>
              <a:rPr lang="fr-FR" dirty="0"/>
              <a:t>agitation, logorrhée, familiarité propos incohérents à tonalité </a:t>
            </a:r>
            <a:r>
              <a:rPr lang="fr-FR" dirty="0" smtClean="0"/>
              <a:t>mystique. </a:t>
            </a:r>
          </a:p>
          <a:p>
            <a:pPr lvl="1"/>
            <a:r>
              <a:rPr lang="fr-FR" b="1" dirty="0" smtClean="0"/>
              <a:t>Entretien </a:t>
            </a:r>
            <a:r>
              <a:rPr lang="fr-FR" b="1" dirty="0"/>
              <a:t>avec la famille : </a:t>
            </a:r>
            <a:endParaRPr lang="fr-FR" dirty="0" smtClean="0"/>
          </a:p>
          <a:p>
            <a:pPr lvl="2"/>
            <a:r>
              <a:rPr lang="fr-FR" dirty="0"/>
              <a:t>M</a:t>
            </a:r>
            <a:r>
              <a:rPr lang="fr-FR" dirty="0" smtClean="0"/>
              <a:t>ère </a:t>
            </a:r>
            <a:r>
              <a:rPr lang="fr-FR" dirty="0"/>
              <a:t>et </a:t>
            </a:r>
            <a:r>
              <a:rPr lang="fr-FR" dirty="0" smtClean="0"/>
              <a:t>Père </a:t>
            </a:r>
            <a:r>
              <a:rPr lang="fr-FR" dirty="0"/>
              <a:t>biologique </a:t>
            </a:r>
            <a:r>
              <a:rPr lang="fr-FR" dirty="0" smtClean="0"/>
              <a:t>&amp; Mère </a:t>
            </a:r>
            <a:r>
              <a:rPr lang="fr-FR" dirty="0"/>
              <a:t>et </a:t>
            </a:r>
            <a:r>
              <a:rPr lang="fr-FR" dirty="0" smtClean="0"/>
              <a:t>Père adoptif. </a:t>
            </a:r>
            <a:r>
              <a:rPr lang="fr-FR" dirty="0"/>
              <a:t>La mère biologique de </a:t>
            </a:r>
            <a:r>
              <a:rPr lang="fr-FR" dirty="0" smtClean="0"/>
              <a:t>Melle C </a:t>
            </a:r>
            <a:r>
              <a:rPr lang="fr-FR" dirty="0"/>
              <a:t>a confié sa fille </a:t>
            </a:r>
            <a:r>
              <a:rPr lang="fr-FR" dirty="0" smtClean="0"/>
              <a:t>à </a:t>
            </a:r>
            <a:r>
              <a:rPr lang="fr-FR" dirty="0"/>
              <a:t>sa sœur qui ne pouvait pas avoir d’enfants. </a:t>
            </a:r>
            <a:endParaRPr lang="fr-FR" dirty="0" smtClean="0"/>
          </a:p>
          <a:p>
            <a:pPr lvl="2"/>
            <a:r>
              <a:rPr lang="fr-FR" dirty="0"/>
              <a:t>E</a:t>
            </a:r>
            <a:r>
              <a:rPr lang="fr-FR" dirty="0" smtClean="0"/>
              <a:t>tudes </a:t>
            </a:r>
            <a:r>
              <a:rPr lang="fr-FR" dirty="0"/>
              <a:t>de psychologie à Toulouse. </a:t>
            </a:r>
            <a:r>
              <a:rPr lang="fr-FR" dirty="0" smtClean="0"/>
              <a:t>Retour sur Mayotte il </a:t>
            </a:r>
            <a:r>
              <a:rPr lang="fr-FR" dirty="0"/>
              <a:t>y a 2 jours devant </a:t>
            </a:r>
            <a:r>
              <a:rPr lang="fr-FR" dirty="0" smtClean="0"/>
              <a:t>des troubles </a:t>
            </a:r>
            <a:r>
              <a:rPr lang="fr-FR" dirty="0"/>
              <a:t>d</a:t>
            </a:r>
            <a:r>
              <a:rPr lang="fr-FR" dirty="0" smtClean="0"/>
              <a:t>u comportement</a:t>
            </a:r>
          </a:p>
          <a:p>
            <a:pPr lvl="2"/>
            <a:r>
              <a:rPr lang="fr-FR" dirty="0" smtClean="0"/>
              <a:t>Contexte</a:t>
            </a:r>
            <a:r>
              <a:rPr lang="fr-FR" b="1" dirty="0"/>
              <a:t> </a:t>
            </a:r>
            <a:r>
              <a:rPr lang="fr-FR" dirty="0"/>
              <a:t>: </a:t>
            </a:r>
            <a:r>
              <a:rPr lang="fr-FR" dirty="0" smtClean="0"/>
              <a:t>Melle C </a:t>
            </a:r>
            <a:r>
              <a:rPr lang="fr-FR" dirty="0"/>
              <a:t>aurait une relation avec un jeune homme en métropole et une personne connaissant bien sa famille s’en serait rendu compte</a:t>
            </a:r>
            <a:r>
              <a:rPr lang="fr-FR" dirty="0" smtClean="0"/>
              <a:t>… ». Melle C </a:t>
            </a:r>
            <a:r>
              <a:rPr lang="fr-FR" dirty="0"/>
              <a:t>aurait eu peur que sa mère adoptive ne </a:t>
            </a:r>
            <a:r>
              <a:rPr lang="fr-FR" dirty="0" smtClean="0"/>
              <a:t>l’apprenne »</a:t>
            </a:r>
          </a:p>
          <a:p>
            <a:pPr lvl="1"/>
            <a:r>
              <a:rPr lang="fr-FR" dirty="0" smtClean="0"/>
              <a:t>Nous demandons à cette famille très mobilisée ce qu’ils attendent de nous : ils veulent du soutien et un traitement mais malgré les troubles importants, </a:t>
            </a:r>
            <a:r>
              <a:rPr lang="fr-FR" b="1" dirty="0"/>
              <a:t>i</a:t>
            </a:r>
            <a:r>
              <a:rPr lang="fr-FR" b="1" dirty="0" smtClean="0"/>
              <a:t>ls préfèrent que Melle C ne reste pas à l’hôpital, ils se relayeront à la maison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3796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820"/>
            <a:ext cx="8229600" cy="91069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Melle C (2)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3964"/>
            <a:ext cx="8229600" cy="5585879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Proposition : </a:t>
            </a:r>
            <a:r>
              <a:rPr lang="fr-FR" sz="2100" dirty="0"/>
              <a:t>sortie et prise en charge équipe de crise soutenue ++ (RDV médical  2 jours après). Traitement prescrit et confié à la famille. Adhésion de la patiente et de son entourage</a:t>
            </a:r>
          </a:p>
          <a:p>
            <a:r>
              <a:rPr lang="fr-FR" b="1" dirty="0"/>
              <a:t>Suite de la prise en charge sur l’équipe de crise : </a:t>
            </a:r>
            <a:endParaRPr lang="fr-FR" dirty="0"/>
          </a:p>
          <a:p>
            <a:pPr lvl="1"/>
            <a:r>
              <a:rPr lang="fr-FR" b="1" dirty="0"/>
              <a:t>Où ? </a:t>
            </a:r>
            <a:r>
              <a:rPr lang="fr-FR" dirty="0" smtClean="0"/>
              <a:t>Dans nos locaux. Une visite à domicile </a:t>
            </a:r>
            <a:r>
              <a:rPr lang="fr-FR" dirty="0"/>
              <a:t>a permis de rencontrer la </a:t>
            </a:r>
            <a:r>
              <a:rPr lang="fr-FR" dirty="0" smtClean="0"/>
              <a:t>grand-mère</a:t>
            </a:r>
            <a:endParaRPr lang="fr-FR" dirty="0"/>
          </a:p>
          <a:p>
            <a:pPr lvl="1"/>
            <a:r>
              <a:rPr lang="fr-FR" b="1" dirty="0"/>
              <a:t>Qui ?</a:t>
            </a:r>
            <a:r>
              <a:rPr lang="fr-FR" dirty="0"/>
              <a:t> </a:t>
            </a:r>
            <a:endParaRPr lang="fr-FR" dirty="0" smtClean="0"/>
          </a:p>
          <a:p>
            <a:pPr lvl="2"/>
            <a:r>
              <a:rPr lang="fr-FR" dirty="0" smtClean="0"/>
              <a:t>«</a:t>
            </a:r>
            <a:r>
              <a:rPr lang="fr-FR" dirty="0"/>
              <a:t> tous ceux qui sont impliqués » au 1</a:t>
            </a:r>
            <a:r>
              <a:rPr lang="fr-FR" baseline="30000" dirty="0"/>
              <a:t>er</a:t>
            </a:r>
            <a:r>
              <a:rPr lang="fr-FR" dirty="0"/>
              <a:t> entretien : parents </a:t>
            </a:r>
            <a:r>
              <a:rPr lang="fr-FR" dirty="0" smtClean="0"/>
              <a:t>biologiques </a:t>
            </a:r>
            <a:r>
              <a:rPr lang="fr-FR" dirty="0"/>
              <a:t>&amp; parents adoptifs &amp; une autre tante </a:t>
            </a:r>
            <a:endParaRPr lang="fr-FR" dirty="0" smtClean="0"/>
          </a:p>
          <a:p>
            <a:pPr lvl="2"/>
            <a:r>
              <a:rPr lang="fr-FR" dirty="0" smtClean="0"/>
              <a:t>Puis quelques </a:t>
            </a:r>
            <a:r>
              <a:rPr lang="fr-FR" dirty="0"/>
              <a:t>entretiens restreints aux « parents adoptifs </a:t>
            </a:r>
            <a:r>
              <a:rPr lang="fr-FR" dirty="0" smtClean="0"/>
              <a:t>»…</a:t>
            </a:r>
            <a:endParaRPr lang="fr-FR" dirty="0"/>
          </a:p>
          <a:p>
            <a:pPr lvl="1"/>
            <a:r>
              <a:rPr lang="fr-FR" b="1" dirty="0"/>
              <a:t>Pistes de travail</a:t>
            </a:r>
            <a:r>
              <a:rPr lang="fr-FR" dirty="0"/>
              <a:t> : </a:t>
            </a:r>
            <a:endParaRPr lang="fr-FR" dirty="0" smtClean="0"/>
          </a:p>
          <a:p>
            <a:pPr lvl="2"/>
            <a:r>
              <a:rPr lang="fr-FR" dirty="0"/>
              <a:t>S</a:t>
            </a:r>
            <a:r>
              <a:rPr lang="fr-FR" dirty="0" smtClean="0"/>
              <a:t>ituation </a:t>
            </a:r>
            <a:r>
              <a:rPr lang="fr-FR" dirty="0"/>
              <a:t>inconfortable de </a:t>
            </a:r>
            <a:r>
              <a:rPr lang="fr-FR" dirty="0" smtClean="0"/>
              <a:t>Melle C </a:t>
            </a:r>
            <a:r>
              <a:rPr lang="fr-FR" dirty="0"/>
              <a:t>entre les « 2 mondes » (la métropole &amp; Mayotte), et ses « 2 mères »… </a:t>
            </a:r>
            <a:endParaRPr lang="fr-FR" dirty="0" smtClean="0"/>
          </a:p>
          <a:p>
            <a:pPr lvl="2"/>
            <a:r>
              <a:rPr lang="fr-FR" dirty="0"/>
              <a:t>R</a:t>
            </a:r>
            <a:r>
              <a:rPr lang="fr-FR" dirty="0" smtClean="0"/>
              <a:t>edéfinition </a:t>
            </a:r>
            <a:r>
              <a:rPr lang="fr-FR" dirty="0"/>
              <a:t>des symptômes </a:t>
            </a:r>
            <a:r>
              <a:rPr lang="fr-FR" dirty="0" smtClean="0"/>
              <a:t>: désinhibition et logorrhée </a:t>
            </a:r>
            <a:r>
              <a:rPr lang="fr-FR" dirty="0"/>
              <a:t>permettent à </a:t>
            </a:r>
            <a:r>
              <a:rPr lang="fr-FR" dirty="0" smtClean="0"/>
              <a:t>Melle C </a:t>
            </a:r>
            <a:r>
              <a:rPr lang="fr-FR" dirty="0"/>
              <a:t>de parler de sujets difficiles </a:t>
            </a:r>
            <a:r>
              <a:rPr lang="fr-FR" dirty="0" smtClean="0"/>
              <a:t>pour sa mère </a:t>
            </a:r>
            <a:r>
              <a:rPr lang="fr-FR" dirty="0"/>
              <a:t>adoptive </a:t>
            </a:r>
            <a:r>
              <a:rPr lang="fr-FR" dirty="0" smtClean="0"/>
              <a:t>qui </a:t>
            </a:r>
            <a:r>
              <a:rPr lang="fr-FR" dirty="0" smtClean="0"/>
              <a:t>nous appara</a:t>
            </a:r>
            <a:r>
              <a:rPr lang="fr-FR" dirty="0" smtClean="0"/>
              <a:t>îtra </a:t>
            </a:r>
            <a:r>
              <a:rPr lang="fr-FR" dirty="0" smtClean="0"/>
              <a:t>fragile.</a:t>
            </a:r>
          </a:p>
          <a:p>
            <a:pPr lvl="2"/>
            <a:r>
              <a:rPr lang="fr-FR" dirty="0" smtClean="0"/>
              <a:t>Notre r</a:t>
            </a:r>
            <a:r>
              <a:rPr lang="fr-FR" dirty="0" smtClean="0"/>
              <a:t>ôle a été entre autre d’aider Melle C à être entendue au delà de sa manie et de soutenir sa mère pour qu’elle puisse l’entendre.</a:t>
            </a: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mélioration </a:t>
            </a:r>
            <a:r>
              <a:rPr lang="fr-FR" dirty="0"/>
              <a:t>symptomatique </a:t>
            </a:r>
            <a:r>
              <a:rPr lang="fr-FR" dirty="0" smtClean="0"/>
              <a:t>en </a:t>
            </a:r>
            <a:r>
              <a:rPr lang="fr-FR" dirty="0"/>
              <a:t>5 semaines de prise en charge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93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i="1" dirty="0" smtClean="0"/>
              <a:t>«</a:t>
            </a:r>
            <a:r>
              <a:rPr lang="fr-FR" i="1" dirty="0"/>
              <a:t> l’agitation résulte souvent du fait qu’une parole n’a pas été acceptée ou entendue. Devant l’inefficacité de cette parole, il ne reste plus à celui qui veut se faire entendre qu’à avoir recours aux gestes et aux actes » </a:t>
            </a:r>
          </a:p>
          <a:p>
            <a:pPr marL="0" indent="0">
              <a:buNone/>
            </a:pPr>
            <a:r>
              <a:rPr lang="fr-FR" i="1" dirty="0"/>
              <a:t>													</a:t>
            </a:r>
            <a:r>
              <a:rPr lang="fr-FR" dirty="0"/>
              <a:t>Lucien Israël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8201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Origine du projet</a:t>
            </a:r>
          </a:p>
          <a:p>
            <a:r>
              <a:rPr lang="fr-FR" dirty="0" smtClean="0"/>
              <a:t>Missions et fonctionnement pratique</a:t>
            </a:r>
          </a:p>
          <a:p>
            <a:r>
              <a:rPr lang="fr-FR" dirty="0"/>
              <a:t>Points clés/ </a:t>
            </a:r>
            <a:r>
              <a:rPr lang="fr-FR" dirty="0" smtClean="0"/>
              <a:t>philosophie</a:t>
            </a:r>
          </a:p>
          <a:p>
            <a:r>
              <a:rPr lang="fr-FR" dirty="0"/>
              <a:t>Limites</a:t>
            </a:r>
            <a:endParaRPr lang="fr-FR" dirty="0" smtClean="0"/>
          </a:p>
          <a:p>
            <a:r>
              <a:rPr lang="fr-FR" dirty="0" smtClean="0"/>
              <a:t>2 exemples cliniques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07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Origine du Projet</a:t>
            </a:r>
            <a:br>
              <a:rPr lang="fr-FR" sz="4000" dirty="0" smtClean="0"/>
            </a:br>
            <a:r>
              <a:rPr lang="fr-FR" sz="2800" dirty="0" smtClean="0"/>
              <a:t>Psychiatrie à Mayotte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48362"/>
            <a:ext cx="8229600" cy="4813300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Un Service </a:t>
            </a:r>
            <a:r>
              <a:rPr lang="fr-FR" b="1" dirty="0" smtClean="0"/>
              <a:t>récent</a:t>
            </a:r>
            <a:r>
              <a:rPr lang="fr-FR" dirty="0" smtClean="0"/>
              <a:t> : 2001</a:t>
            </a:r>
          </a:p>
          <a:p>
            <a:r>
              <a:rPr lang="fr-FR" dirty="0" smtClean="0"/>
              <a:t>Une </a:t>
            </a:r>
            <a:r>
              <a:rPr lang="fr-FR" b="1" dirty="0" smtClean="0"/>
              <a:t>unité d’hospitalisation </a:t>
            </a:r>
            <a:r>
              <a:rPr lang="fr-FR" dirty="0" smtClean="0"/>
              <a:t>de 10 lits</a:t>
            </a:r>
          </a:p>
          <a:p>
            <a:pPr lvl="1"/>
            <a:r>
              <a:rPr lang="fr-FR" dirty="0" smtClean="0"/>
              <a:t>Unité « de crise » qui n’en a pas le nom</a:t>
            </a:r>
          </a:p>
          <a:p>
            <a:pPr lvl="1"/>
            <a:r>
              <a:rPr lang="fr-FR" dirty="0" smtClean="0"/>
              <a:t>Saturation / Sorties prématurées</a:t>
            </a:r>
          </a:p>
          <a:p>
            <a:pPr lvl="1"/>
            <a:r>
              <a:rPr lang="fr-FR" dirty="0" smtClean="0"/>
              <a:t>Projet de 40 lits : vraisemblablement dans 5 à 10 ans</a:t>
            </a:r>
          </a:p>
          <a:p>
            <a:r>
              <a:rPr lang="fr-FR" b="1" dirty="0" smtClean="0"/>
              <a:t>Influence de la culture </a:t>
            </a:r>
            <a:r>
              <a:rPr lang="fr-FR" dirty="0" smtClean="0"/>
              <a:t>sur</a:t>
            </a:r>
          </a:p>
          <a:p>
            <a:pPr lvl="1"/>
            <a:r>
              <a:rPr lang="fr-FR" dirty="0" smtClean="0"/>
              <a:t>Les hypothèses étiologiques des troubles mentaux</a:t>
            </a:r>
          </a:p>
          <a:p>
            <a:pPr lvl="1"/>
            <a:r>
              <a:rPr lang="fr-FR" dirty="0" smtClean="0"/>
              <a:t>Le parcours de soin /La place donnée </a:t>
            </a:r>
          </a:p>
          <a:p>
            <a:pPr lvl="2"/>
            <a:r>
              <a:rPr lang="fr-FR" dirty="0" smtClean="0"/>
              <a:t>Aux « soins psychiatriques à l’occidentale » ou de type biomédecine </a:t>
            </a:r>
          </a:p>
          <a:p>
            <a:pPr lvl="2"/>
            <a:r>
              <a:rPr lang="fr-FR" dirty="0"/>
              <a:t>E</a:t>
            </a:r>
            <a:r>
              <a:rPr lang="fr-FR" dirty="0" smtClean="0"/>
              <a:t>t à l’« hospitalisation en psychiatrie »</a:t>
            </a:r>
            <a:endParaRPr lang="fr-FR" dirty="0"/>
          </a:p>
          <a:p>
            <a:pPr lvl="1"/>
            <a:r>
              <a:rPr lang="fr-FR" dirty="0" smtClean="0">
                <a:sym typeface="Wingdings"/>
              </a:rPr>
              <a:t> Accompagner les patients et leur famille </a:t>
            </a:r>
            <a:r>
              <a:rPr lang="fr-FR" b="1" dirty="0" smtClean="0">
                <a:sym typeface="Wingdings"/>
              </a:rPr>
              <a:t>« en fonction 	de la place qu’ils nous donnent »</a:t>
            </a:r>
            <a:r>
              <a:rPr lang="fr-FR" dirty="0" smtClean="0">
                <a:sym typeface="Wingdings"/>
              </a:rPr>
              <a:t>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00769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501" y="107576"/>
            <a:ext cx="8115300" cy="1336956"/>
          </a:xfrm>
        </p:spPr>
        <p:txBody>
          <a:bodyPr>
            <a:normAutofit/>
          </a:bodyPr>
          <a:lstStyle/>
          <a:p>
            <a:r>
              <a:rPr lang="fr-FR" sz="4000" dirty="0" smtClean="0"/>
              <a:t>Origine du Projet</a:t>
            </a:r>
            <a:br>
              <a:rPr lang="fr-FR" sz="4000" dirty="0" smtClean="0"/>
            </a:br>
            <a:r>
              <a:rPr lang="fr-FR" sz="2800" dirty="0" smtClean="0"/>
              <a:t>Naissance de l’Equipe Mobile de crise 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6029"/>
            <a:ext cx="8229600" cy="4929721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Objectifs : </a:t>
            </a:r>
          </a:p>
          <a:p>
            <a:pPr lvl="1"/>
            <a:r>
              <a:rPr lang="fr-FR" dirty="0" smtClean="0"/>
              <a:t>Pallier de manière plus acceptable à notre manque de lit 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b="1" dirty="0" smtClean="0"/>
              <a:t>alternative à l’hospitalisation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e donner les moyens de gérer les situations de crise en ambulatoire</a:t>
            </a:r>
          </a:p>
          <a:p>
            <a:pPr lvl="1"/>
            <a:r>
              <a:rPr lang="fr-FR" dirty="0"/>
              <a:t>T</a:t>
            </a:r>
            <a:r>
              <a:rPr lang="fr-FR" dirty="0" smtClean="0"/>
              <a:t>out en répondant à une attitude locale encore très présente : garder le malade à la maison </a:t>
            </a:r>
          </a:p>
          <a:p>
            <a:r>
              <a:rPr lang="fr-FR" dirty="0" smtClean="0"/>
              <a:t>Expérience personnelle de ce genre d’équipe (groupe ERIC)</a:t>
            </a:r>
          </a:p>
          <a:p>
            <a:r>
              <a:rPr lang="fr-FR" dirty="0" smtClean="0"/>
              <a:t>Pour l’élaboration du projet : Groupe de travail de quelques mois </a:t>
            </a:r>
          </a:p>
          <a:p>
            <a:pPr lvl="1"/>
            <a:r>
              <a:rPr lang="fr-FR" dirty="0" smtClean="0"/>
              <a:t>Pluridisciplinaire : médecin, IDE, psychologue, AMP- traducteurs 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es soignants intéressés par ce type d’activité</a:t>
            </a:r>
          </a:p>
        </p:txBody>
      </p:sp>
    </p:spTree>
    <p:extLst>
      <p:ext uri="{BB962C8B-B14F-4D97-AF65-F5344CB8AC3E}">
        <p14:creationId xmlns:p14="http://schemas.microsoft.com/office/powerpoint/2010/main" val="180040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Missions et Fonctionnement pratique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9133"/>
          </a:xfrm>
        </p:spPr>
        <p:txBody>
          <a:bodyPr>
            <a:normAutofit/>
          </a:bodyPr>
          <a:lstStyle/>
          <a:p>
            <a:r>
              <a:rPr lang="fr-FR" dirty="0" smtClean="0"/>
              <a:t>Missions</a:t>
            </a:r>
          </a:p>
          <a:p>
            <a:pPr lvl="1"/>
            <a:r>
              <a:rPr lang="fr-FR" sz="2000" dirty="0" smtClean="0">
                <a:cs typeface="Times New Roman"/>
              </a:rPr>
              <a:t>Avis et orientation aux urgences du CHM </a:t>
            </a:r>
          </a:p>
          <a:p>
            <a:pPr lvl="1"/>
            <a:r>
              <a:rPr lang="fr-FR" sz="2000" dirty="0"/>
              <a:t>A</a:t>
            </a:r>
            <a:r>
              <a:rPr lang="fr-FR" sz="2000" dirty="0" smtClean="0"/>
              <a:t>ccueil des demandes urgentes et RDV programmés urgents </a:t>
            </a:r>
          </a:p>
          <a:p>
            <a:pPr lvl="1"/>
            <a:r>
              <a:rPr lang="fr-FR" sz="2000" dirty="0"/>
              <a:t>R</a:t>
            </a:r>
            <a:r>
              <a:rPr lang="fr-FR" sz="2000" dirty="0" smtClean="0"/>
              <a:t>elais d’hospitalisations courtes</a:t>
            </a:r>
          </a:p>
          <a:p>
            <a:pPr lvl="1"/>
            <a:r>
              <a:rPr lang="fr-FR" sz="2000" dirty="0" smtClean="0"/>
              <a:t>Prise en charge de situations de crise en ambulatoire (sur 6 semaines maximum)</a:t>
            </a:r>
          </a:p>
          <a:p>
            <a:r>
              <a:rPr lang="fr-FR" dirty="0" smtClean="0"/>
              <a:t>Organisation fonctionnelle : </a:t>
            </a:r>
          </a:p>
          <a:p>
            <a:pPr lvl="1"/>
            <a:r>
              <a:rPr lang="fr-FR" sz="2000" dirty="0" smtClean="0"/>
              <a:t>Horaires : 7h30-18h30. service réduit le WE</a:t>
            </a:r>
          </a:p>
          <a:p>
            <a:pPr lvl="1"/>
            <a:r>
              <a:rPr lang="fr-FR" sz="2000" dirty="0" smtClean="0"/>
              <a:t>Equipe pluridisciplinaire avec au min 4 soignants (1 IDE, 1 psychiatre, 1 psychologue, 1 AMP-traducteur)</a:t>
            </a:r>
          </a:p>
          <a:p>
            <a:pPr lvl="1"/>
            <a:r>
              <a:rPr lang="fr-FR" sz="2000" dirty="0" smtClean="0"/>
              <a:t>Avec une équipe du matin et une équipe de l’AM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46417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3067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Points clés / Philosophie du projet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127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dirty="0" smtClean="0"/>
              <a:t>Travail de crise &amp; Prises en charge de crise </a:t>
            </a:r>
            <a:r>
              <a:rPr lang="fr-FR" b="1" dirty="0" smtClean="0"/>
              <a:t>d’inspiration systémique</a:t>
            </a:r>
          </a:p>
          <a:p>
            <a:pPr>
              <a:lnSpc>
                <a:spcPct val="130000"/>
              </a:lnSpc>
            </a:pPr>
            <a:r>
              <a:rPr lang="fr-FR" dirty="0"/>
              <a:t>N</a:t>
            </a:r>
            <a:r>
              <a:rPr lang="fr-FR" dirty="0" smtClean="0"/>
              <a:t>otion d’</a:t>
            </a:r>
            <a:r>
              <a:rPr lang="fr-FR" b="1" dirty="0" smtClean="0"/>
              <a:t>Equipe</a:t>
            </a:r>
            <a:r>
              <a:rPr lang="fr-FR" dirty="0" smtClean="0"/>
              <a:t> forte</a:t>
            </a:r>
          </a:p>
          <a:p>
            <a:pPr>
              <a:lnSpc>
                <a:spcPct val="130000"/>
              </a:lnSpc>
            </a:pPr>
            <a:r>
              <a:rPr lang="fr-FR" dirty="0" smtClean="0"/>
              <a:t>Volonté d’</a:t>
            </a:r>
            <a:r>
              <a:rPr lang="fr-FR" b="1" dirty="0" smtClean="0"/>
              <a:t>adapter au mieux le dispositif et nos pratiques à la culture locale </a:t>
            </a:r>
            <a:endParaRPr lang="fr-FR" dirty="0" smtClean="0"/>
          </a:p>
          <a:p>
            <a:pPr>
              <a:lnSpc>
                <a:spcPct val="130000"/>
              </a:lnSpc>
            </a:pPr>
            <a:r>
              <a:rPr lang="fr-FR" dirty="0" smtClean="0"/>
              <a:t>La </a:t>
            </a:r>
            <a:r>
              <a:rPr lang="fr-FR" b="1" dirty="0" smtClean="0"/>
              <a:t>« mobilité » </a:t>
            </a:r>
            <a:r>
              <a:rPr lang="fr-FR" dirty="0" smtClean="0"/>
              <a:t>comme un outil du travail de la crise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4724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190500"/>
            <a:ext cx="8042276" cy="1127035"/>
          </a:xfrm>
        </p:spPr>
        <p:txBody>
          <a:bodyPr>
            <a:normAutofit/>
          </a:bodyPr>
          <a:lstStyle/>
          <a:p>
            <a:r>
              <a:rPr lang="fr-FR" sz="2800" dirty="0" smtClean="0"/>
              <a:t>Travail de Crise d’inspiration systémique</a:t>
            </a:r>
            <a:br>
              <a:rPr lang="fr-FR" sz="2800" dirty="0" smtClean="0"/>
            </a:br>
            <a:r>
              <a:rPr lang="fr-FR" sz="3600" dirty="0"/>
              <a:t>Q</a:t>
            </a:r>
            <a:r>
              <a:rPr lang="fr-FR" sz="3600" dirty="0" smtClean="0"/>
              <a:t>u’est-ce que la crise ?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66331"/>
            <a:ext cx="8229600" cy="5185834"/>
          </a:xfr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Une définition de la </a:t>
            </a:r>
            <a:r>
              <a:rPr lang="fr-FR" b="1" dirty="0" smtClean="0"/>
              <a:t>Crise  :</a:t>
            </a:r>
          </a:p>
          <a:p>
            <a:pPr lvl="1" algn="just"/>
            <a:r>
              <a:rPr lang="fr-FR" dirty="0" smtClean="0"/>
              <a:t>Un état instable qui, en l’absence d’intervention appropriée, évolue quasi inéluctablement vers </a:t>
            </a:r>
            <a:r>
              <a:rPr lang="fr-FR" b="1" dirty="0" smtClean="0"/>
              <a:t>l’urgence.</a:t>
            </a:r>
          </a:p>
          <a:p>
            <a:pPr lvl="1" algn="just"/>
            <a:r>
              <a:rPr lang="fr-FR" dirty="0" smtClean="0"/>
              <a:t>Elle est définie comme « </a:t>
            </a:r>
            <a:r>
              <a:rPr lang="fr-FR" b="1" dirty="0" smtClean="0"/>
              <a:t>une situation interactive </a:t>
            </a:r>
            <a:r>
              <a:rPr lang="fr-FR" b="1" dirty="0" smtClean="0"/>
              <a:t>conflictuelle » </a:t>
            </a:r>
            <a:r>
              <a:rPr lang="fr-FR" dirty="0" smtClean="0"/>
              <a:t>impliquant le malade et son environnement </a:t>
            </a:r>
          </a:p>
          <a:p>
            <a:pPr algn="just"/>
            <a:r>
              <a:rPr lang="fr-FR" b="1" dirty="0" smtClean="0">
                <a:sym typeface="Wingdings"/>
              </a:rPr>
              <a:t>En découle…</a:t>
            </a:r>
          </a:p>
          <a:p>
            <a:pPr lvl="1" algn="just"/>
            <a:r>
              <a:rPr lang="fr-FR" dirty="0" smtClean="0"/>
              <a:t>L’idée de prendre </a:t>
            </a:r>
            <a:r>
              <a:rPr lang="fr-FR" dirty="0"/>
              <a:t>en compte le </a:t>
            </a:r>
            <a:r>
              <a:rPr lang="fr-FR" b="1" dirty="0"/>
              <a:t>contexte relationnel </a:t>
            </a:r>
            <a:r>
              <a:rPr lang="fr-FR" dirty="0"/>
              <a:t>dans lequel </a:t>
            </a:r>
            <a:r>
              <a:rPr lang="fr-FR" dirty="0" smtClean="0"/>
              <a:t>évolue le patient</a:t>
            </a:r>
          </a:p>
          <a:p>
            <a:pPr lvl="1" algn="just"/>
            <a:r>
              <a:rPr lang="fr-FR" dirty="0">
                <a:sym typeface="Wingdings"/>
              </a:rPr>
              <a:t>L</a:t>
            </a:r>
            <a:r>
              <a:rPr lang="fr-FR" dirty="0"/>
              <a:t>e </a:t>
            </a:r>
            <a:r>
              <a:rPr lang="fr-FR" dirty="0" smtClean="0"/>
              <a:t>patient </a:t>
            </a:r>
          </a:p>
          <a:p>
            <a:pPr lvl="2" algn="just"/>
            <a:r>
              <a:rPr lang="fr-FR" dirty="0" smtClean="0"/>
              <a:t>n’est plus simplement </a:t>
            </a:r>
            <a:r>
              <a:rPr lang="fr-FR" dirty="0"/>
              <a:t>« une personne atteinte </a:t>
            </a:r>
            <a:r>
              <a:rPr lang="fr-FR" dirty="0" smtClean="0"/>
              <a:t>d’une </a:t>
            </a:r>
            <a:r>
              <a:rPr lang="fr-FR" dirty="0"/>
              <a:t>maladie psychiatrique »</a:t>
            </a:r>
            <a:endParaRPr lang="fr-FR" dirty="0" smtClean="0"/>
          </a:p>
          <a:p>
            <a:pPr lvl="2" algn="just"/>
            <a:r>
              <a:rPr lang="fr-FR" dirty="0"/>
              <a:t>m</a:t>
            </a:r>
            <a:r>
              <a:rPr lang="fr-FR" dirty="0" smtClean="0"/>
              <a:t>ais </a:t>
            </a:r>
            <a:r>
              <a:rPr lang="fr-FR" b="1" dirty="0" smtClean="0"/>
              <a:t>le </a:t>
            </a:r>
            <a:r>
              <a:rPr lang="fr-FR" b="1" dirty="0"/>
              <a:t>« signal d’alerte » </a:t>
            </a:r>
            <a:r>
              <a:rPr lang="fr-FR" dirty="0"/>
              <a:t>de son </a:t>
            </a:r>
            <a:r>
              <a:rPr lang="fr-FR" dirty="0" smtClean="0"/>
              <a:t>groupe</a:t>
            </a:r>
            <a:endParaRPr lang="fr-FR" dirty="0">
              <a:sym typeface="Wingdings"/>
            </a:endParaRPr>
          </a:p>
          <a:p>
            <a:pPr algn="just"/>
            <a:r>
              <a:rPr lang="fr-FR" b="1" dirty="0" smtClean="0"/>
              <a:t>Une « vision positive » de la crise </a:t>
            </a:r>
            <a:r>
              <a:rPr lang="fr-FR" dirty="0" smtClean="0"/>
              <a:t>(non réduite à « un problème »)</a:t>
            </a:r>
          </a:p>
          <a:p>
            <a:pPr lvl="1" algn="just"/>
            <a:r>
              <a:rPr lang="fr-FR" dirty="0" smtClean="0"/>
              <a:t>« un évènement indispensable au changement » : </a:t>
            </a:r>
          </a:p>
          <a:p>
            <a:pPr lvl="1" algn="just"/>
            <a:r>
              <a:rPr lang="fr-FR" dirty="0" smtClean="0"/>
              <a:t>Utiliser les </a:t>
            </a:r>
            <a:r>
              <a:rPr lang="fr-FR" dirty="0"/>
              <a:t>possibilités qu’elle offre (mobilisation de </a:t>
            </a:r>
            <a:r>
              <a:rPr lang="fr-FR" dirty="0" smtClean="0"/>
              <a:t>l’entourage, </a:t>
            </a:r>
            <a:r>
              <a:rPr lang="fr-FR" dirty="0"/>
              <a:t>désir de </a:t>
            </a:r>
            <a:r>
              <a:rPr lang="fr-FR" dirty="0" smtClean="0"/>
              <a:t>changement) pour aider le groupe à avancer vers un « après »</a:t>
            </a:r>
          </a:p>
          <a:p>
            <a:pPr algn="just"/>
            <a:endParaRPr lang="fr-FR" dirty="0" smtClean="0">
              <a:sym typeface="Wingdings"/>
            </a:endParaRPr>
          </a:p>
          <a:p>
            <a:pPr lvl="1" algn="just"/>
            <a:endParaRPr lang="fr-FR" b="1" dirty="0" smtClean="0">
              <a:sym typeface="Wingdings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09600" y="4006847"/>
            <a:ext cx="8229600" cy="2040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495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22250"/>
            <a:ext cx="8042276" cy="1179949"/>
          </a:xfrm>
        </p:spPr>
        <p:txBody>
          <a:bodyPr>
            <a:noAutofit/>
          </a:bodyPr>
          <a:lstStyle/>
          <a:p>
            <a:r>
              <a:rPr lang="fr-FR" sz="2800" dirty="0" smtClean="0"/>
              <a:t>Travail de crise d’inspiration systémique</a:t>
            </a:r>
            <a:br>
              <a:rPr lang="fr-FR" sz="2800" dirty="0" smtClean="0"/>
            </a:br>
            <a:r>
              <a:rPr lang="fr-FR" sz="3600" dirty="0" smtClean="0"/>
              <a:t>En pratique (1)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82744"/>
            <a:ext cx="8229600" cy="49741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sz="2200" b="1" dirty="0" smtClean="0"/>
              <a:t>Accepter sans conditions les critères d’urgences </a:t>
            </a:r>
            <a:r>
              <a:rPr lang="fr-FR" sz="2200" dirty="0" smtClean="0"/>
              <a:t>des personnes qui demandent et qui seront inclues dans la prise en charge</a:t>
            </a:r>
          </a:p>
          <a:p>
            <a:pPr algn="just"/>
            <a:r>
              <a:rPr lang="fr-FR" sz="2200" dirty="0" smtClean="0"/>
              <a:t>Travailler </a:t>
            </a:r>
            <a:r>
              <a:rPr lang="fr-FR" sz="2200" dirty="0"/>
              <a:t>avec </a:t>
            </a:r>
            <a:r>
              <a:rPr lang="fr-FR" sz="2200" b="1" dirty="0"/>
              <a:t>le patient et son </a:t>
            </a:r>
            <a:r>
              <a:rPr lang="fr-FR" sz="2200" b="1" dirty="0" smtClean="0"/>
              <a:t>entourage </a:t>
            </a:r>
            <a:r>
              <a:rPr lang="fr-FR" sz="2200" dirty="0" smtClean="0"/>
              <a:t>(entretien et travail téléphonique)</a:t>
            </a:r>
            <a:endParaRPr lang="fr-FR" sz="2200" dirty="0"/>
          </a:p>
          <a:p>
            <a:pPr algn="just"/>
            <a:r>
              <a:rPr lang="fr-FR" sz="2200" dirty="0"/>
              <a:t>O</a:t>
            </a:r>
            <a:r>
              <a:rPr lang="fr-FR" sz="2200" dirty="0" smtClean="0"/>
              <a:t>n répond présent pour porter la situation </a:t>
            </a:r>
            <a:r>
              <a:rPr lang="fr-FR" sz="2200" b="1" dirty="0" smtClean="0"/>
              <a:t>« avec eux » et non pas à leur place</a:t>
            </a:r>
          </a:p>
          <a:p>
            <a:pPr algn="just"/>
            <a:r>
              <a:rPr lang="fr-FR" sz="2200" dirty="0"/>
              <a:t>N</a:t>
            </a:r>
            <a:r>
              <a:rPr lang="fr-FR" sz="2200" dirty="0" smtClean="0"/>
              <a:t>otre travail :</a:t>
            </a:r>
          </a:p>
          <a:p>
            <a:pPr lvl="1" algn="just"/>
            <a:r>
              <a:rPr lang="fr-FR" sz="1900" b="1" dirty="0" smtClean="0"/>
              <a:t>Se dégager </a:t>
            </a:r>
            <a:r>
              <a:rPr lang="fr-FR" sz="1900" dirty="0" smtClean="0"/>
              <a:t>de </a:t>
            </a:r>
            <a:r>
              <a:rPr lang="fr-FR" sz="1900" dirty="0"/>
              <a:t>la question </a:t>
            </a:r>
            <a:r>
              <a:rPr lang="fr-FR" sz="1900" b="1" dirty="0"/>
              <a:t>« du bilan </a:t>
            </a:r>
            <a:r>
              <a:rPr lang="fr-FR" sz="1900" b="1" dirty="0" smtClean="0"/>
              <a:t>des </a:t>
            </a:r>
            <a:r>
              <a:rPr lang="fr-FR" sz="1900" b="1" dirty="0"/>
              <a:t>déficits et incapacités » </a:t>
            </a:r>
            <a:r>
              <a:rPr lang="fr-FR" sz="1900" b="1" dirty="0" smtClean="0"/>
              <a:t>du patient</a:t>
            </a:r>
            <a:r>
              <a:rPr lang="fr-FR" sz="1900" dirty="0" smtClean="0"/>
              <a:t> </a:t>
            </a:r>
          </a:p>
          <a:p>
            <a:pPr lvl="1" algn="just"/>
            <a:r>
              <a:rPr lang="fr-FR" sz="1900" dirty="0" smtClean="0"/>
              <a:t>Pour </a:t>
            </a:r>
            <a:r>
              <a:rPr lang="fr-FR" sz="1900" b="1" dirty="0" smtClean="0"/>
              <a:t>redéfinir </a:t>
            </a:r>
            <a:r>
              <a:rPr lang="fr-FR" sz="1900" b="1" dirty="0"/>
              <a:t>les symptômes </a:t>
            </a:r>
            <a:r>
              <a:rPr lang="fr-FR" sz="1900" dirty="0"/>
              <a:t>par rapport </a:t>
            </a:r>
            <a:r>
              <a:rPr lang="fr-FR" sz="1900" b="1" dirty="0"/>
              <a:t>au </a:t>
            </a:r>
            <a:r>
              <a:rPr lang="fr-FR" sz="1900" b="1" dirty="0" smtClean="0"/>
              <a:t>sens/ à la fonction </a:t>
            </a:r>
            <a:r>
              <a:rPr lang="fr-FR" sz="1900" dirty="0"/>
              <a:t>qu’ils peuvent avoir pour le groupe dans le contexte en question </a:t>
            </a:r>
            <a:endParaRPr lang="fr-FR" sz="1900" dirty="0" smtClean="0"/>
          </a:p>
          <a:p>
            <a:pPr lvl="1" algn="just"/>
            <a:r>
              <a:rPr lang="fr-FR" sz="1900" dirty="0" smtClean="0"/>
              <a:t>La </a:t>
            </a:r>
            <a:r>
              <a:rPr lang="fr-FR" sz="1900" b="1" dirty="0"/>
              <a:t>théorie systémique </a:t>
            </a:r>
            <a:r>
              <a:rPr lang="fr-FR" sz="1900" dirty="0"/>
              <a:t>offrent des outils pertinents pour </a:t>
            </a:r>
            <a:r>
              <a:rPr lang="fr-FR" sz="1900" dirty="0" smtClean="0"/>
              <a:t>aborder et travailler </a:t>
            </a:r>
            <a:r>
              <a:rPr lang="fr-FR" sz="1900" dirty="0"/>
              <a:t>les situations de tension relationnelle</a:t>
            </a:r>
            <a:r>
              <a:rPr lang="fr-FR" sz="2000" dirty="0"/>
              <a:t>. </a:t>
            </a:r>
          </a:p>
          <a:p>
            <a:pPr lvl="1" algn="just"/>
            <a:endParaRPr lang="fr-FR" dirty="0" smtClean="0"/>
          </a:p>
          <a:p>
            <a:pPr lvl="1"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9773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275" y="243417"/>
            <a:ext cx="8042276" cy="1169365"/>
          </a:xfrm>
        </p:spPr>
        <p:txBody>
          <a:bodyPr>
            <a:normAutofit/>
          </a:bodyPr>
          <a:lstStyle/>
          <a:p>
            <a:r>
              <a:rPr lang="fr-FR" sz="2800" dirty="0" smtClean="0"/>
              <a:t>Travail de crise d’inspiration systémique</a:t>
            </a:r>
            <a:br>
              <a:rPr lang="fr-FR" sz="2800" dirty="0" smtClean="0"/>
            </a:br>
            <a:r>
              <a:rPr lang="fr-FR" sz="3600" dirty="0" smtClean="0"/>
              <a:t>En pratique (2)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25085"/>
            <a:ext cx="8229600" cy="4688427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Cette </a:t>
            </a:r>
            <a:r>
              <a:rPr lang="fr-FR" dirty="0"/>
              <a:t>r</a:t>
            </a:r>
            <a:r>
              <a:rPr lang="fr-FR" dirty="0" smtClean="0"/>
              <a:t>edéfinition </a:t>
            </a:r>
            <a:r>
              <a:rPr lang="fr-FR" dirty="0"/>
              <a:t>de la problématique </a:t>
            </a:r>
            <a:r>
              <a:rPr lang="fr-FR" b="1" dirty="0"/>
              <a:t>en terme « relationnel </a:t>
            </a:r>
            <a:r>
              <a:rPr lang="fr-FR" b="1" dirty="0" smtClean="0"/>
              <a:t>»</a:t>
            </a:r>
            <a:r>
              <a:rPr lang="fr-FR" dirty="0" smtClean="0"/>
              <a:t> permet </a:t>
            </a:r>
            <a:r>
              <a:rPr lang="fr-FR" dirty="0"/>
              <a:t>de </a:t>
            </a:r>
            <a:r>
              <a:rPr lang="fr-FR" b="1" dirty="0"/>
              <a:t>se décentrer du patient désigné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C’est </a:t>
            </a:r>
            <a:r>
              <a:rPr lang="fr-FR" dirty="0"/>
              <a:t>un changement de posture qui </a:t>
            </a:r>
            <a:r>
              <a:rPr lang="fr-FR" dirty="0" smtClean="0"/>
              <a:t>favorise</a:t>
            </a:r>
            <a:endParaRPr lang="fr-FR" dirty="0"/>
          </a:p>
          <a:p>
            <a:pPr lvl="1"/>
            <a:r>
              <a:rPr lang="fr-FR" dirty="0" smtClean="0"/>
              <a:t>l</a:t>
            </a:r>
            <a:r>
              <a:rPr lang="fr-FR" b="1" dirty="0" smtClean="0"/>
              <a:t>’apaisement </a:t>
            </a:r>
            <a:r>
              <a:rPr lang="fr-FR" b="1" dirty="0"/>
              <a:t>du patient </a:t>
            </a:r>
          </a:p>
          <a:p>
            <a:pPr lvl="1"/>
            <a:r>
              <a:rPr lang="fr-FR" dirty="0" smtClean="0"/>
              <a:t>et </a:t>
            </a:r>
            <a:r>
              <a:rPr lang="fr-FR" dirty="0"/>
              <a:t>une </a:t>
            </a:r>
            <a:r>
              <a:rPr lang="fr-FR" b="1" dirty="0"/>
              <a:t>alliance forte </a:t>
            </a:r>
            <a:r>
              <a:rPr lang="fr-FR" dirty="0"/>
              <a:t>avec </a:t>
            </a:r>
            <a:r>
              <a:rPr lang="fr-FR" dirty="0" smtClean="0"/>
              <a:t>lui</a:t>
            </a:r>
          </a:p>
          <a:p>
            <a:pPr algn="just"/>
            <a:r>
              <a:rPr lang="fr-FR" dirty="0" smtClean="0"/>
              <a:t>Pour les familles : </a:t>
            </a:r>
          </a:p>
          <a:p>
            <a:pPr lvl="1" algn="just"/>
            <a:r>
              <a:rPr lang="fr-FR" dirty="0" smtClean="0"/>
              <a:t>Le temps consacré en entretien et au téléphone</a:t>
            </a:r>
          </a:p>
          <a:p>
            <a:pPr lvl="1" algn="just"/>
            <a:r>
              <a:rPr lang="fr-FR" dirty="0" smtClean="0"/>
              <a:t>Notre préoccupation sur le niveau de souffrance des différentes personnes présentes</a:t>
            </a:r>
          </a:p>
          <a:p>
            <a:pPr lvl="1" algn="just"/>
            <a:r>
              <a:rPr lang="fr-FR" dirty="0" smtClean="0"/>
              <a:t>La mobilité : nous sommes chez eux au moment le plus difficile</a:t>
            </a:r>
          </a:p>
          <a:p>
            <a:pPr lvl="1" algn="just"/>
            <a:r>
              <a:rPr lang="fr-FR" dirty="0" smtClean="0"/>
              <a:t>signent </a:t>
            </a:r>
            <a:r>
              <a:rPr lang="fr-FR" b="1" dirty="0" smtClean="0"/>
              <a:t>notre engagement</a:t>
            </a:r>
          </a:p>
          <a:p>
            <a:pPr algn="just"/>
            <a:r>
              <a:rPr lang="fr-FR" dirty="0" smtClean="0"/>
              <a:t>Ce qui favorise </a:t>
            </a:r>
            <a:r>
              <a:rPr lang="fr-FR" b="1" dirty="0" smtClean="0"/>
              <a:t>l’alliance et leur engagement dans le processus « psychothérapeutique »</a:t>
            </a:r>
          </a:p>
        </p:txBody>
      </p:sp>
    </p:spTree>
    <p:extLst>
      <p:ext uri="{BB962C8B-B14F-4D97-AF65-F5344CB8AC3E}">
        <p14:creationId xmlns:p14="http://schemas.microsoft.com/office/powerpoint/2010/main" val="1032926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s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2616</TotalTime>
  <Words>793</Words>
  <Application>Microsoft Macintosh PowerPoint</Application>
  <PresentationFormat>Présentation à l'écran (4:3)</PresentationFormat>
  <Paragraphs>155</Paragraphs>
  <Slides>17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Brise</vt:lpstr>
      <vt:lpstr>Projet de service partagé  Equipe mobile de crise de psychiatrie</vt:lpstr>
      <vt:lpstr>plan</vt:lpstr>
      <vt:lpstr>Origine du Projet Psychiatrie à Mayotte</vt:lpstr>
      <vt:lpstr>Origine du Projet Naissance de l’Equipe Mobile de crise  </vt:lpstr>
      <vt:lpstr>Missions et Fonctionnement pratique</vt:lpstr>
      <vt:lpstr>Points clés / Philosophie du projet</vt:lpstr>
      <vt:lpstr>Travail de Crise d’inspiration systémique Qu’est-ce que la crise ? </vt:lpstr>
      <vt:lpstr>Travail de crise d’inspiration systémique En pratique (1)</vt:lpstr>
      <vt:lpstr>Travail de crise d’inspiration systémique En pratique (2)</vt:lpstr>
      <vt:lpstr>Le travail en Equipe</vt:lpstr>
      <vt:lpstr>Prendre en compte les spécificités culturelles locales (1)</vt:lpstr>
      <vt:lpstr>Prendre en compte les spécificités culturelles locales (2)</vt:lpstr>
      <vt:lpstr>La mobilité : un outil du travail de crise </vt:lpstr>
      <vt:lpstr>Limites du projet et de son fonctionnement</vt:lpstr>
      <vt:lpstr>   Melle C (1)</vt:lpstr>
      <vt:lpstr>Melle C (2)</vt:lpstr>
      <vt:lpstr>Conclusion</vt:lpstr>
    </vt:vector>
  </TitlesOfParts>
  <Company>guionnetsophieperso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de service partagé  Equipe mobile de crise de psychiatrie</dc:title>
  <dc:creator>sophie guionnet</dc:creator>
  <cp:lastModifiedBy>sophie guionnet</cp:lastModifiedBy>
  <cp:revision>106</cp:revision>
  <dcterms:created xsi:type="dcterms:W3CDTF">2017-11-03T16:28:22Z</dcterms:created>
  <dcterms:modified xsi:type="dcterms:W3CDTF">2017-11-15T18:47:22Z</dcterms:modified>
</cp:coreProperties>
</file>