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72" r:id="rId2"/>
    <p:sldId id="279" r:id="rId3"/>
    <p:sldId id="286" r:id="rId4"/>
    <p:sldId id="298" r:id="rId5"/>
    <p:sldId id="300" r:id="rId6"/>
    <p:sldId id="299" r:id="rId7"/>
    <p:sldId id="287" r:id="rId8"/>
    <p:sldId id="294" r:id="rId9"/>
    <p:sldId id="295" r:id="rId10"/>
    <p:sldId id="296" r:id="rId11"/>
    <p:sldId id="297" r:id="rId12"/>
    <p:sldId id="275" r:id="rId13"/>
    <p:sldId id="289" r:id="rId14"/>
    <p:sldId id="261" r:id="rId15"/>
    <p:sldId id="280" r:id="rId16"/>
    <p:sldId id="285" r:id="rId17"/>
    <p:sldId id="281" r:id="rId18"/>
    <p:sldId id="283" r:id="rId19"/>
    <p:sldId id="282" r:id="rId20"/>
    <p:sldId id="288" r:id="rId21"/>
    <p:sldId id="301" r:id="rId22"/>
    <p:sldId id="302" r:id="rId23"/>
    <p:sldId id="303" r:id="rId24"/>
    <p:sldId id="284" r:id="rId25"/>
    <p:sldId id="292" r:id="rId2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7" autoAdjust="0"/>
  </p:normalViewPr>
  <p:slideViewPr>
    <p:cSldViewPr>
      <p:cViewPr varScale="1">
        <p:scale>
          <a:sx n="100" d="100"/>
          <a:sy n="100" d="100"/>
        </p:scale>
        <p:origin x="153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8" d="100"/>
          <a:sy n="58" d="100"/>
        </p:scale>
        <p:origin x="-301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D66909E-EC2A-4361-A9ED-75A4B96351F1}" type="datetimeFigureOut">
              <a:rPr lang="fr-FR" smtClean="0"/>
              <a:t>12/10/2018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4E56FD8-F608-4654-BB3C-316DBB863AED}" type="slidenum">
              <a:rPr lang="fr-FR" smtClean="0"/>
              <a:t>‹N°›</a:t>
            </a:fld>
            <a:endParaRPr lang="fr-FR"/>
          </a:p>
        </p:txBody>
      </p:sp>
    </p:spTree>
    <p:extLst>
      <p:ext uri="{BB962C8B-B14F-4D97-AF65-F5344CB8AC3E}">
        <p14:creationId xmlns:p14="http://schemas.microsoft.com/office/powerpoint/2010/main" val="222832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4E56FD8-F608-4654-BB3C-316DBB863AED}" type="slidenum">
              <a:rPr lang="fr-FR" smtClean="0"/>
              <a:t>1</a:t>
            </a:fld>
            <a:endParaRPr lang="fr-FR"/>
          </a:p>
        </p:txBody>
      </p:sp>
    </p:spTree>
    <p:extLst>
      <p:ext uri="{BB962C8B-B14F-4D97-AF65-F5344CB8AC3E}">
        <p14:creationId xmlns:p14="http://schemas.microsoft.com/office/powerpoint/2010/main" val="38426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t>
            </a:r>
            <a:endParaRPr lang="fr-FR" dirty="0"/>
          </a:p>
        </p:txBody>
      </p:sp>
      <p:sp>
        <p:nvSpPr>
          <p:cNvPr id="4" name="Espace réservé du numéro de diapositive 3"/>
          <p:cNvSpPr>
            <a:spLocks noGrp="1"/>
          </p:cNvSpPr>
          <p:nvPr>
            <p:ph type="sldNum" sz="quarter" idx="10"/>
          </p:nvPr>
        </p:nvSpPr>
        <p:spPr/>
        <p:txBody>
          <a:bodyPr/>
          <a:lstStyle/>
          <a:p>
            <a:fld id="{64E56FD8-F608-4654-BB3C-316DBB863AED}" type="slidenum">
              <a:rPr lang="fr-FR" smtClean="0"/>
              <a:t>3</a:t>
            </a:fld>
            <a:endParaRPr lang="fr-FR"/>
          </a:p>
        </p:txBody>
      </p:sp>
    </p:spTree>
    <p:extLst>
      <p:ext uri="{BB962C8B-B14F-4D97-AF65-F5344CB8AC3E}">
        <p14:creationId xmlns:p14="http://schemas.microsoft.com/office/powerpoint/2010/main" val="64368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PRISE EN CHARGE DE 32 RESIDENTS</a:t>
            </a:r>
          </a:p>
          <a:p>
            <a:endParaRPr lang="fr-FR" dirty="0"/>
          </a:p>
        </p:txBody>
      </p:sp>
      <p:sp>
        <p:nvSpPr>
          <p:cNvPr id="4" name="Espace réservé du numéro de diapositive 3"/>
          <p:cNvSpPr>
            <a:spLocks noGrp="1"/>
          </p:cNvSpPr>
          <p:nvPr>
            <p:ph type="sldNum" sz="quarter" idx="10"/>
          </p:nvPr>
        </p:nvSpPr>
        <p:spPr/>
        <p:txBody>
          <a:bodyPr/>
          <a:lstStyle/>
          <a:p>
            <a:fld id="{64E56FD8-F608-4654-BB3C-316DBB863AED}" type="slidenum">
              <a:rPr lang="fr-FR" smtClean="0"/>
              <a:t>12</a:t>
            </a:fld>
            <a:endParaRPr lang="fr-FR"/>
          </a:p>
        </p:txBody>
      </p:sp>
    </p:spTree>
    <p:extLst>
      <p:ext uri="{BB962C8B-B14F-4D97-AF65-F5344CB8AC3E}">
        <p14:creationId xmlns:p14="http://schemas.microsoft.com/office/powerpoint/2010/main" val="330984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4E56FD8-F608-4654-BB3C-316DBB863AED}" type="slidenum">
              <a:rPr lang="fr-FR" smtClean="0"/>
              <a:t>14</a:t>
            </a:fld>
            <a:endParaRPr lang="fr-FR"/>
          </a:p>
        </p:txBody>
      </p:sp>
    </p:spTree>
    <p:extLst>
      <p:ext uri="{BB962C8B-B14F-4D97-AF65-F5344CB8AC3E}">
        <p14:creationId xmlns:p14="http://schemas.microsoft.com/office/powerpoint/2010/main" val="16326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FAIRE L’INVENTAIRE DES COMPETENCES</a:t>
            </a:r>
          </a:p>
          <a:p>
            <a:endParaRPr lang="fr-FR" dirty="0"/>
          </a:p>
        </p:txBody>
      </p:sp>
      <p:sp>
        <p:nvSpPr>
          <p:cNvPr id="4" name="Espace réservé du numéro de diapositive 3"/>
          <p:cNvSpPr>
            <a:spLocks noGrp="1"/>
          </p:cNvSpPr>
          <p:nvPr>
            <p:ph type="sldNum" sz="quarter" idx="10"/>
          </p:nvPr>
        </p:nvSpPr>
        <p:spPr/>
        <p:txBody>
          <a:bodyPr/>
          <a:lstStyle/>
          <a:p>
            <a:fld id="{64E56FD8-F608-4654-BB3C-316DBB863AED}" type="slidenum">
              <a:rPr lang="fr-FR" smtClean="0"/>
              <a:t>15</a:t>
            </a:fld>
            <a:endParaRPr lang="fr-FR"/>
          </a:p>
        </p:txBody>
      </p:sp>
    </p:spTree>
    <p:extLst>
      <p:ext uri="{BB962C8B-B14F-4D97-AF65-F5344CB8AC3E}">
        <p14:creationId xmlns:p14="http://schemas.microsoft.com/office/powerpoint/2010/main" val="4321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4E56FD8-F608-4654-BB3C-316DBB863AED}" type="slidenum">
              <a:rPr lang="fr-FR" smtClean="0"/>
              <a:t>24</a:t>
            </a:fld>
            <a:endParaRPr lang="fr-FR"/>
          </a:p>
        </p:txBody>
      </p:sp>
    </p:spTree>
    <p:extLst>
      <p:ext uri="{BB962C8B-B14F-4D97-AF65-F5344CB8AC3E}">
        <p14:creationId xmlns:p14="http://schemas.microsoft.com/office/powerpoint/2010/main" val="132648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a:t>
            </a:r>
            <a:r>
              <a:rPr lang="fr-FR" baseline="0" dirty="0" smtClean="0"/>
              <a:t> </a:t>
            </a:r>
          </a:p>
          <a:p>
            <a:endParaRPr lang="fr-FR" dirty="0"/>
          </a:p>
        </p:txBody>
      </p:sp>
      <p:sp>
        <p:nvSpPr>
          <p:cNvPr id="4" name="Espace réservé du numéro de diapositive 3"/>
          <p:cNvSpPr>
            <a:spLocks noGrp="1"/>
          </p:cNvSpPr>
          <p:nvPr>
            <p:ph type="sldNum" sz="quarter" idx="10"/>
          </p:nvPr>
        </p:nvSpPr>
        <p:spPr/>
        <p:txBody>
          <a:bodyPr/>
          <a:lstStyle/>
          <a:p>
            <a:fld id="{64E56FD8-F608-4654-BB3C-316DBB863AED}" type="slidenum">
              <a:rPr lang="fr-FR" smtClean="0"/>
              <a:t>25</a:t>
            </a:fld>
            <a:endParaRPr lang="fr-FR"/>
          </a:p>
        </p:txBody>
      </p:sp>
    </p:spTree>
    <p:extLst>
      <p:ext uri="{BB962C8B-B14F-4D97-AF65-F5344CB8AC3E}">
        <p14:creationId xmlns:p14="http://schemas.microsoft.com/office/powerpoint/2010/main" val="325359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5" name="Date Placeholder 14"/>
          <p:cNvSpPr>
            <a:spLocks noGrp="1"/>
          </p:cNvSpPr>
          <p:nvPr>
            <p:ph type="dt" sz="half" idx="10"/>
          </p:nvPr>
        </p:nvSpPr>
        <p:spPr/>
        <p:txBody>
          <a:bodyPr/>
          <a:lstStyle/>
          <a:p>
            <a:fld id="{0F8414C3-F665-47CB-8104-F65F40264C63}" type="datetimeFigureOut">
              <a:rPr lang="fr-FR" smtClean="0"/>
              <a:t>12/10/2018</a:t>
            </a:fld>
            <a:endParaRPr lang="fr-FR"/>
          </a:p>
        </p:txBody>
      </p:sp>
      <p:sp>
        <p:nvSpPr>
          <p:cNvPr id="16" name="Slide Number Placeholder 15"/>
          <p:cNvSpPr>
            <a:spLocks noGrp="1"/>
          </p:cNvSpPr>
          <p:nvPr>
            <p:ph type="sldNum" sz="quarter" idx="11"/>
          </p:nvPr>
        </p:nvSpPr>
        <p:spPr/>
        <p:txBody>
          <a:bodyPr/>
          <a:lstStyle/>
          <a:p>
            <a:fld id="{CB04A0F3-C8B9-4A95-98CB-51CC04AA6C0F}" type="slidenum">
              <a:rPr lang="fr-FR" smtClean="0"/>
              <a:t>‹N°›</a:t>
            </a:fld>
            <a:endParaRPr lang="fr-FR"/>
          </a:p>
        </p:txBody>
      </p:sp>
      <p:sp>
        <p:nvSpPr>
          <p:cNvPr id="17" name="Footer Placeholder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F8414C3-F665-47CB-8104-F65F40264C63}" type="datetimeFigureOut">
              <a:rPr lang="fr-FR" smtClean="0"/>
              <a:t>12/10/2018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04A0F3-C8B9-4A95-98CB-51CC04AA6C0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F8414C3-F665-47CB-8104-F65F40264C63}" type="datetimeFigureOut">
              <a:rPr lang="fr-FR" smtClean="0"/>
              <a:t>12/10/2018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04A0F3-C8B9-4A95-98CB-51CC04AA6C0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14" name="Date Placeholder 13"/>
          <p:cNvSpPr>
            <a:spLocks noGrp="1"/>
          </p:cNvSpPr>
          <p:nvPr>
            <p:ph type="dt" sz="half" idx="10"/>
          </p:nvPr>
        </p:nvSpPr>
        <p:spPr/>
        <p:txBody>
          <a:bodyPr/>
          <a:lstStyle/>
          <a:p>
            <a:fld id="{0F8414C3-F665-47CB-8104-F65F40264C63}" type="datetimeFigureOut">
              <a:rPr lang="fr-FR" smtClean="0"/>
              <a:t>12/10/2018</a:t>
            </a:fld>
            <a:endParaRPr lang="fr-FR"/>
          </a:p>
        </p:txBody>
      </p:sp>
      <p:sp>
        <p:nvSpPr>
          <p:cNvPr id="15" name="Slide Number Placeholder 14"/>
          <p:cNvSpPr>
            <a:spLocks noGrp="1"/>
          </p:cNvSpPr>
          <p:nvPr>
            <p:ph type="sldNum" sz="quarter" idx="11"/>
          </p:nvPr>
        </p:nvSpPr>
        <p:spPr/>
        <p:txBody>
          <a:bodyPr/>
          <a:lstStyle/>
          <a:p>
            <a:fld id="{CB04A0F3-C8B9-4A95-98CB-51CC04AA6C0F}" type="slidenum">
              <a:rPr lang="fr-FR" smtClean="0"/>
              <a:t>‹N°›</a:t>
            </a:fld>
            <a:endParaRPr lang="fr-FR"/>
          </a:p>
        </p:txBody>
      </p:sp>
      <p:sp>
        <p:nvSpPr>
          <p:cNvPr id="16" name="Footer Placeholder 15"/>
          <p:cNvSpPr>
            <a:spLocks noGrp="1"/>
          </p:cNvSpPr>
          <p:nvPr>
            <p:ph type="ftr" sz="quarter" idx="12"/>
          </p:nvPr>
        </p:nvSpPr>
        <p:spPr/>
        <p:txBody>
          <a:body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2" name="Date Placeholder 11"/>
          <p:cNvSpPr>
            <a:spLocks noGrp="1"/>
          </p:cNvSpPr>
          <p:nvPr>
            <p:ph type="dt" sz="half" idx="10"/>
          </p:nvPr>
        </p:nvSpPr>
        <p:spPr/>
        <p:txBody>
          <a:bodyPr/>
          <a:lstStyle/>
          <a:p>
            <a:fld id="{0F8414C3-F665-47CB-8104-F65F40264C63}" type="datetimeFigureOut">
              <a:rPr lang="fr-FR" smtClean="0"/>
              <a:t>12/10/2018</a:t>
            </a:fld>
            <a:endParaRPr lang="fr-FR"/>
          </a:p>
        </p:txBody>
      </p:sp>
      <p:sp>
        <p:nvSpPr>
          <p:cNvPr id="13" name="Slide Number Placeholder 12"/>
          <p:cNvSpPr>
            <a:spLocks noGrp="1"/>
          </p:cNvSpPr>
          <p:nvPr>
            <p:ph type="sldNum" sz="quarter" idx="11"/>
          </p:nvPr>
        </p:nvSpPr>
        <p:spPr/>
        <p:txBody>
          <a:bodyPr/>
          <a:lstStyle/>
          <a:p>
            <a:fld id="{CB04A0F3-C8B9-4A95-98CB-51CC04AA6C0F}" type="slidenum">
              <a:rPr lang="fr-FR" smtClean="0"/>
              <a:t>‹N°›</a:t>
            </a:fld>
            <a:endParaRPr lang="fr-FR"/>
          </a:p>
        </p:txBody>
      </p:sp>
      <p:sp>
        <p:nvSpPr>
          <p:cNvPr id="14" name="Footer Placeholder 13"/>
          <p:cNvSpPr>
            <a:spLocks noGrp="1"/>
          </p:cNvSpPr>
          <p:nvPr>
            <p:ph type="ftr" sz="quarter" idx="12"/>
          </p:nvPr>
        </p:nvSpPr>
        <p:spPr/>
        <p:txBody>
          <a:bodyPr/>
          <a:lstStyle/>
          <a:p>
            <a:endParaRPr lang="fr-F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F8414C3-F665-47CB-8104-F65F40264C63}" type="datetimeFigureOut">
              <a:rPr lang="fr-FR" smtClean="0"/>
              <a:t>12/10/2018</a:t>
            </a:fld>
            <a:endParaRPr lang="fr-FR"/>
          </a:p>
        </p:txBody>
      </p:sp>
      <p:sp>
        <p:nvSpPr>
          <p:cNvPr id="9" name="Slide Number Placeholder 8"/>
          <p:cNvSpPr>
            <a:spLocks noGrp="1"/>
          </p:cNvSpPr>
          <p:nvPr>
            <p:ph type="sldNum" sz="quarter" idx="11"/>
          </p:nvPr>
        </p:nvSpPr>
        <p:spPr/>
        <p:txBody>
          <a:bodyPr/>
          <a:lstStyle/>
          <a:p>
            <a:fld id="{CB04A0F3-C8B9-4A95-98CB-51CC04AA6C0F}" type="slidenum">
              <a:rPr lang="fr-FR" smtClean="0"/>
              <a:t>‹N°›</a:t>
            </a:fld>
            <a:endParaRPr lang="fr-FR"/>
          </a:p>
        </p:txBody>
      </p:sp>
      <p:sp>
        <p:nvSpPr>
          <p:cNvPr id="10" name="Footer Placeholder 9"/>
          <p:cNvSpPr>
            <a:spLocks noGrp="1"/>
          </p:cNvSpPr>
          <p:nvPr>
            <p:ph type="ftr" sz="quarter" idx="12"/>
          </p:nvPr>
        </p:nvSpPr>
        <p:spPr/>
        <p:txBody>
          <a:bodyPr/>
          <a:lstStyle/>
          <a:p>
            <a:endParaRPr lang="fr-FR"/>
          </a:p>
        </p:txBody>
      </p:sp>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14" name="Date Placeholder 13"/>
          <p:cNvSpPr>
            <a:spLocks noGrp="1"/>
          </p:cNvSpPr>
          <p:nvPr>
            <p:ph type="dt" sz="half" idx="10"/>
          </p:nvPr>
        </p:nvSpPr>
        <p:spPr/>
        <p:txBody>
          <a:bodyPr/>
          <a:lstStyle/>
          <a:p>
            <a:fld id="{0F8414C3-F665-47CB-8104-F65F40264C63}" type="datetimeFigureOut">
              <a:rPr lang="fr-FR" smtClean="0"/>
              <a:t>12/10/2018</a:t>
            </a:fld>
            <a:endParaRPr lang="fr-FR"/>
          </a:p>
        </p:txBody>
      </p:sp>
      <p:sp>
        <p:nvSpPr>
          <p:cNvPr id="15" name="Slide Number Placeholder 14"/>
          <p:cNvSpPr>
            <a:spLocks noGrp="1"/>
          </p:cNvSpPr>
          <p:nvPr>
            <p:ph type="sldNum" sz="quarter" idx="11"/>
          </p:nvPr>
        </p:nvSpPr>
        <p:spPr/>
        <p:txBody>
          <a:bodyPr/>
          <a:lstStyle/>
          <a:p>
            <a:fld id="{CB04A0F3-C8B9-4A95-98CB-51CC04AA6C0F}" type="slidenum">
              <a:rPr lang="fr-FR" smtClean="0"/>
              <a:t>‹N°›</a:t>
            </a:fld>
            <a:endParaRPr lang="fr-FR"/>
          </a:p>
        </p:txBody>
      </p:sp>
      <p:sp>
        <p:nvSpPr>
          <p:cNvPr id="16" name="Footer Placeholder 15"/>
          <p:cNvSpPr>
            <a:spLocks noGrp="1"/>
          </p:cNvSpPr>
          <p:nvPr>
            <p:ph type="ftr" sz="quarter" idx="12"/>
          </p:nvPr>
        </p:nvSpPr>
        <p:spPr/>
        <p:txBody>
          <a:body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7" name="Date Placeholder 6"/>
          <p:cNvSpPr>
            <a:spLocks noGrp="1"/>
          </p:cNvSpPr>
          <p:nvPr>
            <p:ph type="dt" sz="half" idx="10"/>
          </p:nvPr>
        </p:nvSpPr>
        <p:spPr/>
        <p:txBody>
          <a:bodyPr/>
          <a:lstStyle/>
          <a:p>
            <a:fld id="{0F8414C3-F665-47CB-8104-F65F40264C63}" type="datetimeFigureOut">
              <a:rPr lang="fr-FR" smtClean="0"/>
              <a:t>12/10/2018</a:t>
            </a:fld>
            <a:endParaRPr lang="fr-FR"/>
          </a:p>
        </p:txBody>
      </p:sp>
      <p:sp>
        <p:nvSpPr>
          <p:cNvPr id="8" name="Slide Number Placeholder 7"/>
          <p:cNvSpPr>
            <a:spLocks noGrp="1"/>
          </p:cNvSpPr>
          <p:nvPr>
            <p:ph type="sldNum" sz="quarter" idx="11"/>
          </p:nvPr>
        </p:nvSpPr>
        <p:spPr/>
        <p:txBody>
          <a:bodyPr/>
          <a:lstStyle/>
          <a:p>
            <a:fld id="{CB04A0F3-C8B9-4A95-98CB-51CC04AA6C0F}" type="slidenum">
              <a:rPr lang="fr-FR" smtClean="0"/>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8414C3-F665-47CB-8104-F65F40264C63}" type="datetimeFigureOut">
              <a:rPr lang="fr-FR" smtClean="0"/>
              <a:t>12/10/2018</a:t>
            </a:fld>
            <a:endParaRPr lang="fr-FR"/>
          </a:p>
        </p:txBody>
      </p:sp>
      <p:sp>
        <p:nvSpPr>
          <p:cNvPr id="6" name="Slide Number Placeholder 5"/>
          <p:cNvSpPr>
            <a:spLocks noGrp="1"/>
          </p:cNvSpPr>
          <p:nvPr>
            <p:ph type="sldNum" sz="quarter" idx="11"/>
          </p:nvPr>
        </p:nvSpPr>
        <p:spPr/>
        <p:txBody>
          <a:bodyPr/>
          <a:lstStyle/>
          <a:p>
            <a:fld id="{CB04A0F3-C8B9-4A95-98CB-51CC04AA6C0F}" type="slidenum">
              <a:rPr lang="fr-FR" smtClean="0"/>
              <a:t>‹N°›</a:t>
            </a:fld>
            <a:endParaRPr lang="fr-FR"/>
          </a:p>
        </p:txBody>
      </p:sp>
      <p:sp>
        <p:nvSpPr>
          <p:cNvPr id="7" name="Footer Placeholder 6"/>
          <p:cNvSpPr>
            <a:spLocks noGrp="1"/>
          </p:cNvSpPr>
          <p:nvPr>
            <p:ph type="ftr" sz="quarter" idx="12"/>
          </p:nvPr>
        </p:nvSpPr>
        <p:spPr/>
        <p:txBody>
          <a:bodyPr/>
          <a:lstStyle/>
          <a:p>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14"/>
          <p:cNvSpPr>
            <a:spLocks noGrp="1"/>
          </p:cNvSpPr>
          <p:nvPr>
            <p:ph type="dt" sz="half" idx="10"/>
          </p:nvPr>
        </p:nvSpPr>
        <p:spPr/>
        <p:txBody>
          <a:bodyPr/>
          <a:lstStyle/>
          <a:p>
            <a:fld id="{0F8414C3-F665-47CB-8104-F65F40264C63}" type="datetimeFigureOut">
              <a:rPr lang="fr-FR" smtClean="0"/>
              <a:t>12/10/2018</a:t>
            </a:fld>
            <a:endParaRPr lang="fr-FR"/>
          </a:p>
        </p:txBody>
      </p:sp>
      <p:sp>
        <p:nvSpPr>
          <p:cNvPr id="16" name="Slide Number Placeholder 15"/>
          <p:cNvSpPr>
            <a:spLocks noGrp="1"/>
          </p:cNvSpPr>
          <p:nvPr>
            <p:ph type="sldNum" sz="quarter" idx="11"/>
          </p:nvPr>
        </p:nvSpPr>
        <p:spPr/>
        <p:txBody>
          <a:bodyPr/>
          <a:lstStyle/>
          <a:p>
            <a:fld id="{CB04A0F3-C8B9-4A95-98CB-51CC04AA6C0F}" type="slidenum">
              <a:rPr lang="fr-FR" smtClean="0"/>
              <a:t>‹N°›</a:t>
            </a:fld>
            <a:endParaRPr lang="fr-FR"/>
          </a:p>
        </p:txBody>
      </p:sp>
      <p:sp>
        <p:nvSpPr>
          <p:cNvPr id="17" name="Footer Placeholder 16"/>
          <p:cNvSpPr>
            <a:spLocks noGrp="1"/>
          </p:cNvSpPr>
          <p:nvPr>
            <p:ph type="ftr" sz="quarter" idx="12"/>
          </p:nvPr>
        </p:nvSpPr>
        <p:spPr/>
        <p:txBody>
          <a:bodyPr/>
          <a:lstStyle/>
          <a:p>
            <a:endParaRPr lang="fr-FR"/>
          </a:p>
        </p:txBody>
      </p:sp>
      <p:sp>
        <p:nvSpPr>
          <p:cNvPr id="18" name="Title 17"/>
          <p:cNvSpPr>
            <a:spLocks noGrp="1"/>
          </p:cNvSpPr>
          <p:nvPr>
            <p:ph type="title"/>
          </p:nvPr>
        </p:nvSpPr>
        <p:spPr/>
        <p:txBody>
          <a:bodyPr/>
          <a:lstStyle/>
          <a:p>
            <a:r>
              <a:rPr lang="fr-FR" smtClean="0"/>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fr-FR" smtClean="0"/>
              <a:t>Modifiez le style du titre</a:t>
            </a:r>
            <a:endParaRPr lang="en-US"/>
          </a:p>
        </p:txBody>
      </p:sp>
      <p:sp>
        <p:nvSpPr>
          <p:cNvPr id="13" name="Date Placeholder 12"/>
          <p:cNvSpPr>
            <a:spLocks noGrp="1"/>
          </p:cNvSpPr>
          <p:nvPr>
            <p:ph type="dt" sz="half" idx="10"/>
          </p:nvPr>
        </p:nvSpPr>
        <p:spPr/>
        <p:txBody>
          <a:bodyPr/>
          <a:lstStyle/>
          <a:p>
            <a:fld id="{0F8414C3-F665-47CB-8104-F65F40264C63}" type="datetimeFigureOut">
              <a:rPr lang="fr-FR" smtClean="0"/>
              <a:t>12/10/2018</a:t>
            </a:fld>
            <a:endParaRPr lang="fr-FR"/>
          </a:p>
        </p:txBody>
      </p:sp>
      <p:sp>
        <p:nvSpPr>
          <p:cNvPr id="14" name="Slide Number Placeholder 13"/>
          <p:cNvSpPr>
            <a:spLocks noGrp="1"/>
          </p:cNvSpPr>
          <p:nvPr>
            <p:ph type="sldNum" sz="quarter" idx="11"/>
          </p:nvPr>
        </p:nvSpPr>
        <p:spPr/>
        <p:txBody>
          <a:bodyPr/>
          <a:lstStyle/>
          <a:p>
            <a:fld id="{CB04A0F3-C8B9-4A95-98CB-51CC04AA6C0F}" type="slidenum">
              <a:rPr lang="fr-FR" smtClean="0"/>
              <a:t>‹N°›</a:t>
            </a:fld>
            <a:endParaRPr lang="fr-FR"/>
          </a:p>
        </p:txBody>
      </p:sp>
      <p:sp>
        <p:nvSpPr>
          <p:cNvPr id="15" name="Footer Placeholder 14"/>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F8414C3-F665-47CB-8104-F65F40264C63}" type="datetimeFigureOut">
              <a:rPr lang="fr-FR" smtClean="0"/>
              <a:t>12/10/2018</a:t>
            </a:fld>
            <a:endParaRPr lang="fr-F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fr-F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B04A0F3-C8B9-4A95-98CB-51CC04AA6C0F}"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88640"/>
            <a:ext cx="7543800" cy="5976664"/>
          </a:xfrm>
        </p:spPr>
        <p:txBody>
          <a:bodyPr/>
          <a:lstStyle/>
          <a:p>
            <a:pPr algn="ctr"/>
            <a:r>
              <a:rPr lang="fr-FR" sz="3200" b="1" dirty="0" smtClean="0">
                <a:solidFill>
                  <a:srgbClr val="D912DE"/>
                </a:solidFill>
                <a:latin typeface="Arial Black" panose="020B0A04020102020204" pitchFamily="34" charset="0"/>
              </a:rPr>
              <a:t/>
            </a:r>
            <a:br>
              <a:rPr lang="fr-FR" sz="3200" b="1" dirty="0" smtClean="0">
                <a:solidFill>
                  <a:srgbClr val="D912DE"/>
                </a:solidFill>
                <a:latin typeface="Arial Black" panose="020B0A04020102020204" pitchFamily="34" charset="0"/>
              </a:rPr>
            </a:br>
            <a:r>
              <a:rPr lang="fr-FR" sz="3200" b="1" dirty="0">
                <a:solidFill>
                  <a:srgbClr val="D912DE"/>
                </a:solidFill>
                <a:latin typeface="Arial Black" panose="020B0A04020102020204" pitchFamily="34" charset="0"/>
              </a:rPr>
              <a:t/>
            </a:r>
            <a:br>
              <a:rPr lang="fr-FR" sz="3200" b="1" dirty="0">
                <a:solidFill>
                  <a:srgbClr val="D912DE"/>
                </a:solidFill>
                <a:latin typeface="Arial Black" panose="020B0A04020102020204" pitchFamily="34" charset="0"/>
              </a:rPr>
            </a:br>
            <a:r>
              <a:rPr lang="fr-FR" sz="3200" b="1" dirty="0" smtClean="0">
                <a:solidFill>
                  <a:srgbClr val="D912DE"/>
                </a:solidFill>
                <a:latin typeface="Arial Black" panose="020B0A04020102020204" pitchFamily="34" charset="0"/>
              </a:rPr>
              <a:t/>
            </a:r>
            <a:br>
              <a:rPr lang="fr-FR" sz="3200" b="1" dirty="0" smtClean="0">
                <a:solidFill>
                  <a:srgbClr val="D912DE"/>
                </a:solidFill>
                <a:latin typeface="Arial Black" panose="020B0A04020102020204" pitchFamily="34" charset="0"/>
              </a:rPr>
            </a:br>
            <a:r>
              <a:rPr lang="fr-FR" sz="3200" b="1" dirty="0">
                <a:solidFill>
                  <a:srgbClr val="D912DE"/>
                </a:solidFill>
                <a:latin typeface="Arial Black" panose="020B0A04020102020204" pitchFamily="34" charset="0"/>
              </a:rPr>
              <a:t/>
            </a:r>
            <a:br>
              <a:rPr lang="fr-FR" sz="3200" b="1" dirty="0">
                <a:solidFill>
                  <a:srgbClr val="D912DE"/>
                </a:solidFill>
                <a:latin typeface="Arial Black" panose="020B0A04020102020204" pitchFamily="34" charset="0"/>
              </a:rPr>
            </a:br>
            <a:r>
              <a:rPr lang="fr-FR" sz="3200" b="1" dirty="0" smtClean="0">
                <a:solidFill>
                  <a:srgbClr val="D912DE"/>
                </a:solidFill>
                <a:latin typeface="Arial Black" panose="020B0A04020102020204" pitchFamily="34" charset="0"/>
              </a:rPr>
              <a:t>DU LIEN SOCIAL POUR TOUS ET POUR CHACUN : </a:t>
            </a:r>
            <a:br>
              <a:rPr lang="fr-FR" sz="3200" b="1" dirty="0" smtClean="0">
                <a:solidFill>
                  <a:srgbClr val="D912DE"/>
                </a:solidFill>
                <a:latin typeface="Arial Black" panose="020B0A04020102020204" pitchFamily="34" charset="0"/>
              </a:rPr>
            </a:br>
            <a:r>
              <a:rPr lang="fr-FR" sz="2800" b="1" dirty="0" smtClean="0">
                <a:solidFill>
                  <a:srgbClr val="92D050"/>
                </a:solidFill>
                <a:latin typeface="Arial Black" panose="020B0A04020102020204" pitchFamily="34" charset="0"/>
              </a:rPr>
              <a:t>APPROCHE OPTIMALE DU RESIDENT </a:t>
            </a:r>
            <a:r>
              <a:rPr lang="fr-FR" sz="2800" b="1" dirty="0">
                <a:solidFill>
                  <a:srgbClr val="92D050"/>
                </a:solidFill>
                <a:latin typeface="Arial Black" panose="020B0A04020102020204" pitchFamily="34" charset="0"/>
              </a:rPr>
              <a:t>ET PROGRAMME </a:t>
            </a:r>
            <a:br>
              <a:rPr lang="fr-FR" sz="2800" b="1" dirty="0">
                <a:solidFill>
                  <a:srgbClr val="92D050"/>
                </a:solidFill>
                <a:latin typeface="Arial Black" panose="020B0A04020102020204" pitchFamily="34" charset="0"/>
              </a:rPr>
            </a:br>
            <a:r>
              <a:rPr lang="fr-FR" sz="2800" b="1" dirty="0">
                <a:solidFill>
                  <a:srgbClr val="92D050"/>
                </a:solidFill>
                <a:latin typeface="Arial Black" panose="020B0A04020102020204" pitchFamily="34" charset="0"/>
              </a:rPr>
              <a:t>D’ANIMATIONS INDIVIDUELLES .</a:t>
            </a:r>
            <a:r>
              <a:rPr lang="fr-FR" sz="2800" b="1" dirty="0" smtClean="0">
                <a:solidFill>
                  <a:srgbClr val="92D050"/>
                </a:solidFill>
                <a:latin typeface="Arial Black" panose="020B0A04020102020204" pitchFamily="34" charset="0"/>
              </a:rPr>
              <a:t/>
            </a:r>
            <a:br>
              <a:rPr lang="fr-FR" sz="2800" b="1" dirty="0" smtClean="0">
                <a:solidFill>
                  <a:srgbClr val="92D050"/>
                </a:solidFill>
                <a:latin typeface="Arial Black" panose="020B0A04020102020204" pitchFamily="34" charset="0"/>
              </a:rPr>
            </a:br>
            <a:r>
              <a:rPr lang="fr-FR" sz="2800" b="1" dirty="0" smtClean="0">
                <a:solidFill>
                  <a:srgbClr val="92D050"/>
                </a:solidFill>
                <a:latin typeface="Arial Black" panose="020B0A04020102020204" pitchFamily="34" charset="0"/>
              </a:rPr>
              <a:t/>
            </a:r>
            <a:br>
              <a:rPr lang="fr-FR" sz="2800" b="1" dirty="0" smtClean="0">
                <a:solidFill>
                  <a:srgbClr val="92D050"/>
                </a:solidFill>
                <a:latin typeface="Arial Black" panose="020B0A04020102020204" pitchFamily="34" charset="0"/>
              </a:rPr>
            </a:br>
            <a:r>
              <a:rPr lang="fr-FR" sz="3200" b="1" dirty="0" smtClean="0">
                <a:solidFill>
                  <a:srgbClr val="00B0F0"/>
                </a:solidFill>
                <a:latin typeface="Arial Black" panose="020B0A04020102020204" pitchFamily="34" charset="0"/>
              </a:rPr>
              <a:t>Janvier 2014 – octobre 2018</a:t>
            </a:r>
            <a:br>
              <a:rPr lang="fr-FR" sz="3200" b="1" dirty="0" smtClean="0">
                <a:solidFill>
                  <a:srgbClr val="00B0F0"/>
                </a:solidFill>
                <a:latin typeface="Arial Black" panose="020B0A04020102020204" pitchFamily="34" charset="0"/>
              </a:rPr>
            </a:br>
            <a:r>
              <a:rPr lang="fr-FR" sz="3200" b="1" dirty="0" smtClean="0">
                <a:solidFill>
                  <a:srgbClr val="00B0F0"/>
                </a:solidFill>
                <a:latin typeface="Arial Black" panose="020B0A04020102020204" pitchFamily="34" charset="0"/>
              </a:rPr>
              <a:t/>
            </a:r>
            <a:br>
              <a:rPr lang="fr-FR" sz="3200" b="1" dirty="0" smtClean="0">
                <a:solidFill>
                  <a:srgbClr val="00B0F0"/>
                </a:solidFill>
                <a:latin typeface="Arial Black" panose="020B0A04020102020204" pitchFamily="34" charset="0"/>
              </a:rPr>
            </a:br>
            <a:r>
              <a:rPr lang="fr-FR" sz="1800" b="1" dirty="0" smtClean="0">
                <a:solidFill>
                  <a:srgbClr val="FFFF00"/>
                </a:solidFill>
                <a:latin typeface="Arial Black" panose="020B0A04020102020204" pitchFamily="34" charset="0"/>
              </a:rPr>
              <a:t>E.H.P.A.D. « La Maison des aires »</a:t>
            </a:r>
            <a:br>
              <a:rPr lang="fr-FR" sz="1800" b="1" dirty="0" smtClean="0">
                <a:solidFill>
                  <a:srgbClr val="FFFF00"/>
                </a:solidFill>
                <a:latin typeface="Arial Black" panose="020B0A04020102020204" pitchFamily="34" charset="0"/>
              </a:rPr>
            </a:br>
            <a:r>
              <a:rPr lang="fr-FR" sz="1800" b="1" dirty="0" smtClean="0">
                <a:solidFill>
                  <a:srgbClr val="FFFF00"/>
                </a:solidFill>
                <a:latin typeface="Arial Black" panose="020B0A04020102020204" pitchFamily="34" charset="0"/>
              </a:rPr>
              <a:t>15, rue des écoles</a:t>
            </a:r>
            <a:br>
              <a:rPr lang="fr-FR" sz="1800" b="1" dirty="0" smtClean="0">
                <a:solidFill>
                  <a:srgbClr val="FFFF00"/>
                </a:solidFill>
                <a:latin typeface="Arial Black" panose="020B0A04020102020204" pitchFamily="34" charset="0"/>
              </a:rPr>
            </a:br>
            <a:r>
              <a:rPr lang="fr-FR" sz="1800" b="1" dirty="0" smtClean="0">
                <a:solidFill>
                  <a:srgbClr val="FFFF00"/>
                </a:solidFill>
                <a:latin typeface="Arial Black" panose="020B0A04020102020204" pitchFamily="34" charset="0"/>
              </a:rPr>
              <a:t>48230 CHANAC</a:t>
            </a:r>
            <a:r>
              <a:rPr lang="fr-FR" sz="1800" b="1" dirty="0">
                <a:solidFill>
                  <a:srgbClr val="FFFF00"/>
                </a:solidFill>
                <a:latin typeface="Arial Black" panose="020B0A04020102020204" pitchFamily="34" charset="0"/>
              </a:rPr>
              <a:t/>
            </a:r>
            <a:br>
              <a:rPr lang="fr-FR" sz="1800" b="1" dirty="0">
                <a:solidFill>
                  <a:srgbClr val="FFFF00"/>
                </a:solidFill>
                <a:latin typeface="Arial Black" panose="020B0A04020102020204" pitchFamily="34" charset="0"/>
              </a:rPr>
            </a:br>
            <a:endParaRPr lang="fr-FR" sz="1800" b="1"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191653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24936" cy="5909310"/>
          </a:xfrm>
          <a:prstGeom prst="rect">
            <a:avLst/>
          </a:prstGeom>
        </p:spPr>
        <p:txBody>
          <a:bodyPr wrap="square">
            <a:spAutoFit/>
          </a:bodyPr>
          <a:lstStyle/>
          <a:p>
            <a:r>
              <a:rPr lang="fr-FR" dirty="0" smtClean="0">
                <a:latin typeface="Arial"/>
                <a:cs typeface="Arial"/>
              </a:rPr>
              <a:t>Pour Daniel GENEAU l’approche optimale c’est :</a:t>
            </a:r>
          </a:p>
          <a:p>
            <a:r>
              <a:rPr lang="fr-FR" dirty="0" smtClean="0">
                <a:latin typeface="Arial"/>
                <a:cs typeface="Arial"/>
              </a:rPr>
              <a:t>« Pour que les Résidents de nos centres ne soient plus considérés comme des objets de soins mais plutôt en tant que sujets d’une rencontre dans laquelle des soins leur sont offerts ».</a:t>
            </a:r>
          </a:p>
          <a:p>
            <a:endParaRPr lang="fr-FR" dirty="0">
              <a:latin typeface="Arial"/>
              <a:cs typeface="Arial"/>
            </a:endParaRPr>
          </a:p>
          <a:p>
            <a:r>
              <a:rPr lang="fr-FR" dirty="0" smtClean="0">
                <a:latin typeface="Arial"/>
                <a:cs typeface="Arial"/>
              </a:rPr>
              <a:t>Afin de regarder la personne démente comme un autre Résident il faut connaître un minimum son histoire de vie afin que pour l’agent qui regarde cette personne démente, afin que l’image de la mère de famille, de l’instituteur, de l’agriculteur, de la résistante , du le tailleur de pierres chasse la seule image d’une personne qui ne parle plus, ou presque plus, qui crie, qui refuse de prendre une douche…</a:t>
            </a:r>
          </a:p>
          <a:p>
            <a:endParaRPr lang="fr-FR" dirty="0">
              <a:latin typeface="Arial"/>
              <a:cs typeface="Arial"/>
            </a:endParaRPr>
          </a:p>
          <a:p>
            <a:r>
              <a:rPr lang="fr-FR" u="sng" dirty="0" smtClean="0">
                <a:latin typeface="Arial"/>
                <a:cs typeface="Arial"/>
              </a:rPr>
              <a:t>Ensuite il faut créer la rencontre.</a:t>
            </a:r>
          </a:p>
          <a:p>
            <a:r>
              <a:rPr lang="fr-FR" dirty="0" smtClean="0">
                <a:solidFill>
                  <a:srgbClr val="FF0000"/>
                </a:solidFill>
                <a:latin typeface="Arial"/>
                <a:cs typeface="Arial"/>
              </a:rPr>
              <a:t>Elle est d'abord sensorielle </a:t>
            </a:r>
            <a:r>
              <a:rPr lang="fr-FR" dirty="0" smtClean="0">
                <a:latin typeface="Arial"/>
                <a:cs typeface="Arial"/>
              </a:rPr>
              <a:t>: regard</a:t>
            </a:r>
            <a:r>
              <a:rPr lang="fr-FR" dirty="0">
                <a:latin typeface="Arial"/>
                <a:cs typeface="Arial"/>
              </a:rPr>
              <a:t> </a:t>
            </a:r>
            <a:r>
              <a:rPr lang="fr-FR" dirty="0" smtClean="0">
                <a:latin typeface="Arial"/>
                <a:cs typeface="Arial"/>
              </a:rPr>
              <a:t>et sourire, auditive en disant bonjour, en se présentant , en engageant un début de conversation simple et bienveillante puis tactile en prenant la main …</a:t>
            </a:r>
          </a:p>
          <a:p>
            <a:r>
              <a:rPr lang="fr-FR" dirty="0" smtClean="0"/>
              <a:t> </a:t>
            </a:r>
          </a:p>
          <a:p>
            <a:r>
              <a:rPr lang="fr-FR" dirty="0" smtClean="0">
                <a:latin typeface="Arial" panose="020B0604020202020204" pitchFamily="34" charset="0"/>
                <a:cs typeface="Arial" panose="020B0604020202020204" pitchFamily="34" charset="0"/>
              </a:rPr>
              <a:t>Elle peut être également </a:t>
            </a:r>
            <a:r>
              <a:rPr lang="fr-FR" dirty="0" smtClean="0">
                <a:solidFill>
                  <a:srgbClr val="FF0000"/>
                </a:solidFill>
                <a:latin typeface="Arial" panose="020B0604020202020204" pitchFamily="34" charset="0"/>
                <a:cs typeface="Arial" panose="020B0604020202020204" pitchFamily="34" charset="0"/>
              </a:rPr>
              <a:t>cognitive/émotionnelle </a:t>
            </a:r>
            <a:r>
              <a:rPr lang="fr-FR" dirty="0" smtClean="0">
                <a:latin typeface="Arial" panose="020B0604020202020204" pitchFamily="34" charset="0"/>
                <a:cs typeface="Arial" panose="020B0604020202020204" pitchFamily="34" charset="0"/>
              </a:rPr>
              <a:t>: aller à la rencontre de la personne démente là où elle se trouve et si la personne semble angoissée, trouver les solutions pour la rassurer.</a:t>
            </a:r>
          </a:p>
          <a:p>
            <a:r>
              <a:rPr lang="fr-FR" dirty="0" smtClean="0">
                <a:latin typeface="Arial" panose="020B0604020202020204" pitchFamily="34" charset="0"/>
                <a:cs typeface="Arial" panose="020B0604020202020204" pitchFamily="34" charset="0"/>
              </a:rPr>
              <a:t>Reprendre l’exemple </a:t>
            </a:r>
            <a:r>
              <a:rPr lang="fr-FR" dirty="0">
                <a:solidFill>
                  <a:srgbClr val="FF0000"/>
                </a:solidFill>
              </a:rPr>
              <a:t>« Appeler ma maman </a:t>
            </a:r>
            <a:r>
              <a:rPr lang="fr-FR" dirty="0" smtClean="0">
                <a:solidFill>
                  <a:srgbClr val="FF0000"/>
                </a:solidFill>
              </a:rPr>
              <a:t>» </a:t>
            </a:r>
            <a:r>
              <a:rPr lang="fr-FR" dirty="0" smtClean="0"/>
              <a:t>autre  exemple </a:t>
            </a:r>
            <a:r>
              <a:rPr lang="fr-FR" dirty="0" smtClean="0">
                <a:solidFill>
                  <a:srgbClr val="FF0000"/>
                </a:solidFill>
              </a:rPr>
              <a:t>« le train »</a:t>
            </a:r>
          </a:p>
          <a:p>
            <a:endParaRPr lang="fr-FR" dirty="0">
              <a:solidFill>
                <a:srgbClr val="FF0000"/>
              </a:solidFill>
            </a:endParaRPr>
          </a:p>
        </p:txBody>
      </p:sp>
    </p:spTree>
    <p:extLst>
      <p:ext uri="{BB962C8B-B14F-4D97-AF65-F5344CB8AC3E}">
        <p14:creationId xmlns:p14="http://schemas.microsoft.com/office/powerpoint/2010/main" val="800598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352928" cy="4247317"/>
          </a:xfrm>
          <a:prstGeom prst="rect">
            <a:avLst/>
          </a:prstGeom>
        </p:spPr>
        <p:txBody>
          <a:bodyPr wrap="square">
            <a:spAutoFit/>
          </a:bodyPr>
          <a:lstStyle/>
          <a:p>
            <a:r>
              <a:rPr lang="fr-FR" dirty="0" smtClean="0"/>
              <a:t>L’approche optimale du résident nous a appris à rencontrer la personne atteinte d’une démence  et finalement créer du lien de manière apaisée en allant rejoindre la personne la ou elle est. Surtout arrêter de vouloir  remettre la personne dans un principe de réalité source d’épuisement pour le soignant et de stress supplémentaire pour le Résident. C’est une méthode  qui ensuite  propose des outils concrets  pour faciliter les soins et plus particulièrement les soins d’hygiène (technique du bain serviette).</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617907615"/>
              </p:ext>
            </p:extLst>
          </p:nvPr>
        </p:nvGraphicFramePr>
        <p:xfrm>
          <a:off x="1524000" y="3208373"/>
          <a:ext cx="6096000" cy="2743200"/>
        </p:xfrm>
        <a:graphic>
          <a:graphicData uri="http://schemas.openxmlformats.org/drawingml/2006/table">
            <a:tbl>
              <a:tblPr firstRow="1" bandRow="1">
                <a:tableStyleId>{5C22544A-7EE6-4342-B048-85BDC9FD1C3A}</a:tableStyleId>
              </a:tblPr>
              <a:tblGrid>
                <a:gridCol w="3048000"/>
                <a:gridCol w="3048000"/>
              </a:tblGrid>
              <a:tr h="0">
                <a:tc>
                  <a:txBody>
                    <a:bodyPr/>
                    <a:lstStyle/>
                    <a:p>
                      <a:r>
                        <a:rPr lang="fr-FR" dirty="0" smtClean="0">
                          <a:solidFill>
                            <a:srgbClr val="FFFF00"/>
                          </a:solidFill>
                        </a:rPr>
                        <a:t>Les</a:t>
                      </a:r>
                      <a:r>
                        <a:rPr lang="fr-FR" baseline="0" dirty="0" smtClean="0">
                          <a:solidFill>
                            <a:srgbClr val="FFFF00"/>
                          </a:solidFill>
                        </a:rPr>
                        <a:t> points satisfaisants</a:t>
                      </a:r>
                      <a:endParaRPr lang="fr-FR" dirty="0">
                        <a:solidFill>
                          <a:srgbClr val="FFFF00"/>
                        </a:solidFill>
                      </a:endParaRPr>
                    </a:p>
                  </a:txBody>
                  <a:tcPr/>
                </a:tc>
                <a:tc>
                  <a:txBody>
                    <a:bodyPr/>
                    <a:lstStyle/>
                    <a:p>
                      <a:r>
                        <a:rPr lang="fr-FR" dirty="0" smtClean="0">
                          <a:solidFill>
                            <a:srgbClr val="FFFF00"/>
                          </a:solidFill>
                        </a:rPr>
                        <a:t>Les limites</a:t>
                      </a:r>
                      <a:endParaRPr lang="fr-FR" dirty="0">
                        <a:solidFill>
                          <a:srgbClr val="FFFF00"/>
                        </a:solidFill>
                      </a:endParaRPr>
                    </a:p>
                  </a:txBody>
                  <a:tcPr/>
                </a:tc>
              </a:tr>
              <a:tr h="1695430">
                <a:tc>
                  <a:txBody>
                    <a:bodyPr/>
                    <a:lstStyle/>
                    <a:p>
                      <a:r>
                        <a:rPr lang="fr-FR" dirty="0" smtClean="0"/>
                        <a:t>Une approche</a:t>
                      </a:r>
                      <a:r>
                        <a:rPr lang="fr-FR" baseline="0" dirty="0" smtClean="0"/>
                        <a:t> qui a permis de mieux appréhender le groupe dans sa diversité.</a:t>
                      </a:r>
                    </a:p>
                    <a:p>
                      <a:endParaRPr lang="fr-FR" dirty="0"/>
                    </a:p>
                  </a:txBody>
                  <a:tcPr/>
                </a:tc>
                <a:tc>
                  <a:txBody>
                    <a:bodyPr/>
                    <a:lstStyle/>
                    <a:p>
                      <a:r>
                        <a:rPr lang="fr-FR" dirty="0" smtClean="0"/>
                        <a:t>Les Résidents entre eux</a:t>
                      </a:r>
                      <a:r>
                        <a:rPr lang="fr-FR" baseline="0" dirty="0" smtClean="0"/>
                        <a:t> restent parfois intolérants.</a:t>
                      </a:r>
                      <a:endParaRPr lang="fr-FR" dirty="0" smtClean="0"/>
                    </a:p>
                    <a:p>
                      <a:endParaRPr lang="fr-FR" dirty="0" smtClean="0"/>
                    </a:p>
                    <a:p>
                      <a:r>
                        <a:rPr lang="fr-FR" dirty="0" smtClean="0"/>
                        <a:t>La rencontre,</a:t>
                      </a:r>
                      <a:r>
                        <a:rPr lang="fr-FR" baseline="0" dirty="0" smtClean="0"/>
                        <a:t> la communication ça  ne fait pas tout…</a:t>
                      </a:r>
                    </a:p>
                    <a:p>
                      <a:r>
                        <a:rPr lang="fr-FR" baseline="0" dirty="0" smtClean="0"/>
                        <a:t>Que leur proposer d’autre?</a:t>
                      </a:r>
                      <a:endParaRPr lang="fr-FR" dirty="0"/>
                    </a:p>
                  </a:txBody>
                  <a:tcPr/>
                </a:tc>
              </a:tr>
              <a:tr h="312541">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328575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77240" y="332656"/>
            <a:ext cx="7543800" cy="5904656"/>
          </a:xfrm>
        </p:spPr>
        <p:txBody>
          <a:bodyPr>
            <a:normAutofit fontScale="90000"/>
          </a:bodyPr>
          <a:lstStyle/>
          <a:p>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2200" dirty="0">
                <a:solidFill>
                  <a:srgbClr val="FFFF00"/>
                </a:solidFill>
              </a:rPr>
              <a:t>UN CONSTAT D’EQUIPE PARTAGE : UN CERTAIN NOMBRE DE RESIDENTS SONT LAISSES POUR COMPTE AU NIVEAU DE L’ANIMATION (activités proposées par l’animatrice qui travaille à 80% le lundi, mardi; jeudi et vendredi).</a:t>
            </a:r>
            <a:br>
              <a:rPr lang="fr-FR" sz="2200" dirty="0">
                <a:solidFill>
                  <a:srgbClr val="FFFF00"/>
                </a:solidFill>
              </a:rPr>
            </a:br>
            <a:r>
              <a:rPr lang="fr-FR" sz="2200" dirty="0" smtClean="0">
                <a:solidFill>
                  <a:srgbClr val="FFFF00"/>
                </a:solidFill>
              </a:rPr>
              <a:t>EN EFFET, UN CERTAIN NOMBRE DE RESIDENTS SONT ACOMPAGNES AUX ANIMATIONS COLLECTIVES ET SONT « AU MIEUX » SPECTATEURS ET D’AUTRES NE PARTICIPENT PAS DUTOUT.</a:t>
            </a:r>
            <a:r>
              <a:rPr lang="fr-FR" sz="3200" dirty="0"/>
              <a:t/>
            </a:r>
            <a:br>
              <a:rPr lang="fr-FR" sz="3200" dirty="0"/>
            </a:br>
            <a:r>
              <a:rPr lang="fr-FR" sz="3200" dirty="0"/>
              <a:t/>
            </a:r>
            <a:br>
              <a:rPr lang="fr-FR" sz="3200" dirty="0"/>
            </a:br>
            <a:r>
              <a:rPr lang="fr-FR" sz="3200" dirty="0" smtClean="0"/>
              <a:t/>
            </a:r>
            <a:br>
              <a:rPr lang="fr-FR" sz="3200" dirty="0" smtClean="0"/>
            </a:br>
            <a:r>
              <a:rPr lang="fr-FR" sz="2800" dirty="0" smtClean="0">
                <a:solidFill>
                  <a:srgbClr val="FF0000"/>
                </a:solidFill>
              </a:rPr>
              <a:t/>
            </a:r>
            <a:br>
              <a:rPr lang="fr-FR" sz="2800" dirty="0" smtClean="0">
                <a:solidFill>
                  <a:srgbClr val="FF0000"/>
                </a:solidFill>
              </a:rPr>
            </a:br>
            <a:r>
              <a:rPr lang="fr-FR" sz="1800" dirty="0" smtClean="0">
                <a:latin typeface="Arial" panose="020B0604020202020204" pitchFamily="34" charset="0"/>
                <a:cs typeface="Arial" panose="020B0604020202020204" pitchFamily="34" charset="0"/>
              </a:rPr>
              <a:t>→ LES RESIDENTS SOUFFRANT DE DEGENERESCENCES COGNITIVES SEVERES (maladie d’Alzheimer, démences F / V)</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LES PERSONNES EN FIN DE VIE ET CELLES GARDANT LA CHAMBRE.</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→LES PERSONNES ATTEINTES DE TROUBLES PSYCHIATRIQUES.</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endParaRPr lang="fr-FR" sz="20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131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240" y="620688"/>
            <a:ext cx="7543800" cy="5170512"/>
          </a:xfrm>
        </p:spPr>
        <p:txBody>
          <a:bodyPr/>
          <a:lstStyle/>
          <a:p>
            <a:pPr algn="ctr"/>
            <a:r>
              <a:rPr lang="fr-FR" sz="2800" dirty="0" smtClean="0">
                <a:solidFill>
                  <a:srgbClr val="FF0000"/>
                </a:solidFill>
                <a:latin typeface="Arial" panose="020B0604020202020204" pitchFamily="34" charset="0"/>
                <a:cs typeface="Arial" panose="020B0604020202020204" pitchFamily="34" charset="0"/>
              </a:rPr>
              <a:t>UNE </a:t>
            </a:r>
            <a:r>
              <a:rPr lang="fr-FR" sz="2800" dirty="0">
                <a:solidFill>
                  <a:srgbClr val="FF0000"/>
                </a:solidFill>
                <a:latin typeface="Arial" panose="020B0604020202020204" pitchFamily="34" charset="0"/>
                <a:cs typeface="Arial" panose="020B0604020202020204" pitchFamily="34" charset="0"/>
              </a:rPr>
              <a:t>PRISE EN CHARGE INDIVIDUELLE </a:t>
            </a:r>
            <a:r>
              <a:rPr lang="fr-FR" sz="2800" dirty="0" smtClean="0">
                <a:solidFill>
                  <a:srgbClr val="FF0000"/>
                </a:solidFill>
                <a:latin typeface="Arial" panose="020B0604020202020204" pitchFamily="34" charset="0"/>
                <a:cs typeface="Arial" panose="020B0604020202020204" pitchFamily="34" charset="0"/>
              </a:rPr>
              <a:t>S’AVERE </a:t>
            </a:r>
            <a:r>
              <a:rPr lang="fr-FR" sz="2800" dirty="0">
                <a:solidFill>
                  <a:srgbClr val="FF0000"/>
                </a:solidFill>
                <a:latin typeface="Arial" panose="020B0604020202020204" pitchFamily="34" charset="0"/>
                <a:cs typeface="Arial" panose="020B0604020202020204" pitchFamily="34" charset="0"/>
              </a:rPr>
              <a:t>NECESSAIRE POUR CES PERSONNES. </a:t>
            </a:r>
            <a:r>
              <a:rPr lang="fr-FR" sz="2800" dirty="0" smtClean="0">
                <a:solidFill>
                  <a:srgbClr val="FF0000"/>
                </a:solidFill>
                <a:latin typeface="Arial" panose="020B0604020202020204" pitchFamily="34" charset="0"/>
                <a:cs typeface="Arial" panose="020B0604020202020204" pitchFamily="34" charset="0"/>
              </a:rPr>
              <a:t>PROPOSER UN PROGRAMME </a:t>
            </a:r>
            <a:r>
              <a:rPr lang="fr-FR" sz="2800" dirty="0">
                <a:solidFill>
                  <a:srgbClr val="FF0000"/>
                </a:solidFill>
                <a:latin typeface="Arial" panose="020B0604020202020204" pitchFamily="34" charset="0"/>
                <a:cs typeface="Arial" panose="020B0604020202020204" pitchFamily="34" charset="0"/>
              </a:rPr>
              <a:t>D’ANIMATIONS INDIVIDUELLES </a:t>
            </a:r>
            <a:r>
              <a:rPr lang="fr-FR" sz="2800" dirty="0" smtClean="0">
                <a:solidFill>
                  <a:srgbClr val="FF0000"/>
                </a:solidFill>
                <a:latin typeface="Arial" panose="020B0604020202020204" pitchFamily="34" charset="0"/>
                <a:cs typeface="Arial" panose="020B0604020202020204" pitchFamily="34" charset="0"/>
              </a:rPr>
              <a:t>OCCUPATIONNEL </a:t>
            </a:r>
            <a:r>
              <a:rPr lang="fr-FR" sz="2800" dirty="0">
                <a:solidFill>
                  <a:srgbClr val="FF0000"/>
                </a:solidFill>
                <a:latin typeface="Arial" panose="020B0604020202020204" pitchFamily="34" charset="0"/>
                <a:cs typeface="Arial" panose="020B0604020202020204" pitchFamily="34" charset="0"/>
              </a:rPr>
              <a:t>ET NON THERAPEUTIQUE </a:t>
            </a:r>
            <a:r>
              <a:rPr lang="fr-FR" sz="2800" dirty="0" smtClean="0">
                <a:solidFill>
                  <a:srgbClr val="FF0000"/>
                </a:solidFill>
                <a:latin typeface="Arial" panose="020B0604020202020204" pitchFamily="34" charset="0"/>
                <a:cs typeface="Arial" panose="020B0604020202020204" pitchFamily="34" charset="0"/>
              </a:rPr>
              <a:t>QUI AMBITIONNE </a:t>
            </a:r>
            <a:r>
              <a:rPr lang="fr-FR" sz="2800" dirty="0">
                <a:solidFill>
                  <a:srgbClr val="FF0000"/>
                </a:solidFill>
                <a:latin typeface="Arial" panose="020B0604020202020204" pitchFamily="34" charset="0"/>
                <a:cs typeface="Arial" panose="020B0604020202020204" pitchFamily="34" charset="0"/>
              </a:rPr>
              <a:t>QUE L’ATTENTION PORTEE DANS UNE RELATION DUALE POURRAIT ETRE BENEFIQUE POUR LE RESIDENT</a:t>
            </a:r>
            <a:r>
              <a:rPr lang="fr-FR" sz="2800" dirty="0" smtClean="0">
                <a:solidFill>
                  <a:srgbClr val="FF0000"/>
                </a:solidFill>
                <a:latin typeface="Arial" panose="020B0604020202020204" pitchFamily="34" charset="0"/>
                <a:cs typeface="Arial" panose="020B0604020202020204" pitchFamily="34" charset="0"/>
              </a:rPr>
              <a:t>.</a:t>
            </a:r>
            <a:br>
              <a:rPr lang="fr-FR" sz="2800" dirty="0" smtClean="0">
                <a:solidFill>
                  <a:srgbClr val="FF0000"/>
                </a:solidFill>
                <a:latin typeface="Arial" panose="020B0604020202020204" pitchFamily="34" charset="0"/>
                <a:cs typeface="Arial" panose="020B0604020202020204" pitchFamily="34" charset="0"/>
              </a:rPr>
            </a:br>
            <a:r>
              <a:rPr lang="fr-FR" sz="2800" dirty="0" smtClean="0">
                <a:solidFill>
                  <a:srgbClr val="FF0000"/>
                </a:solidFill>
                <a:latin typeface="Arial" panose="020B0604020202020204" pitchFamily="34" charset="0"/>
                <a:cs typeface="Arial" panose="020B0604020202020204" pitchFamily="34" charset="0"/>
              </a:rPr>
              <a:t>2015</a:t>
            </a:r>
            <a:endParaRPr lang="fr-FR" sz="2800" dirty="0"/>
          </a:p>
        </p:txBody>
      </p:sp>
    </p:spTree>
    <p:extLst>
      <p:ext uri="{BB962C8B-B14F-4D97-AF65-F5344CB8AC3E}">
        <p14:creationId xmlns:p14="http://schemas.microsoft.com/office/powerpoint/2010/main" val="253214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548680"/>
            <a:ext cx="7205424" cy="5616624"/>
          </a:xfrm>
        </p:spPr>
        <p:txBody>
          <a:bodyPr>
            <a:normAutofit fontScale="90000"/>
          </a:bodyPr>
          <a:lstStyle/>
          <a:p>
            <a:r>
              <a:rPr lang="fr-FR" sz="3600" b="1" dirty="0">
                <a:solidFill>
                  <a:srgbClr val="FFFF00"/>
                </a:solidFill>
                <a:latin typeface="Arial Black" panose="020B0A04020102020204" pitchFamily="34" charset="0"/>
              </a:rPr>
              <a:t/>
            </a:r>
            <a:br>
              <a:rPr lang="fr-FR" sz="3600" b="1" dirty="0">
                <a:solidFill>
                  <a:srgbClr val="FFFF00"/>
                </a:solidFill>
                <a:latin typeface="Arial Black" panose="020B0A04020102020204" pitchFamily="34" charset="0"/>
              </a:rPr>
            </a:br>
            <a:r>
              <a:rPr lang="fr-FR" sz="4800" b="1" dirty="0" smtClean="0">
                <a:solidFill>
                  <a:srgbClr val="FFFF00"/>
                </a:solidFill>
                <a:latin typeface="Arial Black" panose="020B0A04020102020204" pitchFamily="34" charset="0"/>
              </a:rPr>
              <a:t/>
            </a:r>
            <a:br>
              <a:rPr lang="fr-FR" sz="4800" b="1" dirty="0" smtClean="0">
                <a:solidFill>
                  <a:srgbClr val="FFFF00"/>
                </a:solidFill>
                <a:latin typeface="Arial Black" panose="020B0A04020102020204" pitchFamily="34" charset="0"/>
              </a:rPr>
            </a:br>
            <a:r>
              <a:rPr lang="fr-FR" sz="4800" b="1" dirty="0">
                <a:solidFill>
                  <a:srgbClr val="FFFF00"/>
                </a:solidFill>
                <a:latin typeface="Arial Black" panose="020B0A04020102020204" pitchFamily="34" charset="0"/>
              </a:rPr>
              <a:t/>
            </a:r>
            <a:br>
              <a:rPr lang="fr-FR" sz="4800" b="1" dirty="0">
                <a:solidFill>
                  <a:srgbClr val="FFFF00"/>
                </a:solidFill>
                <a:latin typeface="Arial Black" panose="020B0A04020102020204" pitchFamily="34" charset="0"/>
              </a:rPr>
            </a:br>
            <a:r>
              <a:rPr lang="fr-FR" sz="4800" b="1" dirty="0" smtClean="0">
                <a:solidFill>
                  <a:srgbClr val="FFFF00"/>
                </a:solidFill>
                <a:latin typeface="Arial Black" panose="020B0A04020102020204" pitchFamily="34" charset="0"/>
              </a:rPr>
              <a:t/>
            </a:r>
            <a:br>
              <a:rPr lang="fr-FR" sz="4800" b="1" dirty="0" smtClean="0">
                <a:solidFill>
                  <a:srgbClr val="FFFF00"/>
                </a:solidFill>
                <a:latin typeface="Arial Black" panose="020B0A04020102020204" pitchFamily="34" charset="0"/>
              </a:rPr>
            </a:br>
            <a:r>
              <a:rPr lang="fr-FR" sz="4800" b="1" dirty="0" smtClean="0">
                <a:solidFill>
                  <a:srgbClr val="FFFF00"/>
                </a:solidFill>
                <a:latin typeface="Arial Black" panose="020B0A04020102020204" pitchFamily="34" charset="0"/>
              </a:rPr>
              <a:t/>
            </a:r>
            <a:br>
              <a:rPr lang="fr-FR" sz="4800" b="1" dirty="0" smtClean="0">
                <a:solidFill>
                  <a:srgbClr val="FFFF00"/>
                </a:solidFill>
                <a:latin typeface="Arial Black" panose="020B0A04020102020204" pitchFamily="34" charset="0"/>
              </a:rPr>
            </a:br>
            <a:r>
              <a:rPr lang="fr-FR" sz="4800" b="1" dirty="0">
                <a:solidFill>
                  <a:srgbClr val="FFFF00"/>
                </a:solidFill>
                <a:latin typeface="Arial Black" panose="020B0A04020102020204" pitchFamily="34" charset="0"/>
              </a:rPr>
              <a:t/>
            </a:r>
            <a:br>
              <a:rPr lang="fr-FR" sz="4800" b="1" dirty="0">
                <a:solidFill>
                  <a:srgbClr val="FFFF00"/>
                </a:solidFill>
                <a:latin typeface="Arial Black" panose="020B0A04020102020204" pitchFamily="34" charset="0"/>
              </a:rPr>
            </a:br>
            <a:r>
              <a:rPr lang="fr-FR" sz="4800" b="1" dirty="0">
                <a:solidFill>
                  <a:srgbClr val="FFFF00"/>
                </a:solidFill>
                <a:latin typeface="Arial Black" panose="020B0A04020102020204" pitchFamily="34" charset="0"/>
              </a:rPr>
              <a:t/>
            </a:r>
            <a:br>
              <a:rPr lang="fr-FR" sz="4800" b="1" dirty="0">
                <a:solidFill>
                  <a:srgbClr val="FFFF00"/>
                </a:solidFill>
                <a:latin typeface="Arial Black" panose="020B0A04020102020204" pitchFamily="34" charset="0"/>
              </a:rPr>
            </a:br>
            <a:r>
              <a:rPr lang="fr-FR" sz="4800" b="1" dirty="0" smtClean="0">
                <a:solidFill>
                  <a:srgbClr val="FFFF00"/>
                </a:solidFill>
                <a:latin typeface="Arial Black" panose="020B0A04020102020204" pitchFamily="34" charset="0"/>
              </a:rPr>
              <a:t/>
            </a:r>
            <a:br>
              <a:rPr lang="fr-FR" sz="4800" b="1" dirty="0" smtClean="0">
                <a:solidFill>
                  <a:srgbClr val="FFFF00"/>
                </a:solidFill>
                <a:latin typeface="Arial Black" panose="020B0A04020102020204" pitchFamily="34" charset="0"/>
              </a:rPr>
            </a:br>
            <a:r>
              <a:rPr lang="fr-FR" sz="4800" b="1" dirty="0" smtClean="0">
                <a:solidFill>
                  <a:srgbClr val="FFFF00"/>
                </a:solidFill>
                <a:latin typeface="Arial Black" panose="020B0A04020102020204" pitchFamily="34" charset="0"/>
              </a:rPr>
              <a:t/>
            </a:r>
            <a:br>
              <a:rPr lang="fr-FR" sz="4800" b="1" dirty="0" smtClean="0">
                <a:solidFill>
                  <a:srgbClr val="FFFF00"/>
                </a:solidFill>
                <a:latin typeface="Arial Black" panose="020B0A04020102020204" pitchFamily="34" charset="0"/>
              </a:rPr>
            </a:br>
            <a:r>
              <a:rPr lang="fr-FR" sz="2800" b="1" dirty="0">
                <a:solidFill>
                  <a:srgbClr val="FFFF00"/>
                </a:solidFill>
                <a:latin typeface="Arial Black" panose="020B0A04020102020204" pitchFamily="34" charset="0"/>
              </a:rPr>
              <a:t/>
            </a:r>
            <a:br>
              <a:rPr lang="fr-FR" sz="2800" b="1" dirty="0">
                <a:solidFill>
                  <a:srgbClr val="FFFF00"/>
                </a:solidFill>
                <a:latin typeface="Arial Black" panose="020B0A04020102020204" pitchFamily="34" charset="0"/>
              </a:rPr>
            </a:br>
            <a:r>
              <a:rPr lang="fr-FR" sz="3600" b="1" dirty="0" smtClean="0">
                <a:solidFill>
                  <a:srgbClr val="FFFF00"/>
                </a:solidFill>
                <a:latin typeface="Arial Black" panose="020B0A04020102020204" pitchFamily="34" charset="0"/>
              </a:rPr>
              <a:t/>
            </a:r>
            <a:br>
              <a:rPr lang="fr-FR" sz="3600" b="1" dirty="0" smtClean="0">
                <a:solidFill>
                  <a:srgbClr val="FFFF00"/>
                </a:solidFill>
                <a:latin typeface="Arial Black" panose="020B0A04020102020204" pitchFamily="34" charset="0"/>
              </a:rPr>
            </a:br>
            <a:endParaRPr lang="fr-FR" sz="3600" i="1" dirty="0">
              <a:latin typeface="Arial Black" panose="020B0A04020102020204" pitchFamily="34" charset="0"/>
            </a:endParaRPr>
          </a:p>
        </p:txBody>
      </p:sp>
      <p:sp>
        <p:nvSpPr>
          <p:cNvPr id="3" name="ZoneTexte 2"/>
          <p:cNvSpPr txBox="1"/>
          <p:nvPr/>
        </p:nvSpPr>
        <p:spPr>
          <a:xfrm>
            <a:off x="251520" y="404664"/>
            <a:ext cx="8640960" cy="784830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UNE REALITE A PRENDRE EN COMPTE  : L’ANIMATRICE NE PEUT CONSACRER QUE PEU DE TEMPS A LA PRISE EN CHARGE INDIVIDUELLE.</a:t>
            </a:r>
          </a:p>
          <a:p>
            <a:endParaRPr lang="fr-FR" dirty="0" smtClean="0"/>
          </a:p>
          <a:p>
            <a:r>
              <a:rPr lang="fr-FR" dirty="0" smtClean="0">
                <a:solidFill>
                  <a:srgbClr val="FF0000"/>
                </a:solidFill>
                <a:latin typeface="Arial" panose="020B0604020202020204" pitchFamily="34" charset="0"/>
                <a:cs typeface="Arial" panose="020B0604020202020204" pitchFamily="34" charset="0"/>
              </a:rPr>
              <a:t>IL FAUT TROUVER D’AUTRES SOLUTIONS.</a:t>
            </a:r>
            <a:endParaRPr lang="fr-FR" dirty="0">
              <a:solidFill>
                <a:srgbClr val="FF0000"/>
              </a:solidFill>
              <a:latin typeface="Arial" panose="020B0604020202020204" pitchFamily="34" charset="0"/>
              <a:cs typeface="Arial" panose="020B0604020202020204" pitchFamily="34" charset="0"/>
            </a:endParaRPr>
          </a:p>
          <a:p>
            <a:endParaRPr lang="fr-FR" dirty="0" smtClean="0"/>
          </a:p>
          <a:p>
            <a:r>
              <a:rPr lang="fr-FR" u="sng" dirty="0" smtClean="0">
                <a:latin typeface="Arial" panose="020B0604020202020204" pitchFamily="34" charset="0"/>
                <a:cs typeface="Arial" panose="020B0604020202020204" pitchFamily="34" charset="0"/>
              </a:rPr>
              <a:t>TROIS OPTIONS :</a:t>
            </a:r>
          </a:p>
          <a:p>
            <a:endParaRPr lang="fr-FR" u="sng" dirty="0" smtClean="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1/ DES INTERVENANTS EXTERIEURS  → </a:t>
            </a:r>
            <a:r>
              <a:rPr lang="fr-FR" dirty="0" smtClean="0">
                <a:solidFill>
                  <a:srgbClr val="00B050"/>
                </a:solidFill>
                <a:latin typeface="Arial" panose="020B0604020202020204" pitchFamily="34" charset="0"/>
                <a:cs typeface="Arial" panose="020B0604020202020204" pitchFamily="34" charset="0"/>
              </a:rPr>
              <a:t>TROP ONEREUX </a:t>
            </a:r>
          </a:p>
          <a:p>
            <a:endParaRPr lang="fr-FR" dirty="0">
              <a:solidFill>
                <a:srgbClr val="00B050"/>
              </a:solidFill>
              <a:latin typeface="Arial" panose="020B0604020202020204" pitchFamily="34" charset="0"/>
              <a:cs typeface="Arial" panose="020B0604020202020204" pitchFamily="34" charset="0"/>
            </a:endParaRPr>
          </a:p>
          <a:p>
            <a:endParaRPr lang="fr-FR" dirty="0" smtClean="0"/>
          </a:p>
          <a:p>
            <a:r>
              <a:rPr lang="fr-FR" dirty="0" smtClean="0">
                <a:latin typeface="Arial" panose="020B0604020202020204" pitchFamily="34" charset="0"/>
                <a:cs typeface="Arial" panose="020B0604020202020204" pitchFamily="34" charset="0"/>
              </a:rPr>
              <a:t>2/ DES BENEVOLES </a:t>
            </a:r>
            <a:r>
              <a:rPr lang="fr-FR" dirty="0">
                <a:latin typeface="Arial" panose="020B0604020202020204" pitchFamily="34" charset="0"/>
                <a:cs typeface="Arial" panose="020B0604020202020204" pitchFamily="34" charset="0"/>
              </a:rPr>
              <a:t>→ </a:t>
            </a:r>
            <a:r>
              <a:rPr lang="fr-FR" dirty="0">
                <a:solidFill>
                  <a:srgbClr val="00B050"/>
                </a:solidFill>
                <a:latin typeface="Arial" panose="020B0604020202020204" pitchFamily="34" charset="0"/>
                <a:cs typeface="Arial" panose="020B0604020202020204" pitchFamily="34" charset="0"/>
              </a:rPr>
              <a:t>TROP </a:t>
            </a:r>
            <a:r>
              <a:rPr lang="fr-FR" dirty="0" smtClean="0">
                <a:solidFill>
                  <a:srgbClr val="00B050"/>
                </a:solidFill>
                <a:latin typeface="Arial" panose="020B0604020202020204" pitchFamily="34" charset="0"/>
                <a:cs typeface="Arial" panose="020B0604020202020204" pitchFamily="34" charset="0"/>
              </a:rPr>
              <a:t>PEU NOMBREUX </a:t>
            </a:r>
          </a:p>
          <a:p>
            <a:endParaRPr lang="fr-FR" dirty="0">
              <a:solidFill>
                <a:srgbClr val="00B050"/>
              </a:solidFill>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3/ DES RESSOURCES INTERNES → </a:t>
            </a:r>
            <a:r>
              <a:rPr lang="fr-FR" dirty="0" smtClean="0">
                <a:solidFill>
                  <a:srgbClr val="FF0000"/>
                </a:solidFill>
                <a:latin typeface="Arial" panose="020B0604020202020204" pitchFamily="34" charset="0"/>
                <a:cs typeface="Arial" panose="020B0604020202020204" pitchFamily="34" charset="0"/>
              </a:rPr>
              <a:t>A VOIR</a:t>
            </a:r>
            <a:endParaRPr lang="fr-FR" dirty="0">
              <a:solidFill>
                <a:srgbClr val="FF0000"/>
              </a:solidFill>
              <a:latin typeface="Arial" panose="020B0604020202020204" pitchFamily="34" charset="0"/>
              <a:cs typeface="Arial" panose="020B0604020202020204" pitchFamily="34" charset="0"/>
            </a:endParaRPr>
          </a:p>
          <a:p>
            <a:endParaRPr lang="fr-FR" dirty="0" smtClean="0">
              <a:solidFill>
                <a:srgbClr val="00B050"/>
              </a:solidFill>
            </a:endParaRPr>
          </a:p>
          <a:p>
            <a:r>
              <a:rPr lang="fr-FR" dirty="0" smtClean="0">
                <a:solidFill>
                  <a:srgbClr val="FF0000"/>
                </a:solidFill>
                <a:latin typeface="Arial" panose="020B0604020202020204" pitchFamily="34" charset="0"/>
                <a:cs typeface="Arial" panose="020B0604020202020204" pitchFamily="34" charset="0"/>
              </a:rPr>
              <a:t>REFLEXION EN EQUIPE SUR LA POSSIBILITE DANS SON EMPLOI DU TEMPS DE FAIRE DES ANIMATIONS INDIVIDUELLES.</a:t>
            </a:r>
            <a:endParaRPr lang="fr-FR" dirty="0">
              <a:solidFill>
                <a:srgbClr val="FF0000"/>
              </a:solidFill>
              <a:latin typeface="Arial" panose="020B0604020202020204" pitchFamily="34" charset="0"/>
              <a:cs typeface="Arial" panose="020B0604020202020204" pitchFamily="34" charset="0"/>
            </a:endParaRPr>
          </a:p>
          <a:p>
            <a:r>
              <a:rPr lang="fr-FR" dirty="0" smtClean="0">
                <a:solidFill>
                  <a:srgbClr val="FFFF00"/>
                </a:solidFill>
              </a:rPr>
              <a:t>OUI  S’IL S’AGIT DE « VRAIS HEURES » TOTALEMENT DEGAGEES. </a:t>
            </a:r>
          </a:p>
          <a:p>
            <a:r>
              <a:rPr lang="fr-FR" dirty="0" smtClean="0">
                <a:solidFill>
                  <a:srgbClr val="FFFF00"/>
                </a:solidFill>
              </a:rPr>
              <a:t>SUR LA BASE DU VOLONTARIAT UNIQUEMENT.</a:t>
            </a:r>
          </a:p>
          <a:p>
            <a:endParaRPr lang="fr-FR" dirty="0" smtClean="0"/>
          </a:p>
          <a:p>
            <a:endParaRPr lang="fr-FR" dirty="0" smtClean="0"/>
          </a:p>
          <a:p>
            <a:r>
              <a:rPr lang="fr-FR" dirty="0" smtClean="0"/>
              <a:t>			</a:t>
            </a:r>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2157082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240" y="404664"/>
            <a:ext cx="7543800" cy="5386536"/>
          </a:xfrm>
        </p:spPr>
        <p:txBody>
          <a:bodyPr/>
          <a:lstStyle/>
          <a:p>
            <a:r>
              <a:rPr lang="fr-FR" dirty="0" smtClean="0"/>
              <a:t/>
            </a:r>
            <a:br>
              <a:rPr lang="fr-FR" dirty="0" smtClean="0"/>
            </a:br>
            <a:r>
              <a:rPr lang="fr-FR" dirty="0"/>
              <a:t/>
            </a:r>
            <a:br>
              <a:rPr lang="fr-FR" dirty="0"/>
            </a:br>
            <a:endParaRPr lang="fr-FR" dirty="0"/>
          </a:p>
        </p:txBody>
      </p:sp>
      <p:sp>
        <p:nvSpPr>
          <p:cNvPr id="4" name="ZoneTexte 3"/>
          <p:cNvSpPr txBox="1"/>
          <p:nvPr/>
        </p:nvSpPr>
        <p:spPr>
          <a:xfrm>
            <a:off x="467544" y="1844824"/>
            <a:ext cx="8496944" cy="3139321"/>
          </a:xfrm>
          <a:prstGeom prst="rect">
            <a:avLst/>
          </a:prstGeom>
          <a:noFill/>
        </p:spPr>
        <p:txBody>
          <a:bodyPr wrap="square" rtlCol="0">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
        <p:nvSpPr>
          <p:cNvPr id="5" name="ZoneTexte 4"/>
          <p:cNvSpPr txBox="1"/>
          <p:nvPr/>
        </p:nvSpPr>
        <p:spPr>
          <a:xfrm>
            <a:off x="611560" y="332656"/>
            <a:ext cx="7704856" cy="6678751"/>
          </a:xfrm>
          <a:prstGeom prst="rect">
            <a:avLst/>
          </a:prstGeom>
          <a:noFill/>
        </p:spPr>
        <p:txBody>
          <a:bodyPr wrap="square" rtlCol="0">
            <a:spAutoFit/>
          </a:bodyPr>
          <a:lstStyle/>
          <a:p>
            <a:r>
              <a:rPr lang="fr-FR" dirty="0" smtClean="0">
                <a:solidFill>
                  <a:srgbClr val="FF0000"/>
                </a:solidFill>
                <a:latin typeface="Arial" panose="020B0604020202020204" pitchFamily="34" charset="0"/>
                <a:cs typeface="Arial" panose="020B0604020202020204" pitchFamily="34" charset="0"/>
              </a:rPr>
              <a:t>FAIRE L’INVENTAIRE DES COMPETENCES INTERNES </a:t>
            </a:r>
          </a:p>
          <a:p>
            <a:endParaRPr lang="fr-FR" sz="1400" dirty="0" smtClean="0">
              <a:solidFill>
                <a:srgbClr val="FF0000"/>
              </a:solidFill>
              <a:latin typeface="Arial" panose="020B0604020202020204" pitchFamily="34" charset="0"/>
              <a:cs typeface="Arial" panose="020B0604020202020204" pitchFamily="34" charset="0"/>
            </a:endParaRPr>
          </a:p>
          <a:p>
            <a:r>
              <a:rPr lang="fr-FR" dirty="0" smtClean="0">
                <a:solidFill>
                  <a:srgbClr val="D912DE"/>
                </a:solidFill>
                <a:latin typeface="Arial" panose="020B0604020202020204" pitchFamily="34" charset="0"/>
                <a:cs typeface="Arial" panose="020B0604020202020204" pitchFamily="34" charset="0"/>
              </a:rPr>
              <a:t>O</a:t>
            </a:r>
            <a:r>
              <a:rPr lang="fr-FR" dirty="0" smtClean="0">
                <a:latin typeface="Arial" panose="020B0604020202020204" pitchFamily="34" charset="0"/>
                <a:cs typeface="Arial" panose="020B0604020202020204" pitchFamily="34" charset="0"/>
              </a:rPr>
              <a:t> UN AGENT AVEC DIPLÔME D’ESTHETIQUE</a:t>
            </a:r>
          </a:p>
          <a:p>
            <a:endParaRPr lang="fr-FR" dirty="0" smtClean="0">
              <a:latin typeface="Arial" panose="020B0604020202020204" pitchFamily="34" charset="0"/>
              <a:cs typeface="Arial" panose="020B0604020202020204" pitchFamily="34" charset="0"/>
            </a:endParaRPr>
          </a:p>
          <a:p>
            <a:r>
              <a:rPr lang="fr-FR" dirty="0" smtClean="0">
                <a:solidFill>
                  <a:srgbClr val="D912DE"/>
                </a:solidFill>
                <a:latin typeface="Arial" panose="020B0604020202020204" pitchFamily="34" charset="0"/>
                <a:cs typeface="Arial" panose="020B0604020202020204" pitchFamily="34" charset="0"/>
              </a:rPr>
              <a:t>O</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UN AGENT AVEC DIPLÔME </a:t>
            </a:r>
            <a:r>
              <a:rPr lang="fr-FR" dirty="0" smtClean="0">
                <a:latin typeface="Arial" panose="020B0604020202020204" pitchFamily="34" charset="0"/>
                <a:cs typeface="Arial" panose="020B0604020202020204" pitchFamily="34" charset="0"/>
              </a:rPr>
              <a:t>DE COIFFURE</a:t>
            </a:r>
          </a:p>
          <a:p>
            <a:endParaRPr lang="fr-FR" dirty="0">
              <a:latin typeface="Arial" panose="020B0604020202020204" pitchFamily="34" charset="0"/>
              <a:cs typeface="Arial" panose="020B0604020202020204" pitchFamily="34" charset="0"/>
            </a:endParaRPr>
          </a:p>
          <a:p>
            <a:r>
              <a:rPr lang="fr-FR" dirty="0">
                <a:solidFill>
                  <a:srgbClr val="D912DE"/>
                </a:solidFill>
                <a:latin typeface="Arial" panose="020B0604020202020204" pitchFamily="34" charset="0"/>
                <a:cs typeface="Arial" panose="020B0604020202020204" pitchFamily="34" charset="0"/>
              </a:rPr>
              <a:t>O</a:t>
            </a:r>
            <a:r>
              <a:rPr lang="fr-FR" dirty="0">
                <a:latin typeface="Arial" panose="020B0604020202020204" pitchFamily="34" charset="0"/>
                <a:cs typeface="Arial" panose="020B0604020202020204" pitchFamily="34" charset="0"/>
              </a:rPr>
              <a:t> UN AGENT AVEC DIPLÔME </a:t>
            </a:r>
            <a:r>
              <a:rPr lang="fr-FR" dirty="0" smtClean="0">
                <a:latin typeface="Arial" panose="020B0604020202020204" pitchFamily="34" charset="0"/>
                <a:cs typeface="Arial" panose="020B0604020202020204" pitchFamily="34" charset="0"/>
              </a:rPr>
              <a:t>DE REFLEXOLOGIE</a:t>
            </a:r>
          </a:p>
          <a:p>
            <a:endParaRPr lang="fr-FR" dirty="0">
              <a:latin typeface="Arial" panose="020B0604020202020204" pitchFamily="34" charset="0"/>
              <a:cs typeface="Arial" panose="020B0604020202020204" pitchFamily="34" charset="0"/>
            </a:endParaRPr>
          </a:p>
          <a:p>
            <a:r>
              <a:rPr lang="fr-FR" dirty="0">
                <a:solidFill>
                  <a:srgbClr val="D912DE"/>
                </a:solidFill>
                <a:latin typeface="Arial" panose="020B0604020202020204" pitchFamily="34" charset="0"/>
                <a:cs typeface="Arial" panose="020B0604020202020204" pitchFamily="34" charset="0"/>
              </a:rPr>
              <a:t>O</a:t>
            </a:r>
            <a:r>
              <a:rPr lang="fr-FR" dirty="0">
                <a:latin typeface="Arial" panose="020B0604020202020204" pitchFamily="34" charset="0"/>
                <a:cs typeface="Arial" panose="020B0604020202020204" pitchFamily="34" charset="0"/>
              </a:rPr>
              <a:t> UN AGENT AVEC </a:t>
            </a:r>
            <a:r>
              <a:rPr lang="fr-FR" dirty="0" smtClean="0">
                <a:latin typeface="Arial" panose="020B0604020202020204" pitchFamily="34" charset="0"/>
                <a:cs typeface="Arial" panose="020B0604020202020204" pitchFamily="34" charset="0"/>
              </a:rPr>
              <a:t>DES COMPETENCES EN DESSIN</a:t>
            </a:r>
          </a:p>
          <a:p>
            <a:endParaRPr lang="fr-FR" dirty="0">
              <a:latin typeface="Arial" panose="020B0604020202020204" pitchFamily="34" charset="0"/>
              <a:cs typeface="Arial" panose="020B0604020202020204" pitchFamily="34" charset="0"/>
            </a:endParaRPr>
          </a:p>
          <a:p>
            <a:r>
              <a:rPr lang="fr-FR" dirty="0">
                <a:solidFill>
                  <a:srgbClr val="D912DE"/>
                </a:solidFill>
                <a:latin typeface="Arial" panose="020B0604020202020204" pitchFamily="34" charset="0"/>
                <a:cs typeface="Arial" panose="020B0604020202020204" pitchFamily="34" charset="0"/>
              </a:rPr>
              <a:t>O</a:t>
            </a:r>
            <a:r>
              <a:rPr lang="fr-FR" dirty="0">
                <a:latin typeface="Arial" panose="020B0604020202020204" pitchFamily="34" charset="0"/>
                <a:cs typeface="Arial" panose="020B0604020202020204" pitchFamily="34" charset="0"/>
              </a:rPr>
              <a:t> UN AGENT </a:t>
            </a:r>
            <a:r>
              <a:rPr lang="fr-FR" dirty="0" smtClean="0">
                <a:latin typeface="Arial" panose="020B0604020202020204" pitchFamily="34" charset="0"/>
                <a:cs typeface="Arial" panose="020B0604020202020204" pitchFamily="34" charset="0"/>
              </a:rPr>
              <a:t>QUI JOUE DE LA GUITARE ET UN QUI CHANTE</a:t>
            </a:r>
          </a:p>
          <a:p>
            <a:endParaRPr lang="fr-FR" dirty="0" smtClean="0">
              <a:latin typeface="Arial" panose="020B0604020202020204" pitchFamily="34" charset="0"/>
              <a:cs typeface="Arial" panose="020B0604020202020204" pitchFamily="34" charset="0"/>
            </a:endParaRPr>
          </a:p>
          <a:p>
            <a:r>
              <a:rPr lang="fr-FR" dirty="0">
                <a:solidFill>
                  <a:srgbClr val="D912DE"/>
                </a:solidFill>
                <a:latin typeface="Arial" panose="020B0604020202020204" pitchFamily="34" charset="0"/>
                <a:cs typeface="Arial" panose="020B0604020202020204" pitchFamily="34" charset="0"/>
              </a:rPr>
              <a:t>O</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DEUX AGENTS </a:t>
            </a:r>
            <a:r>
              <a:rPr lang="fr-FR" dirty="0">
                <a:latin typeface="Arial" panose="020B0604020202020204" pitchFamily="34" charset="0"/>
                <a:cs typeface="Arial" panose="020B0604020202020204" pitchFamily="34" charset="0"/>
              </a:rPr>
              <a:t>QUI </a:t>
            </a:r>
            <a:r>
              <a:rPr lang="fr-FR" dirty="0" smtClean="0">
                <a:latin typeface="Arial" panose="020B0604020202020204" pitchFamily="34" charset="0"/>
                <a:cs typeface="Arial" panose="020B0604020202020204" pitchFamily="34" charset="0"/>
              </a:rPr>
              <a:t>ONT SUIVI LA FORMATION HANDI’CHIEN POUR QUE L’ETABLISSEMENT OBTIENNE UN CHIEN D’ACCOMPAGNEMENT SOCIAL.</a:t>
            </a:r>
          </a:p>
          <a:p>
            <a:endParaRPr lang="fr-FR" dirty="0" smtClean="0">
              <a:latin typeface="Arial" panose="020B0604020202020204" pitchFamily="34" charset="0"/>
              <a:cs typeface="Arial" panose="020B0604020202020204" pitchFamily="34" charset="0"/>
            </a:endParaRPr>
          </a:p>
          <a:p>
            <a:r>
              <a:rPr lang="fr-FR" dirty="0" smtClean="0">
                <a:solidFill>
                  <a:srgbClr val="D912DE"/>
                </a:solidFill>
                <a:latin typeface="Arial" panose="020B0604020202020204" pitchFamily="34" charset="0"/>
                <a:cs typeface="Arial" panose="020B0604020202020204" pitchFamily="34" charset="0"/>
              </a:rPr>
              <a:t>CES ACTIVITES SONT COMPLETEES PAR CELLES DE L’ANIMATRICE QUI INTEGRE EGALEMENT LE PROGRAMME EN SE DETACHANT DU TEMPS LE MATIN EN PROPOSANT DEUX ACTIVITES :</a:t>
            </a:r>
            <a:endParaRPr lang="fr-FR" dirty="0">
              <a:solidFill>
                <a:srgbClr val="D912DE"/>
              </a:solidFill>
              <a:latin typeface="Arial" panose="020B0604020202020204" pitchFamily="34" charset="0"/>
              <a:cs typeface="Arial" panose="020B0604020202020204" pitchFamily="34" charset="0"/>
            </a:endParaRPr>
          </a:p>
          <a:p>
            <a:r>
              <a:rPr lang="fr-FR" dirty="0">
                <a:solidFill>
                  <a:srgbClr val="D912DE"/>
                </a:solidFill>
                <a:latin typeface="Arial" panose="020B0604020202020204" pitchFamily="34" charset="0"/>
                <a:cs typeface="Arial" panose="020B0604020202020204" pitchFamily="34" charset="0"/>
              </a:rPr>
              <a:t>O</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STIMULATION COGNITIVE (sous forme de jeux)</a:t>
            </a:r>
            <a:endParaRPr lang="fr-FR" dirty="0">
              <a:latin typeface="Arial" panose="020B0604020202020204" pitchFamily="34" charset="0"/>
              <a:cs typeface="Arial" panose="020B0604020202020204" pitchFamily="34" charset="0"/>
            </a:endParaRPr>
          </a:p>
          <a:p>
            <a:r>
              <a:rPr lang="fr-FR" dirty="0">
                <a:solidFill>
                  <a:srgbClr val="D912DE"/>
                </a:solidFill>
                <a:latin typeface="Arial" panose="020B0604020202020204" pitchFamily="34" charset="0"/>
                <a:cs typeface="Arial" panose="020B0604020202020204" pitchFamily="34" charset="0"/>
              </a:rPr>
              <a:t>O</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MOTRICITE FINE </a:t>
            </a:r>
            <a:endParaRPr lang="fr-FR" dirty="0">
              <a:latin typeface="Arial" panose="020B0604020202020204" pitchFamily="34" charset="0"/>
              <a:cs typeface="Arial" panose="020B0604020202020204" pitchFamily="34" charset="0"/>
            </a:endParaRPr>
          </a:p>
          <a:p>
            <a:r>
              <a:rPr lang="fr-FR">
                <a:solidFill>
                  <a:srgbClr val="D912DE"/>
                </a:solidFill>
                <a:latin typeface="Arial" panose="020B0604020202020204" pitchFamily="34" charset="0"/>
                <a:cs typeface="Arial" panose="020B0604020202020204" pitchFamily="34" charset="0"/>
              </a:rPr>
              <a:t>O</a:t>
            </a:r>
            <a:r>
              <a:rPr lang="fr-FR">
                <a:latin typeface="Arial" panose="020B0604020202020204" pitchFamily="34" charset="0"/>
                <a:cs typeface="Arial" panose="020B0604020202020204" pitchFamily="34" charset="0"/>
              </a:rPr>
              <a:t> </a:t>
            </a:r>
            <a:r>
              <a:rPr lang="fr-FR" smtClean="0">
                <a:latin typeface="Arial" panose="020B0604020202020204" pitchFamily="34" charset="0"/>
                <a:cs typeface="Arial" panose="020B0604020202020204" pitchFamily="34" charset="0"/>
              </a:rPr>
              <a:t>MUSIQUE/CHANT</a:t>
            </a:r>
            <a:endParaRPr lang="fr-FR" dirty="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742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ZoneTexte 3"/>
          <p:cNvSpPr txBox="1"/>
          <p:nvPr/>
        </p:nvSpPr>
        <p:spPr>
          <a:xfrm>
            <a:off x="344240" y="260648"/>
            <a:ext cx="8568952" cy="6186309"/>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Les animations individuelles :</a:t>
            </a:r>
          </a:p>
          <a:p>
            <a:endParaRPr lang="fr-FR" dirty="0" smtClean="0"/>
          </a:p>
          <a:p>
            <a:r>
              <a:rPr lang="fr-FR" u="sng" dirty="0" smtClean="0">
                <a:latin typeface="Arial" panose="020B0604020202020204" pitchFamily="34" charset="0"/>
                <a:cs typeface="Arial" panose="020B0604020202020204" pitchFamily="34" charset="0"/>
              </a:rPr>
              <a:t>Concernant les moyens humains</a:t>
            </a:r>
            <a:endParaRPr lang="fr-FR" u="sng"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→6 agents (2AS/1ASG/2ASH/)</a:t>
            </a:r>
          </a:p>
          <a:p>
            <a:r>
              <a:rPr lang="fr-FR" dirty="0" smtClean="0">
                <a:latin typeface="Arial" panose="020B0604020202020204" pitchFamily="34" charset="0"/>
                <a:cs typeface="Arial" panose="020B0604020202020204" pitchFamily="34" charset="0"/>
              </a:rPr>
              <a:t>→L’animatrice</a:t>
            </a:r>
          </a:p>
          <a:p>
            <a:endParaRPr lang="fr-FR" dirty="0" smtClean="0"/>
          </a:p>
          <a:p>
            <a:endParaRPr lang="fr-FR" dirty="0"/>
          </a:p>
          <a:p>
            <a:r>
              <a:rPr lang="fr-FR" u="sng" dirty="0">
                <a:latin typeface="Arial" panose="020B0604020202020204" pitchFamily="34" charset="0"/>
                <a:cs typeface="Arial" panose="020B0604020202020204" pitchFamily="34" charset="0"/>
              </a:rPr>
              <a:t>Concernant </a:t>
            </a:r>
            <a:r>
              <a:rPr lang="fr-FR" u="sng" dirty="0" smtClean="0">
                <a:latin typeface="Arial" panose="020B0604020202020204" pitchFamily="34" charset="0"/>
                <a:cs typeface="Arial" panose="020B0604020202020204" pitchFamily="34" charset="0"/>
              </a:rPr>
              <a:t>le volume d’heures</a:t>
            </a:r>
          </a:p>
          <a:p>
            <a:r>
              <a:rPr lang="fr-FR" dirty="0" smtClean="0">
                <a:latin typeface="Arial" panose="020B0604020202020204" pitchFamily="34" charset="0"/>
                <a:cs typeface="Arial" panose="020B0604020202020204" pitchFamily="34" charset="0"/>
              </a:rPr>
              <a:t>60 heures par mois. Soit 6 heures par mois par Résident = 1h1/2 par semaine soit deux activités.</a:t>
            </a:r>
          </a:p>
          <a:p>
            <a:endParaRPr lang="fr-FR" dirty="0" smtClean="0">
              <a:latin typeface="Arial" panose="020B0604020202020204" pitchFamily="34" charset="0"/>
              <a:cs typeface="Arial" panose="020B0604020202020204" pitchFamily="34" charset="0"/>
            </a:endParaRPr>
          </a:p>
          <a:p>
            <a:r>
              <a:rPr lang="fr-FR" u="sng" dirty="0" smtClean="0">
                <a:latin typeface="Arial" panose="020B0604020202020204" pitchFamily="34" charset="0"/>
                <a:cs typeface="Arial" panose="020B0604020202020204" pitchFamily="34" charset="0"/>
              </a:rPr>
              <a:t>Les différentes activités au choix : 11</a:t>
            </a:r>
          </a:p>
          <a:p>
            <a:endParaRPr lang="fr-FR" u="sng"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Divers = 7</a:t>
            </a:r>
          </a:p>
          <a:p>
            <a:r>
              <a:rPr lang="fr-FR" dirty="0" smtClean="0">
                <a:latin typeface="Arial" panose="020B0604020202020204" pitchFamily="34" charset="0"/>
                <a:cs typeface="Arial" panose="020B0604020202020204" pitchFamily="34" charset="0"/>
              </a:rPr>
              <a:t>Esthétique / Coiffure / Réflexologie / Musique et Chant / Stimulation cognitive / Motricité fine / Dessin </a:t>
            </a:r>
            <a:r>
              <a:rPr lang="fr-FR" dirty="0">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 art plastique.</a:t>
            </a:r>
          </a:p>
          <a:p>
            <a:endParaRPr lang="fr-FR" dirty="0" smtClean="0">
              <a:latin typeface="Arial" panose="020B0604020202020204" pitchFamily="34" charset="0"/>
              <a:cs typeface="Arial" panose="020B0604020202020204" pitchFamily="34" charset="0"/>
            </a:endParaRPr>
          </a:p>
          <a:p>
            <a:r>
              <a:rPr lang="fr-FR" dirty="0" err="1" smtClean="0">
                <a:latin typeface="Arial" panose="020B0604020202020204" pitchFamily="34" charset="0"/>
                <a:cs typeface="Arial" panose="020B0604020202020204" pitchFamily="34" charset="0"/>
              </a:rPr>
              <a:t>Hutha</a:t>
            </a:r>
            <a:r>
              <a:rPr lang="fr-FR" dirty="0" smtClean="0">
                <a:latin typeface="Arial" panose="020B0604020202020204" pitchFamily="34" charset="0"/>
                <a:cs typeface="Arial" panose="020B0604020202020204" pitchFamily="34" charset="0"/>
              </a:rPr>
              <a:t> (Chien d’accompagnement social)  = 4</a:t>
            </a:r>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Toilettage / Marche / Visite en chambre / Gym</a:t>
            </a:r>
          </a:p>
          <a:p>
            <a:endParaRPr lang="fr-FR" dirty="0">
              <a:latin typeface="Arial" panose="020B0604020202020204" pitchFamily="34" charset="0"/>
              <a:cs typeface="Arial" panose="020B0604020202020204" pitchFamily="34" charset="0"/>
            </a:endParaRPr>
          </a:p>
          <a:p>
            <a:r>
              <a:rPr lang="fr-FR" u="sng" dirty="0" smtClean="0">
                <a:latin typeface="Arial" panose="020B0604020202020204" pitchFamily="34" charset="0"/>
                <a:cs typeface="Arial" panose="020B0604020202020204" pitchFamily="34" charset="0"/>
              </a:rPr>
              <a:t>Le coût</a:t>
            </a:r>
          </a:p>
          <a:p>
            <a:r>
              <a:rPr lang="fr-FR" dirty="0" smtClean="0">
                <a:latin typeface="Arial" panose="020B0604020202020204" pitchFamily="34" charset="0"/>
                <a:cs typeface="Arial" panose="020B0604020202020204" pitchFamily="34" charset="0"/>
              </a:rPr>
              <a:t>10 000 € soit 1% du budget global de l’Etablissement.</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05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777240" y="5791200"/>
            <a:ext cx="7543800" cy="86072"/>
          </a:xfrm>
        </p:spPr>
        <p:txBody>
          <a:bodyPr>
            <a:normAutofit fontScale="90000"/>
          </a:bodyPr>
          <a:lstStyle/>
          <a:p>
            <a:endParaRPr lang="fr-FR" dirty="0"/>
          </a:p>
        </p:txBody>
      </p:sp>
      <p:sp>
        <p:nvSpPr>
          <p:cNvPr id="3" name="ZoneTexte 2"/>
          <p:cNvSpPr txBox="1"/>
          <p:nvPr/>
        </p:nvSpPr>
        <p:spPr>
          <a:xfrm>
            <a:off x="107504" y="260648"/>
            <a:ext cx="8784976" cy="7294305"/>
          </a:xfrm>
          <a:prstGeom prst="rect">
            <a:avLst/>
          </a:prstGeom>
          <a:noFill/>
        </p:spPr>
        <p:txBody>
          <a:bodyPr wrap="square" rtlCol="0">
            <a:spAutoFit/>
          </a:bodyPr>
          <a:lstStyle/>
          <a:p>
            <a:r>
              <a:rPr lang="fr-FR" dirty="0" smtClean="0">
                <a:solidFill>
                  <a:srgbClr val="FF0000"/>
                </a:solidFill>
                <a:latin typeface="Arial" panose="020B0604020202020204" pitchFamily="34" charset="0"/>
                <a:cs typeface="Arial" panose="020B0604020202020204" pitchFamily="34" charset="0"/>
              </a:rPr>
              <a:t>          PREPARER LA MISE EN ŒUVRE DE CE PROGRAMME  : 5 ETAPES</a:t>
            </a:r>
          </a:p>
          <a:p>
            <a:r>
              <a:rPr lang="fr-FR" u="sng" dirty="0" smtClean="0">
                <a:latin typeface="Arial" panose="020B0604020202020204" pitchFamily="34" charset="0"/>
                <a:cs typeface="Arial" panose="020B0604020202020204" pitchFamily="34" charset="0"/>
              </a:rPr>
              <a:t>ETAPE 1</a:t>
            </a:r>
            <a:endParaRPr lang="fr-FR" u="sng"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UNE FOIS LA  LISTE DES AGENTS VOLONTAIRES ARRETEE, CHACUN  A FORMALISE UNE FICHE TECHNIQUE POUR DEFINIR  L’ACTIVITE PROPOSEE (objectifs visés, déroulement de l’activité, moyens nécessaires). </a:t>
            </a:r>
          </a:p>
          <a:p>
            <a:endParaRPr lang="fr-FR" dirty="0" smtClean="0">
              <a:solidFill>
                <a:srgbClr val="D912DE"/>
              </a:solidFill>
              <a:latin typeface="Arial" panose="020B0604020202020204" pitchFamily="34" charset="0"/>
              <a:cs typeface="Arial" panose="020B0604020202020204" pitchFamily="34" charset="0"/>
            </a:endParaRPr>
          </a:p>
          <a:p>
            <a:r>
              <a:rPr lang="fr-FR" u="sng" dirty="0" smtClean="0">
                <a:latin typeface="Arial" panose="020B0604020202020204" pitchFamily="34" charset="0"/>
                <a:cs typeface="Arial" panose="020B0604020202020204" pitchFamily="34" charset="0"/>
              </a:rPr>
              <a:t>ETAPE 2</a:t>
            </a:r>
          </a:p>
          <a:p>
            <a:r>
              <a:rPr lang="fr-FR" dirty="0" smtClean="0">
                <a:latin typeface="Arial" panose="020B0604020202020204" pitchFamily="34" charset="0"/>
                <a:cs typeface="Arial" panose="020B0604020202020204" pitchFamily="34" charset="0"/>
              </a:rPr>
              <a:t>IDENTIFIER LES RESIDENTS QUI VONT BENEFICIER DE CE PROGRAMME (maximum 10).</a:t>
            </a:r>
          </a:p>
          <a:p>
            <a:endParaRPr lang="fr-FR" dirty="0" smtClean="0">
              <a:latin typeface="Arial" panose="020B0604020202020204" pitchFamily="34" charset="0"/>
              <a:cs typeface="Arial" panose="020B0604020202020204" pitchFamily="34" charset="0"/>
            </a:endParaRPr>
          </a:p>
          <a:p>
            <a:r>
              <a:rPr lang="fr-FR" u="sng" dirty="0" smtClean="0">
                <a:latin typeface="Arial" panose="020B0604020202020204" pitchFamily="34" charset="0"/>
                <a:cs typeface="Arial" panose="020B0604020202020204" pitchFamily="34" charset="0"/>
              </a:rPr>
              <a:t>ETAPE 3</a:t>
            </a:r>
          </a:p>
          <a:p>
            <a:r>
              <a:rPr lang="fr-FR" dirty="0" smtClean="0">
                <a:latin typeface="Arial" panose="020B0604020202020204" pitchFamily="34" charset="0"/>
                <a:cs typeface="Arial" panose="020B0604020202020204" pitchFamily="34" charset="0"/>
              </a:rPr>
              <a:t>INSERER DANS LES PLANNINGS DES AGENTS LES TEMPS D’ANIMATION.</a:t>
            </a:r>
          </a:p>
          <a:p>
            <a:endParaRPr lang="fr-FR" dirty="0" smtClean="0">
              <a:latin typeface="Arial" panose="020B0604020202020204" pitchFamily="34" charset="0"/>
              <a:cs typeface="Arial" panose="020B0604020202020204" pitchFamily="34" charset="0"/>
            </a:endParaRPr>
          </a:p>
          <a:p>
            <a:r>
              <a:rPr lang="fr-FR" u="sng" dirty="0" smtClean="0">
                <a:latin typeface="Arial" panose="020B0604020202020204" pitchFamily="34" charset="0"/>
                <a:cs typeface="Arial" panose="020B0604020202020204" pitchFamily="34" charset="0"/>
              </a:rPr>
              <a:t>ETAPE 4</a:t>
            </a:r>
          </a:p>
          <a:p>
            <a:r>
              <a:rPr lang="fr-FR" dirty="0" smtClean="0">
                <a:latin typeface="Arial" panose="020B0604020202020204" pitchFamily="34" charset="0"/>
                <a:cs typeface="Arial" panose="020B0604020202020204" pitchFamily="34" charset="0"/>
              </a:rPr>
              <a:t>PROPOSER SUR 4 SEMAINES A CHAQUE RESIDENT UN PROGRAMME COMPOSE DE DEUX ANIMATIONS INDIVIDUELLES PAR SEMAINE SI POSSIBLE.</a:t>
            </a:r>
          </a:p>
          <a:p>
            <a:endParaRPr lang="fr-FR" dirty="0" smtClean="0">
              <a:latin typeface="Arial" panose="020B0604020202020204" pitchFamily="34" charset="0"/>
              <a:cs typeface="Arial" panose="020B0604020202020204" pitchFamily="34" charset="0"/>
            </a:endParaRPr>
          </a:p>
          <a:p>
            <a:r>
              <a:rPr lang="fr-FR" u="sng" dirty="0" smtClean="0">
                <a:latin typeface="Arial" panose="020B0604020202020204" pitchFamily="34" charset="0"/>
                <a:cs typeface="Arial" panose="020B0604020202020204" pitchFamily="34" charset="0"/>
              </a:rPr>
              <a:t>ETAPE 5</a:t>
            </a:r>
          </a:p>
          <a:p>
            <a:r>
              <a:rPr lang="fr-FR" dirty="0" smtClean="0">
                <a:latin typeface="Arial" panose="020B0604020202020204" pitchFamily="34" charset="0"/>
                <a:cs typeface="Arial" panose="020B0604020202020204" pitchFamily="34" charset="0"/>
              </a:rPr>
              <a:t>DEFINIR LES SEQUENCES DANS L’ANNEE  : 3 CYCLES DE 4 SEMAINES</a:t>
            </a:r>
          </a:p>
          <a:p>
            <a:r>
              <a:rPr lang="fr-FR" dirty="0" smtClean="0">
                <a:latin typeface="Arial" panose="020B0604020202020204" pitchFamily="34" charset="0"/>
                <a:cs typeface="Arial" panose="020B0604020202020204" pitchFamily="34" charset="0"/>
              </a:rPr>
              <a:t>→JANVIER A MARS</a:t>
            </a:r>
          </a:p>
          <a:p>
            <a:r>
              <a:rPr lang="fr-FR" dirty="0" smtClean="0">
                <a:latin typeface="Arial" panose="020B0604020202020204" pitchFamily="34" charset="0"/>
                <a:cs typeface="Arial" panose="020B0604020202020204" pitchFamily="34" charset="0"/>
              </a:rPr>
              <a:t>→AVRIL A JUIN</a:t>
            </a:r>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→OCTOBRE A DECEMBRE</a:t>
            </a:r>
            <a:endParaRPr lang="fr-FR" dirty="0">
              <a:latin typeface="Arial" panose="020B0604020202020204" pitchFamily="34" charset="0"/>
              <a:cs typeface="Arial" panose="020B0604020202020204" pitchFamily="34" charset="0"/>
            </a:endParaRPr>
          </a:p>
          <a:p>
            <a:endParaRPr lang="fr-FR" dirty="0" smtClean="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925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240" y="1196752"/>
            <a:ext cx="7543800" cy="4594448"/>
          </a:xfrm>
        </p:spPr>
        <p:txBody>
          <a:bodyPr/>
          <a:lstStyle/>
          <a:p>
            <a:r>
              <a:rPr lang="fr-FR" sz="2800" dirty="0">
                <a:solidFill>
                  <a:srgbClr val="FF0000"/>
                </a:solidFill>
                <a:latin typeface="Arial" panose="020B0604020202020204" pitchFamily="34" charset="0"/>
                <a:cs typeface="Arial" panose="020B0604020202020204" pitchFamily="34" charset="0"/>
              </a:rPr>
              <a:t>LA CONNAISSANCE DES RESIDENTS EST INDISPENSABLE POUR PROPOSER UN PROGRAMME D’ACTIVITES INDIVIDUELLES. </a:t>
            </a:r>
            <a:br>
              <a:rPr lang="fr-FR" sz="2800" dirty="0">
                <a:solidFill>
                  <a:srgbClr val="FF0000"/>
                </a:solidFill>
                <a:latin typeface="Arial" panose="020B0604020202020204" pitchFamily="34" charset="0"/>
                <a:cs typeface="Arial" panose="020B0604020202020204" pitchFamily="34" charset="0"/>
              </a:rPr>
            </a:br>
            <a:r>
              <a:rPr lang="fr-FR" sz="2800" dirty="0">
                <a:solidFill>
                  <a:srgbClr val="FF0000"/>
                </a:solidFill>
                <a:latin typeface="Arial" panose="020B0604020202020204" pitchFamily="34" charset="0"/>
                <a:cs typeface="Arial" panose="020B0604020202020204" pitchFamily="34" charset="0"/>
              </a:rPr>
              <a:t>TOUS LES RESIDENTS QUI ENTRENT DANS LE PROGRAMME ONT </a:t>
            </a:r>
            <a:r>
              <a:rPr lang="fr-FR" sz="2800" dirty="0" smtClean="0">
                <a:solidFill>
                  <a:srgbClr val="FF0000"/>
                </a:solidFill>
                <a:latin typeface="Arial" panose="020B0604020202020204" pitchFamily="34" charset="0"/>
                <a:cs typeface="Arial" panose="020B0604020202020204" pitchFamily="34" charset="0"/>
              </a:rPr>
              <a:t>DÉJÀ UN </a:t>
            </a:r>
            <a:r>
              <a:rPr lang="fr-FR" sz="2800" dirty="0">
                <a:solidFill>
                  <a:srgbClr val="FF0000"/>
                </a:solidFill>
                <a:latin typeface="Arial" panose="020B0604020202020204" pitchFamily="34" charset="0"/>
                <a:cs typeface="Arial" panose="020B0604020202020204" pitchFamily="34" charset="0"/>
              </a:rPr>
              <a:t>PROJET D’ACCOMPAGNEMENT PERSONNALISE  ET SONT PRESENTS DEPUIS PLUSIEURS MOIS.</a:t>
            </a:r>
            <a:br>
              <a:rPr lang="fr-FR" sz="2800" dirty="0">
                <a:solidFill>
                  <a:srgbClr val="FF0000"/>
                </a:solidFill>
                <a:latin typeface="Arial" panose="020B0604020202020204" pitchFamily="34" charset="0"/>
                <a:cs typeface="Arial" panose="020B0604020202020204" pitchFamily="34" charset="0"/>
              </a:rPr>
            </a:br>
            <a:endParaRPr lang="fr-FR" sz="2800" dirty="0">
              <a:solidFill>
                <a:srgbClr val="FF0000"/>
              </a:solidFill>
            </a:endParaRPr>
          </a:p>
        </p:txBody>
      </p:sp>
    </p:spTree>
    <p:extLst>
      <p:ext uri="{BB962C8B-B14F-4D97-AF65-F5344CB8AC3E}">
        <p14:creationId xmlns:p14="http://schemas.microsoft.com/office/powerpoint/2010/main" val="4226266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240" y="476672"/>
            <a:ext cx="7543800" cy="5314528"/>
          </a:xfrm>
        </p:spPr>
        <p:txBody>
          <a:bodyPr/>
          <a:lstStyle/>
          <a:p>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smtClean="0">
                <a:solidFill>
                  <a:srgbClr val="FF0000"/>
                </a:solidFill>
                <a:latin typeface="Arial" panose="020B0604020202020204" pitchFamily="34" charset="0"/>
                <a:cs typeface="Arial" panose="020B0604020202020204" pitchFamily="34" charset="0"/>
              </a:rPr>
              <a:t>LA MISE EN ŒUVRE DU PROGRAMME</a:t>
            </a: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→CHAQUE ANIMATEUR VA A LA RENCONTRE DU RESIDENT ET LUI PROPOSE DE FAIRE TELLE OU TELLE CHOSE. LE MAITRE MOT RESTE L’ADAPTATION AU BESOIN DU MOMENT.</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APRES CHAQUE ANIMATION UN PETIT COMPTE RENDU EST INSCRIT DANS LE LOGICIEL DE SOINS.</a:t>
            </a: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→UN BILAN EST EFFECTUE A L’ISSUE DE CHAQUE SEQUENCE DE 3 MOIS. IL PERMET :</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DE JUGER DE LA PERTINENCE DE CHAQUE ANIMATION ET D’ADAPTER LE PROGRAMME EN CONSEQUENCE.</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DE SORTIR DU DISPOSITIF LES RESIDENTS QUI NE SEMBLENT PAS/PLUS  APPRECIER LA DEMARCHE.</a:t>
            </a:r>
            <a:br>
              <a:rPr lang="fr-FR" sz="1800"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DE REMPLACER LES PERSONNES DECEDEES EN IDENTIFIANT DE NOUVEAUX ENTRANTS ET D’ETABLIR LEUR PROGRAMME.</a:t>
            </a:r>
            <a:br>
              <a:rPr lang="fr-FR" sz="1800" dirty="0" smtClean="0">
                <a:latin typeface="Arial" panose="020B0604020202020204" pitchFamily="34" charset="0"/>
                <a:cs typeface="Arial" panose="020B0604020202020204" pitchFamily="34" charset="0"/>
              </a:rPr>
            </a:b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141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404664"/>
            <a:ext cx="8352928" cy="6740307"/>
          </a:xfrm>
          <a:prstGeom prst="rect">
            <a:avLst/>
          </a:prstGeom>
          <a:noFill/>
        </p:spPr>
        <p:txBody>
          <a:bodyPr wrap="square" rtlCol="0">
            <a:spAutoFit/>
          </a:bodyPr>
          <a:lstStyle/>
          <a:p>
            <a:pPr algn="ctr"/>
            <a:r>
              <a:rPr lang="fr-FR" sz="2400" dirty="0" smtClean="0">
                <a:solidFill>
                  <a:schemeClr val="tx2">
                    <a:lumMod val="90000"/>
                  </a:schemeClr>
                </a:solidFill>
                <a:latin typeface="Arial" panose="020B0604020202020204" pitchFamily="34" charset="0"/>
                <a:cs typeface="Arial" panose="020B0604020202020204" pitchFamily="34" charset="0"/>
              </a:rPr>
              <a:t>LA MAISON DES AIRES ?</a:t>
            </a:r>
          </a:p>
          <a:p>
            <a:r>
              <a:rPr lang="fr-FR" sz="240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A L’ORIGINE UN </a:t>
            </a:r>
            <a:r>
              <a:rPr lang="fr-FR" sz="240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E.H.P.A.D. PUBLIC AUTONOME QUI EN 2010 EST DEVENU PUBLIC TERRITORIAL GERE PAR LE CCAS DE CHANAC,  MAIS DANS LEQUEL  LES AGENTS ONT GARDE LE STATUT D’HOSPITALIERS. </a:t>
            </a:r>
          </a:p>
          <a:p>
            <a:r>
              <a:rPr lang="fr-FR" sz="240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32 LITS / HABILITATION TOTALE  A L’AIDE SOCIALE.</a:t>
            </a:r>
          </a:p>
          <a:p>
            <a:r>
              <a:rPr lang="fr-FR" sz="2400" dirty="0" smtClean="0">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 PAS D’ACCUEIL DE JOUR, NI D’ACCUEIL TEMPORAIRE, NI D’UNITE SPECIALISEE.</a:t>
            </a:r>
          </a:p>
          <a:p>
            <a:r>
              <a:rPr lang="fr-FR" sz="240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ACCUEILLE PRIORITAIREMENT LES PERSONNES DU CANTON ET DE LOZERE (2/3), MAIS RECOIT EGALEMENT DES PERSONNES AGEES D’AUTRES DEPARTEMENTS (1/3, 8 départements).</a:t>
            </a:r>
          </a:p>
          <a:p>
            <a:r>
              <a:rPr lang="fr-FR" sz="240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GMP : 676,67</a:t>
            </a:r>
          </a:p>
          <a:p>
            <a:r>
              <a:rPr lang="fr-FR" sz="2400"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a:t>
            </a:r>
            <a:r>
              <a:rPr lang="fr-FR" dirty="0" smtClean="0">
                <a:latin typeface="Arial" panose="020B0604020202020204" pitchFamily="34" charset="0"/>
                <a:cs typeface="Arial" panose="020B0604020202020204" pitchFamily="34" charset="0"/>
              </a:rPr>
              <a:t>MP : 211</a:t>
            </a:r>
          </a:p>
          <a:p>
            <a:r>
              <a:rPr lang="fr-FR" sz="2400"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RATIO D’ENCADREMENT  GLOBAL : 0,67  ET SOINS : 0,34.</a:t>
            </a:r>
          </a:p>
          <a:p>
            <a:r>
              <a:rPr lang="fr-FR" sz="2400"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PRIX DE JOURNEE : hébergement = 54, 30 €</a:t>
            </a:r>
          </a:p>
          <a:p>
            <a:r>
              <a:rPr lang="fr-FR" dirty="0" smtClean="0">
                <a:latin typeface="Arial" panose="020B0604020202020204" pitchFamily="34" charset="0"/>
                <a:cs typeface="Arial" panose="020B0604020202020204" pitchFamily="34" charset="0"/>
              </a:rPr>
              <a:t>GIR 5/6 = 6, 23 €		GIR 3/4 = 14, 68 €	GIR 1/2 = 23, 13 €</a:t>
            </a:r>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Un mois 30 jours = 1 815, 90 €.</a:t>
            </a:r>
          </a:p>
          <a:p>
            <a:r>
              <a:rPr lang="fr-FR" sz="240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TAUX D’OCCUPATION DE 98%.</a:t>
            </a:r>
            <a:endParaRPr lang="fr-FR" sz="2400" dirty="0">
              <a:latin typeface="Arial" panose="020B0604020202020204" pitchFamily="34" charset="0"/>
              <a:cs typeface="Arial" panose="020B0604020202020204" pitchFamily="34" charset="0"/>
            </a:endParaRPr>
          </a:p>
          <a:p>
            <a:r>
              <a:rPr lang="fr-FR" sz="2400"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UNE ANIMATRICE A 80% TITULAIRE DU BPJEPS « animation sociale ».</a:t>
            </a:r>
            <a:endParaRPr lang="fr-FR" dirty="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060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76672"/>
            <a:ext cx="8069520" cy="5904656"/>
          </a:xfrm>
        </p:spPr>
        <p:txBody>
          <a:bodyPr/>
          <a:lstStyle/>
          <a:p>
            <a:r>
              <a:rPr lang="fr-FR" sz="3600" dirty="0" smtClean="0">
                <a:solidFill>
                  <a:srgbClr val="FF0000"/>
                </a:solidFill>
              </a:rPr>
              <a:t>TEMOIGNAGES :</a:t>
            </a:r>
            <a:r>
              <a:rPr lang="fr-FR" sz="3600" dirty="0" smtClean="0"/>
              <a:t/>
            </a:r>
            <a:br>
              <a:rPr lang="fr-FR" sz="3600" dirty="0" smtClean="0"/>
            </a:br>
            <a:r>
              <a:rPr lang="fr-FR" sz="3200" dirty="0" smtClean="0"/>
              <a:t>- </a:t>
            </a:r>
            <a:r>
              <a:rPr lang="fr-FR" sz="3200" u="sng" dirty="0" smtClean="0"/>
              <a:t>Valérie ASG </a:t>
            </a:r>
            <a:r>
              <a:rPr lang="fr-FR" sz="3200" dirty="0" smtClean="0"/>
              <a:t/>
            </a:r>
            <a:br>
              <a:rPr lang="fr-FR" sz="3200" dirty="0" smtClean="0"/>
            </a:br>
            <a:r>
              <a:rPr lang="fr-FR" sz="3200" dirty="0" smtClean="0"/>
              <a:t>chien d’accompagnement social- formation ASG ANFH              </a:t>
            </a:r>
            <a:r>
              <a:rPr lang="fr-FR" sz="3200" dirty="0"/>
              <a:t/>
            </a:r>
            <a:br>
              <a:rPr lang="fr-FR" sz="3200" dirty="0"/>
            </a:br>
            <a:r>
              <a:rPr lang="fr-FR" sz="3200" dirty="0" smtClean="0"/>
              <a:t>- </a:t>
            </a:r>
            <a:r>
              <a:rPr lang="fr-FR" sz="3200" u="sng" dirty="0" smtClean="0"/>
              <a:t>Martine ASH</a:t>
            </a:r>
            <a:r>
              <a:rPr lang="fr-FR" sz="3200" dirty="0" smtClean="0"/>
              <a:t/>
            </a:r>
            <a:br>
              <a:rPr lang="fr-FR" sz="3200" dirty="0" smtClean="0"/>
            </a:br>
            <a:r>
              <a:rPr lang="fr-FR" sz="3200" dirty="0" smtClean="0"/>
              <a:t> sophrologue</a:t>
            </a:r>
            <a:br>
              <a:rPr lang="fr-FR" sz="3200" dirty="0" smtClean="0"/>
            </a:br>
            <a:r>
              <a:rPr lang="fr-FR" sz="3200" dirty="0" smtClean="0"/>
              <a:t>- </a:t>
            </a:r>
            <a:r>
              <a:rPr lang="fr-FR" sz="3200" u="sng" dirty="0" smtClean="0"/>
              <a:t>Marie-Christine ASH</a:t>
            </a:r>
            <a:r>
              <a:rPr lang="fr-FR" sz="3200" dirty="0"/>
              <a:t/>
            </a:r>
            <a:br>
              <a:rPr lang="fr-FR" sz="3200" dirty="0"/>
            </a:br>
            <a:r>
              <a:rPr lang="fr-FR" sz="3200" dirty="0" smtClean="0"/>
              <a:t>coiffeuse / en charge de l’esthétique</a:t>
            </a:r>
            <a:br>
              <a:rPr lang="fr-FR" sz="3200" dirty="0" smtClean="0"/>
            </a:br>
            <a:r>
              <a:rPr lang="fr-FR" sz="3200" dirty="0" smtClean="0"/>
              <a:t>- </a:t>
            </a:r>
            <a:r>
              <a:rPr lang="fr-FR" sz="3200" u="sng" dirty="0" smtClean="0"/>
              <a:t>Gérard AS : témoignage écrit</a:t>
            </a:r>
            <a:br>
              <a:rPr lang="fr-FR" sz="3200" u="sng" dirty="0" smtClean="0"/>
            </a:br>
            <a:r>
              <a:rPr lang="fr-FR" sz="3200" dirty="0" smtClean="0"/>
              <a:t>Réflexologue – CFP ANFH</a:t>
            </a:r>
            <a:br>
              <a:rPr lang="fr-FR" sz="3200" dirty="0" smtClean="0"/>
            </a:br>
            <a:r>
              <a:rPr lang="fr-FR" sz="3200" dirty="0" smtClean="0"/>
              <a:t>- </a:t>
            </a:r>
            <a:r>
              <a:rPr lang="fr-FR" sz="3200" u="sng" dirty="0" smtClean="0"/>
              <a:t>Maryline IDEC</a:t>
            </a:r>
            <a:br>
              <a:rPr lang="fr-FR" sz="3200" u="sng" dirty="0" smtClean="0"/>
            </a:br>
            <a:r>
              <a:rPr lang="fr-FR" sz="3200" dirty="0" smtClean="0"/>
              <a:t>Coordonne le dispositif</a:t>
            </a:r>
            <a:endParaRPr lang="fr-FR" sz="3200" dirty="0"/>
          </a:p>
        </p:txBody>
      </p:sp>
    </p:spTree>
    <p:extLst>
      <p:ext uri="{BB962C8B-B14F-4D97-AF65-F5344CB8AC3E}">
        <p14:creationId xmlns:p14="http://schemas.microsoft.com/office/powerpoint/2010/main" val="564935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F:\animations valérie + école 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906"/>
            <a:ext cx="9144000" cy="607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46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Anniversaire Mme Nouet 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906"/>
            <a:ext cx="9144000" cy="607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98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photos résidents 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906"/>
            <a:ext cx="9144000" cy="607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240" y="404664"/>
            <a:ext cx="7543800" cy="6120680"/>
          </a:xfrm>
        </p:spPr>
        <p:txBody>
          <a:bodyPr/>
          <a:lstStyle/>
          <a:p>
            <a:pPr algn="ctr"/>
            <a:r>
              <a:rPr lang="fr-FR" sz="1800" dirty="0" smtClean="0">
                <a:solidFill>
                  <a:srgbClr val="FF0000"/>
                </a:solidFill>
              </a:rPr>
              <a:t>BILAN DE CE PROGRAMME D’ANIMATIONS INDIVIDUELLES  A L’ISSUE D’UNE ANNEE DE FONCTIONNEMENT.</a:t>
            </a:r>
            <a:br>
              <a:rPr lang="fr-FR" sz="1800" dirty="0" smtClean="0">
                <a:solidFill>
                  <a:srgbClr val="FF0000"/>
                </a:solidFill>
              </a:rPr>
            </a:br>
            <a:r>
              <a:rPr lang="fr-FR" sz="1800" dirty="0">
                <a:solidFill>
                  <a:srgbClr val="FF0000"/>
                </a:solidFill>
              </a:rPr>
              <a:t/>
            </a:r>
            <a:br>
              <a:rPr lang="fr-FR" sz="1800" dirty="0">
                <a:solidFill>
                  <a:srgbClr val="FF0000"/>
                </a:solidFill>
              </a:rPr>
            </a:br>
            <a:r>
              <a:rPr lang="fr-FR" sz="1800" dirty="0" smtClean="0">
                <a:solidFill>
                  <a:srgbClr val="FF0000"/>
                </a:solidFill>
              </a:rPr>
              <a:t/>
            </a:r>
            <a:br>
              <a:rPr lang="fr-FR" sz="1800" dirty="0" smtClean="0">
                <a:solidFill>
                  <a:srgbClr val="FF0000"/>
                </a:solidFill>
              </a:rPr>
            </a:br>
            <a:r>
              <a:rPr lang="fr-FR" sz="1800" dirty="0">
                <a:solidFill>
                  <a:srgbClr val="FF0000"/>
                </a:solidFill>
              </a:rPr>
              <a:t/>
            </a:r>
            <a:br>
              <a:rPr lang="fr-FR" sz="1800" dirty="0">
                <a:solidFill>
                  <a:srgbClr val="FF0000"/>
                </a:solidFill>
              </a:rPr>
            </a:br>
            <a:r>
              <a:rPr lang="fr-FR" sz="1800" dirty="0" smtClean="0">
                <a:solidFill>
                  <a:srgbClr val="FF0000"/>
                </a:solidFill>
              </a:rPr>
              <a:t/>
            </a:r>
            <a:br>
              <a:rPr lang="fr-FR" sz="1800" dirty="0" smtClean="0">
                <a:solidFill>
                  <a:srgbClr val="FF0000"/>
                </a:solidFill>
              </a:rPr>
            </a:br>
            <a:r>
              <a:rPr lang="fr-FR" sz="1800" dirty="0">
                <a:solidFill>
                  <a:srgbClr val="FF0000"/>
                </a:solidFill>
              </a:rPr>
              <a:t/>
            </a:r>
            <a:br>
              <a:rPr lang="fr-FR" sz="1800" dirty="0">
                <a:solidFill>
                  <a:srgbClr val="FF0000"/>
                </a:solidFill>
              </a:rPr>
            </a:br>
            <a:r>
              <a:rPr lang="fr-FR" sz="1800" dirty="0" smtClean="0">
                <a:solidFill>
                  <a:srgbClr val="FF0000"/>
                </a:solidFill>
              </a:rPr>
              <a:t/>
            </a:r>
            <a:br>
              <a:rPr lang="fr-FR" sz="1800" dirty="0" smtClean="0">
                <a:solidFill>
                  <a:srgbClr val="FF0000"/>
                </a:solidFill>
              </a:rPr>
            </a:br>
            <a:r>
              <a:rPr lang="fr-FR" sz="1800" dirty="0">
                <a:solidFill>
                  <a:srgbClr val="FF0000"/>
                </a:solidFill>
              </a:rPr>
              <a:t/>
            </a:r>
            <a:br>
              <a:rPr lang="fr-FR" sz="1800" dirty="0">
                <a:solidFill>
                  <a:srgbClr val="FF0000"/>
                </a:solidFill>
              </a:rPr>
            </a:br>
            <a:r>
              <a:rPr lang="fr-FR" sz="1800" dirty="0" smtClean="0">
                <a:solidFill>
                  <a:srgbClr val="FF0000"/>
                </a:solidFill>
              </a:rPr>
              <a:t/>
            </a:r>
            <a:br>
              <a:rPr lang="fr-FR" sz="1800" dirty="0" smtClean="0">
                <a:solidFill>
                  <a:srgbClr val="FF0000"/>
                </a:solidFill>
              </a:rPr>
            </a:br>
            <a:r>
              <a:rPr lang="fr-FR" sz="1800" dirty="0">
                <a:solidFill>
                  <a:srgbClr val="FF0000"/>
                </a:solidFill>
              </a:rPr>
              <a:t/>
            </a:r>
            <a:br>
              <a:rPr lang="fr-FR" sz="1800" dirty="0">
                <a:solidFill>
                  <a:srgbClr val="FF0000"/>
                </a:solidFill>
              </a:rPr>
            </a:br>
            <a:r>
              <a:rPr lang="fr-FR" sz="1800" dirty="0" smtClean="0">
                <a:solidFill>
                  <a:srgbClr val="FF0000"/>
                </a:solidFill>
              </a:rPr>
              <a:t/>
            </a:r>
            <a:br>
              <a:rPr lang="fr-FR" sz="1800" dirty="0" smtClean="0">
                <a:solidFill>
                  <a:srgbClr val="FF0000"/>
                </a:solidFill>
              </a:rPr>
            </a:br>
            <a:r>
              <a:rPr lang="fr-FR" sz="1800" dirty="0">
                <a:solidFill>
                  <a:srgbClr val="FF0000"/>
                </a:solidFill>
              </a:rPr>
              <a:t/>
            </a:r>
            <a:br>
              <a:rPr lang="fr-FR" sz="1800" dirty="0">
                <a:solidFill>
                  <a:srgbClr val="FF0000"/>
                </a:solidFill>
              </a:rPr>
            </a:br>
            <a:r>
              <a:rPr lang="fr-FR" sz="1800" dirty="0" smtClean="0">
                <a:solidFill>
                  <a:srgbClr val="FF0000"/>
                </a:solidFill>
              </a:rPr>
              <a:t/>
            </a:r>
            <a:br>
              <a:rPr lang="fr-FR" sz="1800" dirty="0" smtClean="0">
                <a:solidFill>
                  <a:srgbClr val="FF0000"/>
                </a:solidFill>
              </a:rPr>
            </a:br>
            <a:r>
              <a:rPr lang="fr-FR" sz="1800" dirty="0">
                <a:solidFill>
                  <a:srgbClr val="FF0000"/>
                </a:solidFill>
              </a:rPr>
              <a:t/>
            </a:r>
            <a:br>
              <a:rPr lang="fr-FR" sz="1800" dirty="0">
                <a:solidFill>
                  <a:srgbClr val="FF0000"/>
                </a:solidFill>
              </a:rPr>
            </a:br>
            <a:r>
              <a:rPr lang="fr-FR" sz="1800" dirty="0" smtClean="0">
                <a:solidFill>
                  <a:srgbClr val="FF0000"/>
                </a:solidFill>
              </a:rPr>
              <a:t/>
            </a:r>
            <a:br>
              <a:rPr lang="fr-FR" sz="1800" dirty="0" smtClean="0">
                <a:solidFill>
                  <a:srgbClr val="FF0000"/>
                </a:solidFill>
              </a:rPr>
            </a:br>
            <a:r>
              <a:rPr lang="fr-FR" sz="1800" dirty="0">
                <a:solidFill>
                  <a:srgbClr val="FF0000"/>
                </a:solidFill>
              </a:rPr>
              <a:t/>
            </a:r>
            <a:br>
              <a:rPr lang="fr-FR" sz="1800" dirty="0">
                <a:solidFill>
                  <a:srgbClr val="FF0000"/>
                </a:solidFill>
              </a:rPr>
            </a:br>
            <a:r>
              <a:rPr lang="fr-FR" sz="1800" dirty="0" smtClean="0">
                <a:solidFill>
                  <a:srgbClr val="FF0000"/>
                </a:solidFill>
              </a:rPr>
              <a:t/>
            </a:r>
            <a:br>
              <a:rPr lang="fr-FR" sz="1800" dirty="0" smtClean="0">
                <a:solidFill>
                  <a:srgbClr val="FF0000"/>
                </a:solidFill>
              </a:rPr>
            </a:br>
            <a:r>
              <a:rPr lang="fr-FR" sz="1800" dirty="0">
                <a:solidFill>
                  <a:srgbClr val="FF0000"/>
                </a:solidFill>
              </a:rPr>
              <a:t/>
            </a:r>
            <a:br>
              <a:rPr lang="fr-FR" sz="1800" dirty="0">
                <a:solidFill>
                  <a:srgbClr val="FF0000"/>
                </a:solidFill>
              </a:rPr>
            </a:br>
            <a:r>
              <a:rPr lang="fr-FR" sz="1800" dirty="0" smtClean="0">
                <a:solidFill>
                  <a:srgbClr val="FF0000"/>
                </a:solidFill>
              </a:rPr>
              <a:t/>
            </a:r>
            <a:br>
              <a:rPr lang="fr-FR" sz="1800" dirty="0" smtClean="0">
                <a:solidFill>
                  <a:srgbClr val="FF0000"/>
                </a:solidFill>
              </a:rPr>
            </a:br>
            <a:endParaRPr lang="fr-FR" sz="1800" dirty="0">
              <a:solidFill>
                <a:srgbClr val="FF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268674253"/>
              </p:ext>
            </p:extLst>
          </p:nvPr>
        </p:nvGraphicFramePr>
        <p:xfrm>
          <a:off x="1524000" y="1397000"/>
          <a:ext cx="6096000" cy="46380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fr-FR" sz="1400" dirty="0" smtClean="0">
                          <a:solidFill>
                            <a:srgbClr val="FFFF00"/>
                          </a:solidFill>
                          <a:latin typeface="Arial" panose="020B0604020202020204" pitchFamily="34" charset="0"/>
                          <a:cs typeface="Arial" panose="020B0604020202020204" pitchFamily="34" charset="0"/>
                        </a:rPr>
                        <a:t>LES POINTS SATISFAISANTS</a:t>
                      </a:r>
                      <a:endParaRPr lang="fr-FR" sz="1400" dirty="0">
                        <a:solidFill>
                          <a:srgbClr val="FFFF00"/>
                        </a:solidFill>
                        <a:latin typeface="Arial" panose="020B0604020202020204" pitchFamily="34" charset="0"/>
                        <a:cs typeface="Arial" panose="020B0604020202020204" pitchFamily="34" charset="0"/>
                      </a:endParaRPr>
                    </a:p>
                  </a:txBody>
                  <a:tcPr/>
                </a:tc>
                <a:tc>
                  <a:txBody>
                    <a:bodyPr/>
                    <a:lstStyle/>
                    <a:p>
                      <a:pPr algn="ctr"/>
                      <a:r>
                        <a:rPr lang="fr-FR" sz="1400" dirty="0" smtClean="0">
                          <a:solidFill>
                            <a:srgbClr val="FFFF00"/>
                          </a:solidFill>
                          <a:latin typeface="Arial" panose="020B0604020202020204" pitchFamily="34" charset="0"/>
                          <a:cs typeface="Arial" panose="020B0604020202020204" pitchFamily="34" charset="0"/>
                        </a:rPr>
                        <a:t>LES INTERROGATIONS</a:t>
                      </a:r>
                      <a:endParaRPr lang="fr-FR" sz="1400" dirty="0">
                        <a:solidFill>
                          <a:srgbClr val="FFFF00"/>
                        </a:solidFill>
                        <a:latin typeface="Arial" panose="020B0604020202020204" pitchFamily="34" charset="0"/>
                        <a:cs typeface="Arial" panose="020B0604020202020204" pitchFamily="34" charset="0"/>
                      </a:endParaRPr>
                    </a:p>
                  </a:txBody>
                  <a:tcPr/>
                </a:tc>
              </a:tr>
              <a:tr h="370840">
                <a:tc>
                  <a:txBody>
                    <a:bodyPr/>
                    <a:lstStyle/>
                    <a:p>
                      <a:r>
                        <a:rPr lang="fr-FR" sz="1400" b="1" u="sng" dirty="0" smtClean="0">
                          <a:latin typeface="Arial" panose="020B0604020202020204" pitchFamily="34" charset="0"/>
                          <a:cs typeface="Arial" panose="020B0604020202020204" pitchFamily="34" charset="0"/>
                        </a:rPr>
                        <a:t>Pour</a:t>
                      </a:r>
                      <a:r>
                        <a:rPr lang="fr-FR" sz="1400" b="1" u="sng" baseline="0" dirty="0" smtClean="0">
                          <a:latin typeface="Arial" panose="020B0604020202020204" pitchFamily="34" charset="0"/>
                          <a:cs typeface="Arial" panose="020B0604020202020204" pitchFamily="34" charset="0"/>
                        </a:rPr>
                        <a:t> les Résidents</a:t>
                      </a:r>
                      <a:endParaRPr lang="fr-FR" sz="1400" b="1" u="sng"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→L’assurance de se voir proposer </a:t>
                      </a:r>
                      <a:r>
                        <a:rPr lang="fr-FR" sz="1400" baseline="0" dirty="0" smtClean="0">
                          <a:latin typeface="Arial" panose="020B0604020202020204" pitchFamily="34" charset="0"/>
                          <a:cs typeface="Arial" panose="020B0604020202020204" pitchFamily="34" charset="0"/>
                        </a:rPr>
                        <a:t>une vie sociale « minimale ».</a:t>
                      </a:r>
                    </a:p>
                    <a:p>
                      <a:r>
                        <a:rPr lang="fr-FR" sz="1400" baseline="0" dirty="0" smtClean="0">
                          <a:latin typeface="Arial" panose="020B0604020202020204" pitchFamily="34" charset="0"/>
                          <a:cs typeface="Arial" panose="020B0604020202020204" pitchFamily="34" charset="0"/>
                        </a:rPr>
                        <a:t>→Les retours positifs de certains Résidents.</a:t>
                      </a:r>
                    </a:p>
                    <a:p>
                      <a:r>
                        <a:rPr lang="fr-FR" sz="1400" b="1" u="sng" dirty="0" smtClean="0">
                          <a:latin typeface="Arial" panose="020B0604020202020204" pitchFamily="34" charset="0"/>
                          <a:cs typeface="Arial" panose="020B0604020202020204" pitchFamily="34" charset="0"/>
                        </a:rPr>
                        <a:t>Pour</a:t>
                      </a:r>
                      <a:r>
                        <a:rPr lang="fr-FR" sz="1400" b="1" u="sng" baseline="0" dirty="0" smtClean="0">
                          <a:latin typeface="Arial" panose="020B0604020202020204" pitchFamily="34" charset="0"/>
                          <a:cs typeface="Arial" panose="020B0604020202020204" pitchFamily="34" charset="0"/>
                        </a:rPr>
                        <a:t> les agents</a:t>
                      </a:r>
                      <a:endParaRPr lang="fr-FR" sz="1400" b="1" u="sng" dirty="0" smtClean="0">
                        <a:latin typeface="Arial" panose="020B0604020202020204" pitchFamily="34" charset="0"/>
                        <a:cs typeface="Arial" panose="020B0604020202020204" pitchFamily="34" charset="0"/>
                      </a:endParaRPr>
                    </a:p>
                    <a:p>
                      <a:r>
                        <a:rPr lang="fr-FR" dirty="0" smtClean="0">
                          <a:latin typeface="Arial"/>
                          <a:cs typeface="Arial"/>
                        </a:rPr>
                        <a:t>→</a:t>
                      </a:r>
                      <a:r>
                        <a:rPr lang="fr-FR" sz="1400" dirty="0" smtClean="0">
                          <a:latin typeface="Arial"/>
                          <a:cs typeface="Arial"/>
                        </a:rPr>
                        <a:t>L’opportunité de « varier les plaisirs » en exécutant  une</a:t>
                      </a:r>
                      <a:r>
                        <a:rPr lang="fr-FR" sz="1400" baseline="0" dirty="0" smtClean="0">
                          <a:latin typeface="Arial"/>
                          <a:cs typeface="Arial"/>
                        </a:rPr>
                        <a:t> autre fonction.</a:t>
                      </a:r>
                    </a:p>
                    <a:p>
                      <a:r>
                        <a:rPr lang="fr-FR" sz="1400" baseline="0" dirty="0" smtClean="0">
                          <a:latin typeface="Arial"/>
                          <a:cs typeface="Arial"/>
                        </a:rPr>
                        <a:t>→La possibilité de rencontrer les Résidents, dans le sens de le découvrir.</a:t>
                      </a:r>
                    </a:p>
                    <a:p>
                      <a:r>
                        <a:rPr lang="fr-FR" sz="1400" baseline="0" dirty="0" smtClean="0">
                          <a:latin typeface="Arial"/>
                          <a:cs typeface="Arial"/>
                        </a:rPr>
                        <a:t>→Relation de confiance/complicité</a:t>
                      </a:r>
                    </a:p>
                    <a:p>
                      <a:r>
                        <a:rPr lang="fr-FR" sz="1400" b="1" u="sng" baseline="0" dirty="0" smtClean="0">
                          <a:latin typeface="Arial"/>
                          <a:cs typeface="Arial"/>
                        </a:rPr>
                        <a:t>Pour la vie de l’établissement</a:t>
                      </a:r>
                    </a:p>
                    <a:p>
                      <a:r>
                        <a:rPr lang="fr-FR" sz="1400" dirty="0" smtClean="0">
                          <a:latin typeface="Arial"/>
                          <a:cs typeface="Arial"/>
                        </a:rPr>
                        <a:t>→Création</a:t>
                      </a:r>
                      <a:r>
                        <a:rPr lang="fr-FR" sz="1400" baseline="0" dirty="0" smtClean="0">
                          <a:latin typeface="Arial"/>
                          <a:cs typeface="Arial"/>
                        </a:rPr>
                        <a:t> d’une dynamique et d’une culture de prise en charge qui engendre de la satisfaction dans le travail</a:t>
                      </a:r>
                      <a:endParaRPr lang="fr-FR" dirty="0" smtClean="0"/>
                    </a:p>
                    <a:p>
                      <a:endParaRPr lang="fr-FR" dirty="0"/>
                    </a:p>
                  </a:txBody>
                  <a:tcPr/>
                </a:tc>
                <a:tc>
                  <a:txBody>
                    <a:bodyPr/>
                    <a:lstStyle/>
                    <a:p>
                      <a:r>
                        <a:rPr lang="fr-FR" sz="1400" b="1" u="sng" dirty="0" smtClean="0">
                          <a:latin typeface="Arial" panose="020B0604020202020204" pitchFamily="34" charset="0"/>
                          <a:cs typeface="Arial" panose="020B0604020202020204" pitchFamily="34" charset="0"/>
                        </a:rPr>
                        <a:t>Le financement </a:t>
                      </a:r>
                    </a:p>
                    <a:p>
                      <a:r>
                        <a:rPr lang="fr-FR" sz="1400" b="1" u="none" dirty="0" smtClean="0">
                          <a:latin typeface="Arial"/>
                          <a:cs typeface="Arial"/>
                        </a:rPr>
                        <a:t>→</a:t>
                      </a:r>
                      <a:r>
                        <a:rPr lang="fr-FR" sz="1400" b="0" u="none" dirty="0" smtClean="0">
                          <a:latin typeface="Arial"/>
                          <a:cs typeface="Arial"/>
                        </a:rPr>
                        <a:t>Aucun</a:t>
                      </a:r>
                      <a:r>
                        <a:rPr lang="fr-FR" sz="1400" b="0" u="none" baseline="0" dirty="0" smtClean="0">
                          <a:latin typeface="Arial"/>
                          <a:cs typeface="Arial"/>
                        </a:rPr>
                        <a:t> </a:t>
                      </a:r>
                      <a:r>
                        <a:rPr lang="fr-FR" sz="1400" b="0" u="none" dirty="0" smtClean="0">
                          <a:latin typeface="Arial"/>
                          <a:cs typeface="Arial"/>
                        </a:rPr>
                        <a:t> financement de ces activités (refusé dans le</a:t>
                      </a:r>
                      <a:r>
                        <a:rPr lang="fr-FR" sz="1400" b="0" u="none" baseline="0" dirty="0" smtClean="0">
                          <a:latin typeface="Arial"/>
                          <a:cs typeface="Arial"/>
                        </a:rPr>
                        <a:t> cadre de la dernière convention tripartite  en 2014). </a:t>
                      </a:r>
                    </a:p>
                    <a:p>
                      <a:endParaRPr lang="fr-FR" sz="1400" b="0" u="none" baseline="0" dirty="0" smtClean="0">
                        <a:latin typeface="Arial"/>
                        <a:cs typeface="Arial"/>
                      </a:endParaRPr>
                    </a:p>
                    <a:p>
                      <a:r>
                        <a:rPr lang="fr-FR" sz="1400" b="1" u="sng" dirty="0" smtClean="0">
                          <a:latin typeface="Arial" panose="020B0604020202020204" pitchFamily="34" charset="0"/>
                          <a:cs typeface="Arial" panose="020B0604020202020204" pitchFamily="34" charset="0"/>
                        </a:rPr>
                        <a:t>La pertinence des activités proposées ?</a:t>
                      </a:r>
                    </a:p>
                    <a:p>
                      <a:endParaRPr lang="fr-FR" sz="1400" b="1" u="sng" dirty="0" smtClean="0">
                        <a:latin typeface="Arial" panose="020B0604020202020204" pitchFamily="34" charset="0"/>
                        <a:cs typeface="Arial" panose="020B0604020202020204" pitchFamily="34" charset="0"/>
                      </a:endParaRPr>
                    </a:p>
                    <a:p>
                      <a:r>
                        <a:rPr lang="fr-FR" sz="1400" b="1" u="sng" dirty="0" smtClean="0">
                          <a:latin typeface="Arial" panose="020B0604020202020204" pitchFamily="34" charset="0"/>
                          <a:cs typeface="Arial" panose="020B0604020202020204" pitchFamily="34" charset="0"/>
                        </a:rPr>
                        <a:t>Le</a:t>
                      </a:r>
                      <a:r>
                        <a:rPr lang="fr-FR" sz="1400" b="1" u="sng" baseline="0" dirty="0" smtClean="0">
                          <a:latin typeface="Arial" panose="020B0604020202020204" pitchFamily="34" charset="0"/>
                          <a:cs typeface="Arial" panose="020B0604020202020204" pitchFamily="34" charset="0"/>
                        </a:rPr>
                        <a:t> bienfait ? </a:t>
                      </a:r>
                      <a:r>
                        <a:rPr lang="fr-FR" sz="1400" b="0" u="none" baseline="0" dirty="0" smtClean="0">
                          <a:latin typeface="Arial" panose="020B0604020202020204" pitchFamily="34" charset="0"/>
                          <a:cs typeface="Arial" panose="020B0604020202020204" pitchFamily="34" charset="0"/>
                        </a:rPr>
                        <a:t>(pas d’évaluation)</a:t>
                      </a:r>
                    </a:p>
                    <a:p>
                      <a:endParaRPr lang="fr-FR" sz="1400" b="0" u="none" baseline="0" dirty="0" smtClean="0">
                        <a:latin typeface="Arial" panose="020B0604020202020204" pitchFamily="34" charset="0"/>
                        <a:cs typeface="Arial" panose="020B0604020202020204" pitchFamily="34" charset="0"/>
                      </a:endParaRPr>
                    </a:p>
                    <a:p>
                      <a:r>
                        <a:rPr lang="fr-FR" sz="1400" b="1" u="sng" baseline="0" dirty="0" smtClean="0">
                          <a:latin typeface="Arial" panose="020B0604020202020204" pitchFamily="34" charset="0"/>
                          <a:cs typeface="Arial" panose="020B0604020202020204" pitchFamily="34" charset="0"/>
                        </a:rPr>
                        <a:t>Interrogation éthique  </a:t>
                      </a:r>
                    </a:p>
                    <a:p>
                      <a:r>
                        <a:rPr lang="fr-FR" sz="1400" b="0" u="none" baseline="0" dirty="0" smtClean="0">
                          <a:latin typeface="Arial" panose="020B0604020202020204" pitchFamily="34" charset="0"/>
                          <a:cs typeface="Arial" panose="020B0604020202020204" pitchFamily="34" charset="0"/>
                        </a:rPr>
                        <a:t>Ne répond pas à une demande exprimée </a:t>
                      </a:r>
                    </a:p>
                    <a:p>
                      <a:r>
                        <a:rPr lang="fr-FR" sz="1400" b="0" u="none" baseline="0" dirty="0" smtClean="0">
                          <a:latin typeface="Arial" panose="020B0604020202020204" pitchFamily="34" charset="0"/>
                          <a:cs typeface="Arial" panose="020B0604020202020204" pitchFamily="34" charset="0"/>
                        </a:rPr>
                        <a:t>« Non consentement » de la personne pour intégrer ce dispositif.</a:t>
                      </a:r>
                      <a:endParaRPr lang="fr-FR" sz="1400" b="0" u="none"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049759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244334"/>
            <a:ext cx="7848872" cy="923330"/>
          </a:xfrm>
          <a:prstGeom prst="rect">
            <a:avLst/>
          </a:prstGeom>
        </p:spPr>
        <p:txBody>
          <a:bodyPr wrap="square">
            <a:spAutoFit/>
          </a:bodyPr>
          <a:lstStyle/>
          <a:p>
            <a:endParaRPr lang="fr-FR" dirty="0" smtClean="0"/>
          </a:p>
          <a:p>
            <a:endParaRPr lang="fr-FR" dirty="0" smtClean="0"/>
          </a:p>
          <a:p>
            <a:endParaRPr lang="fr-FR" dirty="0"/>
          </a:p>
        </p:txBody>
      </p:sp>
      <p:sp>
        <p:nvSpPr>
          <p:cNvPr id="3" name="Rectangle 2"/>
          <p:cNvSpPr/>
          <p:nvPr/>
        </p:nvSpPr>
        <p:spPr>
          <a:xfrm>
            <a:off x="251520" y="335846"/>
            <a:ext cx="8496944" cy="5909310"/>
          </a:xfrm>
          <a:prstGeom prst="rect">
            <a:avLst/>
          </a:prstGeom>
        </p:spPr>
        <p:txBody>
          <a:bodyPr wrap="square">
            <a:spAutoFit/>
          </a:bodyPr>
          <a:lstStyle/>
          <a:p>
            <a:r>
              <a:rPr lang="fr-FR" u="sng" dirty="0" smtClean="0"/>
              <a:t>EN CONCLUSION :</a:t>
            </a:r>
          </a:p>
          <a:p>
            <a:r>
              <a:rPr lang="fr-FR" dirty="0" smtClean="0"/>
              <a:t>PARCEQUE </a:t>
            </a:r>
            <a:r>
              <a:rPr lang="fr-FR" dirty="0"/>
              <a:t>LES LOCAUX ET LA CAPACITE CE CET ETABLISSEMENT  SONT A LA FOIS SA FORCE ET SA LIMITE  LA PRISE EN CHARGE COLLECTIVE NE PEUT ETRE REMISE EN CAUSE. </a:t>
            </a:r>
          </a:p>
          <a:p>
            <a:r>
              <a:rPr lang="fr-FR" dirty="0"/>
              <a:t>AFIN DE LA RENDRE SUPPORTABLE POUR TOUS  L’EDUCATION </a:t>
            </a:r>
          </a:p>
          <a:p>
            <a:r>
              <a:rPr lang="fr-FR" dirty="0"/>
              <a:t>A LA TOLERANCE EST DE MISE ET DES MESURES  D’ISOLEMENT PEUVENT S’AVERER  </a:t>
            </a:r>
            <a:r>
              <a:rPr lang="fr-FR" dirty="0" smtClean="0"/>
              <a:t>INCONTOURNABLES  </a:t>
            </a:r>
            <a:r>
              <a:rPr lang="fr-FR" dirty="0"/>
              <a:t>DANS CERTAINS CAS.</a:t>
            </a:r>
          </a:p>
          <a:p>
            <a:r>
              <a:rPr lang="fr-FR" dirty="0" smtClean="0"/>
              <a:t>SI L’INDIVIDUALISATION DE </a:t>
            </a:r>
            <a:r>
              <a:rPr lang="fr-FR" dirty="0"/>
              <a:t>LA PRISE EN CHARGE  </a:t>
            </a:r>
            <a:r>
              <a:rPr lang="fr-FR" dirty="0" smtClean="0"/>
              <a:t>EST UNE EVIDENCE EN </a:t>
            </a:r>
            <a:r>
              <a:rPr lang="fr-FR" dirty="0"/>
              <a:t>SOINS OU DANS </a:t>
            </a:r>
            <a:r>
              <a:rPr lang="fr-FR" dirty="0" smtClean="0"/>
              <a:t>LES PRESTATIONS HOTELIERES ELLE S’EST AVEREE  COMPLIQUEE POUR L’ANIMATION. LE </a:t>
            </a:r>
            <a:r>
              <a:rPr lang="fr-FR" dirty="0"/>
              <a:t>PROGRAMME D’ANIMATION S INDIVIDUELLES  ASSOCIE A L’APPROCHE OPTIMALE DU RESIDENT </a:t>
            </a:r>
            <a:r>
              <a:rPr lang="fr-FR" dirty="0" smtClean="0"/>
              <a:t>CONTITUE UNE </a:t>
            </a:r>
            <a:r>
              <a:rPr lang="fr-FR" dirty="0"/>
              <a:t>REPONSE ORIGINALE </a:t>
            </a:r>
            <a:r>
              <a:rPr lang="fr-FR" dirty="0" smtClean="0"/>
              <a:t>DEVELOPPEE PAR L’ETABLISSEMENT AFIN DE NE LAISSER PERSONNE AU BORD DU CHEMIN DANS L’ACCOMPAGNEMENT SOCIAL.</a:t>
            </a:r>
          </a:p>
          <a:p>
            <a:r>
              <a:rPr lang="fr-FR" dirty="0" smtClean="0"/>
              <a:t>LES RECOMMANDATIONS  DE BONNES PRATIQUES , DISPOSITIFS ET OUTILS PROPOSES (ET QUELQUE FOIS IMPOSES )PAR LE MINISTERE NE DOIVENT PAS  AVOIR POUR CONSEQUENCE  D’ENDORMIR </a:t>
            </a:r>
            <a:r>
              <a:rPr lang="fr-FR" dirty="0"/>
              <a:t> </a:t>
            </a:r>
            <a:r>
              <a:rPr lang="fr-FR" dirty="0" smtClean="0"/>
              <a:t>NOTRE CREATIVITE, ENVIE D’INNOVER DANS L’ACCOMPAGNEMENT </a:t>
            </a:r>
            <a:r>
              <a:rPr lang="fr-FR" smtClean="0"/>
              <a:t>DES USAGERS</a:t>
            </a:r>
            <a:r>
              <a:rPr lang="fr-FR" dirty="0" smtClean="0"/>
              <a:t>, CHAQUE STRUCTURE RESTANT UNIQUE DANS SON HISTOIRE DANS SES LOCAUX  DANS LE PUBLIC ACCUEILLI.</a:t>
            </a:r>
          </a:p>
          <a:p>
            <a:endParaRPr lang="fr-FR" dirty="0"/>
          </a:p>
        </p:txBody>
      </p:sp>
    </p:spTree>
    <p:extLst>
      <p:ext uri="{BB962C8B-B14F-4D97-AF65-F5344CB8AC3E}">
        <p14:creationId xmlns:p14="http://schemas.microsoft.com/office/powerpoint/2010/main" val="352612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7992888" cy="10341293"/>
          </a:xfrm>
          <a:prstGeom prst="rect">
            <a:avLst/>
          </a:prstGeom>
        </p:spPr>
        <p:txBody>
          <a:bodyPr wrap="square">
            <a:spAutoFit/>
          </a:bodyPr>
          <a:lstStyle/>
          <a:p>
            <a:r>
              <a:rPr lang="fr-FR" dirty="0" smtClean="0"/>
              <a:t>EN PREAMBULE ET AVANT  D’ENTRER  DANS LE VIF DU SUJET  «</a:t>
            </a:r>
            <a:r>
              <a:rPr lang="fr-FR" dirty="0"/>
              <a:t> </a:t>
            </a:r>
            <a:r>
              <a:rPr lang="fr-FR" dirty="0" smtClean="0"/>
              <a:t>DU BIEN VIVRE ENSEMBLE »  </a:t>
            </a:r>
            <a:r>
              <a:rPr lang="fr-FR" dirty="0"/>
              <a:t>I</a:t>
            </a:r>
            <a:r>
              <a:rPr lang="fr-FR" dirty="0" smtClean="0"/>
              <a:t>L EST NECESSAIRE DE CONTEXTUALISER  CETTE PROBLEMATIQUE  DANS LE CADRE D’UN PETIT ETABLISSEMENT. COMME LA MAISON DES AIRES QUI :</a:t>
            </a:r>
          </a:p>
          <a:p>
            <a:pPr marL="285750" indent="-285750">
              <a:buFontTx/>
              <a:buChar char="-"/>
            </a:pPr>
            <a:r>
              <a:rPr lang="fr-FR" dirty="0" smtClean="0"/>
              <a:t>N’A PAS LA POSSIBILITE  ARCHITECTURALE DE CRÉER UNE UNITE SPECIFIQUE  (unité fermée, PASA, UHR) ET QUI EN CONSEQUENCE  VEILLE  AU MOMENT DES ADMISSIONS  A  ACCUEILLIR DES RESIDENTS  QUI PEUVENT « VIVRE EN COLLECTIVITE ».</a:t>
            </a:r>
          </a:p>
          <a:p>
            <a:r>
              <a:rPr lang="fr-FR" dirty="0" smtClean="0"/>
              <a:t>POUR AUTANT </a:t>
            </a:r>
          </a:p>
          <a:p>
            <a:r>
              <a:rPr lang="fr-FR" dirty="0" smtClean="0"/>
              <a:t>1/LA PRISE EN SOINS EST LOURDE : </a:t>
            </a:r>
          </a:p>
          <a:p>
            <a:r>
              <a:rPr lang="fr-FR" dirty="0" smtClean="0"/>
              <a:t>Actuellement :</a:t>
            </a:r>
            <a:endParaRPr lang="fr-FR" dirty="0"/>
          </a:p>
          <a:p>
            <a:r>
              <a:rPr lang="fr-FR" dirty="0" smtClean="0"/>
              <a:t>Résidents en fauteuil roulant : 9</a:t>
            </a:r>
          </a:p>
          <a:p>
            <a:r>
              <a:rPr lang="fr-FR" dirty="0" smtClean="0"/>
              <a:t>Résidents qui marchent avec déambulateur : 5</a:t>
            </a:r>
          </a:p>
          <a:p>
            <a:r>
              <a:rPr lang="fr-FR" dirty="0" smtClean="0"/>
              <a:t>Résidents atteints de la maladie d’Alzheimer (diagnostiqués) : 2</a:t>
            </a:r>
          </a:p>
          <a:p>
            <a:r>
              <a:rPr lang="fr-FR" dirty="0" smtClean="0"/>
              <a:t>Résidents avec démence frontale ou vasculaire : 5</a:t>
            </a:r>
          </a:p>
          <a:p>
            <a:r>
              <a:rPr lang="fr-FR" dirty="0" smtClean="0"/>
              <a:t>Résidents souffrant de troubles psychiatriques (suivi CHS/CMP) : 5</a:t>
            </a:r>
          </a:p>
          <a:p>
            <a:r>
              <a:rPr lang="fr-FR" dirty="0" smtClean="0"/>
              <a:t>Résidents alités, fin de vie : 3</a:t>
            </a:r>
            <a:endParaRPr lang="fr-FR" dirty="0"/>
          </a:p>
          <a:p>
            <a:r>
              <a:rPr lang="fr-FR" dirty="0" smtClean="0"/>
              <a:t>2/ LES PATHOLOGIES EVOLUENT ET LES RESIDENTS RESTENT</a:t>
            </a:r>
          </a:p>
          <a:p>
            <a:r>
              <a:rPr lang="fr-FR" dirty="0" smtClean="0"/>
              <a:t>IL FAUT IMAGINER QUE NOTRE PRISE EN CHARGE GLOBALE DES RESIDENTS  RESSEMBLE A CELLE D’UNE GRANDE FAMILLE.  « LA MAISON DES AIRES »  FONCTIONNE COMME UNE MAISON FAMILIALE.</a:t>
            </a:r>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89958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s Documents\PHOTOS\2013-01-07\1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906"/>
            <a:ext cx="9144000" cy="607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2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lstStyle/>
          <a:p>
            <a:endParaRPr lang="fr-FR" dirty="0"/>
          </a:p>
        </p:txBody>
      </p:sp>
      <p:pic>
        <p:nvPicPr>
          <p:cNvPr id="1026" name="Picture 2" descr="D:\Mes Documents\PHOTOS\2012-09-10\EHPAD de CHANAC La Maison des A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95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lstStyle/>
          <a:p>
            <a:endParaRPr lang="fr-FR" dirty="0"/>
          </a:p>
        </p:txBody>
      </p:sp>
      <p:pic>
        <p:nvPicPr>
          <p:cNvPr id="1026" name="Picture 2" descr="D:\Mes Documents\Pictures\2011-06-01 Photos diverses\Photos diverses 0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840" y="-4563888"/>
            <a:ext cx="10170840" cy="7628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Mes Documents\Pictures\2011-06-01 Photos diverses\Photos diverses 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08" y="-1683568"/>
            <a:ext cx="10729192" cy="90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95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208912" cy="11172289"/>
          </a:xfrm>
          <a:prstGeom prst="rect">
            <a:avLst/>
          </a:prstGeom>
        </p:spPr>
        <p:txBody>
          <a:bodyPr wrap="square">
            <a:spAutoFit/>
          </a:bodyPr>
          <a:lstStyle/>
          <a:p>
            <a:r>
              <a:rPr lang="fr-FR" dirty="0" smtClean="0"/>
              <a:t>LA VIE EN COLLECTIVITE  EST DONC FACILITEE PAR LA CONNAISSANCE QUE LES AGENTS ONT  DES RESIDENTS  MAIS  AUSSI  DE LA CONNAISSANCE QUE LES RESIDENTS  ONT LES UNS DES AUTRES. IL Y A DONC CETTE IDEE QUE TOUT LE MONDE ESSAIE DE S’ADAPTER.  UN PETIT GROUPE PERMET DE TRAVAILLER SUR LA TOLERANCE.</a:t>
            </a:r>
          </a:p>
          <a:p>
            <a:r>
              <a:rPr lang="fr-FR" dirty="0" smtClean="0"/>
              <a:t>POUR AUTANT TOLERER  EST-CE  SUFFISANT ?  </a:t>
            </a:r>
            <a:r>
              <a:rPr lang="fr-FR" dirty="0" smtClean="0">
                <a:solidFill>
                  <a:srgbClr val="FF0000"/>
                </a:solidFill>
              </a:rPr>
              <a:t>NON</a:t>
            </a:r>
          </a:p>
          <a:p>
            <a:r>
              <a:rPr lang="fr-FR" dirty="0" smtClean="0"/>
              <a:t>LE TERME RENVOIE  A UNE CERTAINE PASSIVITE . ON SAIT  PERTINAMENT  QUE  LA VIE , L’AMBIANCE  SONT ETROITEMENT LIEES </a:t>
            </a:r>
            <a:r>
              <a:rPr lang="fr-FR" dirty="0"/>
              <a:t>A</a:t>
            </a:r>
            <a:r>
              <a:rPr lang="fr-FR" dirty="0" smtClean="0"/>
              <a:t>U LIEN SOCIAL QUE LES RESIDENTS DEVELOPPE NT ENTRE EUX MAIS BEAUCOUP AU LIEN SOCIAL QUE L’EQUIPE VA CRÉER AVEC LES RESIDENTS.  SI ECHANGER, PLAISANTER … AVEC DES RESIDENTS  SANS TROUBLES COGNITIF SEVERE  CELA  N’EST PAS COMPLIQUE </a:t>
            </a:r>
            <a:r>
              <a:rPr lang="fr-FR" smtClean="0"/>
              <a:t>, COMMENT FAIRE AVEC LES REIDENTS  ATTEINTS  DE DEMENCES. </a:t>
            </a:r>
            <a:endParaRPr lang="fr-FR" dirty="0" smtClean="0"/>
          </a:p>
          <a:p>
            <a:r>
              <a:rPr lang="fr-FR" dirty="0" smtClean="0"/>
              <a:t>Exemple : </a:t>
            </a:r>
            <a:r>
              <a:rPr lang="fr-FR" dirty="0" smtClean="0">
                <a:solidFill>
                  <a:srgbClr val="FF0000"/>
                </a:solidFill>
              </a:rPr>
              <a:t>« Appeler ma maman »</a:t>
            </a:r>
          </a:p>
          <a:p>
            <a:endParaRPr lang="fr-FR" dirty="0" smtClean="0"/>
          </a:p>
          <a:p>
            <a:r>
              <a:rPr lang="fr-FR" dirty="0" smtClean="0"/>
              <a:t>Réactions les plus communes de l’équipe </a:t>
            </a:r>
          </a:p>
          <a:p>
            <a:r>
              <a:rPr lang="fr-FR" dirty="0" smtClean="0"/>
              <a:t>1/ Essayer de la faire taire en essayant  de la rassurer …     » Mme X tout va bien, ne criez pas … »  et si les cris perdurent éventuellement on l’isole.</a:t>
            </a:r>
          </a:p>
          <a:p>
            <a:r>
              <a:rPr lang="fr-FR" dirty="0" smtClean="0"/>
              <a:t>2/On a décidé de prendre du temps et d’être détendu, on y croit, on vient s’assoir à côté de madame X et on lui explique qu’on est en 2018, on lui demande si elle sait ou elle est … on essaie de remettre Mme X dans un principe de réalité. </a:t>
            </a:r>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endParaRPr lang="fr-FR" dirty="0" smtClean="0"/>
          </a:p>
          <a:p>
            <a:endParaRPr lang="fr-FR" dirty="0"/>
          </a:p>
        </p:txBody>
      </p:sp>
    </p:spTree>
    <p:extLst>
      <p:ext uri="{BB962C8B-B14F-4D97-AF65-F5344CB8AC3E}">
        <p14:creationId xmlns:p14="http://schemas.microsoft.com/office/powerpoint/2010/main" val="65740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568951" cy="11449288"/>
          </a:xfrm>
          <a:prstGeom prst="rect">
            <a:avLst/>
          </a:prstGeom>
        </p:spPr>
        <p:txBody>
          <a:bodyPr wrap="square">
            <a:spAutoFit/>
          </a:bodyPr>
          <a:lstStyle/>
          <a:p>
            <a:r>
              <a:rPr lang="fr-FR" dirty="0" smtClean="0"/>
              <a:t>SAUF QUE : </a:t>
            </a:r>
          </a:p>
          <a:p>
            <a:r>
              <a:rPr lang="fr-FR" dirty="0" smtClean="0">
                <a:solidFill>
                  <a:srgbClr val="FF0000"/>
                </a:solidFill>
              </a:rPr>
              <a:t>Si on est un peu critique sur ces réponses  on s’aperçoit qu’on n’a pas créé du lien avec Mme X parce qu’il n’y a pas eu de rencontre entre l’agent (soignant, animateur, ASH…) et la personne démente  tout simplement parce que chacun est  resté dans sa réalité.</a:t>
            </a:r>
          </a:p>
          <a:p>
            <a:endParaRPr lang="fr-FR" dirty="0">
              <a:solidFill>
                <a:srgbClr val="FF0000"/>
              </a:solidFill>
            </a:endParaRPr>
          </a:p>
          <a:p>
            <a:r>
              <a:rPr lang="fr-FR" dirty="0" smtClean="0"/>
              <a:t>POUR  COMMENCER  A ESSAYER  DE FAIRE UNE PLACE AUX PERSONNES  DEMENTES  L’ENSEMBLE DES AGENTS  S’EST FORME  EN 2014 A  :</a:t>
            </a:r>
          </a:p>
          <a:p>
            <a:r>
              <a:rPr lang="fr-FR" dirty="0" smtClean="0">
                <a:solidFill>
                  <a:schemeClr val="accent1"/>
                </a:solidFill>
              </a:rPr>
              <a:t>« L’APPROCHE OPTIMALE DU RESIDENT »</a:t>
            </a:r>
          </a:p>
          <a:p>
            <a:endParaRPr lang="fr-FR" dirty="0">
              <a:solidFill>
                <a:srgbClr val="FF0000"/>
              </a:solidFill>
            </a:endParaRPr>
          </a:p>
          <a:p>
            <a:r>
              <a:rPr lang="fr-FR" dirty="0" smtClean="0"/>
              <a:t>C’est une philosophie et une méthode d’accompagnement en institution des personnes atteintes de démences. Elle est enseignée par Daniel GENEAU, neuropsychologue spécialisé en gériatrie, </a:t>
            </a:r>
            <a:r>
              <a:rPr lang="fr-FR" dirty="0"/>
              <a:t>directeur </a:t>
            </a:r>
            <a:r>
              <a:rPr lang="fr-FR" dirty="0" smtClean="0"/>
              <a:t>du </a:t>
            </a:r>
            <a:r>
              <a:rPr lang="fr-FR" dirty="0"/>
              <a:t>SEPEC-Service d’expertise en psychogériatrie, enseignement et consultation (Québec</a:t>
            </a:r>
            <a:r>
              <a:rPr lang="fr-FR" dirty="0" smtClean="0"/>
              <a:t>). Il fait des conférences spécialisées sur le fonctionnement de la mémoire et les stades de régression mnésiques et cognitives dans la maladie d’Alzheimer…</a:t>
            </a:r>
          </a:p>
          <a:p>
            <a:r>
              <a:rPr lang="fr-FR" dirty="0" smtClean="0"/>
              <a:t>Il est également formateur et se déplace dans les établissements pour former les équipes  sur leur lieu de travail à accompagner et soigner les personnes  atteintes de démences.</a:t>
            </a:r>
          </a:p>
          <a:p>
            <a:r>
              <a:rPr lang="fr-FR" dirty="0" smtClean="0"/>
              <a:t>C’est bien entendu une approche centrée sur la personne, complètement dans la mouvance </a:t>
            </a:r>
            <a:r>
              <a:rPr lang="fr-FR" dirty="0" err="1" smtClean="0"/>
              <a:t>Humanitude</a:t>
            </a:r>
            <a:r>
              <a:rPr lang="fr-FR" dirty="0" smtClean="0"/>
              <a:t> (</a:t>
            </a:r>
            <a:r>
              <a:rPr lang="fr-FR" b="1" dirty="0" smtClean="0"/>
              <a:t>Gineste et </a:t>
            </a:r>
            <a:r>
              <a:rPr lang="fr-FR" b="1" dirty="0" err="1" smtClean="0"/>
              <a:t>Marescotti</a:t>
            </a:r>
            <a:r>
              <a:rPr lang="fr-FR" b="1" dirty="0" smtClean="0"/>
              <a:t>).</a:t>
            </a:r>
          </a:p>
          <a:p>
            <a:endParaRPr lang="fr-FR" dirty="0" smtClean="0"/>
          </a:p>
          <a:p>
            <a:endParaRPr lang="fr-FR" dirty="0" smtClean="0"/>
          </a:p>
          <a:p>
            <a:endParaRPr lang="fr-FR" dirty="0" smtClean="0"/>
          </a:p>
          <a:p>
            <a:endParaRPr lang="fr-FR" dirty="0" smtClean="0"/>
          </a:p>
          <a:p>
            <a:endParaRPr lang="fr-FR" dirty="0">
              <a:solidFill>
                <a:srgbClr val="FF0000"/>
              </a:solidFill>
            </a:endParaRPr>
          </a:p>
          <a:p>
            <a:endParaRPr lang="fr-FR" dirty="0" smtClean="0">
              <a:solidFill>
                <a:srgbClr val="FF0000"/>
              </a:solidFill>
            </a:endParaRPr>
          </a:p>
          <a:p>
            <a:endParaRPr lang="fr-FR" dirty="0">
              <a:solidFill>
                <a:srgbClr val="FF0000"/>
              </a:solidFill>
            </a:endParaRPr>
          </a:p>
          <a:p>
            <a:endParaRPr lang="fr-FR" dirty="0" smtClean="0">
              <a:solidFill>
                <a:srgbClr val="FF0000"/>
              </a:solidFill>
            </a:endParaRPr>
          </a:p>
          <a:p>
            <a:endParaRPr lang="fr-FR" dirty="0">
              <a:solidFill>
                <a:srgbClr val="FF0000"/>
              </a:solidFill>
            </a:endParaRPr>
          </a:p>
          <a:p>
            <a:endParaRPr lang="fr-FR" dirty="0" smtClean="0">
              <a:solidFill>
                <a:srgbClr val="FF0000"/>
              </a:solidFill>
            </a:endParaRPr>
          </a:p>
          <a:p>
            <a:endParaRPr lang="fr-FR" dirty="0">
              <a:solidFill>
                <a:srgbClr val="FF0000"/>
              </a:solidFill>
            </a:endParaRPr>
          </a:p>
          <a:p>
            <a:endParaRPr lang="fr-FR" dirty="0" smtClean="0">
              <a:solidFill>
                <a:srgbClr val="FF0000"/>
              </a:solidFill>
            </a:endParaRPr>
          </a:p>
          <a:p>
            <a:endParaRPr lang="fr-FR" dirty="0">
              <a:solidFill>
                <a:srgbClr val="FF0000"/>
              </a:solidFill>
            </a:endParaRPr>
          </a:p>
          <a:p>
            <a:endParaRPr lang="fr-FR" dirty="0" smtClean="0">
              <a:solidFill>
                <a:srgbClr val="FF0000"/>
              </a:solidFill>
            </a:endParaRPr>
          </a:p>
          <a:p>
            <a:endParaRPr lang="fr-FR" dirty="0">
              <a:solidFill>
                <a:srgbClr val="FF0000"/>
              </a:solidFill>
            </a:endParaRPr>
          </a:p>
          <a:p>
            <a:endParaRPr lang="fr-FR" dirty="0" smtClean="0">
              <a:solidFill>
                <a:srgbClr val="FF0000"/>
              </a:solidFill>
            </a:endParaRPr>
          </a:p>
          <a:p>
            <a:endParaRPr lang="fr-FR" dirty="0">
              <a:solidFill>
                <a:srgbClr val="FF0000"/>
              </a:solidFill>
            </a:endParaRPr>
          </a:p>
          <a:p>
            <a:endParaRPr lang="fr-FR" dirty="0" smtClean="0">
              <a:solidFill>
                <a:srgbClr val="FF0000"/>
              </a:solidFill>
            </a:endParaRPr>
          </a:p>
          <a:p>
            <a:endParaRPr lang="fr-FR" dirty="0">
              <a:solidFill>
                <a:srgbClr val="FF0000"/>
              </a:solidFill>
            </a:endParaRPr>
          </a:p>
          <a:p>
            <a:r>
              <a:rPr lang="fr-FR" dirty="0" smtClean="0">
                <a:solidFill>
                  <a:srgbClr val="FF0000"/>
                </a:solidFill>
              </a:rPr>
              <a:t> </a:t>
            </a:r>
            <a:endParaRPr lang="fr-FR" dirty="0">
              <a:solidFill>
                <a:srgbClr val="FF0000"/>
              </a:solidFill>
            </a:endParaRPr>
          </a:p>
        </p:txBody>
      </p:sp>
    </p:spTree>
    <p:extLst>
      <p:ext uri="{BB962C8B-B14F-4D97-AF65-F5344CB8AC3E}">
        <p14:creationId xmlns:p14="http://schemas.microsoft.com/office/powerpoint/2010/main" val="247939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568951" cy="5816977"/>
          </a:xfrm>
          <a:prstGeom prst="rect">
            <a:avLst/>
          </a:prstGeom>
        </p:spPr>
        <p:txBody>
          <a:bodyPr wrap="square">
            <a:spAutoFit/>
          </a:bodyPr>
          <a:lstStyle/>
          <a:p>
            <a:r>
              <a:rPr lang="fr-FR" b="1" dirty="0" smtClean="0"/>
              <a:t>La philosophie de cette approche est résumée dans cette citation de Tom </a:t>
            </a:r>
            <a:r>
              <a:rPr lang="fr-FR" b="1" dirty="0" err="1" smtClean="0"/>
              <a:t>Kitwood</a:t>
            </a:r>
            <a:r>
              <a:rPr lang="fr-FR" b="1" dirty="0" smtClean="0"/>
              <a:t> (</a:t>
            </a:r>
            <a:r>
              <a:rPr lang="fr-FR" b="1" dirty="0" err="1" smtClean="0"/>
              <a:t>psychosiologue</a:t>
            </a:r>
            <a:r>
              <a:rPr lang="fr-FR" b="1" dirty="0" smtClean="0"/>
              <a:t> spécialisé en gériatrie, américain, contemporain):</a:t>
            </a:r>
          </a:p>
          <a:p>
            <a:endParaRPr lang="fr-FR" dirty="0" smtClean="0"/>
          </a:p>
          <a:p>
            <a:r>
              <a:rPr lang="fr-FR" sz="2800" dirty="0" smtClean="0"/>
              <a:t>« Ce n’est pas une </a:t>
            </a:r>
            <a:r>
              <a:rPr lang="fr-FR" dirty="0" smtClean="0"/>
              <a:t>personne</a:t>
            </a:r>
            <a:r>
              <a:rPr lang="fr-FR" sz="2800" dirty="0" smtClean="0"/>
              <a:t> présentant une démence mais une personne présentant une </a:t>
            </a:r>
            <a:r>
              <a:rPr lang="fr-FR" dirty="0" smtClean="0"/>
              <a:t>démence</a:t>
            </a:r>
            <a:r>
              <a:rPr lang="fr-FR" sz="2800" dirty="0" smtClean="0"/>
              <a:t> ».</a:t>
            </a:r>
          </a:p>
          <a:p>
            <a:endParaRPr lang="fr-FR" sz="2800" dirty="0"/>
          </a:p>
          <a:p>
            <a:r>
              <a:rPr lang="fr-FR" dirty="0" smtClean="0"/>
              <a:t>Cette approche centrée sur la personne est basée sur 4 éléments fondamentaux:</a:t>
            </a:r>
          </a:p>
          <a:p>
            <a:endParaRPr lang="fr-FR" dirty="0"/>
          </a:p>
          <a:p>
            <a:r>
              <a:rPr lang="fr-FR" dirty="0" smtClean="0">
                <a:latin typeface="Arial"/>
                <a:cs typeface="Arial"/>
              </a:rPr>
              <a:t>→ reconnaître la valeur des personnes présentant une démence,</a:t>
            </a:r>
          </a:p>
          <a:p>
            <a:r>
              <a:rPr lang="fr-FR" dirty="0" smtClean="0">
                <a:latin typeface="Arial"/>
                <a:cs typeface="Arial"/>
              </a:rPr>
              <a:t>→ avoir une approche individualisée,</a:t>
            </a:r>
          </a:p>
          <a:p>
            <a:r>
              <a:rPr lang="fr-FR" dirty="0" smtClean="0">
                <a:latin typeface="Arial"/>
                <a:cs typeface="Arial"/>
              </a:rPr>
              <a:t>→ percevoir les choses du point de vue de la personne présentant une démence,</a:t>
            </a:r>
          </a:p>
          <a:p>
            <a:r>
              <a:rPr lang="fr-FR" dirty="0" smtClean="0">
                <a:latin typeface="Arial"/>
                <a:cs typeface="Arial"/>
              </a:rPr>
              <a:t>→ concevoir et maintenir un environnement stimulant socialement.</a:t>
            </a:r>
          </a:p>
          <a:p>
            <a:endParaRPr lang="fr-FR" dirty="0">
              <a:latin typeface="Arial"/>
              <a:cs typeface="Arial"/>
            </a:endParaRPr>
          </a:p>
          <a:p>
            <a:r>
              <a:rPr lang="fr-FR" dirty="0" smtClean="0">
                <a:latin typeface="Arial"/>
                <a:cs typeface="Arial"/>
              </a:rPr>
              <a:t>C’est une approche dite optimale car elle met en avant l’indispensable rencontre entre le soignant et le soigné comme seule garante d’une relation de confiance, climat indispensable pour que la personne atteinte d’une démence puisse accepter les soins.</a:t>
            </a:r>
          </a:p>
          <a:p>
            <a:endParaRPr lang="fr-FR" dirty="0" smtClean="0"/>
          </a:p>
          <a:p>
            <a:endParaRPr lang="fr-FR" dirty="0"/>
          </a:p>
        </p:txBody>
      </p:sp>
    </p:spTree>
    <p:extLst>
      <p:ext uri="{BB962C8B-B14F-4D97-AF65-F5344CB8AC3E}">
        <p14:creationId xmlns:p14="http://schemas.microsoft.com/office/powerpoint/2010/main" val="4057975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lémentaire">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2598</TotalTime>
  <Words>1214</Words>
  <Application>Microsoft Office PowerPoint</Application>
  <PresentationFormat>Affichage à l'écran (4:3)</PresentationFormat>
  <Paragraphs>266</Paragraphs>
  <Slides>25</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Arial Black</vt:lpstr>
      <vt:lpstr>Calibri</vt:lpstr>
      <vt:lpstr>Palatino Linotype</vt:lpstr>
      <vt:lpstr>Wingdings</vt:lpstr>
      <vt:lpstr>Élémentaire</vt:lpstr>
      <vt:lpstr>    DU LIEN SOCIAL POUR TOUS ET POUR CHACUN :  APPROCHE OPTIMALE DU RESIDENT ET PROGRAMME  D’ANIMATIONS INDIVIDUELLES .  Janvier 2014 – octobre 2018  E.H.P.A.D. « La Maison des aires » 15, rue des écoles 48230 CHANAC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UN CONSTAT D’EQUIPE PARTAGE : UN CERTAIN NOMBRE DE RESIDENTS SONT LAISSES POUR COMPTE AU NIVEAU DE L’ANIMATION (activités proposées par l’animatrice qui travaille à 80% le lundi, mardi; jeudi et vendredi). EN EFFET, UN CERTAIN NOMBRE DE RESIDENTS SONT ACOMPAGNES AUX ANIMATIONS COLLECTIVES ET SONT « AU MIEUX » SPECTATEURS ET D’AUTRES NE PARTICIPENT PAS DUTOUT.    → LES RESIDENTS SOUFFRANT DE DEGENERESCENCES COGNITIVES SEVERES (maladie d’Alzheimer, démences F / V)  → LES PERSONNES EN FIN DE VIE ET CELLES GARDANT LA CHAMBRE.  →LES PERSONNES ATTEINTES DE TROUBLES PSYCHIATRIQUES.   </vt:lpstr>
      <vt:lpstr>UNE PRISE EN CHARGE INDIVIDUELLE S’AVERE NECESSAIRE POUR CES PERSONNES. PROPOSER UN PROGRAMME D’ANIMATIONS INDIVIDUELLES OCCUPATIONNEL ET NON THERAPEUTIQUE QUI AMBITIONNE QUE L’ATTENTION PORTEE DANS UNE RELATION DUALE POURRAIT ETRE BENEFIQUE POUR LE RESIDENT. 2015</vt:lpstr>
      <vt:lpstr>           </vt:lpstr>
      <vt:lpstr>  </vt:lpstr>
      <vt:lpstr>Présentation PowerPoint</vt:lpstr>
      <vt:lpstr>Présentation PowerPoint</vt:lpstr>
      <vt:lpstr>LA CONNAISSANCE DES RESIDENTS EST INDISPENSABLE POUR PROPOSER UN PROGRAMME D’ACTIVITES INDIVIDUELLES.  TOUS LES RESIDENTS QUI ENTRENT DANS LE PROGRAMME ONT DÉJÀ UN PROJET D’ACCOMPAGNEMENT PERSONNALISE  ET SONT PRESENTS DEPUIS PLUSIEURS MOIS. </vt:lpstr>
      <vt:lpstr>                                             LA MISE EN ŒUVRE DU PROGRAMME  →CHAQUE ANIMATEUR VA A LA RENCONTRE DU RESIDENT ET LUI PROPOSE DE FAIRE TELLE OU TELLE CHOSE. LE MAITRE MOT RESTE L’ADAPTATION AU BESOIN DU MOMENT. APRES CHAQUE ANIMATION UN PETIT COMPTE RENDU EST INSCRIT DANS LE LOGICIEL DE SOINS.   →UN BILAN EST EFFECTUE A L’ISSUE DE CHAQUE SEQUENCE DE 3 MOIS. IL PERMET : - DE JUGER DE LA PERTINENCE DE CHAQUE ANIMATION ET D’ADAPTER LE PROGRAMME EN CONSEQUENCE. - DE SORTIR DU DISPOSITIF LES RESIDENTS QUI NE SEMBLENT PAS/PLUS  APPRECIER LA DEMARCHE. - DE REMPLACER LES PERSONNES DECEDEES EN IDENTIFIANT DE NOUVEAUX ENTRANTS ET D’ETABLIR LEUR PROGRAMME. </vt:lpstr>
      <vt:lpstr>TEMOIGNAGES : - Valérie ASG  chien d’accompagnement social- formation ASG ANFH               - Martine ASH  sophrologue - Marie-Christine ASH coiffeuse / en charge de l’esthétique - Gérard AS : témoignage écrit Réflexologue – CFP ANFH - Maryline IDEC Coordonne le dispositif</vt:lpstr>
      <vt:lpstr>Présentation PowerPoint</vt:lpstr>
      <vt:lpstr>Présentation PowerPoint</vt:lpstr>
      <vt:lpstr>Présentation PowerPoint</vt:lpstr>
      <vt:lpstr>BILAN DE CE PROGRAMME D’ANIMATIONS INDIVIDUELLES  A L’ISSUE D’UNE ANNEE DE FONCTIONNEMENT.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comptable</dc:creator>
  <cp:lastModifiedBy>BOCQUEL Florence</cp:lastModifiedBy>
  <cp:revision>241</cp:revision>
  <cp:lastPrinted>2018-10-09T15:27:06Z</cp:lastPrinted>
  <dcterms:created xsi:type="dcterms:W3CDTF">2013-09-28T12:44:54Z</dcterms:created>
  <dcterms:modified xsi:type="dcterms:W3CDTF">2018-10-12T07:47:05Z</dcterms:modified>
</cp:coreProperties>
</file>