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 id="2147483771" r:id="rId2"/>
    <p:sldMasterId id="2147483795" r:id="rId3"/>
    <p:sldMasterId id="2147483807" r:id="rId4"/>
    <p:sldMasterId id="2147483819" r:id="rId5"/>
  </p:sldMasterIdLst>
  <p:notesMasterIdLst>
    <p:notesMasterId r:id="rId51"/>
  </p:notesMasterIdLst>
  <p:handoutMasterIdLst>
    <p:handoutMasterId r:id="rId52"/>
  </p:handoutMasterIdLst>
  <p:sldIdLst>
    <p:sldId id="350" r:id="rId6"/>
    <p:sldId id="351" r:id="rId7"/>
    <p:sldId id="352" r:id="rId8"/>
    <p:sldId id="317" r:id="rId9"/>
    <p:sldId id="325" r:id="rId10"/>
    <p:sldId id="326" r:id="rId11"/>
    <p:sldId id="257" r:id="rId12"/>
    <p:sldId id="346" r:id="rId13"/>
    <p:sldId id="347" r:id="rId14"/>
    <p:sldId id="348" r:id="rId15"/>
    <p:sldId id="349" r:id="rId16"/>
    <p:sldId id="299" r:id="rId17"/>
    <p:sldId id="266" r:id="rId18"/>
    <p:sldId id="341" r:id="rId19"/>
    <p:sldId id="268" r:id="rId20"/>
    <p:sldId id="301" r:id="rId21"/>
    <p:sldId id="328" r:id="rId22"/>
    <p:sldId id="329" r:id="rId23"/>
    <p:sldId id="306" r:id="rId24"/>
    <p:sldId id="307" r:id="rId25"/>
    <p:sldId id="327" r:id="rId26"/>
    <p:sldId id="305" r:id="rId27"/>
    <p:sldId id="330" r:id="rId28"/>
    <p:sldId id="269" r:id="rId29"/>
    <p:sldId id="316" r:id="rId30"/>
    <p:sldId id="270" r:id="rId31"/>
    <p:sldId id="339" r:id="rId32"/>
    <p:sldId id="340" r:id="rId33"/>
    <p:sldId id="338" r:id="rId34"/>
    <p:sldId id="271" r:id="rId35"/>
    <p:sldId id="273" r:id="rId36"/>
    <p:sldId id="272" r:id="rId37"/>
    <p:sldId id="274" r:id="rId38"/>
    <p:sldId id="275" r:id="rId39"/>
    <p:sldId id="276" r:id="rId40"/>
    <p:sldId id="342" r:id="rId41"/>
    <p:sldId id="343" r:id="rId42"/>
    <p:sldId id="345" r:id="rId43"/>
    <p:sldId id="277" r:id="rId44"/>
    <p:sldId id="331" r:id="rId45"/>
    <p:sldId id="278" r:id="rId46"/>
    <p:sldId id="279" r:id="rId47"/>
    <p:sldId id="336" r:id="rId48"/>
    <p:sldId id="337" r:id="rId49"/>
    <p:sldId id="298" r:id="rId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4890"/>
    <a:srgbClr val="0070C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973" autoAdjust="0"/>
    <p:restoredTop sz="88688" autoAdjust="0"/>
  </p:normalViewPr>
  <p:slideViewPr>
    <p:cSldViewPr snapToGrid="0">
      <p:cViewPr varScale="1">
        <p:scale>
          <a:sx n="72" d="100"/>
          <a:sy n="72" d="100"/>
        </p:scale>
        <p:origin x="1230"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2954"/>
    </p:cViewPr>
  </p:sorterViewPr>
  <p:notesViewPr>
    <p:cSldViewPr snapToGrid="0">
      <p:cViewPr varScale="1">
        <p:scale>
          <a:sx n="64" d="100"/>
          <a:sy n="64" d="100"/>
        </p:scale>
        <p:origin x="-3144"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7BDD515-883B-4A0B-8038-9F43EA0DE2E1}" type="slidenum">
              <a:rPr lang="fr-FR" smtClean="0"/>
              <a:t>‹N°›</a:t>
            </a:fld>
            <a:endParaRPr lang="fr-FR"/>
          </a:p>
        </p:txBody>
      </p:sp>
    </p:spTree>
    <p:extLst>
      <p:ext uri="{BB962C8B-B14F-4D97-AF65-F5344CB8AC3E}">
        <p14:creationId xmlns:p14="http://schemas.microsoft.com/office/powerpoint/2010/main" val="3347497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62880E-EF21-4BBA-99C6-4BD54F6A0185}" type="datetimeFigureOut">
              <a:rPr lang="fr-FR" smtClean="0"/>
              <a:t>07/11/2017</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0ACEF-B72E-4D89-B2BA-D710224A5EA8}" type="slidenum">
              <a:rPr lang="fr-FR" smtClean="0"/>
              <a:t>‹N°›</a:t>
            </a:fld>
            <a:endParaRPr lang="fr-FR"/>
          </a:p>
        </p:txBody>
      </p:sp>
      <p:sp>
        <p:nvSpPr>
          <p:cNvPr id="9" name="Espace réservé du pied de page 8">
            <a:extLst>
              <a:ext uri="{FF2B5EF4-FFF2-40B4-BE49-F238E27FC236}">
                <a16:creationId xmlns:a16="http://schemas.microsoft.com/office/drawing/2014/main" id="{725E8A61-995D-42E5-A168-ABCE91725F8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Tree>
    <p:extLst>
      <p:ext uri="{BB962C8B-B14F-4D97-AF65-F5344CB8AC3E}">
        <p14:creationId xmlns:p14="http://schemas.microsoft.com/office/powerpoint/2010/main" val="4027883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8EA13ADA-8084-46FE-B9D6-5D33FB1D0C53}" type="slidenum">
              <a:rPr lang="fr-FR" altLang="fr-FR" sz="1200">
                <a:solidFill>
                  <a:prstClr val="black"/>
                </a:solidFill>
              </a:rPr>
              <a:pPr/>
              <a:t>2</a:t>
            </a:fld>
            <a:endParaRPr lang="fr-FR" altLang="fr-FR" sz="1200">
              <a:solidFill>
                <a:prstClr val="black"/>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fr-FR"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Espace réservé de l'image des diapositives 1">
            <a:extLst>
              <a:ext uri="{FF2B5EF4-FFF2-40B4-BE49-F238E27FC236}">
                <a16:creationId xmlns:a16="http://schemas.microsoft.com/office/drawing/2014/main" id="{622B7943-0211-4571-A510-E5CAE39A70EB}"/>
              </a:ext>
            </a:extLst>
          </p:cNvPr>
          <p:cNvSpPr>
            <a:spLocks noGrp="1" noRot="1" noChangeAspect="1" noTextEdit="1"/>
          </p:cNvSpPr>
          <p:nvPr>
            <p:ph type="sldImg"/>
          </p:nvPr>
        </p:nvSpPr>
        <p:spPr>
          <a:ln/>
        </p:spPr>
      </p:sp>
      <p:sp>
        <p:nvSpPr>
          <p:cNvPr id="197635" name="Espace réservé des commentaires 2">
            <a:extLst>
              <a:ext uri="{FF2B5EF4-FFF2-40B4-BE49-F238E27FC236}">
                <a16:creationId xmlns:a16="http://schemas.microsoft.com/office/drawing/2014/main" id="{ED835908-29D8-4A46-AE63-917EC883A72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197636" name="Espace réservé du numéro de diapositive 3">
            <a:extLst>
              <a:ext uri="{FF2B5EF4-FFF2-40B4-BE49-F238E27FC236}">
                <a16:creationId xmlns:a16="http://schemas.microsoft.com/office/drawing/2014/main" id="{5974F6CC-0EDE-41E6-AA0F-1441125CD29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5AF45F75-5744-4A3F-AA7D-8FC2447C2D88}" type="slidenum">
              <a:rPr lang="fr-FR" altLang="fr-FR" sz="1200"/>
              <a:pPr/>
              <a:t>23</a:t>
            </a:fld>
            <a:endParaRPr lang="fr-FR" altLang="fr-FR" sz="1200"/>
          </a:p>
        </p:txBody>
      </p:sp>
    </p:spTree>
    <p:extLst>
      <p:ext uri="{BB962C8B-B14F-4D97-AF65-F5344CB8AC3E}">
        <p14:creationId xmlns:p14="http://schemas.microsoft.com/office/powerpoint/2010/main" val="1766829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Espace réservé de l'image des diapositives 1"/>
          <p:cNvSpPr>
            <a:spLocks noGrp="1" noRot="1" noChangeAspect="1" noTextEdit="1"/>
          </p:cNvSpPr>
          <p:nvPr>
            <p:ph type="sldImg"/>
          </p:nvPr>
        </p:nvSpPr>
        <p:spPr>
          <a:xfrm>
            <a:off x="1371600" y="1143000"/>
            <a:ext cx="4114800" cy="3086100"/>
          </a:xfrm>
          <a:ln/>
        </p:spPr>
      </p:sp>
      <p:sp>
        <p:nvSpPr>
          <p:cNvPr id="172035"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MS PGothic" panose="020B0600070205080204" pitchFamily="34" charset="-128"/>
            </a:endParaRPr>
          </a:p>
        </p:txBody>
      </p:sp>
      <p:sp>
        <p:nvSpPr>
          <p:cNvPr id="172036"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5FCD5C94-7A6F-4B3F-A8E8-4E9BB9077688}" type="slidenum">
              <a:rPr lang="fr-FR" altLang="fr-FR" sz="1200" smtClean="0">
                <a:solidFill>
                  <a:srgbClr val="000000"/>
                </a:solidFill>
                <a:latin typeface="Arial" panose="020B0604020202020204" pitchFamily="34" charset="0"/>
                <a:ea typeface="MS PGothic" panose="020B0600070205080204" pitchFamily="34" charset="-128"/>
              </a:rPr>
              <a:pPr/>
              <a:t>24</a:t>
            </a:fld>
            <a:endParaRPr lang="fr-FR" altLang="fr-FR" sz="1200">
              <a:solidFill>
                <a:srgbClr val="000000"/>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865410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26</a:t>
            </a:fld>
            <a:endParaRPr lang="fr-FR"/>
          </a:p>
        </p:txBody>
      </p:sp>
    </p:spTree>
    <p:extLst>
      <p:ext uri="{BB962C8B-B14F-4D97-AF65-F5344CB8AC3E}">
        <p14:creationId xmlns:p14="http://schemas.microsoft.com/office/powerpoint/2010/main" val="2988140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27</a:t>
            </a:fld>
            <a:endParaRPr lang="fr-FR"/>
          </a:p>
        </p:txBody>
      </p:sp>
    </p:spTree>
    <p:extLst>
      <p:ext uri="{BB962C8B-B14F-4D97-AF65-F5344CB8AC3E}">
        <p14:creationId xmlns:p14="http://schemas.microsoft.com/office/powerpoint/2010/main" val="12204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28</a:t>
            </a:fld>
            <a:endParaRPr lang="fr-FR"/>
          </a:p>
        </p:txBody>
      </p:sp>
    </p:spTree>
    <p:extLst>
      <p:ext uri="{BB962C8B-B14F-4D97-AF65-F5344CB8AC3E}">
        <p14:creationId xmlns:p14="http://schemas.microsoft.com/office/powerpoint/2010/main" val="25185602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29</a:t>
            </a:fld>
            <a:endParaRPr lang="fr-FR"/>
          </a:p>
        </p:txBody>
      </p:sp>
    </p:spTree>
    <p:extLst>
      <p:ext uri="{BB962C8B-B14F-4D97-AF65-F5344CB8AC3E}">
        <p14:creationId xmlns:p14="http://schemas.microsoft.com/office/powerpoint/2010/main" val="2757706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34</a:t>
            </a:fld>
            <a:endParaRPr lang="fr-FR"/>
          </a:p>
        </p:txBody>
      </p:sp>
    </p:spTree>
    <p:extLst>
      <p:ext uri="{BB962C8B-B14F-4D97-AF65-F5344CB8AC3E}">
        <p14:creationId xmlns:p14="http://schemas.microsoft.com/office/powerpoint/2010/main" val="1253017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Espace réservé de l'image des diapositives 1">
            <a:extLst>
              <a:ext uri="{FF2B5EF4-FFF2-40B4-BE49-F238E27FC236}">
                <a16:creationId xmlns:a16="http://schemas.microsoft.com/office/drawing/2014/main" id="{8B491F20-3CC0-4F01-8CD9-08CFD46230C7}"/>
              </a:ext>
            </a:extLst>
          </p:cNvPr>
          <p:cNvSpPr>
            <a:spLocks noGrp="1" noRot="1" noChangeAspect="1" noTextEdit="1"/>
          </p:cNvSpPr>
          <p:nvPr>
            <p:ph type="sldImg"/>
          </p:nvPr>
        </p:nvSpPr>
        <p:spPr>
          <a:ln/>
        </p:spPr>
      </p:sp>
      <p:sp>
        <p:nvSpPr>
          <p:cNvPr id="199683" name="Espace réservé des commentaires 2">
            <a:extLst>
              <a:ext uri="{FF2B5EF4-FFF2-40B4-BE49-F238E27FC236}">
                <a16:creationId xmlns:a16="http://schemas.microsoft.com/office/drawing/2014/main" id="{D4875761-46F7-4FCA-BF75-79C629F91CD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199684" name="Espace réservé du numéro de diapositive 3">
            <a:extLst>
              <a:ext uri="{FF2B5EF4-FFF2-40B4-BE49-F238E27FC236}">
                <a16:creationId xmlns:a16="http://schemas.microsoft.com/office/drawing/2014/main" id="{F8AFB957-9DF6-4648-BC34-DAED0017409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2CBCBDF-1A4C-4320-AAB9-BDB2DE731937}" type="slidenum">
              <a:rPr lang="fr-FR" altLang="fr-FR" sz="1200"/>
              <a:pPr/>
              <a:t>40</a:t>
            </a:fld>
            <a:endParaRPr lang="fr-FR" altLang="fr-FR" sz="1200"/>
          </a:p>
        </p:txBody>
      </p:sp>
    </p:spTree>
    <p:extLst>
      <p:ext uri="{BB962C8B-B14F-4D97-AF65-F5344CB8AC3E}">
        <p14:creationId xmlns:p14="http://schemas.microsoft.com/office/powerpoint/2010/main" val="2353716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41</a:t>
            </a:fld>
            <a:endParaRPr lang="fr-FR"/>
          </a:p>
        </p:txBody>
      </p:sp>
    </p:spTree>
    <p:extLst>
      <p:ext uri="{BB962C8B-B14F-4D97-AF65-F5344CB8AC3E}">
        <p14:creationId xmlns:p14="http://schemas.microsoft.com/office/powerpoint/2010/main" val="1923579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42</a:t>
            </a:fld>
            <a:endParaRPr lang="fr-FR"/>
          </a:p>
        </p:txBody>
      </p:sp>
    </p:spTree>
    <p:extLst>
      <p:ext uri="{BB962C8B-B14F-4D97-AF65-F5344CB8AC3E}">
        <p14:creationId xmlns:p14="http://schemas.microsoft.com/office/powerpoint/2010/main" val="2385216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8EA13ADA-8084-46FE-B9D6-5D33FB1D0C53}" type="slidenum">
              <a:rPr lang="fr-FR" altLang="fr-FR" sz="1200">
                <a:solidFill>
                  <a:prstClr val="black"/>
                </a:solidFill>
              </a:rPr>
              <a:pPr/>
              <a:t>3</a:t>
            </a:fld>
            <a:endParaRPr lang="fr-FR" altLang="fr-FR" sz="1200">
              <a:solidFill>
                <a:prstClr val="black"/>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fr-FR" alt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Espace réservé de l'image des diapositives 1">
            <a:extLst>
              <a:ext uri="{FF2B5EF4-FFF2-40B4-BE49-F238E27FC236}">
                <a16:creationId xmlns:a16="http://schemas.microsoft.com/office/drawing/2014/main" id="{F028C074-C9F0-459D-9249-765FF2E08004}"/>
              </a:ext>
            </a:extLst>
          </p:cNvPr>
          <p:cNvSpPr>
            <a:spLocks noGrp="1" noRot="1" noChangeAspect="1" noTextEdit="1"/>
          </p:cNvSpPr>
          <p:nvPr>
            <p:ph type="sldImg"/>
          </p:nvPr>
        </p:nvSpPr>
        <p:spPr>
          <a:ln/>
        </p:spPr>
      </p:sp>
      <p:sp>
        <p:nvSpPr>
          <p:cNvPr id="200707" name="Espace réservé des commentaires 2">
            <a:extLst>
              <a:ext uri="{FF2B5EF4-FFF2-40B4-BE49-F238E27FC236}">
                <a16:creationId xmlns:a16="http://schemas.microsoft.com/office/drawing/2014/main" id="{253184CB-6C30-4167-A449-E41A1F3D981B}"/>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200708" name="Espace réservé du numéro de diapositive 3">
            <a:extLst>
              <a:ext uri="{FF2B5EF4-FFF2-40B4-BE49-F238E27FC236}">
                <a16:creationId xmlns:a16="http://schemas.microsoft.com/office/drawing/2014/main" id="{F5551E8C-0875-4A64-B789-D69F1A78F5E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06C48D72-4A26-4F39-AEA7-7B62DDF1BF54}" type="slidenum">
              <a:rPr lang="fr-FR" altLang="fr-FR" sz="1200"/>
              <a:pPr/>
              <a:t>43</a:t>
            </a:fld>
            <a:endParaRPr lang="fr-FR" altLang="fr-FR" sz="1200"/>
          </a:p>
        </p:txBody>
      </p:sp>
    </p:spTree>
    <p:extLst>
      <p:ext uri="{BB962C8B-B14F-4D97-AF65-F5344CB8AC3E}">
        <p14:creationId xmlns:p14="http://schemas.microsoft.com/office/powerpoint/2010/main" val="27107754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Espace réservé de l'image des diapositives 1">
            <a:extLst>
              <a:ext uri="{FF2B5EF4-FFF2-40B4-BE49-F238E27FC236}">
                <a16:creationId xmlns:a16="http://schemas.microsoft.com/office/drawing/2014/main" id="{B107F599-BE0B-42BF-A542-E9259D53F311}"/>
              </a:ext>
            </a:extLst>
          </p:cNvPr>
          <p:cNvSpPr>
            <a:spLocks noGrp="1" noRot="1" noChangeAspect="1" noTextEdit="1"/>
          </p:cNvSpPr>
          <p:nvPr>
            <p:ph type="sldImg"/>
          </p:nvPr>
        </p:nvSpPr>
        <p:spPr>
          <a:ln/>
        </p:spPr>
      </p:sp>
      <p:sp>
        <p:nvSpPr>
          <p:cNvPr id="201731" name="Espace réservé des commentaires 2">
            <a:extLst>
              <a:ext uri="{FF2B5EF4-FFF2-40B4-BE49-F238E27FC236}">
                <a16:creationId xmlns:a16="http://schemas.microsoft.com/office/drawing/2014/main" id="{AF6E5B32-5B39-405E-A144-F96A32F83F2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201732" name="Espace réservé du numéro de diapositive 3">
            <a:extLst>
              <a:ext uri="{FF2B5EF4-FFF2-40B4-BE49-F238E27FC236}">
                <a16:creationId xmlns:a16="http://schemas.microsoft.com/office/drawing/2014/main" id="{7BC70036-D036-41B4-A087-7AFA7C02F951}"/>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B19697C-61F0-4193-93AE-EBDB96D3C959}" type="slidenum">
              <a:rPr lang="fr-FR" altLang="fr-FR" sz="1200"/>
              <a:pPr/>
              <a:t>44</a:t>
            </a:fld>
            <a:endParaRPr lang="fr-FR" altLang="fr-FR" sz="1200"/>
          </a:p>
        </p:txBody>
      </p:sp>
    </p:spTree>
    <p:extLst>
      <p:ext uri="{BB962C8B-B14F-4D97-AF65-F5344CB8AC3E}">
        <p14:creationId xmlns:p14="http://schemas.microsoft.com/office/powerpoint/2010/main" val="173278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Espace réservé de l'image des diapositives 1">
            <a:extLst>
              <a:ext uri="{FF2B5EF4-FFF2-40B4-BE49-F238E27FC236}">
                <a16:creationId xmlns:a16="http://schemas.microsoft.com/office/drawing/2014/main" id="{F0DDCDC0-1D81-4DB2-8C15-8C430E3F1531}"/>
              </a:ext>
            </a:extLst>
          </p:cNvPr>
          <p:cNvSpPr>
            <a:spLocks noGrp="1" noRot="1" noChangeAspect="1" noTextEdit="1"/>
          </p:cNvSpPr>
          <p:nvPr>
            <p:ph type="sldImg"/>
          </p:nvPr>
        </p:nvSpPr>
        <p:spPr>
          <a:ln/>
        </p:spPr>
      </p:sp>
      <p:sp>
        <p:nvSpPr>
          <p:cNvPr id="191491" name="Espace réservé des commentaires 2">
            <a:extLst>
              <a:ext uri="{FF2B5EF4-FFF2-40B4-BE49-F238E27FC236}">
                <a16:creationId xmlns:a16="http://schemas.microsoft.com/office/drawing/2014/main" id="{780E6139-B631-4E13-AD19-BE0073ABF7B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191492" name="Espace réservé du numéro de diapositive 3">
            <a:extLst>
              <a:ext uri="{FF2B5EF4-FFF2-40B4-BE49-F238E27FC236}">
                <a16:creationId xmlns:a16="http://schemas.microsoft.com/office/drawing/2014/main" id="{3A338121-94EA-4840-8475-B35BA6E8A318}"/>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1AEB24D9-66DC-4FD7-89E9-F674231DCAC5}" type="slidenum">
              <a:rPr lang="fr-FR" altLang="fr-FR" sz="1200"/>
              <a:pPr/>
              <a:t>5</a:t>
            </a:fld>
            <a:endParaRPr lang="fr-FR" altLang="fr-FR" sz="1200"/>
          </a:p>
        </p:txBody>
      </p:sp>
    </p:spTree>
    <p:extLst>
      <p:ext uri="{BB962C8B-B14F-4D97-AF65-F5344CB8AC3E}">
        <p14:creationId xmlns:p14="http://schemas.microsoft.com/office/powerpoint/2010/main" val="2170801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Espace réservé de l'image des diapositives 1">
            <a:extLst>
              <a:ext uri="{FF2B5EF4-FFF2-40B4-BE49-F238E27FC236}">
                <a16:creationId xmlns:a16="http://schemas.microsoft.com/office/drawing/2014/main" id="{F6D4324D-6D2C-44EA-B05A-098E8ECB87B4}"/>
              </a:ext>
            </a:extLst>
          </p:cNvPr>
          <p:cNvSpPr>
            <a:spLocks noGrp="1" noRot="1" noChangeAspect="1" noTextEdit="1"/>
          </p:cNvSpPr>
          <p:nvPr>
            <p:ph type="sldImg"/>
          </p:nvPr>
        </p:nvSpPr>
        <p:spPr>
          <a:ln/>
        </p:spPr>
      </p:sp>
      <p:sp>
        <p:nvSpPr>
          <p:cNvPr id="192515" name="Espace réservé des commentaires 2">
            <a:extLst>
              <a:ext uri="{FF2B5EF4-FFF2-40B4-BE49-F238E27FC236}">
                <a16:creationId xmlns:a16="http://schemas.microsoft.com/office/drawing/2014/main" id="{9CDA54A1-74F7-41AD-8BAB-36AD2EA8C6A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192516" name="Espace réservé du numéro de diapositive 3">
            <a:extLst>
              <a:ext uri="{FF2B5EF4-FFF2-40B4-BE49-F238E27FC236}">
                <a16:creationId xmlns:a16="http://schemas.microsoft.com/office/drawing/2014/main" id="{E65D1260-F9A9-43DC-A0DB-924E2BD12E0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088574F-CC65-49E8-9E8C-28433A869A51}" type="slidenum">
              <a:rPr lang="fr-FR" altLang="fr-FR" sz="1200"/>
              <a:pPr/>
              <a:t>6</a:t>
            </a:fld>
            <a:endParaRPr lang="fr-FR" altLang="fr-FR" sz="1200"/>
          </a:p>
        </p:txBody>
      </p:sp>
    </p:spTree>
    <p:extLst>
      <p:ext uri="{BB962C8B-B14F-4D97-AF65-F5344CB8AC3E}">
        <p14:creationId xmlns:p14="http://schemas.microsoft.com/office/powerpoint/2010/main" val="3571657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71600" y="1143000"/>
            <a:ext cx="4114800" cy="30861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60ACEF-B72E-4D89-B2BA-D710224A5EA8}" type="slidenum">
              <a:rPr lang="fr-FR" smtClean="0"/>
              <a:t>8</a:t>
            </a:fld>
            <a:endParaRPr lang="fr-FR"/>
          </a:p>
        </p:txBody>
      </p:sp>
    </p:spTree>
    <p:extLst>
      <p:ext uri="{BB962C8B-B14F-4D97-AF65-F5344CB8AC3E}">
        <p14:creationId xmlns:p14="http://schemas.microsoft.com/office/powerpoint/2010/main" val="802460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Espace réservé de l'image des diapositives 1">
            <a:extLst>
              <a:ext uri="{FF2B5EF4-FFF2-40B4-BE49-F238E27FC236}">
                <a16:creationId xmlns:a16="http://schemas.microsoft.com/office/drawing/2014/main" id="{16321DA7-D043-462C-A07A-4592674B8142}"/>
              </a:ext>
            </a:extLst>
          </p:cNvPr>
          <p:cNvSpPr>
            <a:spLocks noGrp="1" noRot="1" noChangeAspect="1" noTextEdit="1"/>
          </p:cNvSpPr>
          <p:nvPr>
            <p:ph type="sldImg"/>
          </p:nvPr>
        </p:nvSpPr>
        <p:spPr>
          <a:xfrm>
            <a:off x="1371600" y="1143000"/>
            <a:ext cx="4114800" cy="3086100"/>
          </a:xfrm>
          <a:ln/>
        </p:spPr>
      </p:sp>
      <p:sp>
        <p:nvSpPr>
          <p:cNvPr id="194563" name="Espace réservé des commentaires 2">
            <a:extLst>
              <a:ext uri="{FF2B5EF4-FFF2-40B4-BE49-F238E27FC236}">
                <a16:creationId xmlns:a16="http://schemas.microsoft.com/office/drawing/2014/main" id="{34F10F13-1F37-477A-A6AE-86F32FEE149E}"/>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194564" name="Espace réservé du numéro de diapositive 3">
            <a:extLst>
              <a:ext uri="{FF2B5EF4-FFF2-40B4-BE49-F238E27FC236}">
                <a16:creationId xmlns:a16="http://schemas.microsoft.com/office/drawing/2014/main" id="{0CDC00DD-DAC0-46ED-B0BC-B5FA496C29C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177233FE-5CFC-42B2-BF4B-AD27D9EEF8D8}" type="slidenum">
              <a:rPr lang="fr-FR" altLang="fr-FR" sz="1200"/>
              <a:pPr/>
              <a:t>12</a:t>
            </a:fld>
            <a:endParaRPr lang="fr-FR" altLang="fr-FR" sz="1200"/>
          </a:p>
        </p:txBody>
      </p:sp>
    </p:spTree>
    <p:extLst>
      <p:ext uri="{BB962C8B-B14F-4D97-AF65-F5344CB8AC3E}">
        <p14:creationId xmlns:p14="http://schemas.microsoft.com/office/powerpoint/2010/main" val="1524019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Espace réservé de l'image des diapositives 1"/>
          <p:cNvSpPr>
            <a:spLocks noGrp="1" noRot="1" noChangeAspect="1" noTextEdit="1"/>
          </p:cNvSpPr>
          <p:nvPr>
            <p:ph type="sldImg"/>
          </p:nvPr>
        </p:nvSpPr>
        <p:spPr>
          <a:xfrm>
            <a:off x="1371600" y="1143000"/>
            <a:ext cx="4114800" cy="3086100"/>
          </a:xfrm>
          <a:ln/>
        </p:spPr>
      </p:sp>
      <p:sp>
        <p:nvSpPr>
          <p:cNvPr id="157699" name="Espace réservé des commentaires 2"/>
          <p:cNvSpPr>
            <a:spLocks noGrp="1"/>
          </p:cNvSpPr>
          <p:nvPr>
            <p:ph type="body" idx="1"/>
          </p:nvPr>
        </p:nvSpPr>
        <p:spPr>
          <a:noFill/>
        </p:spPr>
        <p:txBody>
          <a:bodyPr/>
          <a:lstStyle/>
          <a:p>
            <a:endParaRPr lang="fr-FR" altLang="fr-FR"/>
          </a:p>
        </p:txBody>
      </p:sp>
      <p:sp>
        <p:nvSpPr>
          <p:cNvPr id="157700" name="Espace réservé du numéro de diapositive 3"/>
          <p:cNvSpPr>
            <a:spLocks noGrp="1"/>
          </p:cNvSpPr>
          <p:nvPr>
            <p:ph type="sldNum" sz="quarter" idx="5"/>
          </p:nvPr>
        </p:nvSpPr>
        <p:spPr>
          <a:noFill/>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22E0516-152C-4DEA-BF58-46F781A5438A}" type="slidenum">
              <a:rPr lang="fr-FR" altLang="fr-FR" sz="1200" smtClean="0"/>
              <a:pPr/>
              <a:t>13</a:t>
            </a:fld>
            <a:endParaRPr lang="fr-FR" altLang="fr-FR" sz="1200"/>
          </a:p>
        </p:txBody>
      </p:sp>
    </p:spTree>
    <p:extLst>
      <p:ext uri="{BB962C8B-B14F-4D97-AF65-F5344CB8AC3E}">
        <p14:creationId xmlns:p14="http://schemas.microsoft.com/office/powerpoint/2010/main" val="3682645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Espace réservé de l'image des diapositives 1"/>
          <p:cNvSpPr>
            <a:spLocks noGrp="1" noRot="1" noChangeAspect="1" noTextEdit="1"/>
          </p:cNvSpPr>
          <p:nvPr>
            <p:ph type="sldImg"/>
          </p:nvPr>
        </p:nvSpPr>
        <p:spPr>
          <a:xfrm>
            <a:off x="1371600" y="1143000"/>
            <a:ext cx="4114800" cy="3086100"/>
          </a:xfrm>
          <a:ln/>
        </p:spPr>
      </p:sp>
      <p:sp>
        <p:nvSpPr>
          <p:cNvPr id="157699" name="Espace réservé des commentaires 2"/>
          <p:cNvSpPr>
            <a:spLocks noGrp="1"/>
          </p:cNvSpPr>
          <p:nvPr>
            <p:ph type="body" idx="1"/>
          </p:nvPr>
        </p:nvSpPr>
        <p:spPr>
          <a:noFill/>
        </p:spPr>
        <p:txBody>
          <a:bodyPr/>
          <a:lstStyle/>
          <a:p>
            <a:endParaRPr lang="fr-FR" altLang="fr-FR"/>
          </a:p>
        </p:txBody>
      </p:sp>
      <p:sp>
        <p:nvSpPr>
          <p:cNvPr id="157700" name="Espace réservé du numéro de diapositive 3"/>
          <p:cNvSpPr>
            <a:spLocks noGrp="1"/>
          </p:cNvSpPr>
          <p:nvPr>
            <p:ph type="sldNum" sz="quarter" idx="5"/>
          </p:nvPr>
        </p:nvSpPr>
        <p:spPr>
          <a:noFill/>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22E0516-152C-4DEA-BF58-46F781A5438A}" type="slidenum">
              <a:rPr lang="fr-FR" altLang="fr-FR" sz="1200" smtClean="0"/>
              <a:pPr/>
              <a:t>14</a:t>
            </a:fld>
            <a:endParaRPr lang="fr-FR" altLang="fr-FR" sz="1200"/>
          </a:p>
        </p:txBody>
      </p:sp>
    </p:spTree>
    <p:extLst>
      <p:ext uri="{BB962C8B-B14F-4D97-AF65-F5344CB8AC3E}">
        <p14:creationId xmlns:p14="http://schemas.microsoft.com/office/powerpoint/2010/main" val="2608458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Espace réservé de l'image des diapositives 1">
            <a:extLst>
              <a:ext uri="{FF2B5EF4-FFF2-40B4-BE49-F238E27FC236}">
                <a16:creationId xmlns:a16="http://schemas.microsoft.com/office/drawing/2014/main" id="{4936BE46-B729-467E-8DBC-C82DD66BC03F}"/>
              </a:ext>
            </a:extLst>
          </p:cNvPr>
          <p:cNvSpPr>
            <a:spLocks noGrp="1" noRot="1" noChangeAspect="1" noTextEdit="1"/>
          </p:cNvSpPr>
          <p:nvPr>
            <p:ph type="sldImg"/>
          </p:nvPr>
        </p:nvSpPr>
        <p:spPr>
          <a:ln/>
        </p:spPr>
      </p:sp>
      <p:sp>
        <p:nvSpPr>
          <p:cNvPr id="196611" name="Espace réservé des commentaires 2">
            <a:extLst>
              <a:ext uri="{FF2B5EF4-FFF2-40B4-BE49-F238E27FC236}">
                <a16:creationId xmlns:a16="http://schemas.microsoft.com/office/drawing/2014/main" id="{6614252E-9CC6-4324-AD04-0128CD938F2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196612" name="Espace réservé du numéro de diapositive 3">
            <a:extLst>
              <a:ext uri="{FF2B5EF4-FFF2-40B4-BE49-F238E27FC236}">
                <a16:creationId xmlns:a16="http://schemas.microsoft.com/office/drawing/2014/main" id="{6F9BD363-14FD-45FB-94A7-3A1860F9BD59}"/>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ADADA9D3-4DAD-4343-B725-BBC272B35390}" type="slidenum">
              <a:rPr lang="fr-FR" altLang="fr-FR" sz="1200"/>
              <a:pPr/>
              <a:t>21</a:t>
            </a:fld>
            <a:endParaRPr lang="fr-FR" altLang="fr-FR" sz="1200"/>
          </a:p>
        </p:txBody>
      </p:sp>
    </p:spTree>
    <p:extLst>
      <p:ext uri="{BB962C8B-B14F-4D97-AF65-F5344CB8AC3E}">
        <p14:creationId xmlns:p14="http://schemas.microsoft.com/office/powerpoint/2010/main" val="3206228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0" y="3429000"/>
            <a:ext cx="2286000" cy="2057400"/>
          </a:xfrm>
        </p:spPr>
        <p:txBody>
          <a:bodyPr/>
          <a:lstStyle>
            <a:lvl1pPr algn="r">
              <a:defRPr sz="3600">
                <a:solidFill>
                  <a:srgbClr val="4B4D4E"/>
                </a:solidFill>
              </a:defRPr>
            </a:lvl1pPr>
          </a:lstStyle>
          <a:p>
            <a:pPr lvl="0"/>
            <a:r>
              <a:rPr lang="fr-FR" noProof="0"/>
              <a:t>Cliquez et modifiez le titre</a:t>
            </a:r>
          </a:p>
        </p:txBody>
      </p:sp>
      <p:sp>
        <p:nvSpPr>
          <p:cNvPr id="4099" name="Rectangle 3"/>
          <p:cNvSpPr>
            <a:spLocks noGrp="1" noChangeArrowheads="1"/>
          </p:cNvSpPr>
          <p:nvPr>
            <p:ph type="subTitle" idx="1"/>
          </p:nvPr>
        </p:nvSpPr>
        <p:spPr>
          <a:xfrm>
            <a:off x="2209800" y="4343400"/>
            <a:ext cx="4724400" cy="1752600"/>
          </a:xfrm>
        </p:spPr>
        <p:txBody>
          <a:bodyPr/>
          <a:lstStyle>
            <a:lvl1pPr marL="0" indent="0" algn="ctr">
              <a:buFont typeface="Arial" charset="0"/>
              <a:buNone/>
              <a:defRPr sz="2000">
                <a:solidFill>
                  <a:srgbClr val="4B4D4E"/>
                </a:solidFill>
              </a:defRPr>
            </a:lvl1pPr>
          </a:lstStyle>
          <a:p>
            <a:pPr lvl="0"/>
            <a:r>
              <a:rPr lang="fr-FR" noProof="0"/>
              <a:t>Cliquez pour modifier le style des sous-titres du masque</a:t>
            </a:r>
          </a:p>
        </p:txBody>
      </p:sp>
      <p:sp>
        <p:nvSpPr>
          <p:cNvPr id="7"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8" name="Rectangle 7"/>
          <p:cNvSpPr/>
          <p:nvPr userDrawn="1"/>
        </p:nvSpPr>
        <p:spPr>
          <a:xfrm>
            <a:off x="2212246" y="6461602"/>
            <a:ext cx="4712336" cy="276999"/>
          </a:xfrm>
          <a:prstGeom prst="rect">
            <a:avLst/>
          </a:prstGeom>
        </p:spPr>
        <p:txBody>
          <a:bodyPr wrap="square">
            <a:spAutoFit/>
          </a:bodyPr>
          <a:lstStyle/>
          <a:p>
            <a:pPr algn="ctr"/>
            <a:r>
              <a:rPr lang="fr-FR" altLang="fr-FR" sz="1200" dirty="0"/>
              <a:t>Présentation de la HAS – ANFH La Réunion 16 novembre </a:t>
            </a:r>
            <a:r>
              <a:rPr lang="fr-FR" sz="1200" dirty="0"/>
              <a:t>2017</a:t>
            </a:r>
          </a:p>
        </p:txBody>
      </p:sp>
    </p:spTree>
    <p:extLst>
      <p:ext uri="{BB962C8B-B14F-4D97-AF65-F5344CB8AC3E}">
        <p14:creationId xmlns:p14="http://schemas.microsoft.com/office/powerpoint/2010/main" val="1057263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8" name="Rectangle 7"/>
          <p:cNvSpPr/>
          <p:nvPr userDrawn="1"/>
        </p:nvSpPr>
        <p:spPr>
          <a:xfrm>
            <a:off x="2212246" y="6461602"/>
            <a:ext cx="4712336" cy="276999"/>
          </a:xfrm>
          <a:prstGeom prst="rect">
            <a:avLst/>
          </a:prstGeom>
        </p:spPr>
        <p:txBody>
          <a:bodyPr wrap="square">
            <a:spAutoFit/>
          </a:bodyPr>
          <a:lstStyle/>
          <a:p>
            <a:pPr algn="ctr"/>
            <a:r>
              <a:rPr lang="fr-FR" altLang="fr-FR" sz="1200" dirty="0"/>
              <a:t>Présentation de la HAS – ARHM </a:t>
            </a:r>
            <a:r>
              <a:rPr lang="fr-FR" sz="1200" dirty="0"/>
              <a:t>Lyon - 13 octobre 2017</a:t>
            </a:r>
          </a:p>
        </p:txBody>
      </p:sp>
    </p:spTree>
    <p:extLst>
      <p:ext uri="{BB962C8B-B14F-4D97-AF65-F5344CB8AC3E}">
        <p14:creationId xmlns:p14="http://schemas.microsoft.com/office/powerpoint/2010/main" val="3520763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362700" y="0"/>
            <a:ext cx="1943100" cy="57150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533400" y="0"/>
            <a:ext cx="5676900" cy="57150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8" name="Rectangle 7"/>
          <p:cNvSpPr/>
          <p:nvPr userDrawn="1"/>
        </p:nvSpPr>
        <p:spPr>
          <a:xfrm>
            <a:off x="2212246" y="6461602"/>
            <a:ext cx="4712336" cy="276999"/>
          </a:xfrm>
          <a:prstGeom prst="rect">
            <a:avLst/>
          </a:prstGeom>
        </p:spPr>
        <p:txBody>
          <a:bodyPr wrap="square">
            <a:spAutoFit/>
          </a:bodyPr>
          <a:lstStyle/>
          <a:p>
            <a:pPr algn="ctr"/>
            <a:r>
              <a:rPr lang="fr-FR" altLang="fr-FR" sz="1200" dirty="0"/>
              <a:t>Présentation de la HAS – ARHM </a:t>
            </a:r>
            <a:r>
              <a:rPr lang="fr-FR" sz="1200" dirty="0"/>
              <a:t>Lyon - 13 octobre 2017</a:t>
            </a:r>
          </a:p>
        </p:txBody>
      </p:sp>
    </p:spTree>
    <p:extLst>
      <p:ext uri="{BB962C8B-B14F-4D97-AF65-F5344CB8AC3E}">
        <p14:creationId xmlns:p14="http://schemas.microsoft.com/office/powerpoint/2010/main" val="1628616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9"/>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CED70CE-2D5E-469B-9B45-3949BBCA4883}" type="datetimeFigureOut">
              <a:rPr lang="fr-FR" smtClean="0"/>
              <a:t>07/11/2017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451247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CED70CE-2D5E-469B-9B45-3949BBCA4883}" type="datetimeFigureOut">
              <a:rPr lang="fr-FR" smtClean="0"/>
              <a:t>07/11/2017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1553369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710" y="4406904"/>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710"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CED70CE-2D5E-469B-9B45-3949BBCA4883}" type="datetimeFigureOut">
              <a:rPr lang="fr-FR" smtClean="0"/>
              <a:t>07/11/2017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829447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4"/>
            <a:ext cx="40576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600204"/>
            <a:ext cx="40576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CED70CE-2D5E-469B-9B45-3949BBCA4883}" type="datetimeFigureOut">
              <a:rPr lang="fr-FR" smtClean="0"/>
              <a:t>07/11/2017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1775282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1" y="1535113"/>
            <a:ext cx="40397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1" y="2174875"/>
            <a:ext cx="40397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4630" y="1535113"/>
            <a:ext cx="404217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4630" y="2174875"/>
            <a:ext cx="40421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CED70CE-2D5E-469B-9B45-3949BBCA4883}" type="datetimeFigureOut">
              <a:rPr lang="fr-FR" smtClean="0"/>
              <a:t>07/11/2017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902660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CED70CE-2D5E-469B-9B45-3949BBCA4883}" type="datetimeFigureOut">
              <a:rPr lang="fr-FR" smtClean="0"/>
              <a:t>07/11/2017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2308433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CED70CE-2D5E-469B-9B45-3949BBCA4883}" type="datetimeFigureOut">
              <a:rPr lang="fr-FR" smtClean="0"/>
              <a:t>07/11/2017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2741510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710"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449" y="273054"/>
            <a:ext cx="511135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3"/>
            <a:ext cx="300871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CED70CE-2D5E-469B-9B45-3949BBCA4883}" type="datetimeFigureOut">
              <a:rPr lang="fr-FR" smtClean="0"/>
              <a:t>07/11/2017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4191131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Rectangle 6"/>
          <p:cNvSpPr>
            <a:spLocks noGrp="1" noChangeArrowheads="1"/>
          </p:cNvSpPr>
          <p:nvPr>
            <p:ph type="sldNum" sz="quarter" idx="12"/>
          </p:nvPr>
        </p:nvSpPr>
        <p:spPr>
          <a:ln/>
        </p:spPr>
        <p:txBody>
          <a:bodyPr/>
          <a:lstStyle>
            <a:lvl1pPr>
              <a:defRPr/>
            </a:lvl1pPr>
          </a:lstStyle>
          <a:p>
            <a:pPr>
              <a:defRPr/>
            </a:pPr>
            <a:fld id="{9DD9DBF7-E18F-49C2-99F4-62B61CB371E1}" type="slidenum">
              <a:rPr lang="fr-FR"/>
              <a:pPr>
                <a:defRPr/>
              </a:pPr>
              <a:t>‹N°›</a:t>
            </a:fld>
            <a:endParaRPr lang="fr-FR" dirty="0"/>
          </a:p>
        </p:txBody>
      </p:sp>
      <p:sp>
        <p:nvSpPr>
          <p:cNvPr id="7" name="Rectangle 6"/>
          <p:cNvSpPr/>
          <p:nvPr userDrawn="1"/>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11450413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1891"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189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189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CED70CE-2D5E-469B-9B45-3949BBCA4883}" type="datetimeFigureOut">
              <a:rPr lang="fr-FR" smtClean="0"/>
              <a:t>07/11/2017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592037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CED70CE-2D5E-469B-9B45-3949BBCA4883}" type="datetimeFigureOut">
              <a:rPr lang="fr-FR" smtClean="0"/>
              <a:t>07/11/2017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787961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2"/>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42"/>
            <a:ext cx="60579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CED70CE-2D5E-469B-9B45-3949BBCA4883}" type="datetimeFigureOut">
              <a:rPr lang="fr-FR" smtClean="0"/>
              <a:t>07/11/2017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7F8505-D135-48E6-B96C-7F6D01DE5D00}" type="slidenum">
              <a:rPr lang="fr-FR" smtClean="0"/>
              <a:t>‹N°›</a:t>
            </a:fld>
            <a:endParaRPr lang="fr-FR"/>
          </a:p>
        </p:txBody>
      </p:sp>
    </p:spTree>
    <p:extLst>
      <p:ext uri="{BB962C8B-B14F-4D97-AF65-F5344CB8AC3E}">
        <p14:creationId xmlns:p14="http://schemas.microsoft.com/office/powerpoint/2010/main" val="18009918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0" y="3429000"/>
            <a:ext cx="2286000" cy="2057400"/>
          </a:xfrm>
        </p:spPr>
        <p:txBody>
          <a:bodyPr/>
          <a:lstStyle>
            <a:lvl1pPr algn="r">
              <a:defRPr sz="3600">
                <a:solidFill>
                  <a:srgbClr val="4B4D4E"/>
                </a:solidFill>
              </a:defRPr>
            </a:lvl1pPr>
          </a:lstStyle>
          <a:p>
            <a:pPr lvl="0"/>
            <a:r>
              <a:rPr lang="fr-FR" noProof="0"/>
              <a:t>Cliquez et modifiez le titre</a:t>
            </a:r>
          </a:p>
        </p:txBody>
      </p:sp>
      <p:sp>
        <p:nvSpPr>
          <p:cNvPr id="4099" name="Rectangle 3"/>
          <p:cNvSpPr>
            <a:spLocks noGrp="1" noChangeArrowheads="1"/>
          </p:cNvSpPr>
          <p:nvPr>
            <p:ph type="subTitle" idx="1"/>
          </p:nvPr>
        </p:nvSpPr>
        <p:spPr>
          <a:xfrm>
            <a:off x="2209800" y="4343400"/>
            <a:ext cx="4724400" cy="1752600"/>
          </a:xfrm>
        </p:spPr>
        <p:txBody>
          <a:bodyPr/>
          <a:lstStyle>
            <a:lvl1pPr marL="0" indent="0" algn="ctr">
              <a:buFont typeface="Arial" charset="0"/>
              <a:buNone/>
              <a:defRPr sz="2000">
                <a:solidFill>
                  <a:srgbClr val="4B4D4E"/>
                </a:solidFill>
              </a:defRPr>
            </a:lvl1pPr>
          </a:lstStyle>
          <a:p>
            <a:pPr lvl="0"/>
            <a:r>
              <a:rPr lang="fr-FR" noProof="0"/>
              <a:t>Cliquez pour modifier le style des sous-titres du masque</a:t>
            </a:r>
          </a:p>
        </p:txBody>
      </p:sp>
      <p:sp>
        <p:nvSpPr>
          <p:cNvPr id="4" name="Rectangle 4"/>
          <p:cNvSpPr>
            <a:spLocks noGrp="1" noChangeArrowheads="1"/>
          </p:cNvSpPr>
          <p:nvPr>
            <p:ph type="dt" sz="half" idx="10"/>
          </p:nvPr>
        </p:nvSpPr>
        <p:spPr>
          <a:xfrm>
            <a:off x="685800" y="6248400"/>
            <a:ext cx="1905000" cy="457200"/>
          </a:xfrm>
        </p:spPr>
        <p:txBody>
          <a:bodyPr/>
          <a:lstStyle>
            <a:lvl1pPr>
              <a:defRPr smtClean="0"/>
            </a:lvl1pPr>
          </a:lstStyle>
          <a:p>
            <a:pPr>
              <a:defRPr/>
            </a:pPr>
            <a:fld id="{0C221CAA-173E-4032-BCE0-236916E1056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r>
              <a:rPr lang="fr-FR">
                <a:solidFill>
                  <a:srgbClr val="000000"/>
                </a:solidFill>
              </a:rPr>
              <a:t>Présentation de la HAS (à modifier dans Affichage -&gt; en-tête et pied de page)Présentation de la Haute Autorité de Santé</a:t>
            </a:r>
          </a:p>
          <a:p>
            <a:pPr>
              <a:defRPr/>
            </a:pPr>
            <a:endParaRPr lang="fr-FR">
              <a:solidFill>
                <a:srgbClr val="000000"/>
              </a:solidFill>
            </a:endParaRPr>
          </a:p>
        </p:txBody>
      </p:sp>
      <p:sp>
        <p:nvSpPr>
          <p:cNvPr id="6"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1A987FF2-379F-4BC8-B4A0-926C6F85F93A}"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2670853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E72F6BCA-1D41-4D69-AE0E-12894CAA2517}"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4B676D-79A6-4712-95B2-7A860619AE02}"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95519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0D86B021-DAED-43DC-97DC-428F057AACE0}"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28B737-F627-4665-9AC4-FFC1FFD71B6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9996428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334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4958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fld id="{E073685E-A2E1-4E39-8FD9-6C8CA48853AC}"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958368-A8FE-4EBD-BD9D-C418B5370C0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81355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fld id="{7FC90F88-F5DC-42C0-A514-4A9B4333904D}" type="datetime1">
              <a:rPr lang="fr-FR">
                <a:solidFill>
                  <a:srgbClr val="000000"/>
                </a:solidFill>
              </a:rPr>
              <a:pPr>
                <a:defRPr/>
              </a:pPr>
              <a:t>07/11/2017</a:t>
            </a:fld>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C256AF3-31D1-4BB8-9A3E-BA3A329FBD2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6492184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fld id="{AF09C755-DFEE-4E6B-93E2-10AE67BA4EEC}" type="datetime1">
              <a:rPr lang="fr-FR">
                <a:solidFill>
                  <a:srgbClr val="000000"/>
                </a:solidFill>
              </a:rPr>
              <a:pPr>
                <a:defRPr/>
              </a:pPr>
              <a:t>07/11/2017</a:t>
            </a:fld>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F554A1A-BDC6-4FFE-878A-B6530F0FE7B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850463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81D0101-D6EA-4D28-9933-C2A622A16C2B}" type="datetime1">
              <a:rPr lang="fr-FR">
                <a:solidFill>
                  <a:srgbClr val="000000"/>
                </a:solidFill>
              </a:rPr>
              <a:pPr>
                <a:defRPr/>
              </a:pPr>
              <a:t>07/11/2017</a:t>
            </a:fld>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A6BE602-B0AA-4566-BC6F-3D2DDE095FE3}"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22939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7"/>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6" name="Rectangle 6"/>
          <p:cNvSpPr>
            <a:spLocks noGrp="1" noChangeArrowheads="1"/>
          </p:cNvSpPr>
          <p:nvPr>
            <p:ph type="sldNum" sz="quarter" idx="12"/>
          </p:nvPr>
        </p:nvSpPr>
        <p:spPr>
          <a:ln/>
        </p:spPr>
        <p:txBody>
          <a:bodyPr/>
          <a:lstStyle>
            <a:lvl1pPr>
              <a:defRPr/>
            </a:lvl1pPr>
          </a:lstStyle>
          <a:p>
            <a:pPr>
              <a:defRPr/>
            </a:pPr>
            <a:fld id="{B33EADCA-6D8B-46EE-8288-A08FAEA02AE1}" type="slidenum">
              <a:rPr lang="fr-FR"/>
              <a:pPr>
                <a:defRPr/>
              </a:pPr>
              <a:t>‹N°›</a:t>
            </a:fld>
            <a:endParaRPr lang="fr-FR"/>
          </a:p>
        </p:txBody>
      </p:sp>
      <p:sp>
        <p:nvSpPr>
          <p:cNvPr id="7" name="Rectangle 6"/>
          <p:cNvSpPr/>
          <p:nvPr userDrawn="1"/>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31425635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04465750-BB3C-4A3F-999B-EB4D5DE1616D}"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B6F79F6-1804-4B86-9F5C-730A3E07207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42562305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3B1AC6B9-BE70-41C4-B24A-1D9B078DF942}"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77C069E-82A6-4642-8BC7-6ACB2D36C818}"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8656225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58A77A26-1426-4852-AB2B-14C60E69DB2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3E823D-727B-42BD-A45E-B7B37DA8BC9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8162733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362700" y="0"/>
            <a:ext cx="1943100" cy="57150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533400" y="0"/>
            <a:ext cx="5676900" cy="57150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08B1E43B-3D25-42B5-A6E7-8CB9B0A4B7C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8225E8-E1D2-4079-B3E0-A22A0FD9C5F4}"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0128028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0" y="3429000"/>
            <a:ext cx="2286000" cy="2057400"/>
          </a:xfrm>
        </p:spPr>
        <p:txBody>
          <a:bodyPr/>
          <a:lstStyle>
            <a:lvl1pPr algn="r">
              <a:defRPr sz="3600">
                <a:solidFill>
                  <a:srgbClr val="4B4D4E"/>
                </a:solidFill>
              </a:defRPr>
            </a:lvl1pPr>
          </a:lstStyle>
          <a:p>
            <a:pPr lvl="0"/>
            <a:r>
              <a:rPr lang="fr-FR" noProof="0"/>
              <a:t>Cliquez et modifiez le titre</a:t>
            </a:r>
          </a:p>
        </p:txBody>
      </p:sp>
      <p:sp>
        <p:nvSpPr>
          <p:cNvPr id="4099" name="Rectangle 3"/>
          <p:cNvSpPr>
            <a:spLocks noGrp="1" noChangeArrowheads="1"/>
          </p:cNvSpPr>
          <p:nvPr>
            <p:ph type="subTitle" idx="1"/>
          </p:nvPr>
        </p:nvSpPr>
        <p:spPr>
          <a:xfrm>
            <a:off x="2209800" y="4343400"/>
            <a:ext cx="4724400" cy="1752600"/>
          </a:xfrm>
        </p:spPr>
        <p:txBody>
          <a:bodyPr/>
          <a:lstStyle>
            <a:lvl1pPr marL="0" indent="0" algn="ctr">
              <a:buFont typeface="Arial" charset="0"/>
              <a:buNone/>
              <a:defRPr sz="2000">
                <a:solidFill>
                  <a:srgbClr val="4B4D4E"/>
                </a:solidFill>
              </a:defRPr>
            </a:lvl1pPr>
          </a:lstStyle>
          <a:p>
            <a:pPr lvl="0"/>
            <a:r>
              <a:rPr lang="fr-FR" noProof="0"/>
              <a:t>Cliquez pour modifier le style des sous-titres du masque</a:t>
            </a:r>
          </a:p>
        </p:txBody>
      </p:sp>
      <p:sp>
        <p:nvSpPr>
          <p:cNvPr id="4" name="Rectangle 4"/>
          <p:cNvSpPr>
            <a:spLocks noGrp="1" noChangeArrowheads="1"/>
          </p:cNvSpPr>
          <p:nvPr>
            <p:ph type="dt" sz="half" idx="10"/>
          </p:nvPr>
        </p:nvSpPr>
        <p:spPr>
          <a:xfrm>
            <a:off x="685800" y="6248400"/>
            <a:ext cx="1905000" cy="457200"/>
          </a:xfrm>
        </p:spPr>
        <p:txBody>
          <a:bodyPr/>
          <a:lstStyle>
            <a:lvl1pPr>
              <a:defRPr smtClean="0"/>
            </a:lvl1pPr>
          </a:lstStyle>
          <a:p>
            <a:pPr>
              <a:defRPr/>
            </a:pPr>
            <a:fld id="{0C221CAA-173E-4032-BCE0-236916E1056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r>
              <a:rPr lang="fr-FR">
                <a:solidFill>
                  <a:srgbClr val="000000"/>
                </a:solidFill>
              </a:rPr>
              <a:t>Présentation de la HAS (à modifier dans Affichage -&gt; en-tête et pied de page)Présentation de la Haute Autorité de Santé</a:t>
            </a:r>
          </a:p>
          <a:p>
            <a:pPr>
              <a:defRPr/>
            </a:pPr>
            <a:endParaRPr lang="fr-FR">
              <a:solidFill>
                <a:srgbClr val="000000"/>
              </a:solidFill>
            </a:endParaRPr>
          </a:p>
        </p:txBody>
      </p:sp>
      <p:sp>
        <p:nvSpPr>
          <p:cNvPr id="6"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1A987FF2-379F-4BC8-B4A0-926C6F85F93A}"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499141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E72F6BCA-1D41-4D69-AE0E-12894CAA2517}"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4B676D-79A6-4712-95B2-7A860619AE02}"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8700548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0D86B021-DAED-43DC-97DC-428F057AACE0}"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28B737-F627-4665-9AC4-FFC1FFD71B6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3362267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334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4958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fld id="{E073685E-A2E1-4E39-8FD9-6C8CA48853AC}"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958368-A8FE-4EBD-BD9D-C418B5370C0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2227121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fld id="{7FC90F88-F5DC-42C0-A514-4A9B4333904D}" type="datetime1">
              <a:rPr lang="fr-FR">
                <a:solidFill>
                  <a:srgbClr val="000000"/>
                </a:solidFill>
              </a:rPr>
              <a:pPr>
                <a:defRPr/>
              </a:pPr>
              <a:t>07/11/2017</a:t>
            </a:fld>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C256AF3-31D1-4BB8-9A3E-BA3A329FBD2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0722983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fld id="{AF09C755-DFEE-4E6B-93E2-10AE67BA4EEC}" type="datetime1">
              <a:rPr lang="fr-FR">
                <a:solidFill>
                  <a:srgbClr val="000000"/>
                </a:solidFill>
              </a:rPr>
              <a:pPr>
                <a:defRPr/>
              </a:pPr>
              <a:t>07/11/2017</a:t>
            </a:fld>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F554A1A-BDC6-4FFE-878A-B6530F0FE7B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004518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334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4958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7" name="Rectangle 6"/>
          <p:cNvSpPr/>
          <p:nvPr userDrawn="1"/>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35463904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81D0101-D6EA-4D28-9933-C2A622A16C2B}" type="datetime1">
              <a:rPr lang="fr-FR">
                <a:solidFill>
                  <a:srgbClr val="000000"/>
                </a:solidFill>
              </a:rPr>
              <a:pPr>
                <a:defRPr/>
              </a:pPr>
              <a:t>07/11/2017</a:t>
            </a:fld>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A6BE602-B0AA-4566-BC6F-3D2DDE095FE3}"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6901750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04465750-BB3C-4A3F-999B-EB4D5DE1616D}"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B6F79F6-1804-4B86-9F5C-730A3E07207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6845320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3B1AC6B9-BE70-41C4-B24A-1D9B078DF942}"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77C069E-82A6-4642-8BC7-6ACB2D36C818}"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7824974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58A77A26-1426-4852-AB2B-14C60E69DB2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3E823D-727B-42BD-A45E-B7B37DA8BC9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9487606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362700" y="0"/>
            <a:ext cx="1943100" cy="57150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533400" y="0"/>
            <a:ext cx="5676900" cy="57150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08B1E43B-3D25-42B5-A6E7-8CB9B0A4B7C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8225E8-E1D2-4079-B3E0-A22A0FD9C5F4}"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6877653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0" y="3429000"/>
            <a:ext cx="2286000" cy="2057400"/>
          </a:xfrm>
        </p:spPr>
        <p:txBody>
          <a:bodyPr/>
          <a:lstStyle>
            <a:lvl1pPr algn="r">
              <a:defRPr sz="3600">
                <a:solidFill>
                  <a:srgbClr val="4B4D4E"/>
                </a:solidFill>
              </a:defRPr>
            </a:lvl1pPr>
          </a:lstStyle>
          <a:p>
            <a:pPr lvl="0"/>
            <a:r>
              <a:rPr lang="fr-FR" noProof="0"/>
              <a:t>Cliquez et modifiez le titre</a:t>
            </a:r>
          </a:p>
        </p:txBody>
      </p:sp>
      <p:sp>
        <p:nvSpPr>
          <p:cNvPr id="4099" name="Rectangle 3"/>
          <p:cNvSpPr>
            <a:spLocks noGrp="1" noChangeArrowheads="1"/>
          </p:cNvSpPr>
          <p:nvPr>
            <p:ph type="subTitle" idx="1"/>
          </p:nvPr>
        </p:nvSpPr>
        <p:spPr>
          <a:xfrm>
            <a:off x="2209800" y="4343400"/>
            <a:ext cx="4724400" cy="1752600"/>
          </a:xfrm>
        </p:spPr>
        <p:txBody>
          <a:bodyPr/>
          <a:lstStyle>
            <a:lvl1pPr marL="0" indent="0" algn="ctr">
              <a:buFont typeface="Arial" charset="0"/>
              <a:buNone/>
              <a:defRPr sz="2000">
                <a:solidFill>
                  <a:srgbClr val="4B4D4E"/>
                </a:solidFill>
              </a:defRPr>
            </a:lvl1pPr>
          </a:lstStyle>
          <a:p>
            <a:pPr lvl="0"/>
            <a:r>
              <a:rPr lang="fr-FR" noProof="0"/>
              <a:t>Cliquez pour modifier le style des sous-titres du masque</a:t>
            </a:r>
          </a:p>
        </p:txBody>
      </p:sp>
      <p:sp>
        <p:nvSpPr>
          <p:cNvPr id="4" name="Rectangle 4"/>
          <p:cNvSpPr>
            <a:spLocks noGrp="1" noChangeArrowheads="1"/>
          </p:cNvSpPr>
          <p:nvPr>
            <p:ph type="dt" sz="half" idx="10"/>
          </p:nvPr>
        </p:nvSpPr>
        <p:spPr>
          <a:xfrm>
            <a:off x="685800" y="6248400"/>
            <a:ext cx="1905000" cy="457200"/>
          </a:xfrm>
        </p:spPr>
        <p:txBody>
          <a:bodyPr/>
          <a:lstStyle>
            <a:lvl1pPr>
              <a:defRPr smtClean="0"/>
            </a:lvl1pPr>
          </a:lstStyle>
          <a:p>
            <a:pPr>
              <a:defRPr/>
            </a:pPr>
            <a:fld id="{0C221CAA-173E-4032-BCE0-236916E1056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r>
              <a:rPr lang="fr-FR">
                <a:solidFill>
                  <a:srgbClr val="000000"/>
                </a:solidFill>
              </a:rPr>
              <a:t>Présentation de la HAS (à modifier dans Affichage -&gt; en-tête et pied de page)Présentation de la Haute Autorité de Santé</a:t>
            </a:r>
          </a:p>
          <a:p>
            <a:pPr>
              <a:defRPr/>
            </a:pPr>
            <a:endParaRPr lang="fr-FR">
              <a:solidFill>
                <a:srgbClr val="000000"/>
              </a:solidFill>
            </a:endParaRPr>
          </a:p>
        </p:txBody>
      </p:sp>
      <p:sp>
        <p:nvSpPr>
          <p:cNvPr id="6"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1A987FF2-379F-4BC8-B4A0-926C6F85F93A}"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499141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E72F6BCA-1D41-4D69-AE0E-12894CAA2517}"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4B676D-79A6-4712-95B2-7A860619AE02}"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8700548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0D86B021-DAED-43DC-97DC-428F057AACE0}"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28B737-F627-4665-9AC4-FFC1FFD71B6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3362267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334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4958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fld id="{E073685E-A2E1-4E39-8FD9-6C8CA48853AC}"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958368-A8FE-4EBD-BD9D-C418B5370C0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22271215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fld id="{7FC90F88-F5DC-42C0-A514-4A9B4333904D}" type="datetime1">
              <a:rPr lang="fr-FR">
                <a:solidFill>
                  <a:srgbClr val="000000"/>
                </a:solidFill>
              </a:rPr>
              <a:pPr>
                <a:defRPr/>
              </a:pPr>
              <a:t>07/11/2017</a:t>
            </a:fld>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C256AF3-31D1-4BB8-9A3E-BA3A329FBD2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07229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8"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8"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9" name="Rectangle 8"/>
          <p:cNvSpPr/>
          <p:nvPr userDrawn="1"/>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273158670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fld id="{AF09C755-DFEE-4E6B-93E2-10AE67BA4EEC}" type="datetime1">
              <a:rPr lang="fr-FR">
                <a:solidFill>
                  <a:srgbClr val="000000"/>
                </a:solidFill>
              </a:rPr>
              <a:pPr>
                <a:defRPr/>
              </a:pPr>
              <a:t>07/11/2017</a:t>
            </a:fld>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F554A1A-BDC6-4FFE-878A-B6530F0FE7B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00451803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81D0101-D6EA-4D28-9933-C2A622A16C2B}" type="datetime1">
              <a:rPr lang="fr-FR">
                <a:solidFill>
                  <a:srgbClr val="000000"/>
                </a:solidFill>
              </a:rPr>
              <a:pPr>
                <a:defRPr/>
              </a:pPr>
              <a:t>07/11/2017</a:t>
            </a:fld>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A6BE602-B0AA-4566-BC6F-3D2DDE095FE3}"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69017503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04465750-BB3C-4A3F-999B-EB4D5DE1616D}"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B6F79F6-1804-4B86-9F5C-730A3E07207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6845320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3B1AC6B9-BE70-41C4-B24A-1D9B078DF942}" type="datetime1">
              <a:rPr lang="fr-FR">
                <a:solidFill>
                  <a:srgbClr val="000000"/>
                </a:solidFill>
              </a:rPr>
              <a:pPr>
                <a:defRPr/>
              </a:pPr>
              <a:t>07/11/2017</a:t>
            </a:fld>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77C069E-82A6-4642-8BC7-6ACB2D36C818}"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7824974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58A77A26-1426-4852-AB2B-14C60E69DB2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3E823D-727B-42BD-A45E-B7B37DA8BC9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9487606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362700" y="0"/>
            <a:ext cx="1943100" cy="57150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533400" y="0"/>
            <a:ext cx="5676900" cy="57150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08B1E43B-3D25-42B5-A6E7-8CB9B0A4B7C8}" type="datetime1">
              <a:rPr lang="fr-FR">
                <a:solidFill>
                  <a:srgbClr val="000000"/>
                </a:solidFill>
              </a:rPr>
              <a:pPr>
                <a:defRPr/>
              </a:pPr>
              <a:t>07/11/2017</a:t>
            </a:fld>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Présentation de la HAS (à modifier dans Affichage -&gt; en-tête et pied de page)</a:t>
            </a:r>
          </a:p>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8225E8-E1D2-4079-B3E0-A22A0FD9C5F4}"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68776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fld id="{750E830F-967E-48EF-A4E1-CC39CCC97F66}" type="datetime1">
              <a:rPr lang="fr-FR"/>
              <a:pPr>
                <a:defRPr/>
              </a:pPr>
              <a:t>07/11/2017</a:t>
            </a:fld>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Présentation de la HAS (à modifier dans Affichage -&gt; en-tête et pied de page)</a:t>
            </a:r>
          </a:p>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15CCF78A-E429-4FF7-9132-829058D477B9}" type="slidenum">
              <a:rPr lang="fr-FR"/>
              <a:pPr>
                <a:defRPr/>
              </a:pPr>
              <a:t>‹N°›</a:t>
            </a:fld>
            <a:endParaRPr lang="fr-FR"/>
          </a:p>
        </p:txBody>
      </p:sp>
    </p:spTree>
    <p:extLst>
      <p:ext uri="{BB962C8B-B14F-4D97-AF65-F5344CB8AC3E}">
        <p14:creationId xmlns:p14="http://schemas.microsoft.com/office/powerpoint/2010/main" val="112554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6" name="Rectangle 5"/>
          <p:cNvSpPr/>
          <p:nvPr userDrawn="1"/>
        </p:nvSpPr>
        <p:spPr>
          <a:xfrm>
            <a:off x="2212246" y="6461602"/>
            <a:ext cx="4712336" cy="276999"/>
          </a:xfrm>
          <a:prstGeom prst="rect">
            <a:avLst/>
          </a:prstGeom>
        </p:spPr>
        <p:txBody>
          <a:bodyPr wrap="square">
            <a:spAutoFit/>
          </a:bodyPr>
          <a:lstStyle/>
          <a:p>
            <a:pPr algn="ctr"/>
            <a:r>
              <a:rPr lang="fr-FR" altLang="fr-FR" sz="1200" dirty="0"/>
              <a:t>Présentation de la HAS – ANFH </a:t>
            </a:r>
            <a:r>
              <a:rPr lang="fr-FR" sz="1200" dirty="0"/>
              <a:t>La Réunion</a:t>
            </a:r>
            <a:r>
              <a:rPr lang="fr-FR" sz="1200" baseline="0" dirty="0"/>
              <a:t> </a:t>
            </a:r>
            <a:r>
              <a:rPr lang="fr-FR" sz="1200" dirty="0"/>
              <a:t>– 16 novembre 2017</a:t>
            </a:r>
          </a:p>
        </p:txBody>
      </p:sp>
    </p:spTree>
    <p:extLst>
      <p:ext uri="{BB962C8B-B14F-4D97-AF65-F5344CB8AC3E}">
        <p14:creationId xmlns:p14="http://schemas.microsoft.com/office/powerpoint/2010/main" val="203056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3"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1" y="27305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3"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9" name="Rectangle 8"/>
          <p:cNvSpPr/>
          <p:nvPr userDrawn="1"/>
        </p:nvSpPr>
        <p:spPr>
          <a:xfrm>
            <a:off x="2212246" y="6461602"/>
            <a:ext cx="4712336" cy="276999"/>
          </a:xfrm>
          <a:prstGeom prst="rect">
            <a:avLst/>
          </a:prstGeom>
        </p:spPr>
        <p:txBody>
          <a:bodyPr wrap="square">
            <a:spAutoFit/>
          </a:bodyPr>
          <a:lstStyle/>
          <a:p>
            <a:pPr algn="ctr"/>
            <a:r>
              <a:rPr lang="fr-FR" altLang="fr-FR" sz="1200" dirty="0"/>
              <a:t>Présentation de la HAS – ARHM </a:t>
            </a:r>
            <a:r>
              <a:rPr lang="fr-FR" sz="1200" dirty="0"/>
              <a:t>Lyon - 13 octobre 2017</a:t>
            </a:r>
          </a:p>
        </p:txBody>
      </p:sp>
    </p:spTree>
    <p:extLst>
      <p:ext uri="{BB962C8B-B14F-4D97-AF65-F5344CB8AC3E}">
        <p14:creationId xmlns:p14="http://schemas.microsoft.com/office/powerpoint/2010/main" val="250702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‹N°›</a:t>
            </a:fld>
            <a:endParaRPr lang="fr-FR" dirty="0"/>
          </a:p>
        </p:txBody>
      </p:sp>
      <p:sp>
        <p:nvSpPr>
          <p:cNvPr id="9" name="Rectangle 8"/>
          <p:cNvSpPr/>
          <p:nvPr userDrawn="1"/>
        </p:nvSpPr>
        <p:spPr>
          <a:xfrm>
            <a:off x="2212246" y="6461602"/>
            <a:ext cx="4712336" cy="276999"/>
          </a:xfrm>
          <a:prstGeom prst="rect">
            <a:avLst/>
          </a:prstGeom>
        </p:spPr>
        <p:txBody>
          <a:bodyPr wrap="square">
            <a:spAutoFit/>
          </a:bodyPr>
          <a:lstStyle/>
          <a:p>
            <a:pPr algn="ctr"/>
            <a:r>
              <a:rPr lang="fr-FR" altLang="fr-FR" sz="1200" dirty="0"/>
              <a:t>Présentation de la HAS – ARHM </a:t>
            </a:r>
            <a:r>
              <a:rPr lang="fr-FR" sz="1200" dirty="0"/>
              <a:t>Lyon - 13 octobre 2017</a:t>
            </a:r>
          </a:p>
        </p:txBody>
      </p:sp>
    </p:spTree>
    <p:extLst>
      <p:ext uri="{BB962C8B-B14F-4D97-AF65-F5344CB8AC3E}">
        <p14:creationId xmlns:p14="http://schemas.microsoft.com/office/powerpoint/2010/main" val="246943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Rectangle 3"/>
          <p:cNvSpPr>
            <a:spLocks noGrp="1" noChangeArrowheads="1"/>
          </p:cNvSpPr>
          <p:nvPr>
            <p:ph type="body" idx="1"/>
          </p:nvPr>
        </p:nvSpPr>
        <p:spPr bwMode="auto">
          <a:xfrm>
            <a:off x="533400" y="1600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p:txBody>
      </p:sp>
      <p:sp>
        <p:nvSpPr>
          <p:cNvPr id="1028" name="Rectangle 4"/>
          <p:cNvSpPr>
            <a:spLocks noGrp="1" noChangeArrowheads="1"/>
          </p:cNvSpPr>
          <p:nvPr>
            <p:ph type="dt" sz="half" idx="2"/>
          </p:nvPr>
        </p:nvSpPr>
        <p:spPr bwMode="auto">
          <a:xfrm>
            <a:off x="12954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smtClean="0"/>
            </a:lvl1pPr>
          </a:lstStyle>
          <a:p>
            <a:pPr>
              <a:defRPr/>
            </a:pPr>
            <a:fld id="{D2972387-B1F4-406B-A3B0-9A5137302FFF}" type="datetime1">
              <a:rPr lang="fr-FR"/>
              <a:pPr>
                <a:defRPr/>
              </a:pPr>
              <a:t>07/11/2017</a:t>
            </a:fld>
            <a:endParaRPr lang="fr-FR"/>
          </a:p>
        </p:txBody>
      </p:sp>
      <p:sp>
        <p:nvSpPr>
          <p:cNvPr id="1029" name="Rectangle 5"/>
          <p:cNvSpPr>
            <a:spLocks noGrp="1" noChangeArrowheads="1"/>
          </p:cNvSpPr>
          <p:nvPr>
            <p:ph type="ftr" sz="quarter" idx="3"/>
          </p:nvPr>
        </p:nvSpPr>
        <p:spPr bwMode="auto">
          <a:xfrm>
            <a:off x="2819400" y="6477000"/>
            <a:ext cx="3505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200" smtClean="0"/>
            </a:lvl1pPr>
          </a:lstStyle>
          <a:p>
            <a:pPr>
              <a:defRPr/>
            </a:pPr>
            <a:r>
              <a:rPr lang="fr-FR"/>
              <a:t>Présentation de la HAS (à modifier dans Affichage -&gt; en-tête et pied de page)</a:t>
            </a:r>
          </a:p>
          <a:p>
            <a:pPr>
              <a:defRPr/>
            </a:pPr>
            <a:endParaRPr lang="fr-FR"/>
          </a:p>
        </p:txBody>
      </p:sp>
      <p:sp>
        <p:nvSpPr>
          <p:cNvPr id="1030" name="Rectangle 6"/>
          <p:cNvSpPr>
            <a:spLocks noGrp="1" noChangeArrowheads="1"/>
          </p:cNvSpPr>
          <p:nvPr>
            <p:ph type="sldNum" sz="quarter" idx="4"/>
          </p:nvPr>
        </p:nvSpPr>
        <p:spPr bwMode="auto">
          <a:xfrm>
            <a:off x="71628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fld id="{DD95596F-F075-4685-878A-68DBA06A6557}" type="slidenum">
              <a:rPr lang="fr-FR"/>
              <a:pPr>
                <a:defRPr/>
              </a:pPr>
              <a:t>‹N°›</a:t>
            </a:fld>
            <a:endParaRPr lang="fr-FR"/>
          </a:p>
        </p:txBody>
      </p:sp>
      <p:sp>
        <p:nvSpPr>
          <p:cNvPr id="1031" name="Line 13"/>
          <p:cNvSpPr>
            <a:spLocks noChangeShapeType="1"/>
          </p:cNvSpPr>
          <p:nvPr userDrawn="1"/>
        </p:nvSpPr>
        <p:spPr bwMode="auto">
          <a:xfrm>
            <a:off x="1219200" y="6451600"/>
            <a:ext cx="7924800" cy="0"/>
          </a:xfrm>
          <a:prstGeom prst="line">
            <a:avLst/>
          </a:prstGeom>
          <a:noFill/>
          <a:ln w="9525">
            <a:solidFill>
              <a:srgbClr val="004890"/>
            </a:solidFill>
            <a:round/>
            <a:headEnd/>
            <a:tailEnd/>
          </a:ln>
          <a:extLst>
            <a:ext uri="{909E8E84-426E-40DD-AFC4-6F175D3DCCD1}">
              <a14:hiddenFill xmlns:a14="http://schemas.microsoft.com/office/drawing/2010/main">
                <a:noFill/>
              </a14:hiddenFill>
            </a:ext>
          </a:extLst>
        </p:spPr>
        <p:txBody>
          <a:bodyPr/>
          <a:lstStyle/>
          <a:p>
            <a:endParaRPr lang="fr-FR"/>
          </a:p>
        </p:txBody>
      </p:sp>
      <p:pic>
        <p:nvPicPr>
          <p:cNvPr id="1032" name="Image 7" descr="HAS_Logo CMJN_OK.ai.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201" y="6248400"/>
            <a:ext cx="9842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658873"/>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hf hdr="0"/>
  <p:txStyles>
    <p:titleStyle>
      <a:lvl1pPr algn="l" rtl="0" eaLnBrk="0" fontAlgn="base" hangingPunct="0">
        <a:spcBef>
          <a:spcPct val="0"/>
        </a:spcBef>
        <a:spcAft>
          <a:spcPct val="0"/>
        </a:spcAft>
        <a:defRPr sz="3200" b="1">
          <a:solidFill>
            <a:srgbClr val="004890"/>
          </a:solidFill>
          <a:latin typeface="+mj-lt"/>
          <a:ea typeface="+mj-ea"/>
          <a:cs typeface="+mj-cs"/>
        </a:defRPr>
      </a:lvl1pPr>
      <a:lvl2pPr algn="l" rtl="0" eaLnBrk="0" fontAlgn="base" hangingPunct="0">
        <a:spcBef>
          <a:spcPct val="0"/>
        </a:spcBef>
        <a:spcAft>
          <a:spcPct val="0"/>
        </a:spcAft>
        <a:defRPr sz="3200" b="1">
          <a:solidFill>
            <a:srgbClr val="004890"/>
          </a:solidFill>
          <a:latin typeface="Arial" charset="0"/>
          <a:ea typeface="ＭＳ Ｐゴシック" pitchFamily="34" charset="-128"/>
        </a:defRPr>
      </a:lvl2pPr>
      <a:lvl3pPr algn="l" rtl="0" eaLnBrk="0" fontAlgn="base" hangingPunct="0">
        <a:spcBef>
          <a:spcPct val="0"/>
        </a:spcBef>
        <a:spcAft>
          <a:spcPct val="0"/>
        </a:spcAft>
        <a:defRPr sz="3200" b="1">
          <a:solidFill>
            <a:srgbClr val="004890"/>
          </a:solidFill>
          <a:latin typeface="Arial" charset="0"/>
          <a:ea typeface="ＭＳ Ｐゴシック" pitchFamily="34" charset="-128"/>
        </a:defRPr>
      </a:lvl3pPr>
      <a:lvl4pPr algn="l" rtl="0" eaLnBrk="0" fontAlgn="base" hangingPunct="0">
        <a:spcBef>
          <a:spcPct val="0"/>
        </a:spcBef>
        <a:spcAft>
          <a:spcPct val="0"/>
        </a:spcAft>
        <a:defRPr sz="3200" b="1">
          <a:solidFill>
            <a:srgbClr val="004890"/>
          </a:solidFill>
          <a:latin typeface="Arial" charset="0"/>
          <a:ea typeface="ＭＳ Ｐゴシック" pitchFamily="34" charset="-128"/>
        </a:defRPr>
      </a:lvl4pPr>
      <a:lvl5pPr algn="l" rtl="0" eaLnBrk="0" fontAlgn="base" hangingPunct="0">
        <a:spcBef>
          <a:spcPct val="0"/>
        </a:spcBef>
        <a:spcAft>
          <a:spcPct val="0"/>
        </a:spcAft>
        <a:defRPr sz="3200" b="1">
          <a:solidFill>
            <a:srgbClr val="004890"/>
          </a:solidFill>
          <a:latin typeface="Arial" charset="0"/>
          <a:ea typeface="ＭＳ Ｐゴシック" pitchFamily="34" charset="-128"/>
        </a:defRPr>
      </a:lvl5pPr>
      <a:lvl6pPr marL="457200" algn="l" rtl="0" eaLnBrk="0" fontAlgn="base" hangingPunct="0">
        <a:spcBef>
          <a:spcPct val="0"/>
        </a:spcBef>
        <a:spcAft>
          <a:spcPct val="0"/>
        </a:spcAft>
        <a:defRPr sz="3200" b="1">
          <a:solidFill>
            <a:srgbClr val="004890"/>
          </a:solidFill>
          <a:latin typeface="Arial" charset="0"/>
          <a:ea typeface="ＭＳ Ｐゴシック" pitchFamily="34" charset="-128"/>
        </a:defRPr>
      </a:lvl6pPr>
      <a:lvl7pPr marL="914400" algn="l" rtl="0" eaLnBrk="0" fontAlgn="base" hangingPunct="0">
        <a:spcBef>
          <a:spcPct val="0"/>
        </a:spcBef>
        <a:spcAft>
          <a:spcPct val="0"/>
        </a:spcAft>
        <a:defRPr sz="3200" b="1">
          <a:solidFill>
            <a:srgbClr val="004890"/>
          </a:solidFill>
          <a:latin typeface="Arial" charset="0"/>
          <a:ea typeface="ＭＳ Ｐゴシック" pitchFamily="34" charset="-128"/>
        </a:defRPr>
      </a:lvl7pPr>
      <a:lvl8pPr marL="1371600" algn="l" rtl="0" eaLnBrk="0" fontAlgn="base" hangingPunct="0">
        <a:spcBef>
          <a:spcPct val="0"/>
        </a:spcBef>
        <a:spcAft>
          <a:spcPct val="0"/>
        </a:spcAft>
        <a:defRPr sz="3200" b="1">
          <a:solidFill>
            <a:srgbClr val="004890"/>
          </a:solidFill>
          <a:latin typeface="Arial" charset="0"/>
          <a:ea typeface="ＭＳ Ｐゴシック" pitchFamily="34" charset="-128"/>
        </a:defRPr>
      </a:lvl8pPr>
      <a:lvl9pPr marL="1828800" algn="l" rtl="0" eaLnBrk="0" fontAlgn="base" hangingPunct="0">
        <a:spcBef>
          <a:spcPct val="0"/>
        </a:spcBef>
        <a:spcAft>
          <a:spcPct val="0"/>
        </a:spcAft>
        <a:defRPr sz="3200" b="1">
          <a:solidFill>
            <a:srgbClr val="004890"/>
          </a:solidFill>
          <a:latin typeface="Arial" charset="0"/>
          <a:ea typeface="ＭＳ Ｐゴシック" pitchFamily="34" charset="-128"/>
        </a:defRPr>
      </a:lvl9pPr>
    </p:titleStyle>
    <p:body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n-ea"/>
          <a:cs typeface="+mn-cs"/>
        </a:defRPr>
      </a:lvl1pPr>
      <a:lvl2pPr marL="990600" indent="-533400" algn="l" rtl="0" eaLnBrk="0" fontAlgn="base" hangingPunct="0">
        <a:spcBef>
          <a:spcPct val="20000"/>
        </a:spcBef>
        <a:spcAft>
          <a:spcPct val="0"/>
        </a:spcAft>
        <a:buChar char="–"/>
        <a:defRPr sz="2400">
          <a:solidFill>
            <a:srgbClr val="4B4D4E"/>
          </a:solidFill>
          <a:latin typeface="+mn-lt"/>
          <a:ea typeface="+mn-ea"/>
        </a:defRPr>
      </a:lvl2pPr>
      <a:lvl3pPr marL="1371600" indent="-457200" algn="l" rtl="0" eaLnBrk="0" fontAlgn="base" hangingPunct="0">
        <a:spcBef>
          <a:spcPct val="20000"/>
        </a:spcBef>
        <a:spcAft>
          <a:spcPct val="0"/>
        </a:spcAft>
        <a:buChar char="–"/>
        <a:defRPr sz="2000">
          <a:solidFill>
            <a:schemeClr val="tx1"/>
          </a:solidFill>
          <a:latin typeface="+mn-lt"/>
          <a:ea typeface="+mn-ea"/>
        </a:defRPr>
      </a:lvl3pPr>
      <a:lvl4pPr marL="1752600" indent="-381000" algn="l" rtl="0" eaLnBrk="0" fontAlgn="base" hangingPunct="0">
        <a:spcBef>
          <a:spcPct val="20000"/>
        </a:spcBef>
        <a:spcAft>
          <a:spcPct val="0"/>
        </a:spcAft>
        <a:defRPr sz="2000">
          <a:solidFill>
            <a:schemeClr val="tx1"/>
          </a:solidFill>
          <a:latin typeface="+mn-lt"/>
          <a:ea typeface="+mn-ea"/>
        </a:defRPr>
      </a:lvl4pPr>
      <a:lvl5pPr marL="2209800" indent="-381000" algn="l" rtl="0" eaLnBrk="0" fontAlgn="base" hangingPunct="0">
        <a:spcBef>
          <a:spcPct val="20000"/>
        </a:spcBef>
        <a:spcAft>
          <a:spcPct val="0"/>
        </a:spcAft>
        <a:buChar char="»"/>
        <a:defRPr sz="2000">
          <a:solidFill>
            <a:schemeClr val="tx1"/>
          </a:solidFill>
          <a:latin typeface="+mn-lt"/>
          <a:ea typeface="+mn-ea"/>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D70CE-2D5E-469B-9B45-3949BBCA4883}" type="datetimeFigureOut">
              <a:rPr lang="fr-FR" smtClean="0"/>
              <a:t>07/11/2017</a:t>
            </a:fld>
            <a:endParaRPr lang="fr-FR"/>
          </a:p>
        </p:txBody>
      </p:sp>
      <p:sp>
        <p:nvSpPr>
          <p:cNvPr id="5" name="Espace réservé du pied de page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7F8505-D135-48E6-B96C-7F6D01DE5D00}" type="slidenum">
              <a:rPr lang="fr-FR" smtClean="0"/>
              <a:t>‹N°›</a:t>
            </a:fld>
            <a:endParaRPr lang="fr-FR"/>
          </a:p>
        </p:txBody>
      </p:sp>
    </p:spTree>
    <p:extLst>
      <p:ext uri="{BB962C8B-B14F-4D97-AF65-F5344CB8AC3E}">
        <p14:creationId xmlns:p14="http://schemas.microsoft.com/office/powerpoint/2010/main" val="3531060489"/>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Rectangle 3"/>
          <p:cNvSpPr>
            <a:spLocks noGrp="1" noChangeArrowheads="1"/>
          </p:cNvSpPr>
          <p:nvPr>
            <p:ph type="body" idx="1"/>
          </p:nvPr>
        </p:nvSpPr>
        <p:spPr bwMode="auto">
          <a:xfrm>
            <a:off x="533400" y="1600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p:txBody>
      </p:sp>
      <p:sp>
        <p:nvSpPr>
          <p:cNvPr id="1028" name="Rectangle 4"/>
          <p:cNvSpPr>
            <a:spLocks noGrp="1" noChangeArrowheads="1"/>
          </p:cNvSpPr>
          <p:nvPr>
            <p:ph type="dt" sz="half" idx="2"/>
          </p:nvPr>
        </p:nvSpPr>
        <p:spPr bwMode="auto">
          <a:xfrm>
            <a:off x="12954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smtClean="0"/>
            </a:lvl1pPr>
          </a:lstStyle>
          <a:p>
            <a:pPr eaLnBrk="0" fontAlgn="base" hangingPunct="0">
              <a:spcBef>
                <a:spcPct val="0"/>
              </a:spcBef>
              <a:spcAft>
                <a:spcPct val="0"/>
              </a:spcAft>
              <a:defRPr/>
            </a:pPr>
            <a:fld id="{652B75F8-EACF-40AE-9A67-327BF5A5A367}" type="datetime1">
              <a:rPr lang="fr-FR">
                <a:solidFill>
                  <a:srgbClr val="000000"/>
                </a:solidFill>
              </a:rPr>
              <a:pPr eaLnBrk="0" fontAlgn="base" hangingPunct="0">
                <a:spcBef>
                  <a:spcPct val="0"/>
                </a:spcBef>
                <a:spcAft>
                  <a:spcPct val="0"/>
                </a:spcAft>
                <a:defRPr/>
              </a:pPr>
              <a:t>07/11/2017</a:t>
            </a:fld>
            <a:endParaRPr lang="fr-FR">
              <a:solidFill>
                <a:srgbClr val="000000"/>
              </a:solidFill>
            </a:endParaRPr>
          </a:p>
        </p:txBody>
      </p:sp>
      <p:sp>
        <p:nvSpPr>
          <p:cNvPr id="1029" name="Rectangle 5"/>
          <p:cNvSpPr>
            <a:spLocks noGrp="1" noChangeArrowheads="1"/>
          </p:cNvSpPr>
          <p:nvPr>
            <p:ph type="ftr" sz="quarter" idx="3"/>
          </p:nvPr>
        </p:nvSpPr>
        <p:spPr bwMode="auto">
          <a:xfrm>
            <a:off x="2819400" y="6477000"/>
            <a:ext cx="3505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200" smtClean="0"/>
            </a:lvl1pPr>
          </a:lstStyle>
          <a:p>
            <a:pPr fontAlgn="base">
              <a:spcBef>
                <a:spcPct val="0"/>
              </a:spcBef>
              <a:spcAft>
                <a:spcPct val="0"/>
              </a:spcAft>
              <a:defRPr/>
            </a:pPr>
            <a:r>
              <a:rPr lang="fr-FR">
                <a:solidFill>
                  <a:srgbClr val="000000"/>
                </a:solidFill>
              </a:rPr>
              <a:t>Présentation de la HAS (à modifier dans Affichage -&gt; en-tête et pied de page)</a:t>
            </a:r>
          </a:p>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71628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smtClean="0"/>
            </a:lvl1pPr>
          </a:lstStyle>
          <a:p>
            <a:pPr eaLnBrk="0" fontAlgn="base" hangingPunct="0">
              <a:spcBef>
                <a:spcPct val="0"/>
              </a:spcBef>
              <a:spcAft>
                <a:spcPct val="0"/>
              </a:spcAft>
              <a:defRPr/>
            </a:pPr>
            <a:fld id="{DA03C192-802C-4551-A910-1BE2F07355F4}" type="slidenum">
              <a:rPr lang="fr-FR">
                <a:solidFill>
                  <a:srgbClr val="000000"/>
                </a:solidFill>
              </a:rPr>
              <a:pPr eaLnBrk="0" fontAlgn="base" hangingPunct="0">
                <a:spcBef>
                  <a:spcPct val="0"/>
                </a:spcBef>
                <a:spcAft>
                  <a:spcPct val="0"/>
                </a:spcAft>
                <a:defRPr/>
              </a:pPr>
              <a:t>‹N°›</a:t>
            </a:fld>
            <a:endParaRPr lang="fr-FR">
              <a:solidFill>
                <a:srgbClr val="000000"/>
              </a:solidFill>
            </a:endParaRPr>
          </a:p>
        </p:txBody>
      </p:sp>
      <p:sp>
        <p:nvSpPr>
          <p:cNvPr id="1031" name="Line 13"/>
          <p:cNvSpPr>
            <a:spLocks noChangeShapeType="1"/>
          </p:cNvSpPr>
          <p:nvPr userDrawn="1"/>
        </p:nvSpPr>
        <p:spPr bwMode="auto">
          <a:xfrm>
            <a:off x="1219200" y="6451600"/>
            <a:ext cx="7924800" cy="0"/>
          </a:xfrm>
          <a:prstGeom prst="line">
            <a:avLst/>
          </a:prstGeom>
          <a:noFill/>
          <a:ln w="9525">
            <a:solidFill>
              <a:srgbClr val="00489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fr-FR" sz="2400">
              <a:solidFill>
                <a:srgbClr val="000000"/>
              </a:solidFill>
            </a:endParaRPr>
          </a:p>
        </p:txBody>
      </p:sp>
      <p:pic>
        <p:nvPicPr>
          <p:cNvPr id="1032" name="Image 7" descr="HAS_Logo CMJN_OK.ai.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200" y="6248400"/>
            <a:ext cx="9842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190101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hf hdr="0"/>
  <p:txStyles>
    <p:titleStyle>
      <a:lvl1pPr algn="l" rtl="0" eaLnBrk="0" fontAlgn="base" hangingPunct="0">
        <a:spcBef>
          <a:spcPct val="0"/>
        </a:spcBef>
        <a:spcAft>
          <a:spcPct val="0"/>
        </a:spcAft>
        <a:defRPr sz="3200" b="1">
          <a:solidFill>
            <a:srgbClr val="004890"/>
          </a:solidFill>
          <a:latin typeface="+mj-lt"/>
          <a:ea typeface="+mj-ea"/>
          <a:cs typeface="+mj-cs"/>
        </a:defRPr>
      </a:lvl1pPr>
      <a:lvl2pPr algn="l" rtl="0" eaLnBrk="0" fontAlgn="base" hangingPunct="0">
        <a:spcBef>
          <a:spcPct val="0"/>
        </a:spcBef>
        <a:spcAft>
          <a:spcPct val="0"/>
        </a:spcAft>
        <a:defRPr sz="3200" b="1">
          <a:solidFill>
            <a:srgbClr val="004890"/>
          </a:solidFill>
          <a:latin typeface="Arial" charset="0"/>
          <a:ea typeface="ＭＳ Ｐゴシック" pitchFamily="34" charset="-128"/>
        </a:defRPr>
      </a:lvl2pPr>
      <a:lvl3pPr algn="l" rtl="0" eaLnBrk="0" fontAlgn="base" hangingPunct="0">
        <a:spcBef>
          <a:spcPct val="0"/>
        </a:spcBef>
        <a:spcAft>
          <a:spcPct val="0"/>
        </a:spcAft>
        <a:defRPr sz="3200" b="1">
          <a:solidFill>
            <a:srgbClr val="004890"/>
          </a:solidFill>
          <a:latin typeface="Arial" charset="0"/>
          <a:ea typeface="ＭＳ Ｐゴシック" pitchFamily="34" charset="-128"/>
        </a:defRPr>
      </a:lvl3pPr>
      <a:lvl4pPr algn="l" rtl="0" eaLnBrk="0" fontAlgn="base" hangingPunct="0">
        <a:spcBef>
          <a:spcPct val="0"/>
        </a:spcBef>
        <a:spcAft>
          <a:spcPct val="0"/>
        </a:spcAft>
        <a:defRPr sz="3200" b="1">
          <a:solidFill>
            <a:srgbClr val="004890"/>
          </a:solidFill>
          <a:latin typeface="Arial" charset="0"/>
          <a:ea typeface="ＭＳ Ｐゴシック" pitchFamily="34" charset="-128"/>
        </a:defRPr>
      </a:lvl4pPr>
      <a:lvl5pPr algn="l" rtl="0" eaLnBrk="0" fontAlgn="base" hangingPunct="0">
        <a:spcBef>
          <a:spcPct val="0"/>
        </a:spcBef>
        <a:spcAft>
          <a:spcPct val="0"/>
        </a:spcAft>
        <a:defRPr sz="3200" b="1">
          <a:solidFill>
            <a:srgbClr val="004890"/>
          </a:solidFill>
          <a:latin typeface="Arial" charset="0"/>
          <a:ea typeface="ＭＳ Ｐゴシック" pitchFamily="34" charset="-128"/>
        </a:defRPr>
      </a:lvl5pPr>
      <a:lvl6pPr marL="457200" algn="l" rtl="0" eaLnBrk="0" fontAlgn="base" hangingPunct="0">
        <a:spcBef>
          <a:spcPct val="0"/>
        </a:spcBef>
        <a:spcAft>
          <a:spcPct val="0"/>
        </a:spcAft>
        <a:defRPr sz="3200" b="1">
          <a:solidFill>
            <a:srgbClr val="004890"/>
          </a:solidFill>
          <a:latin typeface="Arial" charset="0"/>
          <a:ea typeface="ＭＳ Ｐゴシック" pitchFamily="34" charset="-128"/>
        </a:defRPr>
      </a:lvl6pPr>
      <a:lvl7pPr marL="914400" algn="l" rtl="0" eaLnBrk="0" fontAlgn="base" hangingPunct="0">
        <a:spcBef>
          <a:spcPct val="0"/>
        </a:spcBef>
        <a:spcAft>
          <a:spcPct val="0"/>
        </a:spcAft>
        <a:defRPr sz="3200" b="1">
          <a:solidFill>
            <a:srgbClr val="004890"/>
          </a:solidFill>
          <a:latin typeface="Arial" charset="0"/>
          <a:ea typeface="ＭＳ Ｐゴシック" pitchFamily="34" charset="-128"/>
        </a:defRPr>
      </a:lvl7pPr>
      <a:lvl8pPr marL="1371600" algn="l" rtl="0" eaLnBrk="0" fontAlgn="base" hangingPunct="0">
        <a:spcBef>
          <a:spcPct val="0"/>
        </a:spcBef>
        <a:spcAft>
          <a:spcPct val="0"/>
        </a:spcAft>
        <a:defRPr sz="3200" b="1">
          <a:solidFill>
            <a:srgbClr val="004890"/>
          </a:solidFill>
          <a:latin typeface="Arial" charset="0"/>
          <a:ea typeface="ＭＳ Ｐゴシック" pitchFamily="34" charset="-128"/>
        </a:defRPr>
      </a:lvl8pPr>
      <a:lvl9pPr marL="1828800" algn="l" rtl="0" eaLnBrk="0" fontAlgn="base" hangingPunct="0">
        <a:spcBef>
          <a:spcPct val="0"/>
        </a:spcBef>
        <a:spcAft>
          <a:spcPct val="0"/>
        </a:spcAft>
        <a:defRPr sz="3200" b="1">
          <a:solidFill>
            <a:srgbClr val="004890"/>
          </a:solidFill>
          <a:latin typeface="Arial" charset="0"/>
          <a:ea typeface="ＭＳ Ｐゴシック" pitchFamily="34" charset="-128"/>
        </a:defRPr>
      </a:lvl9pPr>
    </p:titleStyle>
    <p:body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n-ea"/>
          <a:cs typeface="+mn-cs"/>
        </a:defRPr>
      </a:lvl1pPr>
      <a:lvl2pPr marL="990600" indent="-533400" algn="l" rtl="0" eaLnBrk="0" fontAlgn="base" hangingPunct="0">
        <a:spcBef>
          <a:spcPct val="20000"/>
        </a:spcBef>
        <a:spcAft>
          <a:spcPct val="0"/>
        </a:spcAft>
        <a:buChar char="–"/>
        <a:defRPr sz="2400">
          <a:solidFill>
            <a:srgbClr val="4B4D4E"/>
          </a:solidFill>
          <a:latin typeface="+mn-lt"/>
          <a:ea typeface="+mn-ea"/>
        </a:defRPr>
      </a:lvl2pPr>
      <a:lvl3pPr marL="1371600" indent="-457200" algn="l" rtl="0" eaLnBrk="0" fontAlgn="base" hangingPunct="0">
        <a:spcBef>
          <a:spcPct val="20000"/>
        </a:spcBef>
        <a:spcAft>
          <a:spcPct val="0"/>
        </a:spcAft>
        <a:buChar char="–"/>
        <a:defRPr sz="2000">
          <a:solidFill>
            <a:schemeClr val="tx1"/>
          </a:solidFill>
          <a:latin typeface="+mn-lt"/>
          <a:ea typeface="+mn-ea"/>
        </a:defRPr>
      </a:lvl3pPr>
      <a:lvl4pPr marL="1752600" indent="-381000" algn="l" rtl="0" eaLnBrk="0" fontAlgn="base" hangingPunct="0">
        <a:spcBef>
          <a:spcPct val="20000"/>
        </a:spcBef>
        <a:spcAft>
          <a:spcPct val="0"/>
        </a:spcAft>
        <a:defRPr sz="2000">
          <a:solidFill>
            <a:schemeClr val="tx1"/>
          </a:solidFill>
          <a:latin typeface="+mn-lt"/>
          <a:ea typeface="+mn-ea"/>
        </a:defRPr>
      </a:lvl4pPr>
      <a:lvl5pPr marL="2209800" indent="-381000" algn="l" rtl="0" eaLnBrk="0" fontAlgn="base" hangingPunct="0">
        <a:spcBef>
          <a:spcPct val="20000"/>
        </a:spcBef>
        <a:spcAft>
          <a:spcPct val="0"/>
        </a:spcAft>
        <a:buChar char="»"/>
        <a:defRPr sz="2000">
          <a:solidFill>
            <a:schemeClr val="tx1"/>
          </a:solidFill>
          <a:latin typeface="+mn-lt"/>
          <a:ea typeface="+mn-ea"/>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Rectangle 3"/>
          <p:cNvSpPr>
            <a:spLocks noGrp="1" noChangeArrowheads="1"/>
          </p:cNvSpPr>
          <p:nvPr>
            <p:ph type="body" idx="1"/>
          </p:nvPr>
        </p:nvSpPr>
        <p:spPr bwMode="auto">
          <a:xfrm>
            <a:off x="533400" y="1600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p:txBody>
      </p:sp>
      <p:sp>
        <p:nvSpPr>
          <p:cNvPr id="1028" name="Rectangle 4"/>
          <p:cNvSpPr>
            <a:spLocks noGrp="1" noChangeArrowheads="1"/>
          </p:cNvSpPr>
          <p:nvPr>
            <p:ph type="dt" sz="half" idx="2"/>
          </p:nvPr>
        </p:nvSpPr>
        <p:spPr bwMode="auto">
          <a:xfrm>
            <a:off x="12954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smtClean="0"/>
            </a:lvl1pPr>
          </a:lstStyle>
          <a:p>
            <a:pPr eaLnBrk="0" fontAlgn="base" hangingPunct="0">
              <a:spcBef>
                <a:spcPct val="0"/>
              </a:spcBef>
              <a:spcAft>
                <a:spcPct val="0"/>
              </a:spcAft>
              <a:defRPr/>
            </a:pPr>
            <a:fld id="{652B75F8-EACF-40AE-9A67-327BF5A5A367}" type="datetime1">
              <a:rPr lang="fr-FR">
                <a:solidFill>
                  <a:srgbClr val="000000"/>
                </a:solidFill>
              </a:rPr>
              <a:pPr eaLnBrk="0" fontAlgn="base" hangingPunct="0">
                <a:spcBef>
                  <a:spcPct val="0"/>
                </a:spcBef>
                <a:spcAft>
                  <a:spcPct val="0"/>
                </a:spcAft>
                <a:defRPr/>
              </a:pPr>
              <a:t>07/11/2017</a:t>
            </a:fld>
            <a:endParaRPr lang="fr-FR">
              <a:solidFill>
                <a:srgbClr val="000000"/>
              </a:solidFill>
            </a:endParaRPr>
          </a:p>
        </p:txBody>
      </p:sp>
      <p:sp>
        <p:nvSpPr>
          <p:cNvPr id="1029" name="Rectangle 5"/>
          <p:cNvSpPr>
            <a:spLocks noGrp="1" noChangeArrowheads="1"/>
          </p:cNvSpPr>
          <p:nvPr>
            <p:ph type="ftr" sz="quarter" idx="3"/>
          </p:nvPr>
        </p:nvSpPr>
        <p:spPr bwMode="auto">
          <a:xfrm>
            <a:off x="2819400" y="6477000"/>
            <a:ext cx="3505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200" smtClean="0"/>
            </a:lvl1pPr>
          </a:lstStyle>
          <a:p>
            <a:pPr fontAlgn="base">
              <a:spcBef>
                <a:spcPct val="0"/>
              </a:spcBef>
              <a:spcAft>
                <a:spcPct val="0"/>
              </a:spcAft>
              <a:defRPr/>
            </a:pPr>
            <a:r>
              <a:rPr lang="fr-FR">
                <a:solidFill>
                  <a:srgbClr val="000000"/>
                </a:solidFill>
              </a:rPr>
              <a:t>Présentation de la HAS (à modifier dans Affichage -&gt; en-tête et pied de page)</a:t>
            </a:r>
          </a:p>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71628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smtClean="0"/>
            </a:lvl1pPr>
          </a:lstStyle>
          <a:p>
            <a:pPr eaLnBrk="0" fontAlgn="base" hangingPunct="0">
              <a:spcBef>
                <a:spcPct val="0"/>
              </a:spcBef>
              <a:spcAft>
                <a:spcPct val="0"/>
              </a:spcAft>
              <a:defRPr/>
            </a:pPr>
            <a:fld id="{DA03C192-802C-4551-A910-1BE2F07355F4}" type="slidenum">
              <a:rPr lang="fr-FR">
                <a:solidFill>
                  <a:srgbClr val="000000"/>
                </a:solidFill>
              </a:rPr>
              <a:pPr eaLnBrk="0" fontAlgn="base" hangingPunct="0">
                <a:spcBef>
                  <a:spcPct val="0"/>
                </a:spcBef>
                <a:spcAft>
                  <a:spcPct val="0"/>
                </a:spcAft>
                <a:defRPr/>
              </a:pPr>
              <a:t>‹N°›</a:t>
            </a:fld>
            <a:endParaRPr lang="fr-FR">
              <a:solidFill>
                <a:srgbClr val="000000"/>
              </a:solidFill>
            </a:endParaRPr>
          </a:p>
        </p:txBody>
      </p:sp>
      <p:sp>
        <p:nvSpPr>
          <p:cNvPr id="1031" name="Line 13"/>
          <p:cNvSpPr>
            <a:spLocks noChangeShapeType="1"/>
          </p:cNvSpPr>
          <p:nvPr userDrawn="1"/>
        </p:nvSpPr>
        <p:spPr bwMode="auto">
          <a:xfrm>
            <a:off x="1219200" y="6451600"/>
            <a:ext cx="7924800" cy="0"/>
          </a:xfrm>
          <a:prstGeom prst="line">
            <a:avLst/>
          </a:prstGeom>
          <a:noFill/>
          <a:ln w="9525">
            <a:solidFill>
              <a:srgbClr val="00489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fr-FR" sz="2400">
              <a:solidFill>
                <a:srgbClr val="000000"/>
              </a:solidFill>
            </a:endParaRPr>
          </a:p>
        </p:txBody>
      </p:sp>
      <p:pic>
        <p:nvPicPr>
          <p:cNvPr id="1032" name="Image 7" descr="HAS_Logo CMJN_OK.ai.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200" y="6248400"/>
            <a:ext cx="9842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6734069"/>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hdr="0"/>
  <p:txStyles>
    <p:titleStyle>
      <a:lvl1pPr algn="l" rtl="0" eaLnBrk="0" fontAlgn="base" hangingPunct="0">
        <a:spcBef>
          <a:spcPct val="0"/>
        </a:spcBef>
        <a:spcAft>
          <a:spcPct val="0"/>
        </a:spcAft>
        <a:defRPr sz="3200" b="1">
          <a:solidFill>
            <a:srgbClr val="004890"/>
          </a:solidFill>
          <a:latin typeface="+mj-lt"/>
          <a:ea typeface="+mj-ea"/>
          <a:cs typeface="+mj-cs"/>
        </a:defRPr>
      </a:lvl1pPr>
      <a:lvl2pPr algn="l" rtl="0" eaLnBrk="0" fontAlgn="base" hangingPunct="0">
        <a:spcBef>
          <a:spcPct val="0"/>
        </a:spcBef>
        <a:spcAft>
          <a:spcPct val="0"/>
        </a:spcAft>
        <a:defRPr sz="3200" b="1">
          <a:solidFill>
            <a:srgbClr val="004890"/>
          </a:solidFill>
          <a:latin typeface="Arial" charset="0"/>
          <a:ea typeface="ＭＳ Ｐゴシック" pitchFamily="34" charset="-128"/>
        </a:defRPr>
      </a:lvl2pPr>
      <a:lvl3pPr algn="l" rtl="0" eaLnBrk="0" fontAlgn="base" hangingPunct="0">
        <a:spcBef>
          <a:spcPct val="0"/>
        </a:spcBef>
        <a:spcAft>
          <a:spcPct val="0"/>
        </a:spcAft>
        <a:defRPr sz="3200" b="1">
          <a:solidFill>
            <a:srgbClr val="004890"/>
          </a:solidFill>
          <a:latin typeface="Arial" charset="0"/>
          <a:ea typeface="ＭＳ Ｐゴシック" pitchFamily="34" charset="-128"/>
        </a:defRPr>
      </a:lvl3pPr>
      <a:lvl4pPr algn="l" rtl="0" eaLnBrk="0" fontAlgn="base" hangingPunct="0">
        <a:spcBef>
          <a:spcPct val="0"/>
        </a:spcBef>
        <a:spcAft>
          <a:spcPct val="0"/>
        </a:spcAft>
        <a:defRPr sz="3200" b="1">
          <a:solidFill>
            <a:srgbClr val="004890"/>
          </a:solidFill>
          <a:latin typeface="Arial" charset="0"/>
          <a:ea typeface="ＭＳ Ｐゴシック" pitchFamily="34" charset="-128"/>
        </a:defRPr>
      </a:lvl4pPr>
      <a:lvl5pPr algn="l" rtl="0" eaLnBrk="0" fontAlgn="base" hangingPunct="0">
        <a:spcBef>
          <a:spcPct val="0"/>
        </a:spcBef>
        <a:spcAft>
          <a:spcPct val="0"/>
        </a:spcAft>
        <a:defRPr sz="3200" b="1">
          <a:solidFill>
            <a:srgbClr val="004890"/>
          </a:solidFill>
          <a:latin typeface="Arial" charset="0"/>
          <a:ea typeface="ＭＳ Ｐゴシック" pitchFamily="34" charset="-128"/>
        </a:defRPr>
      </a:lvl5pPr>
      <a:lvl6pPr marL="457200" algn="l" rtl="0" eaLnBrk="0" fontAlgn="base" hangingPunct="0">
        <a:spcBef>
          <a:spcPct val="0"/>
        </a:spcBef>
        <a:spcAft>
          <a:spcPct val="0"/>
        </a:spcAft>
        <a:defRPr sz="3200" b="1">
          <a:solidFill>
            <a:srgbClr val="004890"/>
          </a:solidFill>
          <a:latin typeface="Arial" charset="0"/>
          <a:ea typeface="ＭＳ Ｐゴシック" pitchFamily="34" charset="-128"/>
        </a:defRPr>
      </a:lvl6pPr>
      <a:lvl7pPr marL="914400" algn="l" rtl="0" eaLnBrk="0" fontAlgn="base" hangingPunct="0">
        <a:spcBef>
          <a:spcPct val="0"/>
        </a:spcBef>
        <a:spcAft>
          <a:spcPct val="0"/>
        </a:spcAft>
        <a:defRPr sz="3200" b="1">
          <a:solidFill>
            <a:srgbClr val="004890"/>
          </a:solidFill>
          <a:latin typeface="Arial" charset="0"/>
          <a:ea typeface="ＭＳ Ｐゴシック" pitchFamily="34" charset="-128"/>
        </a:defRPr>
      </a:lvl7pPr>
      <a:lvl8pPr marL="1371600" algn="l" rtl="0" eaLnBrk="0" fontAlgn="base" hangingPunct="0">
        <a:spcBef>
          <a:spcPct val="0"/>
        </a:spcBef>
        <a:spcAft>
          <a:spcPct val="0"/>
        </a:spcAft>
        <a:defRPr sz="3200" b="1">
          <a:solidFill>
            <a:srgbClr val="004890"/>
          </a:solidFill>
          <a:latin typeface="Arial" charset="0"/>
          <a:ea typeface="ＭＳ Ｐゴシック" pitchFamily="34" charset="-128"/>
        </a:defRPr>
      </a:lvl8pPr>
      <a:lvl9pPr marL="1828800" algn="l" rtl="0" eaLnBrk="0" fontAlgn="base" hangingPunct="0">
        <a:spcBef>
          <a:spcPct val="0"/>
        </a:spcBef>
        <a:spcAft>
          <a:spcPct val="0"/>
        </a:spcAft>
        <a:defRPr sz="3200" b="1">
          <a:solidFill>
            <a:srgbClr val="004890"/>
          </a:solidFill>
          <a:latin typeface="Arial" charset="0"/>
          <a:ea typeface="ＭＳ Ｐゴシック" pitchFamily="34" charset="-128"/>
        </a:defRPr>
      </a:lvl9pPr>
    </p:titleStyle>
    <p:body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n-ea"/>
          <a:cs typeface="+mn-cs"/>
        </a:defRPr>
      </a:lvl1pPr>
      <a:lvl2pPr marL="990600" indent="-533400" algn="l" rtl="0" eaLnBrk="0" fontAlgn="base" hangingPunct="0">
        <a:spcBef>
          <a:spcPct val="20000"/>
        </a:spcBef>
        <a:spcAft>
          <a:spcPct val="0"/>
        </a:spcAft>
        <a:buChar char="–"/>
        <a:defRPr sz="2400">
          <a:solidFill>
            <a:srgbClr val="4B4D4E"/>
          </a:solidFill>
          <a:latin typeface="+mn-lt"/>
          <a:ea typeface="+mn-ea"/>
        </a:defRPr>
      </a:lvl2pPr>
      <a:lvl3pPr marL="1371600" indent="-457200" algn="l" rtl="0" eaLnBrk="0" fontAlgn="base" hangingPunct="0">
        <a:spcBef>
          <a:spcPct val="20000"/>
        </a:spcBef>
        <a:spcAft>
          <a:spcPct val="0"/>
        </a:spcAft>
        <a:buChar char="–"/>
        <a:defRPr sz="2000">
          <a:solidFill>
            <a:schemeClr val="tx1"/>
          </a:solidFill>
          <a:latin typeface="+mn-lt"/>
          <a:ea typeface="+mn-ea"/>
        </a:defRPr>
      </a:lvl3pPr>
      <a:lvl4pPr marL="1752600" indent="-381000" algn="l" rtl="0" eaLnBrk="0" fontAlgn="base" hangingPunct="0">
        <a:spcBef>
          <a:spcPct val="20000"/>
        </a:spcBef>
        <a:spcAft>
          <a:spcPct val="0"/>
        </a:spcAft>
        <a:defRPr sz="2000">
          <a:solidFill>
            <a:schemeClr val="tx1"/>
          </a:solidFill>
          <a:latin typeface="+mn-lt"/>
          <a:ea typeface="+mn-ea"/>
        </a:defRPr>
      </a:lvl4pPr>
      <a:lvl5pPr marL="2209800" indent="-381000" algn="l" rtl="0" eaLnBrk="0" fontAlgn="base" hangingPunct="0">
        <a:spcBef>
          <a:spcPct val="20000"/>
        </a:spcBef>
        <a:spcAft>
          <a:spcPct val="0"/>
        </a:spcAft>
        <a:buChar char="»"/>
        <a:defRPr sz="2000">
          <a:solidFill>
            <a:schemeClr val="tx1"/>
          </a:solidFill>
          <a:latin typeface="+mn-lt"/>
          <a:ea typeface="+mn-ea"/>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Rectangle 3"/>
          <p:cNvSpPr>
            <a:spLocks noGrp="1" noChangeArrowheads="1"/>
          </p:cNvSpPr>
          <p:nvPr>
            <p:ph type="body" idx="1"/>
          </p:nvPr>
        </p:nvSpPr>
        <p:spPr bwMode="auto">
          <a:xfrm>
            <a:off x="533400" y="1600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p:txBody>
      </p:sp>
      <p:sp>
        <p:nvSpPr>
          <p:cNvPr id="1028" name="Rectangle 4"/>
          <p:cNvSpPr>
            <a:spLocks noGrp="1" noChangeArrowheads="1"/>
          </p:cNvSpPr>
          <p:nvPr>
            <p:ph type="dt" sz="half" idx="2"/>
          </p:nvPr>
        </p:nvSpPr>
        <p:spPr bwMode="auto">
          <a:xfrm>
            <a:off x="12954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smtClean="0"/>
            </a:lvl1pPr>
          </a:lstStyle>
          <a:p>
            <a:pPr eaLnBrk="0" fontAlgn="base" hangingPunct="0">
              <a:spcBef>
                <a:spcPct val="0"/>
              </a:spcBef>
              <a:spcAft>
                <a:spcPct val="0"/>
              </a:spcAft>
              <a:defRPr/>
            </a:pPr>
            <a:fld id="{652B75F8-EACF-40AE-9A67-327BF5A5A367}" type="datetime1">
              <a:rPr lang="fr-FR">
                <a:solidFill>
                  <a:srgbClr val="000000"/>
                </a:solidFill>
              </a:rPr>
              <a:pPr eaLnBrk="0" fontAlgn="base" hangingPunct="0">
                <a:spcBef>
                  <a:spcPct val="0"/>
                </a:spcBef>
                <a:spcAft>
                  <a:spcPct val="0"/>
                </a:spcAft>
                <a:defRPr/>
              </a:pPr>
              <a:t>07/11/2017</a:t>
            </a:fld>
            <a:endParaRPr lang="fr-FR">
              <a:solidFill>
                <a:srgbClr val="000000"/>
              </a:solidFill>
            </a:endParaRPr>
          </a:p>
        </p:txBody>
      </p:sp>
      <p:sp>
        <p:nvSpPr>
          <p:cNvPr id="1029" name="Rectangle 5"/>
          <p:cNvSpPr>
            <a:spLocks noGrp="1" noChangeArrowheads="1"/>
          </p:cNvSpPr>
          <p:nvPr>
            <p:ph type="ftr" sz="quarter" idx="3"/>
          </p:nvPr>
        </p:nvSpPr>
        <p:spPr bwMode="auto">
          <a:xfrm>
            <a:off x="2819400" y="6477000"/>
            <a:ext cx="3505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200" smtClean="0"/>
            </a:lvl1pPr>
          </a:lstStyle>
          <a:p>
            <a:pPr fontAlgn="base">
              <a:spcBef>
                <a:spcPct val="0"/>
              </a:spcBef>
              <a:spcAft>
                <a:spcPct val="0"/>
              </a:spcAft>
              <a:defRPr/>
            </a:pPr>
            <a:r>
              <a:rPr lang="fr-FR">
                <a:solidFill>
                  <a:srgbClr val="000000"/>
                </a:solidFill>
              </a:rPr>
              <a:t>Présentation de la HAS (à modifier dans Affichage -&gt; en-tête et pied de page)</a:t>
            </a:r>
          </a:p>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71628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smtClean="0"/>
            </a:lvl1pPr>
          </a:lstStyle>
          <a:p>
            <a:pPr eaLnBrk="0" fontAlgn="base" hangingPunct="0">
              <a:spcBef>
                <a:spcPct val="0"/>
              </a:spcBef>
              <a:spcAft>
                <a:spcPct val="0"/>
              </a:spcAft>
              <a:defRPr/>
            </a:pPr>
            <a:fld id="{DA03C192-802C-4551-A910-1BE2F07355F4}" type="slidenum">
              <a:rPr lang="fr-FR">
                <a:solidFill>
                  <a:srgbClr val="000000"/>
                </a:solidFill>
              </a:rPr>
              <a:pPr eaLnBrk="0" fontAlgn="base" hangingPunct="0">
                <a:spcBef>
                  <a:spcPct val="0"/>
                </a:spcBef>
                <a:spcAft>
                  <a:spcPct val="0"/>
                </a:spcAft>
                <a:defRPr/>
              </a:pPr>
              <a:t>‹N°›</a:t>
            </a:fld>
            <a:endParaRPr lang="fr-FR">
              <a:solidFill>
                <a:srgbClr val="000000"/>
              </a:solidFill>
            </a:endParaRPr>
          </a:p>
        </p:txBody>
      </p:sp>
      <p:sp>
        <p:nvSpPr>
          <p:cNvPr id="1031" name="Line 13"/>
          <p:cNvSpPr>
            <a:spLocks noChangeShapeType="1"/>
          </p:cNvSpPr>
          <p:nvPr userDrawn="1"/>
        </p:nvSpPr>
        <p:spPr bwMode="auto">
          <a:xfrm>
            <a:off x="1219200" y="6451600"/>
            <a:ext cx="7924800" cy="0"/>
          </a:xfrm>
          <a:prstGeom prst="line">
            <a:avLst/>
          </a:prstGeom>
          <a:noFill/>
          <a:ln w="9525">
            <a:solidFill>
              <a:srgbClr val="00489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fr-FR" sz="2400">
              <a:solidFill>
                <a:srgbClr val="000000"/>
              </a:solidFill>
            </a:endParaRPr>
          </a:p>
        </p:txBody>
      </p:sp>
      <p:pic>
        <p:nvPicPr>
          <p:cNvPr id="1032" name="Image 7" descr="HAS_Logo CMJN_OK.ai.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200" y="6248400"/>
            <a:ext cx="9842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6734069"/>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hf hdr="0"/>
  <p:txStyles>
    <p:titleStyle>
      <a:lvl1pPr algn="l" rtl="0" eaLnBrk="0" fontAlgn="base" hangingPunct="0">
        <a:spcBef>
          <a:spcPct val="0"/>
        </a:spcBef>
        <a:spcAft>
          <a:spcPct val="0"/>
        </a:spcAft>
        <a:defRPr sz="3200" b="1">
          <a:solidFill>
            <a:srgbClr val="004890"/>
          </a:solidFill>
          <a:latin typeface="+mj-lt"/>
          <a:ea typeface="+mj-ea"/>
          <a:cs typeface="+mj-cs"/>
        </a:defRPr>
      </a:lvl1pPr>
      <a:lvl2pPr algn="l" rtl="0" eaLnBrk="0" fontAlgn="base" hangingPunct="0">
        <a:spcBef>
          <a:spcPct val="0"/>
        </a:spcBef>
        <a:spcAft>
          <a:spcPct val="0"/>
        </a:spcAft>
        <a:defRPr sz="3200" b="1">
          <a:solidFill>
            <a:srgbClr val="004890"/>
          </a:solidFill>
          <a:latin typeface="Arial" charset="0"/>
          <a:ea typeface="ＭＳ Ｐゴシック" pitchFamily="34" charset="-128"/>
        </a:defRPr>
      </a:lvl2pPr>
      <a:lvl3pPr algn="l" rtl="0" eaLnBrk="0" fontAlgn="base" hangingPunct="0">
        <a:spcBef>
          <a:spcPct val="0"/>
        </a:spcBef>
        <a:spcAft>
          <a:spcPct val="0"/>
        </a:spcAft>
        <a:defRPr sz="3200" b="1">
          <a:solidFill>
            <a:srgbClr val="004890"/>
          </a:solidFill>
          <a:latin typeface="Arial" charset="0"/>
          <a:ea typeface="ＭＳ Ｐゴシック" pitchFamily="34" charset="-128"/>
        </a:defRPr>
      </a:lvl3pPr>
      <a:lvl4pPr algn="l" rtl="0" eaLnBrk="0" fontAlgn="base" hangingPunct="0">
        <a:spcBef>
          <a:spcPct val="0"/>
        </a:spcBef>
        <a:spcAft>
          <a:spcPct val="0"/>
        </a:spcAft>
        <a:defRPr sz="3200" b="1">
          <a:solidFill>
            <a:srgbClr val="004890"/>
          </a:solidFill>
          <a:latin typeface="Arial" charset="0"/>
          <a:ea typeface="ＭＳ Ｐゴシック" pitchFamily="34" charset="-128"/>
        </a:defRPr>
      </a:lvl4pPr>
      <a:lvl5pPr algn="l" rtl="0" eaLnBrk="0" fontAlgn="base" hangingPunct="0">
        <a:spcBef>
          <a:spcPct val="0"/>
        </a:spcBef>
        <a:spcAft>
          <a:spcPct val="0"/>
        </a:spcAft>
        <a:defRPr sz="3200" b="1">
          <a:solidFill>
            <a:srgbClr val="004890"/>
          </a:solidFill>
          <a:latin typeface="Arial" charset="0"/>
          <a:ea typeface="ＭＳ Ｐゴシック" pitchFamily="34" charset="-128"/>
        </a:defRPr>
      </a:lvl5pPr>
      <a:lvl6pPr marL="457200" algn="l" rtl="0" eaLnBrk="0" fontAlgn="base" hangingPunct="0">
        <a:spcBef>
          <a:spcPct val="0"/>
        </a:spcBef>
        <a:spcAft>
          <a:spcPct val="0"/>
        </a:spcAft>
        <a:defRPr sz="3200" b="1">
          <a:solidFill>
            <a:srgbClr val="004890"/>
          </a:solidFill>
          <a:latin typeface="Arial" charset="0"/>
          <a:ea typeface="ＭＳ Ｐゴシック" pitchFamily="34" charset="-128"/>
        </a:defRPr>
      </a:lvl6pPr>
      <a:lvl7pPr marL="914400" algn="l" rtl="0" eaLnBrk="0" fontAlgn="base" hangingPunct="0">
        <a:spcBef>
          <a:spcPct val="0"/>
        </a:spcBef>
        <a:spcAft>
          <a:spcPct val="0"/>
        </a:spcAft>
        <a:defRPr sz="3200" b="1">
          <a:solidFill>
            <a:srgbClr val="004890"/>
          </a:solidFill>
          <a:latin typeface="Arial" charset="0"/>
          <a:ea typeface="ＭＳ Ｐゴシック" pitchFamily="34" charset="-128"/>
        </a:defRPr>
      </a:lvl7pPr>
      <a:lvl8pPr marL="1371600" algn="l" rtl="0" eaLnBrk="0" fontAlgn="base" hangingPunct="0">
        <a:spcBef>
          <a:spcPct val="0"/>
        </a:spcBef>
        <a:spcAft>
          <a:spcPct val="0"/>
        </a:spcAft>
        <a:defRPr sz="3200" b="1">
          <a:solidFill>
            <a:srgbClr val="004890"/>
          </a:solidFill>
          <a:latin typeface="Arial" charset="0"/>
          <a:ea typeface="ＭＳ Ｐゴシック" pitchFamily="34" charset="-128"/>
        </a:defRPr>
      </a:lvl8pPr>
      <a:lvl9pPr marL="1828800" algn="l" rtl="0" eaLnBrk="0" fontAlgn="base" hangingPunct="0">
        <a:spcBef>
          <a:spcPct val="0"/>
        </a:spcBef>
        <a:spcAft>
          <a:spcPct val="0"/>
        </a:spcAft>
        <a:defRPr sz="3200" b="1">
          <a:solidFill>
            <a:srgbClr val="004890"/>
          </a:solidFill>
          <a:latin typeface="Arial" charset="0"/>
          <a:ea typeface="ＭＳ Ｐゴシック" pitchFamily="34" charset="-128"/>
        </a:defRPr>
      </a:lvl9pPr>
    </p:titleStyle>
    <p:body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n-ea"/>
          <a:cs typeface="+mn-cs"/>
        </a:defRPr>
      </a:lvl1pPr>
      <a:lvl2pPr marL="990600" indent="-533400" algn="l" rtl="0" eaLnBrk="0" fontAlgn="base" hangingPunct="0">
        <a:spcBef>
          <a:spcPct val="20000"/>
        </a:spcBef>
        <a:spcAft>
          <a:spcPct val="0"/>
        </a:spcAft>
        <a:buChar char="–"/>
        <a:defRPr sz="2400">
          <a:solidFill>
            <a:srgbClr val="4B4D4E"/>
          </a:solidFill>
          <a:latin typeface="+mn-lt"/>
          <a:ea typeface="+mn-ea"/>
        </a:defRPr>
      </a:lvl2pPr>
      <a:lvl3pPr marL="1371600" indent="-457200" algn="l" rtl="0" eaLnBrk="0" fontAlgn="base" hangingPunct="0">
        <a:spcBef>
          <a:spcPct val="20000"/>
        </a:spcBef>
        <a:spcAft>
          <a:spcPct val="0"/>
        </a:spcAft>
        <a:buChar char="–"/>
        <a:defRPr sz="2000">
          <a:solidFill>
            <a:schemeClr val="tx1"/>
          </a:solidFill>
          <a:latin typeface="+mn-lt"/>
          <a:ea typeface="+mn-ea"/>
        </a:defRPr>
      </a:lvl3pPr>
      <a:lvl4pPr marL="1752600" indent="-381000" algn="l" rtl="0" eaLnBrk="0" fontAlgn="base" hangingPunct="0">
        <a:spcBef>
          <a:spcPct val="20000"/>
        </a:spcBef>
        <a:spcAft>
          <a:spcPct val="0"/>
        </a:spcAft>
        <a:defRPr sz="2000">
          <a:solidFill>
            <a:schemeClr val="tx1"/>
          </a:solidFill>
          <a:latin typeface="+mn-lt"/>
          <a:ea typeface="+mn-ea"/>
        </a:defRPr>
      </a:lvl4pPr>
      <a:lvl5pPr marL="2209800" indent="-381000" algn="l" rtl="0" eaLnBrk="0" fontAlgn="base" hangingPunct="0">
        <a:spcBef>
          <a:spcPct val="20000"/>
        </a:spcBef>
        <a:spcAft>
          <a:spcPct val="0"/>
        </a:spcAft>
        <a:buChar char="»"/>
        <a:defRPr sz="2000">
          <a:solidFill>
            <a:schemeClr val="tx1"/>
          </a:solidFill>
          <a:latin typeface="+mn-lt"/>
          <a:ea typeface="+mn-ea"/>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ChangeArrowheads="1"/>
          </p:cNvSpPr>
          <p:nvPr/>
        </p:nvSpPr>
        <p:spPr bwMode="auto">
          <a:xfrm>
            <a:off x="762000" y="2552700"/>
            <a:ext cx="782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fr-FR" altLang="fr-FR" b="1" dirty="0">
                <a:solidFill>
                  <a:srgbClr val="004890"/>
                </a:solidFill>
              </a:rPr>
              <a:t>Quelles réponses graduées aux comportements violents en psychiatrie générale ?</a:t>
            </a:r>
          </a:p>
          <a:p>
            <a:r>
              <a:rPr lang="fr-FR" altLang="fr-FR" b="1" dirty="0">
                <a:solidFill>
                  <a:srgbClr val="004890"/>
                </a:solidFill>
              </a:rPr>
              <a:t>La prévention tout le long du parcours…</a:t>
            </a:r>
          </a:p>
          <a:p>
            <a:r>
              <a:rPr lang="fr-FR" altLang="fr-FR" b="1" dirty="0">
                <a:solidFill>
                  <a:srgbClr val="004890"/>
                </a:solidFill>
              </a:rPr>
              <a:t>Du désamorçage à l’isolement – contention</a:t>
            </a:r>
          </a:p>
        </p:txBody>
      </p:sp>
      <p:sp>
        <p:nvSpPr>
          <p:cNvPr id="3075" name="Rectangle 1028"/>
          <p:cNvSpPr>
            <a:spLocks noChangeArrowheads="1"/>
          </p:cNvSpPr>
          <p:nvPr/>
        </p:nvSpPr>
        <p:spPr bwMode="auto">
          <a:xfrm>
            <a:off x="4495800" y="4114800"/>
            <a:ext cx="4648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fr-FR" altLang="fr-FR" sz="1800" b="1" dirty="0">
                <a:solidFill>
                  <a:srgbClr val="004890"/>
                </a:solidFill>
              </a:rPr>
              <a:t>Un guide pédagogique et des recommandations HAS</a:t>
            </a:r>
          </a:p>
          <a:p>
            <a:r>
              <a:rPr lang="fr-FR" sz="1800" b="1" dirty="0">
                <a:solidFill>
                  <a:srgbClr val="004890"/>
                </a:solidFill>
              </a:rPr>
              <a:t>ANFH - La Réunion – 16 novembre 2017 </a:t>
            </a:r>
          </a:p>
          <a:p>
            <a:endParaRPr lang="fr-FR" sz="2000" b="1" dirty="0">
              <a:solidFill>
                <a:srgbClr val="0070C0"/>
              </a:solidFill>
            </a:endParaRPr>
          </a:p>
          <a:p>
            <a:pPr fontAlgn="base">
              <a:spcBef>
                <a:spcPct val="20000"/>
              </a:spcBef>
              <a:spcAft>
                <a:spcPct val="0"/>
              </a:spcAft>
              <a:buFont typeface="Arial" charset="0"/>
              <a:buNone/>
            </a:pPr>
            <a:r>
              <a:rPr lang="fr-FR" altLang="fr-FR" sz="1800" b="1" dirty="0">
                <a:solidFill>
                  <a:srgbClr val="4D4D4D"/>
                </a:solidFill>
              </a:rPr>
              <a:t>Dr Marielle </a:t>
            </a:r>
            <a:r>
              <a:rPr lang="fr-FR" altLang="fr-FR" sz="1800" b="1" dirty="0" err="1">
                <a:solidFill>
                  <a:srgbClr val="4D4D4D"/>
                </a:solidFill>
              </a:rPr>
              <a:t>Lafont</a:t>
            </a:r>
            <a:r>
              <a:rPr lang="fr-FR" altLang="fr-FR" sz="1800" b="1" dirty="0">
                <a:solidFill>
                  <a:srgbClr val="4D4D4D"/>
                </a:solidFill>
              </a:rPr>
              <a:t>, conseiller HAS</a:t>
            </a:r>
          </a:p>
          <a:p>
            <a:pPr fontAlgn="base">
              <a:spcBef>
                <a:spcPct val="20000"/>
              </a:spcBef>
              <a:spcAft>
                <a:spcPct val="0"/>
              </a:spcAft>
            </a:pPr>
            <a:r>
              <a:rPr lang="fr-FR" altLang="fr-FR" sz="1800" b="1" dirty="0">
                <a:solidFill>
                  <a:srgbClr val="4D4D4D"/>
                </a:solidFill>
              </a:rPr>
              <a:t>Dr Charles </a:t>
            </a:r>
            <a:r>
              <a:rPr lang="fr-FR" altLang="fr-FR" sz="1800" b="1" dirty="0" err="1">
                <a:solidFill>
                  <a:srgbClr val="4D4D4D"/>
                </a:solidFill>
              </a:rPr>
              <a:t>Alezrah</a:t>
            </a:r>
            <a:r>
              <a:rPr lang="fr-FR" altLang="fr-FR" sz="1800" b="1" dirty="0">
                <a:solidFill>
                  <a:srgbClr val="4D4D4D"/>
                </a:solidFill>
              </a:rPr>
              <a:t>, expert HAS</a:t>
            </a:r>
            <a:endParaRPr lang="fr-FR" sz="1800" b="1" dirty="0">
              <a:solidFill>
                <a:srgbClr val="0070C0"/>
              </a:solidFill>
            </a:endParaRPr>
          </a:p>
          <a:p>
            <a:endParaRPr lang="fr-FR" altLang="fr-FR" sz="2000" b="1" dirty="0">
              <a:solidFill>
                <a:srgbClr val="00B0F0"/>
              </a:solidFill>
            </a:endParaRPr>
          </a:p>
        </p:txBody>
      </p:sp>
      <p:sp>
        <p:nvSpPr>
          <p:cNvPr id="3076" name="Line 1029"/>
          <p:cNvSpPr>
            <a:spLocks noChangeShapeType="1"/>
          </p:cNvSpPr>
          <p:nvPr/>
        </p:nvSpPr>
        <p:spPr bwMode="auto">
          <a:xfrm>
            <a:off x="4572000" y="4114800"/>
            <a:ext cx="4572000" cy="0"/>
          </a:xfrm>
          <a:prstGeom prst="line">
            <a:avLst/>
          </a:prstGeom>
          <a:noFill/>
          <a:ln w="9525">
            <a:solidFill>
              <a:srgbClr val="4D4D4D"/>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fr-FR" sz="2400">
              <a:solidFill>
                <a:srgbClr val="000000"/>
              </a:solidFill>
            </a:endParaRPr>
          </a:p>
        </p:txBody>
      </p:sp>
    </p:spTree>
    <p:extLst>
      <p:ext uri="{BB962C8B-B14F-4D97-AF65-F5344CB8AC3E}">
        <p14:creationId xmlns:p14="http://schemas.microsoft.com/office/powerpoint/2010/main" val="3292299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7883" y="67934"/>
            <a:ext cx="7977469" cy="994610"/>
          </a:xfrm>
        </p:spPr>
        <p:txBody>
          <a:bodyPr/>
          <a:lstStyle/>
          <a:p>
            <a:r>
              <a:rPr lang="fr-FR" sz="2800" dirty="0"/>
              <a:t>Les bases juridiques en France</a:t>
            </a:r>
          </a:p>
        </p:txBody>
      </p:sp>
      <p:sp>
        <p:nvSpPr>
          <p:cNvPr id="3" name="Espace réservé du contenu 2"/>
          <p:cNvSpPr>
            <a:spLocks noGrp="1"/>
          </p:cNvSpPr>
          <p:nvPr>
            <p:ph idx="1"/>
          </p:nvPr>
        </p:nvSpPr>
        <p:spPr>
          <a:xfrm>
            <a:off x="744762" y="1459833"/>
            <a:ext cx="8194704" cy="4741194"/>
          </a:xfrm>
        </p:spPr>
        <p:txBody>
          <a:bodyPr>
            <a:normAutofit lnSpcReduction="10000"/>
          </a:bodyPr>
          <a:lstStyle/>
          <a:p>
            <a:endParaRPr lang="fr-FR" sz="2400" b="0" dirty="0"/>
          </a:p>
          <a:p>
            <a:pPr marL="0" indent="0">
              <a:buNone/>
            </a:pPr>
            <a:r>
              <a:rPr lang="fr-FR" sz="2400" dirty="0">
                <a:latin typeface="Calibri" panose="020F0502020204030204" pitchFamily="34" charset="0"/>
                <a:cs typeface="Calibri" panose="020F0502020204030204" pitchFamily="34" charset="0"/>
              </a:rPr>
              <a:t>Article L. 3211-3 </a:t>
            </a:r>
            <a:r>
              <a:rPr lang="fr-FR" sz="2400" b="0" dirty="0">
                <a:latin typeface="Calibri" panose="020F0502020204030204" pitchFamily="34" charset="0"/>
                <a:cs typeface="Calibri" panose="020F0502020204030204" pitchFamily="34" charset="0"/>
              </a:rPr>
              <a:t>du code de la santé publique</a:t>
            </a:r>
          </a:p>
          <a:p>
            <a:pPr marL="0" indent="0">
              <a:buNone/>
            </a:pPr>
            <a:r>
              <a:rPr lang="fr-FR" sz="2400" b="0" dirty="0">
                <a:latin typeface="Calibri" panose="020F0502020204030204" pitchFamily="34" charset="0"/>
                <a:cs typeface="Calibri" panose="020F0502020204030204" pitchFamily="34" charset="0"/>
              </a:rPr>
              <a:t>(Modifié par </a:t>
            </a:r>
            <a:r>
              <a:rPr lang="fr-FR" sz="2400" dirty="0">
                <a:latin typeface="Calibri" panose="020F0502020204030204" pitchFamily="34" charset="0"/>
                <a:cs typeface="Calibri" panose="020F0502020204030204" pitchFamily="34" charset="0"/>
              </a:rPr>
              <a:t>Loi n°2013-869 du 27 septembre 2013 - art. 1</a:t>
            </a:r>
            <a:r>
              <a:rPr lang="fr-FR" sz="2400" b="0" dirty="0">
                <a:latin typeface="Calibri" panose="020F0502020204030204" pitchFamily="34" charset="0"/>
                <a:cs typeface="Calibri" panose="020F0502020204030204" pitchFamily="34" charset="0"/>
              </a:rPr>
              <a:t>)</a:t>
            </a:r>
          </a:p>
          <a:p>
            <a:pPr marL="0" indent="0">
              <a:buNone/>
            </a:pPr>
            <a:endParaRPr lang="fr-FR" sz="2400" b="0" dirty="0">
              <a:latin typeface="Calibri" panose="020F0502020204030204" pitchFamily="34" charset="0"/>
              <a:cs typeface="Calibri" panose="020F0502020204030204" pitchFamily="34" charset="0"/>
            </a:endParaRPr>
          </a:p>
          <a:p>
            <a:pPr marL="0" indent="0">
              <a:buNone/>
            </a:pPr>
            <a:r>
              <a:rPr lang="fr-FR" sz="2400" b="0" dirty="0">
                <a:latin typeface="Calibri" panose="020F0502020204030204" pitchFamily="34" charset="0"/>
                <a:cs typeface="Calibri" panose="020F0502020204030204" pitchFamily="34" charset="0"/>
              </a:rPr>
              <a:t>« Lorsqu'une personne atteinte de troubles mentaux fait l'objet de soins psychiatriques en application des dispositions des chapitres II et III du présent titre ou est transportée en vue de ces soins, </a:t>
            </a:r>
            <a:r>
              <a:rPr lang="fr-FR" sz="2400" dirty="0">
                <a:latin typeface="Calibri" panose="020F0502020204030204" pitchFamily="34" charset="0"/>
                <a:cs typeface="Calibri" panose="020F0502020204030204" pitchFamily="34" charset="0"/>
              </a:rPr>
              <a:t>les restrictions à l'exercice de ses libertés individuelles doivent être adaptées, nécessaires et proportionnées à son état mental et à la mise en œuvre du traitement requis</a:t>
            </a:r>
            <a:r>
              <a:rPr lang="fr-FR" sz="2400" b="0" dirty="0">
                <a:latin typeface="Calibri" panose="020F0502020204030204" pitchFamily="34" charset="0"/>
                <a:cs typeface="Calibri" panose="020F0502020204030204" pitchFamily="34" charset="0"/>
              </a:rPr>
              <a:t>. En toutes circonstances, la </a:t>
            </a:r>
            <a:r>
              <a:rPr lang="fr-FR" sz="2400" dirty="0">
                <a:latin typeface="Calibri" panose="020F0502020204030204" pitchFamily="34" charset="0"/>
                <a:cs typeface="Calibri" panose="020F0502020204030204" pitchFamily="34" charset="0"/>
              </a:rPr>
              <a:t>dignité de la personne </a:t>
            </a:r>
            <a:r>
              <a:rPr lang="fr-FR" sz="2400" b="0" dirty="0">
                <a:latin typeface="Calibri" panose="020F0502020204030204" pitchFamily="34" charset="0"/>
                <a:cs typeface="Calibri" panose="020F0502020204030204" pitchFamily="34" charset="0"/>
              </a:rPr>
              <a:t>doit être respectée et sa </a:t>
            </a:r>
            <a:r>
              <a:rPr lang="fr-FR" sz="2400" dirty="0">
                <a:latin typeface="Calibri" panose="020F0502020204030204" pitchFamily="34" charset="0"/>
                <a:cs typeface="Calibri" panose="020F0502020204030204" pitchFamily="34" charset="0"/>
              </a:rPr>
              <a:t>réinsertion recherchée</a:t>
            </a:r>
            <a:r>
              <a:rPr lang="fr-FR" sz="2400" b="0" dirty="0">
                <a:latin typeface="Calibri" panose="020F0502020204030204" pitchFamily="34" charset="0"/>
                <a:cs typeface="Calibri" panose="020F0502020204030204" pitchFamily="34" charset="0"/>
              </a:rPr>
              <a:t>… »</a:t>
            </a:r>
          </a:p>
          <a:p>
            <a:pPr marL="0" indent="0">
              <a:buNone/>
            </a:pPr>
            <a:endParaRPr lang="fr-FR" sz="2400" b="0" dirty="0"/>
          </a:p>
          <a:p>
            <a:endParaRPr lang="fr-FR" sz="2400" b="0" dirty="0"/>
          </a:p>
          <a:p>
            <a:endParaRPr lang="fr-FR" sz="2400" b="0" dirty="0"/>
          </a:p>
          <a:p>
            <a:endParaRPr lang="fr-FR" sz="2400" b="0" dirty="0"/>
          </a:p>
          <a:p>
            <a:endParaRPr lang="fr-FR" sz="2400" b="0" dirty="0"/>
          </a:p>
          <a:p>
            <a:pPr marL="0" indent="0">
              <a:buNone/>
            </a:pPr>
            <a:endParaRPr lang="fr-FR" sz="2400" b="0" dirty="0"/>
          </a:p>
          <a:p>
            <a:pPr marL="0" indent="0">
              <a:buNone/>
            </a:pPr>
            <a:endParaRPr lang="fr-FR" sz="2400" b="0" dirty="0"/>
          </a:p>
          <a:p>
            <a:endParaRPr lang="fr-FR" sz="2400" b="0" dirty="0"/>
          </a:p>
        </p:txBody>
      </p:sp>
      <p:sp>
        <p:nvSpPr>
          <p:cNvPr id="5" name="Espace réservé du numéro de diapositive 4"/>
          <p:cNvSpPr>
            <a:spLocks noGrp="1"/>
          </p:cNvSpPr>
          <p:nvPr>
            <p:ph type="sldNum" sz="quarter" idx="12"/>
          </p:nvPr>
        </p:nvSpPr>
        <p:spPr/>
        <p:txBody>
          <a:bodyPr/>
          <a:lstStyle/>
          <a:p>
            <a:fld id="{46506ACF-11A5-4C2F-89D6-731E6DFCB4A4}" type="slidenum">
              <a:rPr lang="fr-FR" smtClean="0"/>
              <a:t>10</a:t>
            </a:fld>
            <a:endParaRPr lang="fr-FR"/>
          </a:p>
        </p:txBody>
      </p:sp>
    </p:spTree>
    <p:extLst>
      <p:ext uri="{BB962C8B-B14F-4D97-AF65-F5344CB8AC3E}">
        <p14:creationId xmlns:p14="http://schemas.microsoft.com/office/powerpoint/2010/main" val="4121680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80693"/>
            <a:ext cx="9466729" cy="1092484"/>
          </a:xfrm>
        </p:spPr>
        <p:txBody>
          <a:bodyPr/>
          <a:lstStyle/>
          <a:p>
            <a:r>
              <a:rPr lang="fr-FR" sz="2400" dirty="0"/>
              <a:t>La loi de modernisation du système de santé</a:t>
            </a:r>
            <a:br>
              <a:rPr lang="fr-FR" sz="2400" dirty="0"/>
            </a:br>
            <a:r>
              <a:rPr lang="fr-FR" sz="2400" dirty="0"/>
              <a:t>du 26 janvier 2016</a:t>
            </a:r>
          </a:p>
        </p:txBody>
      </p:sp>
      <p:sp>
        <p:nvSpPr>
          <p:cNvPr id="3" name="Espace réservé du contenu 2"/>
          <p:cNvSpPr>
            <a:spLocks noGrp="1"/>
          </p:cNvSpPr>
          <p:nvPr>
            <p:ph idx="1"/>
          </p:nvPr>
        </p:nvSpPr>
        <p:spPr>
          <a:xfrm>
            <a:off x="433139" y="1155228"/>
            <a:ext cx="8554454" cy="5191785"/>
          </a:xfrm>
        </p:spPr>
        <p:txBody>
          <a:bodyPr>
            <a:noAutofit/>
          </a:bodyPr>
          <a:lstStyle/>
          <a:p>
            <a:pPr marL="0" indent="0">
              <a:buNone/>
            </a:pPr>
            <a:r>
              <a:rPr lang="fr-FR" sz="1600" dirty="0">
                <a:latin typeface="Calibri" panose="020F0502020204030204" pitchFamily="34" charset="0"/>
                <a:cs typeface="Calibri" panose="020F0502020204030204" pitchFamily="34" charset="0"/>
              </a:rPr>
              <a:t>Article L. 3222-5-1 </a:t>
            </a:r>
            <a:r>
              <a:rPr lang="fr-FR" sz="1600" b="0" dirty="0">
                <a:latin typeface="Calibri" panose="020F0502020204030204" pitchFamily="34" charset="0"/>
                <a:cs typeface="Calibri" panose="020F0502020204030204" pitchFamily="34" charset="0"/>
              </a:rPr>
              <a:t>du code de la santé publique </a:t>
            </a:r>
            <a:r>
              <a:rPr lang="fr-FR" sz="1600" b="0" dirty="0"/>
              <a:t>:</a:t>
            </a:r>
          </a:p>
          <a:p>
            <a:pPr marL="358775" indent="-358775" algn="just"/>
            <a:r>
              <a:rPr lang="fr-FR" sz="1600" b="0" dirty="0">
                <a:solidFill>
                  <a:srgbClr val="FF0000"/>
                </a:solidFill>
              </a:rPr>
              <a:t>« </a:t>
            </a:r>
            <a:r>
              <a:rPr lang="fr-FR" sz="1600" dirty="0">
                <a:solidFill>
                  <a:srgbClr val="FF0000"/>
                </a:solidFill>
                <a:latin typeface="Calibri" panose="020F0502020204030204" pitchFamily="34" charset="0"/>
                <a:cs typeface="Calibri" panose="020F0502020204030204" pitchFamily="34" charset="0"/>
              </a:rPr>
              <a:t>L'isolement et la contention sont des pratiques de dernier recours. Il ne peut y être procédé que pour prévenir un dommage immédiat ou imminent pour le patient ou autrui, sur décision d'un psychiatre, prise pour une durée limitée »</a:t>
            </a:r>
            <a:r>
              <a:rPr lang="fr-FR" sz="1600" b="0" dirty="0"/>
              <a:t>.</a:t>
            </a:r>
          </a:p>
          <a:p>
            <a:pPr marL="358775" indent="0" algn="just">
              <a:buNone/>
            </a:pPr>
            <a:r>
              <a:rPr lang="fr-FR" sz="1600" b="0" dirty="0">
                <a:latin typeface="Calibri" panose="020F0502020204030204" pitchFamily="34" charset="0"/>
                <a:cs typeface="Calibri" panose="020F0502020204030204" pitchFamily="34" charset="0"/>
              </a:rPr>
              <a:t>Leur mise en œuvre doit faire l'objet d'une surveillance stricte confiée par l'établissement à des professionnels de santé désignés à cette fin…</a:t>
            </a:r>
          </a:p>
          <a:p>
            <a:pPr marL="358775" indent="-358775" algn="just">
              <a:spcBef>
                <a:spcPts val="0"/>
              </a:spcBef>
            </a:pPr>
            <a:endParaRPr lang="fr-FR" sz="1600" b="0" dirty="0">
              <a:latin typeface="Calibri" panose="020F0502020204030204" pitchFamily="34" charset="0"/>
              <a:cs typeface="Calibri" panose="020F0502020204030204" pitchFamily="34" charset="0"/>
            </a:endParaRPr>
          </a:p>
          <a:p>
            <a:pPr marL="358775" indent="-358775" algn="just">
              <a:buFont typeface="+mj-lt"/>
              <a:buAutoNum type="arabicPeriod" startAt="2"/>
            </a:pPr>
            <a:r>
              <a:rPr lang="fr-FR" sz="1600" b="0" dirty="0">
                <a:latin typeface="Calibri" panose="020F0502020204030204" pitchFamily="34" charset="0"/>
                <a:cs typeface="Calibri" panose="020F0502020204030204" pitchFamily="34" charset="0"/>
              </a:rPr>
              <a:t>Un </a:t>
            </a:r>
            <a:r>
              <a:rPr lang="fr-FR" sz="1600" dirty="0">
                <a:latin typeface="Calibri" panose="020F0502020204030204" pitchFamily="34" charset="0"/>
                <a:cs typeface="Calibri" panose="020F0502020204030204" pitchFamily="34" charset="0"/>
              </a:rPr>
              <a:t>registre</a:t>
            </a:r>
            <a:r>
              <a:rPr lang="fr-FR" sz="1600" b="0" dirty="0">
                <a:latin typeface="Calibri" panose="020F0502020204030204" pitchFamily="34" charset="0"/>
                <a:cs typeface="Calibri" panose="020F0502020204030204" pitchFamily="34" charset="0"/>
              </a:rPr>
              <a:t> </a:t>
            </a:r>
            <a:r>
              <a:rPr lang="fr-FR" sz="1600" dirty="0">
                <a:latin typeface="Calibri" panose="020F0502020204030204" pitchFamily="34" charset="0"/>
                <a:cs typeface="Calibri" panose="020F0502020204030204" pitchFamily="34" charset="0"/>
              </a:rPr>
              <a:t>est tenu dans chaque établissement </a:t>
            </a:r>
            <a:r>
              <a:rPr lang="fr-FR" sz="1600" b="0" dirty="0">
                <a:latin typeface="Calibri" panose="020F0502020204030204" pitchFamily="34" charset="0"/>
                <a:cs typeface="Calibri" panose="020F0502020204030204" pitchFamily="34" charset="0"/>
              </a:rPr>
              <a:t>de santé autorisé en psychiatrie et désigné par le directeur général de l'agence régionale de santé pour assurer des soins psychiatriques sans consentement en application du I de l'article L. 3222-1. Pour chaque mesure d'isolement ou de contention, ce registre mentionne le </a:t>
            </a:r>
            <a:r>
              <a:rPr lang="fr-FR" sz="1600" dirty="0">
                <a:latin typeface="Calibri" panose="020F0502020204030204" pitchFamily="34" charset="0"/>
                <a:cs typeface="Calibri" panose="020F0502020204030204" pitchFamily="34" charset="0"/>
              </a:rPr>
              <a:t>nom du psychiatre ayant décidé cette mesure, sa date et son heure, sa durée et le nom des professionnels de santé l'ayant surveillée</a:t>
            </a:r>
            <a:r>
              <a:rPr lang="fr-FR" sz="1600" b="0" dirty="0">
                <a:latin typeface="Calibri" panose="020F0502020204030204" pitchFamily="34" charset="0"/>
                <a:cs typeface="Calibri" panose="020F0502020204030204" pitchFamily="34" charset="0"/>
              </a:rPr>
              <a:t>. Le registre, qui peut être établi sous forme numérique, doit être présenté, sur leur demande, à la commission départementale des soins psychiatriques, au Contrôleur général des lieux de privation de liberté ou à ses délégués et aux parlementaires… »</a:t>
            </a:r>
          </a:p>
          <a:p>
            <a:pPr marL="358775" indent="-358775" algn="just">
              <a:spcBef>
                <a:spcPts val="0"/>
              </a:spcBef>
              <a:buAutoNum type="arabicPeriod" startAt="2"/>
            </a:pPr>
            <a:endParaRPr lang="fr-FR" sz="1600" b="0" dirty="0">
              <a:latin typeface="Calibri" panose="020F0502020204030204" pitchFamily="34" charset="0"/>
              <a:cs typeface="Calibri" panose="020F0502020204030204" pitchFamily="34" charset="0"/>
            </a:endParaRPr>
          </a:p>
          <a:p>
            <a:pPr marL="358775" indent="-358775" algn="just">
              <a:buAutoNum type="arabicPeriod" startAt="2"/>
            </a:pPr>
            <a:r>
              <a:rPr lang="fr-FR" sz="1600" b="0" dirty="0">
                <a:latin typeface="Calibri" panose="020F0502020204030204" pitchFamily="34" charset="0"/>
                <a:cs typeface="Calibri" panose="020F0502020204030204" pitchFamily="34" charset="0"/>
              </a:rPr>
              <a:t>L'établissement établit annuellement un</a:t>
            </a:r>
            <a:r>
              <a:rPr lang="fr-FR" sz="1600" dirty="0">
                <a:latin typeface="Calibri" panose="020F0502020204030204" pitchFamily="34" charset="0"/>
                <a:cs typeface="Calibri" panose="020F0502020204030204" pitchFamily="34" charset="0"/>
              </a:rPr>
              <a:t> rapport </a:t>
            </a:r>
            <a:r>
              <a:rPr lang="fr-FR" sz="1600" b="0" dirty="0">
                <a:latin typeface="Calibri" panose="020F0502020204030204" pitchFamily="34" charset="0"/>
                <a:cs typeface="Calibri" panose="020F0502020204030204" pitchFamily="34" charset="0"/>
              </a:rPr>
              <a:t>rendant compte des pratiques d'admission en chambre d'isolement et de contention, la politique définie pour limiter le recours à ces pratiques et l'évaluation de sa mise en œuvre. Ce rapport est transmis pour avis à la commission des usagers prévue à l'article L. 1112-3 et au conseil de surveillance prévu à l'article L. 6143-1. » </a:t>
            </a:r>
          </a:p>
        </p:txBody>
      </p:sp>
      <p:sp>
        <p:nvSpPr>
          <p:cNvPr id="5" name="Espace réservé du numéro de diapositive 4"/>
          <p:cNvSpPr>
            <a:spLocks noGrp="1"/>
          </p:cNvSpPr>
          <p:nvPr>
            <p:ph type="sldNum" sz="quarter" idx="12"/>
          </p:nvPr>
        </p:nvSpPr>
        <p:spPr/>
        <p:txBody>
          <a:bodyPr/>
          <a:lstStyle/>
          <a:p>
            <a:fld id="{46506ACF-11A5-4C2F-89D6-731E6DFCB4A4}" type="slidenum">
              <a:rPr lang="fr-FR" smtClean="0"/>
              <a:t>11</a:t>
            </a:fld>
            <a:endParaRPr lang="fr-FR" dirty="0"/>
          </a:p>
        </p:txBody>
      </p:sp>
    </p:spTree>
    <p:extLst>
      <p:ext uri="{BB962C8B-B14F-4D97-AF65-F5344CB8AC3E}">
        <p14:creationId xmlns:p14="http://schemas.microsoft.com/office/powerpoint/2010/main" val="756861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F86514F3-CFF1-4E60-A879-5C3BA9B9D27B}"/>
              </a:ext>
            </a:extLst>
          </p:cNvPr>
          <p:cNvSpPr txBox="1">
            <a:spLocks noChangeArrowheads="1"/>
          </p:cNvSpPr>
          <p:nvPr/>
        </p:nvSpPr>
        <p:spPr bwMode="auto">
          <a:xfrm>
            <a:off x="1327466" y="1319866"/>
            <a:ext cx="8792935" cy="4679950"/>
          </a:xfrm>
          <a:prstGeom prst="rect">
            <a:avLst/>
          </a:prstGeom>
          <a:noFill/>
          <a:ln>
            <a:noFill/>
          </a:ln>
          <a:extLst/>
        </p:spPr>
        <p:txBody>
          <a:bodyPr/>
          <a:lst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S PGothic" pitchFamily="34" charset="-128"/>
                <a:cs typeface="+mn-cs"/>
              </a:defRPr>
            </a:lvl1pPr>
            <a:lvl2pPr marL="990600" indent="-533400" algn="l" rtl="0" eaLnBrk="0" fontAlgn="base" hangingPunct="0">
              <a:spcBef>
                <a:spcPct val="20000"/>
              </a:spcBef>
              <a:spcAft>
                <a:spcPct val="0"/>
              </a:spcAft>
              <a:buChar char="–"/>
              <a:defRPr sz="2400">
                <a:solidFill>
                  <a:srgbClr val="4B4D4E"/>
                </a:solidFill>
                <a:latin typeface="+mn-lt"/>
                <a:ea typeface="MS PGothic" pitchFamily="34" charset="-128"/>
              </a:defRPr>
            </a:lvl2pPr>
            <a:lvl3pPr marL="1371600" indent="-457200" algn="l" rtl="0" eaLnBrk="0" fontAlgn="base" hangingPunct="0">
              <a:spcBef>
                <a:spcPct val="20000"/>
              </a:spcBef>
              <a:spcAft>
                <a:spcPct val="0"/>
              </a:spcAft>
              <a:buChar char="–"/>
              <a:defRPr sz="2000">
                <a:solidFill>
                  <a:schemeClr val="tx1"/>
                </a:solidFill>
                <a:latin typeface="+mn-lt"/>
                <a:ea typeface="MS PGothic" pitchFamily="34" charset="-128"/>
              </a:defRPr>
            </a:lvl3pPr>
            <a:lvl4pPr marL="1752600" indent="-381000" algn="l" rtl="0" eaLnBrk="0" fontAlgn="base" hangingPunct="0">
              <a:spcBef>
                <a:spcPct val="20000"/>
              </a:spcBef>
              <a:spcAft>
                <a:spcPct val="0"/>
              </a:spcAft>
              <a:defRPr sz="2000">
                <a:solidFill>
                  <a:schemeClr val="tx1"/>
                </a:solidFill>
                <a:latin typeface="+mn-lt"/>
                <a:ea typeface="MS PGothic" pitchFamily="34" charset="-128"/>
              </a:defRPr>
            </a:lvl4pPr>
            <a:lvl5pPr marL="2209800" indent="-381000" algn="l" rtl="0" eaLnBrk="0" fontAlgn="base" hangingPunct="0">
              <a:spcBef>
                <a:spcPct val="20000"/>
              </a:spcBef>
              <a:spcAft>
                <a:spcPct val="0"/>
              </a:spcAft>
              <a:buChar char="»"/>
              <a:defRPr sz="2000">
                <a:solidFill>
                  <a:schemeClr val="tx1"/>
                </a:solidFill>
                <a:latin typeface="+mn-lt"/>
                <a:ea typeface="MS PGothic" pitchFamily="34" charset="-128"/>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a:lstStyle>
          <a:p>
            <a:pPr marL="342900" indent="-342900" eaLnBrk="1" hangingPunct="1">
              <a:buFont typeface="Wingdings" panose="05000000000000000000" pitchFamily="2" charset="2"/>
              <a:buChar char="Ø"/>
              <a:defRPr/>
            </a:pPr>
            <a:r>
              <a:rPr lang="fr-FR" sz="2400" kern="0" dirty="0">
                <a:solidFill>
                  <a:srgbClr val="0070C0"/>
                </a:solidFill>
              </a:rPr>
              <a:t>La méthodologie habituelle à la HAS : </a:t>
            </a:r>
          </a:p>
          <a:p>
            <a:pPr marL="342900" indent="-342900" eaLnBrk="1" hangingPunct="1">
              <a:buFont typeface="Wingdings" panose="05000000000000000000" pitchFamily="2" charset="2"/>
              <a:buChar char="q"/>
              <a:defRPr/>
            </a:pPr>
            <a:endParaRPr lang="fr-FR" sz="2000" kern="0" dirty="0">
              <a:solidFill>
                <a:srgbClr val="0070C0"/>
              </a:solidFill>
            </a:endParaRPr>
          </a:p>
          <a:p>
            <a:pPr marL="285750" indent="-285750" eaLnBrk="1" hangingPunct="1">
              <a:buFontTx/>
              <a:buChar char="-"/>
              <a:defRPr/>
            </a:pPr>
            <a:r>
              <a:rPr lang="fr-FR" sz="2000" kern="0" dirty="0"/>
              <a:t>identification, sélection et analyse bibliographique</a:t>
            </a:r>
          </a:p>
          <a:p>
            <a:pPr marL="285750" indent="-285750" eaLnBrk="1" hangingPunct="1">
              <a:buFontTx/>
              <a:buChar char="-"/>
              <a:defRPr/>
            </a:pPr>
            <a:endParaRPr lang="fr-FR" sz="1800" kern="0" dirty="0"/>
          </a:p>
          <a:p>
            <a:pPr marL="0" indent="0" eaLnBrk="1" hangingPunct="1">
              <a:buNone/>
              <a:defRPr/>
            </a:pPr>
            <a:r>
              <a:rPr lang="fr-FR" sz="2000" kern="0" dirty="0"/>
              <a:t>-    un groupe de travail mis en place en 2014 (35 experts) :</a:t>
            </a:r>
          </a:p>
          <a:p>
            <a:pPr lvl="1" eaLnBrk="1" hangingPunct="1">
              <a:buFont typeface="Arial" panose="020B0604020202020204" pitchFamily="34" charset="0"/>
              <a:buChar char="•"/>
              <a:defRPr/>
            </a:pPr>
            <a:r>
              <a:rPr lang="fr-FR" sz="2000" kern="0" dirty="0">
                <a:cs typeface="Arial" charset="0"/>
              </a:rPr>
              <a:t>Représentants des patients et des familles</a:t>
            </a:r>
          </a:p>
          <a:p>
            <a:pPr lvl="1" eaLnBrk="1" hangingPunct="1">
              <a:buFont typeface="Arial" panose="020B0604020202020204" pitchFamily="34" charset="0"/>
              <a:buChar char="•"/>
              <a:defRPr/>
            </a:pPr>
            <a:r>
              <a:rPr lang="fr-FR" sz="2000" kern="0" dirty="0">
                <a:cs typeface="Arial" charset="0"/>
              </a:rPr>
              <a:t>Professionnels : médecins, infirmiers, psychologues, </a:t>
            </a:r>
          </a:p>
          <a:p>
            <a:pPr marL="457200" lvl="1" indent="0" eaLnBrk="1" hangingPunct="1">
              <a:buNone/>
              <a:defRPr/>
            </a:pPr>
            <a:r>
              <a:rPr lang="fr-FR" sz="2000" kern="0" dirty="0">
                <a:cs typeface="Arial" charset="0"/>
              </a:rPr>
              <a:t>        responsables qualité, cadres, directeurs</a:t>
            </a:r>
          </a:p>
          <a:p>
            <a:pPr lvl="1" eaLnBrk="1" hangingPunct="1">
              <a:buFont typeface="Arial" panose="020B0604020202020204" pitchFamily="34" charset="0"/>
              <a:buChar char="•"/>
              <a:defRPr/>
            </a:pPr>
            <a:r>
              <a:rPr lang="fr-FR" sz="2000" kern="0" dirty="0">
                <a:cs typeface="Arial" charset="0"/>
              </a:rPr>
              <a:t>Présidence par le Pr Jean-Louis </a:t>
            </a:r>
            <a:r>
              <a:rPr lang="fr-FR" sz="2000" kern="0" dirty="0" err="1">
                <a:cs typeface="Arial" charset="0"/>
              </a:rPr>
              <a:t>Senon</a:t>
            </a:r>
            <a:endParaRPr lang="fr-FR" sz="2000" kern="0" dirty="0">
              <a:cs typeface="Arial" charset="0"/>
            </a:endParaRPr>
          </a:p>
          <a:p>
            <a:pPr lvl="1" eaLnBrk="1" hangingPunct="1">
              <a:buFont typeface="Arial" panose="020B0604020202020204" pitchFamily="34" charset="0"/>
              <a:buChar char="•"/>
              <a:defRPr/>
            </a:pPr>
            <a:r>
              <a:rPr lang="fr-FR" altLang="fr-FR" sz="2000" dirty="0">
                <a:solidFill>
                  <a:srgbClr val="004890"/>
                </a:solidFill>
              </a:rPr>
              <a:t>Un </a:t>
            </a:r>
            <a:r>
              <a:rPr lang="fr-FR" altLang="fr-FR" sz="2000" b="1" dirty="0">
                <a:solidFill>
                  <a:srgbClr val="004890"/>
                </a:solidFill>
              </a:rPr>
              <a:t>travail de groupe </a:t>
            </a:r>
            <a:r>
              <a:rPr lang="fr-FR" altLang="fr-FR" sz="2000" dirty="0">
                <a:solidFill>
                  <a:srgbClr val="004890"/>
                </a:solidFill>
              </a:rPr>
              <a:t>de plusieurs mois (7 réunions)</a:t>
            </a:r>
          </a:p>
          <a:p>
            <a:pPr lvl="1" eaLnBrk="1" hangingPunct="1">
              <a:buFont typeface="Arial" panose="020B0604020202020204" pitchFamily="34" charset="0"/>
              <a:buChar char="•"/>
              <a:defRPr/>
            </a:pPr>
            <a:endParaRPr lang="fr-FR" sz="2000" kern="0" dirty="0">
              <a:cs typeface="Arial" charset="0"/>
            </a:endParaRPr>
          </a:p>
          <a:p>
            <a:pPr marL="342900" lvl="1" indent="-342900" eaLnBrk="1" hangingPunct="1">
              <a:buFontTx/>
              <a:buChar char="-"/>
              <a:defRPr/>
            </a:pPr>
            <a:r>
              <a:rPr lang="fr-FR" sz="2000" b="1" kern="0" dirty="0">
                <a:solidFill>
                  <a:srgbClr val="004890"/>
                </a:solidFill>
                <a:cs typeface="Arial" charset="0"/>
              </a:rPr>
              <a:t>un groupe de lecture</a:t>
            </a:r>
          </a:p>
          <a:p>
            <a:pPr marL="342900" lvl="1" indent="-342900" eaLnBrk="1" hangingPunct="1">
              <a:buFontTx/>
              <a:buChar char="-"/>
              <a:defRPr/>
            </a:pPr>
            <a:endParaRPr lang="fr-FR" sz="1800" b="1" kern="0" dirty="0">
              <a:solidFill>
                <a:srgbClr val="004890"/>
              </a:solidFill>
              <a:cs typeface="Arial" charset="0"/>
            </a:endParaRPr>
          </a:p>
          <a:p>
            <a:pPr marL="342900" lvl="1" indent="-342900" eaLnBrk="1" hangingPunct="1">
              <a:buFontTx/>
              <a:buChar char="-"/>
              <a:defRPr/>
            </a:pPr>
            <a:r>
              <a:rPr lang="fr-FR" sz="2000" b="1" kern="0" dirty="0">
                <a:solidFill>
                  <a:srgbClr val="004890"/>
                </a:solidFill>
                <a:cs typeface="Arial" charset="0"/>
              </a:rPr>
              <a:t>validation par le Collège de la HAS     </a:t>
            </a:r>
          </a:p>
        </p:txBody>
      </p:sp>
      <p:sp>
        <p:nvSpPr>
          <p:cNvPr id="8"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12</a:t>
            </a:fld>
            <a:endParaRPr lang="fr-FR" dirty="0"/>
          </a:p>
        </p:txBody>
      </p:sp>
      <p:sp>
        <p:nvSpPr>
          <p:cNvPr id="6"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600612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8" name="Rectangle 2"/>
          <p:cNvSpPr>
            <a:spLocks noGrp="1" noChangeArrowheads="1"/>
          </p:cNvSpPr>
          <p:nvPr>
            <p:ph type="title"/>
          </p:nvPr>
        </p:nvSpPr>
        <p:spPr>
          <a:xfrm>
            <a:off x="408999" y="-117381"/>
            <a:ext cx="8412271" cy="1156134"/>
          </a:xfrm>
        </p:spPr>
        <p:txBody>
          <a:bodyPr>
            <a:noAutofit/>
          </a:bodyPr>
          <a:lstStyle/>
          <a:p>
            <a:r>
              <a:rPr lang="fr-FR" altLang="fr-FR" sz="2800" dirty="0"/>
              <a:t>Le contexte </a:t>
            </a:r>
          </a:p>
        </p:txBody>
      </p:sp>
      <p:sp>
        <p:nvSpPr>
          <p:cNvPr id="156676" name="Espace réservé du numéro de diapositive 5"/>
          <p:cNvSpPr>
            <a:spLocks noGrp="1"/>
          </p:cNvSpPr>
          <p:nvPr>
            <p:ph type="sldNum" sz="quarter" idx="12"/>
          </p:nvPr>
        </p:nvSpPr>
        <p:spPr>
          <a:noFill/>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06138017-E59B-4C71-BA9B-1D0F8A05B3A6}" type="slidenum">
              <a:rPr lang="fr-FR" altLang="fr-FR" sz="2000">
                <a:solidFill>
                  <a:srgbClr val="FFFFFF"/>
                </a:solidFill>
                <a:latin typeface="Arial" panose="020B0604020202020204" pitchFamily="34" charset="0"/>
              </a:rPr>
              <a:pPr/>
              <a:t>13</a:t>
            </a:fld>
            <a:endParaRPr lang="fr-FR" altLang="fr-FR" sz="2000" dirty="0">
              <a:solidFill>
                <a:srgbClr val="FFFFFF"/>
              </a:solidFill>
              <a:latin typeface="Arial" panose="020B0604020202020204" pitchFamily="34" charset="0"/>
            </a:endParaRPr>
          </a:p>
        </p:txBody>
      </p:sp>
      <p:sp>
        <p:nvSpPr>
          <p:cNvPr id="156677" name="Rectangle 3"/>
          <p:cNvSpPr txBox="1">
            <a:spLocks noChangeArrowheads="1"/>
          </p:cNvSpPr>
          <p:nvPr/>
        </p:nvSpPr>
        <p:spPr bwMode="auto">
          <a:xfrm>
            <a:off x="914401" y="1380565"/>
            <a:ext cx="7871012" cy="4993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AutoNum type="arabicPeriod"/>
              <a:defRPr sz="2800" b="1">
                <a:solidFill>
                  <a:srgbClr val="004890"/>
                </a:solidFill>
                <a:latin typeface="Arial" panose="020B0604020202020204" pitchFamily="34" charset="0"/>
                <a:ea typeface="MS PGothic" panose="020B0600070205080204" pitchFamily="34" charset="-128"/>
              </a:defRPr>
            </a:lvl1pPr>
            <a:lvl2pPr marL="914400" indent="-457200">
              <a:spcBef>
                <a:spcPct val="20000"/>
              </a:spcBef>
              <a:buChar char="–"/>
              <a:defRPr sz="2400">
                <a:solidFill>
                  <a:srgbClr val="4B4D4E"/>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lvl="1" indent="0">
              <a:buNone/>
            </a:pPr>
            <a:r>
              <a:rPr lang="fr-FR" altLang="fr-FR" b="1" kern="0" dirty="0">
                <a:solidFill>
                  <a:srgbClr val="004890"/>
                </a:solidFill>
              </a:rPr>
              <a:t>La réalité de la violence dans les services de psychiatrie </a:t>
            </a:r>
            <a:endParaRPr lang="fr-FR" dirty="0"/>
          </a:p>
          <a:p>
            <a:pPr lvl="1" eaLnBrk="1" hangingPunct="1">
              <a:spcBef>
                <a:spcPts val="0"/>
              </a:spcBef>
              <a:buFont typeface="Arial" panose="020B0604020202020204" pitchFamily="34" charset="0"/>
              <a:buChar char="•"/>
            </a:pPr>
            <a:endParaRPr lang="fr-FR" altLang="fr-FR" sz="2200" dirty="0">
              <a:solidFill>
                <a:srgbClr val="004890"/>
              </a:solidFill>
            </a:endParaRPr>
          </a:p>
          <a:p>
            <a:pPr lvl="1" eaLnBrk="1" hangingPunct="1">
              <a:buFont typeface="Arial" panose="020B0604020202020204" pitchFamily="34" charset="0"/>
              <a:buChar char="•"/>
            </a:pPr>
            <a:r>
              <a:rPr lang="fr-FR" altLang="fr-FR" sz="2200" dirty="0">
                <a:solidFill>
                  <a:srgbClr val="004890"/>
                </a:solidFill>
              </a:rPr>
              <a:t>Un phénomène d’ampleur - des instruments de mesure hétérogènes</a:t>
            </a:r>
          </a:p>
          <a:p>
            <a:pPr lvl="1" eaLnBrk="1" hangingPunct="1">
              <a:buFont typeface="Arial" panose="020B0604020202020204" pitchFamily="34" charset="0"/>
              <a:buChar char="•"/>
            </a:pPr>
            <a:r>
              <a:rPr lang="fr-FR" altLang="fr-FR" sz="2200" dirty="0">
                <a:solidFill>
                  <a:srgbClr val="004890"/>
                </a:solidFill>
              </a:rPr>
              <a:t>Les victimes : professionnels comme patients</a:t>
            </a:r>
          </a:p>
          <a:p>
            <a:pPr lvl="1" eaLnBrk="1" hangingPunct="1">
              <a:buFont typeface="Arial" panose="020B0604020202020204" pitchFamily="34" charset="0"/>
              <a:buChar char="•"/>
            </a:pPr>
            <a:r>
              <a:rPr lang="fr-FR" altLang="fr-FR" sz="2200" dirty="0">
                <a:solidFill>
                  <a:srgbClr val="004890"/>
                </a:solidFill>
              </a:rPr>
              <a:t>Une minorité de patients à l’origine d’une large proportion des incidents graves</a:t>
            </a:r>
          </a:p>
          <a:p>
            <a:pPr lvl="1" eaLnBrk="1" hangingPunct="1">
              <a:buFont typeface="Arial" panose="020B0604020202020204" pitchFamily="34" charset="0"/>
              <a:buChar char="•"/>
            </a:pPr>
            <a:r>
              <a:rPr lang="fr-FR" altLang="fr-FR" sz="2200" dirty="0">
                <a:solidFill>
                  <a:srgbClr val="004890"/>
                </a:solidFill>
              </a:rPr>
              <a:t>L’admission et l’hospitalisation de longue durée : deux situations « à risque »</a:t>
            </a:r>
          </a:p>
          <a:p>
            <a:pPr lvl="1" eaLnBrk="1" hangingPunct="1">
              <a:buFont typeface="Arial" panose="020B0604020202020204" pitchFamily="34" charset="0"/>
              <a:buChar char="•"/>
            </a:pPr>
            <a:r>
              <a:rPr lang="fr-FR" altLang="fr-FR" sz="2200" dirty="0">
                <a:solidFill>
                  <a:srgbClr val="004890"/>
                </a:solidFill>
              </a:rPr>
              <a:t>Des facteurs multiples : la clinique, le contexte, l’interaction</a:t>
            </a:r>
          </a:p>
          <a:p>
            <a:pPr lvl="1" eaLnBrk="1" hangingPunct="1">
              <a:buFont typeface="Arial" panose="020B0604020202020204" pitchFamily="34" charset="0"/>
              <a:buChar char="•"/>
            </a:pPr>
            <a:r>
              <a:rPr lang="fr-FR" altLang="fr-FR" sz="2200" dirty="0">
                <a:solidFill>
                  <a:srgbClr val="004890"/>
                </a:solidFill>
              </a:rPr>
              <a:t>Des impacts négatifs montrés </a:t>
            </a:r>
            <a:endParaRPr lang="fr-FR" altLang="fr-FR" sz="2200" dirty="0"/>
          </a:p>
        </p:txBody>
      </p:sp>
      <p:sp>
        <p:nvSpPr>
          <p:cNvPr id="6" name="Espace réservé du numéro de diapositive 4"/>
          <p:cNvSpPr txBox="1">
            <a:spLocks/>
          </p:cNvSpPr>
          <p:nvPr/>
        </p:nvSpPr>
        <p:spPr bwMode="auto">
          <a:xfrm>
            <a:off x="7220723" y="646803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marL="0" algn="r" defTabSz="914400" rtl="0" eaLnBrk="1" latinLnBrk="0" hangingPunct="1">
              <a:defRPr sz="12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506ACF-11A5-4C2F-89D6-731E6DFCB4A4}" type="slidenum">
              <a:rPr lang="fr-FR" smtClean="0"/>
              <a:pPr/>
              <a:t>13</a:t>
            </a:fld>
            <a:endParaRPr lang="fr-FR" dirty="0"/>
          </a:p>
        </p:txBody>
      </p:sp>
    </p:spTree>
    <p:extLst>
      <p:ext uri="{BB962C8B-B14F-4D97-AF65-F5344CB8AC3E}">
        <p14:creationId xmlns:p14="http://schemas.microsoft.com/office/powerpoint/2010/main" val="1207213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8" name="Rectangle 2"/>
          <p:cNvSpPr>
            <a:spLocks noGrp="1" noChangeArrowheads="1"/>
          </p:cNvSpPr>
          <p:nvPr>
            <p:ph type="title"/>
          </p:nvPr>
        </p:nvSpPr>
        <p:spPr>
          <a:xfrm>
            <a:off x="408999" y="-117381"/>
            <a:ext cx="8412271" cy="1156134"/>
          </a:xfrm>
        </p:spPr>
        <p:txBody>
          <a:bodyPr>
            <a:noAutofit/>
          </a:bodyPr>
          <a:lstStyle/>
          <a:p>
            <a:r>
              <a:rPr lang="fr-FR" altLang="fr-FR" sz="2800" dirty="0"/>
              <a:t>Le contexte </a:t>
            </a:r>
          </a:p>
        </p:txBody>
      </p:sp>
      <p:sp>
        <p:nvSpPr>
          <p:cNvPr id="156676" name="Espace réservé du numéro de diapositive 5"/>
          <p:cNvSpPr>
            <a:spLocks noGrp="1"/>
          </p:cNvSpPr>
          <p:nvPr>
            <p:ph type="sldNum" sz="quarter" idx="12"/>
          </p:nvPr>
        </p:nvSpPr>
        <p:spPr>
          <a:noFill/>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06138017-E59B-4C71-BA9B-1D0F8A05B3A6}" type="slidenum">
              <a:rPr lang="fr-FR" altLang="fr-FR" sz="2000">
                <a:solidFill>
                  <a:srgbClr val="FFFFFF"/>
                </a:solidFill>
                <a:latin typeface="Arial" panose="020B0604020202020204" pitchFamily="34" charset="0"/>
              </a:rPr>
              <a:pPr/>
              <a:t>14</a:t>
            </a:fld>
            <a:endParaRPr lang="fr-FR" altLang="fr-FR" sz="2000" dirty="0">
              <a:solidFill>
                <a:srgbClr val="FFFFFF"/>
              </a:solidFill>
              <a:latin typeface="Arial" panose="020B0604020202020204" pitchFamily="34" charset="0"/>
            </a:endParaRPr>
          </a:p>
        </p:txBody>
      </p:sp>
      <p:sp>
        <p:nvSpPr>
          <p:cNvPr id="156677" name="Rectangle 3"/>
          <p:cNvSpPr txBox="1">
            <a:spLocks noChangeArrowheads="1"/>
          </p:cNvSpPr>
          <p:nvPr/>
        </p:nvSpPr>
        <p:spPr bwMode="auto">
          <a:xfrm>
            <a:off x="679628" y="2056426"/>
            <a:ext cx="7871012" cy="4993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AutoNum type="arabicPeriod"/>
              <a:defRPr sz="2800" b="1">
                <a:solidFill>
                  <a:srgbClr val="004890"/>
                </a:solidFill>
                <a:latin typeface="Arial" panose="020B0604020202020204" pitchFamily="34" charset="0"/>
                <a:ea typeface="MS PGothic" panose="020B0600070205080204" pitchFamily="34" charset="-128"/>
              </a:defRPr>
            </a:lvl1pPr>
            <a:lvl2pPr marL="914400" indent="-457200">
              <a:spcBef>
                <a:spcPct val="20000"/>
              </a:spcBef>
              <a:buChar char="–"/>
              <a:defRPr sz="2400">
                <a:solidFill>
                  <a:srgbClr val="4B4D4E"/>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lvl="1" indent="0">
              <a:buNone/>
            </a:pPr>
            <a:r>
              <a:rPr lang="fr-FR" altLang="fr-FR" sz="2800" b="1" kern="0" dirty="0">
                <a:solidFill>
                  <a:srgbClr val="004890"/>
                </a:solidFill>
              </a:rPr>
              <a:t>Entre l’angélisme et le tout sécuritaire…. </a:t>
            </a:r>
          </a:p>
          <a:p>
            <a:pPr marL="0" lvl="1" indent="0">
              <a:buNone/>
            </a:pPr>
            <a:endParaRPr lang="fr-FR" altLang="fr-FR" sz="2800" b="1" kern="0" dirty="0">
              <a:solidFill>
                <a:srgbClr val="004890"/>
              </a:solidFill>
            </a:endParaRPr>
          </a:p>
          <a:p>
            <a:pPr marL="0" lvl="1" indent="0">
              <a:buNone/>
            </a:pPr>
            <a:r>
              <a:rPr lang="fr-FR" altLang="fr-FR" sz="2800" b="1" kern="0" dirty="0">
                <a:solidFill>
                  <a:srgbClr val="004890"/>
                </a:solidFill>
              </a:rPr>
              <a:t>Un questionnement sociétal et politique….</a:t>
            </a:r>
          </a:p>
          <a:p>
            <a:pPr marL="0" lvl="1" indent="0">
              <a:buNone/>
            </a:pPr>
            <a:endParaRPr lang="fr-FR" sz="2800" b="1" kern="0" dirty="0">
              <a:solidFill>
                <a:srgbClr val="004890"/>
              </a:solidFill>
            </a:endParaRPr>
          </a:p>
          <a:p>
            <a:pPr marL="457200" lvl="1">
              <a:buFont typeface="Wingdings" panose="05000000000000000000" pitchFamily="2" charset="2"/>
              <a:buChar char="Ø"/>
            </a:pPr>
            <a:r>
              <a:rPr lang="fr-FR" sz="2800" b="1" kern="0" dirty="0">
                <a:solidFill>
                  <a:srgbClr val="002060"/>
                </a:solidFill>
              </a:rPr>
              <a:t>Une approche clinique, dans la continuité de l’audition publique de 2011….</a:t>
            </a:r>
            <a:endParaRPr lang="fr-FR" sz="2800" dirty="0">
              <a:solidFill>
                <a:srgbClr val="002060"/>
              </a:solidFill>
            </a:endParaRPr>
          </a:p>
          <a:p>
            <a:pPr lvl="1" eaLnBrk="1" hangingPunct="1">
              <a:spcBef>
                <a:spcPts val="0"/>
              </a:spcBef>
              <a:buFont typeface="Arial" panose="020B0604020202020204" pitchFamily="34" charset="0"/>
              <a:buChar char="•"/>
            </a:pPr>
            <a:endParaRPr lang="fr-FR" altLang="fr-FR" sz="2200" dirty="0">
              <a:solidFill>
                <a:srgbClr val="004890"/>
              </a:solidFill>
            </a:endParaRPr>
          </a:p>
        </p:txBody>
      </p:sp>
      <p:sp>
        <p:nvSpPr>
          <p:cNvPr id="6" name="Espace réservé du numéro de diapositive 4"/>
          <p:cNvSpPr txBox="1">
            <a:spLocks/>
          </p:cNvSpPr>
          <p:nvPr/>
        </p:nvSpPr>
        <p:spPr bwMode="auto">
          <a:xfrm>
            <a:off x="7220723" y="646803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marL="0" algn="r" defTabSz="914400" rtl="0" eaLnBrk="1" latinLnBrk="0" hangingPunct="1">
              <a:defRPr sz="12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506ACF-11A5-4C2F-89D6-731E6DFCB4A4}" type="slidenum">
              <a:rPr lang="fr-FR" smtClean="0"/>
              <a:pPr/>
              <a:t>14</a:t>
            </a:fld>
            <a:endParaRPr lang="fr-FR" dirty="0"/>
          </a:p>
        </p:txBody>
      </p:sp>
    </p:spTree>
    <p:extLst>
      <p:ext uri="{BB962C8B-B14F-4D97-AF65-F5344CB8AC3E}">
        <p14:creationId xmlns:p14="http://schemas.microsoft.com/office/powerpoint/2010/main" val="1045538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30824" y="-133350"/>
            <a:ext cx="8428756" cy="1162050"/>
          </a:xfrm>
        </p:spPr>
        <p:txBody>
          <a:bodyPr>
            <a:normAutofit/>
          </a:bodyPr>
          <a:lstStyle/>
          <a:p>
            <a:r>
              <a:rPr lang="fr-FR" sz="2800" dirty="0"/>
              <a:t>Psychiatrie et violence(s)</a:t>
            </a:r>
            <a:r>
              <a:rPr lang="fr-FR" altLang="fr-FR" sz="2800" dirty="0"/>
              <a:t> </a:t>
            </a:r>
            <a:r>
              <a:rPr lang="fr-FR" altLang="fr-FR" sz="2800" dirty="0" err="1"/>
              <a:t>cf</a:t>
            </a:r>
            <a:r>
              <a:rPr lang="fr-FR" altLang="fr-FR" sz="2800" dirty="0"/>
              <a:t> l’audition publique de mars 2011 sur la dangerosité psychiatrique</a:t>
            </a:r>
            <a:endParaRPr lang="fr-FR" sz="2800" dirty="0"/>
          </a:p>
        </p:txBody>
      </p:sp>
      <p:sp>
        <p:nvSpPr>
          <p:cNvPr id="5" name="Espace réservé du contenu 4"/>
          <p:cNvSpPr>
            <a:spLocks noGrp="1"/>
          </p:cNvSpPr>
          <p:nvPr>
            <p:ph idx="1"/>
          </p:nvPr>
        </p:nvSpPr>
        <p:spPr>
          <a:xfrm>
            <a:off x="800100" y="1206131"/>
            <a:ext cx="7825153" cy="5061098"/>
          </a:xfrm>
        </p:spPr>
        <p:txBody>
          <a:bodyPr>
            <a:normAutofit/>
          </a:bodyPr>
          <a:lstStyle/>
          <a:p>
            <a:pPr marL="90488" lvl="2" indent="-1588">
              <a:buNone/>
            </a:pPr>
            <a:r>
              <a:rPr lang="fr-FR" altLang="fr-FR" sz="2000" dirty="0">
                <a:solidFill>
                  <a:schemeClr val="tx2"/>
                </a:solidFill>
              </a:rPr>
              <a:t>La violence ne concerne pas la maladie mentale en général mais peut être liée à </a:t>
            </a:r>
            <a:r>
              <a:rPr lang="fr-FR" altLang="fr-FR" sz="2000" b="1" dirty="0">
                <a:solidFill>
                  <a:schemeClr val="tx2"/>
                </a:solidFill>
              </a:rPr>
              <a:t>certains moments de l’évolution des troubles</a:t>
            </a:r>
            <a:r>
              <a:rPr lang="fr-FR" altLang="fr-FR" sz="2000" dirty="0">
                <a:solidFill>
                  <a:schemeClr val="tx2"/>
                </a:solidFill>
              </a:rPr>
              <a:t>, s’exprimant dans des conditions spécifiques</a:t>
            </a:r>
          </a:p>
          <a:p>
            <a:pPr marL="90488" lvl="2" indent="-1588">
              <a:buNone/>
            </a:pPr>
            <a:endParaRPr lang="fr-FR" altLang="fr-FR" sz="2000" dirty="0">
              <a:solidFill>
                <a:schemeClr val="tx2"/>
              </a:solidFill>
            </a:endParaRPr>
          </a:p>
          <a:p>
            <a:pPr marL="90488" lvl="2" indent="-1588">
              <a:buNone/>
            </a:pPr>
            <a:r>
              <a:rPr lang="fr-FR" altLang="fr-FR" sz="2000" dirty="0">
                <a:solidFill>
                  <a:schemeClr val="tx2"/>
                </a:solidFill>
              </a:rPr>
              <a:t>Une </a:t>
            </a:r>
            <a:r>
              <a:rPr lang="fr-FR" altLang="fr-FR" sz="2000" b="1" dirty="0">
                <a:solidFill>
                  <a:schemeClr val="tx2"/>
                </a:solidFill>
              </a:rPr>
              <a:t>prévention et une gestion </a:t>
            </a:r>
            <a:r>
              <a:rPr lang="fr-FR" altLang="fr-FR" sz="2000" dirty="0">
                <a:solidFill>
                  <a:schemeClr val="tx2"/>
                </a:solidFill>
              </a:rPr>
              <a:t>sont possibles en services de psychiatrie générale : </a:t>
            </a:r>
          </a:p>
          <a:p>
            <a:pPr marL="546100" lvl="3" indent="-457200">
              <a:spcBef>
                <a:spcPts val="600"/>
              </a:spcBef>
              <a:spcAft>
                <a:spcPts val="600"/>
              </a:spcAft>
              <a:buFont typeface="+mj-lt"/>
              <a:buAutoNum type="arabicPeriod"/>
            </a:pPr>
            <a:r>
              <a:rPr lang="fr-FR" altLang="fr-FR" sz="2000" dirty="0">
                <a:solidFill>
                  <a:schemeClr val="tx2"/>
                </a:solidFill>
              </a:rPr>
              <a:t>les conditions d’accueil des patients </a:t>
            </a:r>
          </a:p>
          <a:p>
            <a:pPr marL="546100" lvl="3" indent="-457200">
              <a:spcBef>
                <a:spcPts val="600"/>
              </a:spcBef>
              <a:spcAft>
                <a:spcPts val="600"/>
              </a:spcAft>
              <a:buFont typeface="+mj-lt"/>
              <a:buAutoNum type="arabicPeriod"/>
            </a:pPr>
            <a:r>
              <a:rPr lang="fr-FR" altLang="fr-FR" sz="2000" dirty="0">
                <a:solidFill>
                  <a:schemeClr val="tx2"/>
                </a:solidFill>
              </a:rPr>
              <a:t>la place donnée au patient et à son entourage,</a:t>
            </a:r>
          </a:p>
          <a:p>
            <a:pPr marL="546100" lvl="3" indent="-457200">
              <a:spcBef>
                <a:spcPts val="600"/>
              </a:spcBef>
              <a:spcAft>
                <a:spcPts val="600"/>
              </a:spcAft>
              <a:buFont typeface="+mj-lt"/>
              <a:buAutoNum type="arabicPeriod"/>
            </a:pPr>
            <a:r>
              <a:rPr lang="fr-FR" altLang="fr-FR" sz="2000" dirty="0">
                <a:solidFill>
                  <a:schemeClr val="tx2"/>
                </a:solidFill>
              </a:rPr>
              <a:t>la gestion des équipes, </a:t>
            </a:r>
          </a:p>
          <a:p>
            <a:pPr marL="546100" lvl="3" indent="-457200">
              <a:spcBef>
                <a:spcPts val="600"/>
              </a:spcBef>
              <a:spcAft>
                <a:spcPts val="600"/>
              </a:spcAft>
              <a:buFont typeface="+mj-lt"/>
              <a:buAutoNum type="arabicPeriod"/>
            </a:pPr>
            <a:r>
              <a:rPr lang="fr-FR" altLang="fr-FR" sz="2000" dirty="0">
                <a:solidFill>
                  <a:schemeClr val="tx2"/>
                </a:solidFill>
              </a:rPr>
              <a:t>les compétences spécifiques dans la prévention et la gestion de ces situations, notamment une connaissance approfondie de la clinique autant de facteurs qui peuvent limiter les risques de violence et le recours aux mesures de contention et d’isolement</a:t>
            </a:r>
            <a:endParaRPr lang="fr-FR" sz="2000" dirty="0">
              <a:solidFill>
                <a:schemeClr val="tx2"/>
              </a:solidFill>
            </a:endParaRPr>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15</a:t>
            </a:fld>
            <a:endParaRPr lang="fr-FR" dirty="0"/>
          </a:p>
        </p:txBody>
      </p:sp>
    </p:spTree>
    <p:extLst>
      <p:ext uri="{BB962C8B-B14F-4D97-AF65-F5344CB8AC3E}">
        <p14:creationId xmlns:p14="http://schemas.microsoft.com/office/powerpoint/2010/main" val="2064260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0" name="Espace réservé du numéro de diapositive 4">
            <a:extLst>
              <a:ext uri="{FF2B5EF4-FFF2-40B4-BE49-F238E27FC236}">
                <a16:creationId xmlns:a16="http://schemas.microsoft.com/office/drawing/2014/main" id="{5302FD3F-6AF7-4A9A-9C88-EFF4A72103E4}"/>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0491F22-ED96-4365-BF78-B495AA347F61}" type="slidenum">
              <a:rPr lang="fr-FR" altLang="fr-FR" sz="2000">
                <a:solidFill>
                  <a:srgbClr val="FFFFFF"/>
                </a:solidFill>
              </a:rPr>
              <a:pPr/>
              <a:t>16</a:t>
            </a:fld>
            <a:endParaRPr lang="fr-FR" altLang="fr-FR" sz="2000" dirty="0">
              <a:solidFill>
                <a:srgbClr val="FFFFFF"/>
              </a:solidFill>
            </a:endParaRPr>
          </a:p>
        </p:txBody>
      </p:sp>
      <p:sp>
        <p:nvSpPr>
          <p:cNvPr id="9" name="Rectangle 3">
            <a:extLst>
              <a:ext uri="{FF2B5EF4-FFF2-40B4-BE49-F238E27FC236}">
                <a16:creationId xmlns:a16="http://schemas.microsoft.com/office/drawing/2014/main" id="{4BD48C1D-517B-4E5C-8BBF-19C222ABA860}"/>
              </a:ext>
            </a:extLst>
          </p:cNvPr>
          <p:cNvSpPr txBox="1">
            <a:spLocks noChangeArrowheads="1"/>
          </p:cNvSpPr>
          <p:nvPr/>
        </p:nvSpPr>
        <p:spPr bwMode="auto">
          <a:xfrm>
            <a:off x="1066800" y="1484784"/>
            <a:ext cx="7395882" cy="4114800"/>
          </a:xfrm>
          <a:prstGeom prst="rect">
            <a:avLst/>
          </a:prstGeom>
          <a:noFill/>
          <a:ln>
            <a:noFill/>
          </a:ln>
          <a:effectLst/>
          <a:extLst/>
        </p:spPr>
        <p:txBody>
          <a:bodyPr/>
          <a:lstStyle>
            <a:lvl1pPr marL="533400" indent="-533400" algn="l" rtl="0" fontAlgn="base">
              <a:spcBef>
                <a:spcPct val="20000"/>
              </a:spcBef>
              <a:spcAft>
                <a:spcPct val="0"/>
              </a:spcAft>
              <a:buFont typeface="Arial" pitchFamily="34" charset="0"/>
              <a:buAutoNum type="arabicPeriod"/>
              <a:defRPr sz="2800" b="1">
                <a:solidFill>
                  <a:srgbClr val="004890"/>
                </a:solidFill>
                <a:latin typeface="+mn-lt"/>
                <a:ea typeface="+mn-ea"/>
                <a:cs typeface="+mn-cs"/>
              </a:defRPr>
            </a:lvl1pPr>
            <a:lvl2pPr marL="914400" indent="-457200" algn="l" rtl="0" fontAlgn="base">
              <a:spcBef>
                <a:spcPct val="20000"/>
              </a:spcBef>
              <a:spcAft>
                <a:spcPct val="0"/>
              </a:spcAft>
              <a:buFont typeface="Arial" pitchFamily="34" charset="0"/>
              <a:buAutoNum type="arabicPeriod"/>
              <a:defRPr sz="2400">
                <a:solidFill>
                  <a:srgbClr val="4D4D4D"/>
                </a:solidFill>
                <a:latin typeface="+mn-lt"/>
              </a:defRPr>
            </a:lvl2pPr>
            <a:lvl3pPr marL="1295400" indent="-381000" algn="l" rtl="0" fontAlgn="base">
              <a:spcBef>
                <a:spcPct val="20000"/>
              </a:spcBef>
              <a:spcAft>
                <a:spcPct val="0"/>
              </a:spcAft>
              <a:buChar char="•"/>
              <a:defRPr sz="2000">
                <a:solidFill>
                  <a:schemeClr val="tx1"/>
                </a:solidFill>
                <a:latin typeface="+mn-lt"/>
              </a:defRPr>
            </a:lvl3pPr>
            <a:lvl4pPr marL="1676400" indent="-304800" algn="l" rtl="0" fontAlgn="base">
              <a:spcBef>
                <a:spcPct val="20000"/>
              </a:spcBef>
              <a:spcAft>
                <a:spcPct val="0"/>
              </a:spcAft>
              <a:buFont typeface="Arial" pitchFamily="34" charset="0"/>
              <a:buAutoNum type="arabicPeriod"/>
              <a:defRPr sz="1600" i="1">
                <a:solidFill>
                  <a:schemeClr val="tx1"/>
                </a:solidFill>
                <a:latin typeface="+mn-lt"/>
              </a:defRPr>
            </a:lvl4pPr>
            <a:lvl5pPr marL="2209800" indent="-381000" algn="l" rtl="0" fontAlgn="base">
              <a:spcBef>
                <a:spcPct val="20000"/>
              </a:spcBef>
              <a:spcAft>
                <a:spcPct val="0"/>
              </a:spcAft>
              <a:buChar char="»"/>
              <a:defRPr sz="2000">
                <a:solidFill>
                  <a:schemeClr val="tx1"/>
                </a:solidFill>
                <a:latin typeface="+mn-lt"/>
              </a:defRPr>
            </a:lvl5pPr>
            <a:lvl6pPr marL="2667000" indent="-381000" algn="l" rtl="0" fontAlgn="base">
              <a:spcBef>
                <a:spcPct val="20000"/>
              </a:spcBef>
              <a:spcAft>
                <a:spcPct val="0"/>
              </a:spcAft>
              <a:buChar char="»"/>
              <a:defRPr sz="2000">
                <a:solidFill>
                  <a:schemeClr val="tx1"/>
                </a:solidFill>
                <a:latin typeface="+mn-lt"/>
              </a:defRPr>
            </a:lvl6pPr>
            <a:lvl7pPr marL="3124200" indent="-381000" algn="l" rtl="0" fontAlgn="base">
              <a:spcBef>
                <a:spcPct val="20000"/>
              </a:spcBef>
              <a:spcAft>
                <a:spcPct val="0"/>
              </a:spcAft>
              <a:buChar char="»"/>
              <a:defRPr sz="2000">
                <a:solidFill>
                  <a:schemeClr val="tx1"/>
                </a:solidFill>
                <a:latin typeface="+mn-lt"/>
              </a:defRPr>
            </a:lvl7pPr>
            <a:lvl8pPr marL="3581400" indent="-381000" algn="l" rtl="0" fontAlgn="base">
              <a:spcBef>
                <a:spcPct val="20000"/>
              </a:spcBef>
              <a:spcAft>
                <a:spcPct val="0"/>
              </a:spcAft>
              <a:buChar char="»"/>
              <a:defRPr sz="2000">
                <a:solidFill>
                  <a:schemeClr val="tx1"/>
                </a:solidFill>
                <a:latin typeface="+mn-lt"/>
              </a:defRPr>
            </a:lvl8pPr>
            <a:lvl9pPr marL="4038600" indent="-381000" algn="l" rtl="0" fontAlgn="base">
              <a:spcBef>
                <a:spcPct val="20000"/>
              </a:spcBef>
              <a:spcAft>
                <a:spcPct val="0"/>
              </a:spcAft>
              <a:buChar char="»"/>
              <a:defRPr sz="2000">
                <a:solidFill>
                  <a:schemeClr val="tx1"/>
                </a:solidFill>
                <a:latin typeface="+mn-lt"/>
              </a:defRPr>
            </a:lvl9pPr>
          </a:lstStyle>
          <a:p>
            <a:pPr marL="457200" indent="-457200">
              <a:buFont typeface="Wingdings" panose="05000000000000000000" pitchFamily="2" charset="2"/>
              <a:buChar char="Ø"/>
              <a:defRPr/>
            </a:pPr>
            <a:r>
              <a:rPr lang="fr-FR" dirty="0">
                <a:solidFill>
                  <a:srgbClr val="0070C0"/>
                </a:solidFill>
              </a:rPr>
              <a:t>Le champ du travail</a:t>
            </a:r>
          </a:p>
          <a:p>
            <a:pPr lvl="1">
              <a:buFont typeface="Arial" panose="020B0604020202020204" pitchFamily="34" charset="0"/>
              <a:buChar char="−"/>
              <a:defRPr/>
            </a:pPr>
            <a:r>
              <a:rPr lang="fr-FR" dirty="0">
                <a:solidFill>
                  <a:srgbClr val="004890"/>
                </a:solidFill>
              </a:rPr>
              <a:t>Hospitalisation psychiatrique</a:t>
            </a:r>
          </a:p>
          <a:p>
            <a:pPr lvl="1">
              <a:buFont typeface="Arial" panose="020B0604020202020204" pitchFamily="34" charset="0"/>
              <a:buChar char="−"/>
              <a:defRPr/>
            </a:pPr>
            <a:r>
              <a:rPr lang="fr-FR" dirty="0">
                <a:solidFill>
                  <a:srgbClr val="004890"/>
                </a:solidFill>
              </a:rPr>
              <a:t>Patients adultes</a:t>
            </a:r>
          </a:p>
          <a:p>
            <a:pPr lvl="1">
              <a:buFont typeface="Arial" panose="020B0604020202020204" pitchFamily="34" charset="0"/>
              <a:buChar char="−"/>
              <a:defRPr/>
            </a:pPr>
            <a:r>
              <a:rPr lang="fr-FR" dirty="0" err="1">
                <a:solidFill>
                  <a:srgbClr val="004890"/>
                </a:solidFill>
              </a:rPr>
              <a:t>Hétéroagressions</a:t>
            </a:r>
            <a:endParaRPr lang="fr-FR" dirty="0">
              <a:solidFill>
                <a:srgbClr val="004890"/>
              </a:solidFill>
            </a:endParaRPr>
          </a:p>
          <a:p>
            <a:pPr lvl="1">
              <a:buFont typeface="Arial" panose="020B0604020202020204" pitchFamily="34" charset="0"/>
              <a:buChar char="−"/>
              <a:defRPr/>
            </a:pPr>
            <a:r>
              <a:rPr lang="fr-FR" dirty="0">
                <a:solidFill>
                  <a:srgbClr val="004890"/>
                </a:solidFill>
              </a:rPr>
              <a:t>Services de psychiatrie générale</a:t>
            </a:r>
          </a:p>
          <a:p>
            <a:pPr marL="457200" lvl="1" indent="0">
              <a:buNone/>
              <a:defRPr/>
            </a:pPr>
            <a:endParaRPr lang="fr-FR" sz="2800" b="1" dirty="0">
              <a:solidFill>
                <a:srgbClr val="004890"/>
              </a:solidFill>
            </a:endParaRPr>
          </a:p>
          <a:p>
            <a:pPr marL="76200" indent="0">
              <a:buNone/>
              <a:defRPr/>
            </a:pPr>
            <a:r>
              <a:rPr lang="fr-FR" b="1" dirty="0">
                <a:solidFill>
                  <a:srgbClr val="004890"/>
                </a:solidFill>
              </a:rPr>
              <a:t>Un travail dans la continuité de l’audition publique de mars 2011 sur la dangerosité psychiatrique</a:t>
            </a:r>
            <a:endParaRPr lang="fr-FR" b="1" strike="sngStrike" dirty="0">
              <a:solidFill>
                <a:srgbClr val="004890"/>
              </a:solidFill>
            </a:endParaRPr>
          </a:p>
        </p:txBody>
      </p:sp>
      <p:sp>
        <p:nvSpPr>
          <p:cNvPr id="7" name="Espace réservé du numéro de diapositive 7"/>
          <p:cNvSpPr txBox="1">
            <a:spLocks/>
          </p:cNvSpPr>
          <p:nvPr/>
        </p:nvSpPr>
        <p:spPr bwMode="auto">
          <a:xfrm>
            <a:off x="7220723" y="6476995"/>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marL="0" algn="r" defTabSz="914400" rtl="0" eaLnBrk="1" latinLnBrk="0" hangingPunct="1">
              <a:defRPr sz="12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506ACF-11A5-4C2F-89D6-731E6DFCB4A4}" type="slidenum">
              <a:rPr lang="fr-FR" smtClean="0"/>
              <a:pPr/>
              <a:t>16</a:t>
            </a:fld>
            <a:endParaRPr lang="fr-FR" dirty="0"/>
          </a:p>
        </p:txBody>
      </p:sp>
      <p:sp>
        <p:nvSpPr>
          <p:cNvPr id="8" name="Rectangle 7"/>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
        <p:nvSpPr>
          <p:cNvPr id="10"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925387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Rectangle 3">
            <a:extLst>
              <a:ext uri="{FF2B5EF4-FFF2-40B4-BE49-F238E27FC236}">
                <a16:creationId xmlns:a16="http://schemas.microsoft.com/office/drawing/2014/main" id="{3FB7F612-EB89-4BBB-AC77-8F754B6CA6FE}"/>
              </a:ext>
            </a:extLst>
          </p:cNvPr>
          <p:cNvSpPr txBox="1">
            <a:spLocks noChangeArrowheads="1"/>
          </p:cNvSpPr>
          <p:nvPr/>
        </p:nvSpPr>
        <p:spPr bwMode="auto">
          <a:xfrm>
            <a:off x="685800" y="1341438"/>
            <a:ext cx="7772400" cy="4537075"/>
          </a:xfrm>
          <a:prstGeom prst="rect">
            <a:avLst/>
          </a:prstGeom>
          <a:noFill/>
          <a:ln>
            <a:noFill/>
          </a:ln>
          <a:extLst/>
        </p:spPr>
        <p:txBody>
          <a:bodyPr/>
          <a:lstStyle>
            <a:lvl1pPr>
              <a:spcBef>
                <a:spcPct val="20000"/>
              </a:spcBef>
              <a:buFont typeface="Arial" pitchFamily="34" charset="0"/>
              <a:buAutoNum type="arabicPeriod"/>
              <a:defRPr sz="2800" b="1">
                <a:solidFill>
                  <a:srgbClr val="004890"/>
                </a:solidFill>
                <a:latin typeface="Arial" pitchFamily="34" charset="0"/>
                <a:ea typeface="MS PGothic" pitchFamily="34" charset="-128"/>
              </a:defRPr>
            </a:lvl1pPr>
            <a:lvl2pPr marL="914400" indent="-457200">
              <a:spcBef>
                <a:spcPct val="20000"/>
              </a:spcBef>
              <a:buChar char="–"/>
              <a:defRPr sz="2400">
                <a:solidFill>
                  <a:srgbClr val="4B4D4E"/>
                </a:solidFill>
                <a:latin typeface="Arial" pitchFamily="34" charset="0"/>
                <a:ea typeface="MS PGothic" pitchFamily="34" charset="-128"/>
              </a:defRPr>
            </a:lvl2pPr>
            <a:lvl3pPr marL="1143000" indent="-228600">
              <a:spcBef>
                <a:spcPct val="20000"/>
              </a:spcBef>
              <a:buChar char="–"/>
              <a:defRPr sz="2000">
                <a:solidFill>
                  <a:schemeClr val="tx1"/>
                </a:solidFill>
                <a:latin typeface="Arial" pitchFamily="34" charset="0"/>
                <a:ea typeface="MS PGothic" pitchFamily="34" charset="-128"/>
              </a:defRPr>
            </a:lvl3pPr>
            <a:lvl4pPr marL="1600200" indent="-228600">
              <a:spcBef>
                <a:spcPct val="20000"/>
              </a:spcBef>
              <a:defRPr sz="2000">
                <a:solidFill>
                  <a:schemeClr val="tx1"/>
                </a:solidFill>
                <a:latin typeface="Arial" pitchFamily="34" charset="0"/>
                <a:ea typeface="MS PGothic" pitchFamily="34" charset="-128"/>
              </a:defRPr>
            </a:lvl4pPr>
            <a:lvl5pPr marL="2057400" indent="-22860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457200" indent="-457200" eaLnBrk="1" hangingPunct="1">
              <a:buFont typeface="Wingdings" panose="05000000000000000000" pitchFamily="2" charset="2"/>
              <a:buChar char="Ø"/>
              <a:defRPr/>
            </a:pPr>
            <a:r>
              <a:rPr lang="fr-FR" altLang="fr-FR" dirty="0">
                <a:solidFill>
                  <a:srgbClr val="0070C0"/>
                </a:solidFill>
              </a:rPr>
              <a:t>La bibliographie du projet (1/2) </a:t>
            </a:r>
          </a:p>
          <a:p>
            <a:pPr eaLnBrk="1" hangingPunct="1">
              <a:buFont typeface="Arial" pitchFamily="34" charset="0"/>
              <a:buNone/>
              <a:defRPr/>
            </a:pPr>
            <a:endParaRPr lang="fr-FR" altLang="fr-FR" sz="2400" dirty="0"/>
          </a:p>
          <a:p>
            <a:pPr lvl="1" eaLnBrk="1" hangingPunct="1">
              <a:buFont typeface="Arial" pitchFamily="34" charset="0"/>
              <a:buChar char="•"/>
              <a:defRPr/>
            </a:pPr>
            <a:r>
              <a:rPr lang="fr-FR" altLang="fr-FR" sz="2000" dirty="0">
                <a:solidFill>
                  <a:srgbClr val="4D4D4D"/>
                </a:solidFill>
              </a:rPr>
              <a:t>Point de départ  : la synthèse bibliographique de </a:t>
            </a:r>
            <a:r>
              <a:rPr lang="fr-FR" altLang="fr-FR" sz="2000" b="1" dirty="0">
                <a:solidFill>
                  <a:srgbClr val="4D4D4D"/>
                </a:solidFill>
              </a:rPr>
              <a:t>l’audition publique </a:t>
            </a:r>
            <a:r>
              <a:rPr lang="fr-FR" altLang="fr-FR" sz="2000" dirty="0">
                <a:solidFill>
                  <a:srgbClr val="4D4D4D"/>
                </a:solidFill>
              </a:rPr>
              <a:t>sur la violence </a:t>
            </a:r>
            <a:r>
              <a:rPr lang="fr-FR" altLang="fr-FR" sz="2000" dirty="0" err="1">
                <a:solidFill>
                  <a:srgbClr val="4D4D4D"/>
                </a:solidFill>
              </a:rPr>
              <a:t>hétéroagressive</a:t>
            </a:r>
            <a:r>
              <a:rPr lang="fr-FR" altLang="fr-FR" sz="2000" dirty="0">
                <a:solidFill>
                  <a:srgbClr val="4D4D4D"/>
                </a:solidFill>
              </a:rPr>
              <a:t> chez les personnes ayant des troubles mentaux graves (HAS 2011)</a:t>
            </a:r>
          </a:p>
          <a:p>
            <a:pPr lvl="2" eaLnBrk="1" hangingPunct="1">
              <a:buFontTx/>
              <a:buChar char="•"/>
              <a:defRPr/>
            </a:pPr>
            <a:r>
              <a:rPr lang="fr-FR" altLang="fr-FR" sz="1600" dirty="0"/>
              <a:t>249 publications analysées </a:t>
            </a:r>
          </a:p>
          <a:p>
            <a:pPr lvl="1" eaLnBrk="1" hangingPunct="1">
              <a:buFont typeface="Arial" pitchFamily="34" charset="0"/>
              <a:buChar char="•"/>
              <a:defRPr/>
            </a:pPr>
            <a:endParaRPr lang="fr-FR" altLang="fr-FR" sz="2000" b="1" dirty="0">
              <a:solidFill>
                <a:srgbClr val="4D4D4D"/>
              </a:solidFill>
            </a:endParaRPr>
          </a:p>
          <a:p>
            <a:pPr lvl="1" eaLnBrk="1" hangingPunct="1">
              <a:buFont typeface="Arial" pitchFamily="34" charset="0"/>
              <a:buChar char="•"/>
              <a:defRPr/>
            </a:pPr>
            <a:r>
              <a:rPr lang="fr-FR" altLang="fr-FR" sz="2000" b="1" dirty="0">
                <a:solidFill>
                  <a:srgbClr val="4D4D4D"/>
                </a:solidFill>
              </a:rPr>
              <a:t>483 publications </a:t>
            </a:r>
            <a:r>
              <a:rPr lang="fr-FR" altLang="fr-FR" sz="2000" dirty="0">
                <a:solidFill>
                  <a:srgbClr val="4D4D4D"/>
                </a:solidFill>
              </a:rPr>
              <a:t>prises en compte dans le cadre du projet « Mieux prévenir… »</a:t>
            </a:r>
          </a:p>
          <a:p>
            <a:pPr lvl="1" eaLnBrk="1" hangingPunct="1">
              <a:buFont typeface="Arial" pitchFamily="34" charset="0"/>
              <a:buChar char="•"/>
              <a:defRPr/>
            </a:pPr>
            <a:endParaRPr lang="fr-FR" altLang="fr-FR" sz="2000" dirty="0">
              <a:solidFill>
                <a:srgbClr val="4D4D4D"/>
              </a:solidFill>
            </a:endParaRPr>
          </a:p>
          <a:p>
            <a:pPr lvl="1" eaLnBrk="1" hangingPunct="1">
              <a:buFont typeface="Arial" pitchFamily="34" charset="0"/>
              <a:buChar char="•"/>
              <a:defRPr/>
            </a:pPr>
            <a:r>
              <a:rPr lang="fr-FR" altLang="fr-FR" sz="2000" dirty="0">
                <a:solidFill>
                  <a:srgbClr val="4D4D4D"/>
                </a:solidFill>
              </a:rPr>
              <a:t>Une </a:t>
            </a:r>
            <a:r>
              <a:rPr lang="fr-FR" altLang="fr-FR" sz="2000" b="1" dirty="0">
                <a:solidFill>
                  <a:srgbClr val="4D4D4D"/>
                </a:solidFill>
              </a:rPr>
              <a:t>« littérature grise » </a:t>
            </a:r>
            <a:r>
              <a:rPr lang="fr-FR" altLang="fr-FR" sz="2000" dirty="0">
                <a:solidFill>
                  <a:srgbClr val="4D4D4D"/>
                </a:solidFill>
              </a:rPr>
              <a:t>importante : apport de documents émanant de </a:t>
            </a:r>
            <a:r>
              <a:rPr lang="fr-FR" altLang="fr-FR" sz="2000" b="1" dirty="0">
                <a:solidFill>
                  <a:srgbClr val="4D4D4D"/>
                </a:solidFill>
              </a:rPr>
              <a:t>20 établissements </a:t>
            </a:r>
            <a:r>
              <a:rPr lang="fr-FR" altLang="fr-FR" sz="2000" dirty="0">
                <a:solidFill>
                  <a:srgbClr val="4D4D4D"/>
                </a:solidFill>
              </a:rPr>
              <a:t>de santé français permettant de mieux appréhender les dispositifs mis en place en France (contribution d’ASCODOCPSY)</a:t>
            </a:r>
          </a:p>
        </p:txBody>
      </p:sp>
      <p:sp>
        <p:nvSpPr>
          <p:cNvPr id="5"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17</a:t>
            </a:fld>
            <a:endParaRPr lang="fr-FR" dirty="0"/>
          </a:p>
        </p:txBody>
      </p:sp>
      <p:sp>
        <p:nvSpPr>
          <p:cNvPr id="8"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4100052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Espace réservé du numéro de diapositive 4">
            <a:extLst>
              <a:ext uri="{FF2B5EF4-FFF2-40B4-BE49-F238E27FC236}">
                <a16:creationId xmlns:a16="http://schemas.microsoft.com/office/drawing/2014/main" id="{FA8F08EB-9CE3-4B3D-9641-D93910F5C736}"/>
              </a:ext>
            </a:extLst>
          </p:cNvPr>
          <p:cNvSpPr>
            <a:spLocks noGrp="1"/>
          </p:cNvSpPr>
          <p:nvPr>
            <p:ph type="sldNum" sz="quarter" idx="12"/>
          </p:nvPr>
        </p:nvSpPr>
        <p:spPr>
          <a:xfrm>
            <a:off x="2819400" y="6477000"/>
            <a:ext cx="35052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fld id="{44D26103-0BF1-4358-BF9C-0B1E9DFCD74C}" type="slidenum">
              <a:rPr lang="fr-FR" altLang="fr-FR" sz="1200">
                <a:latin typeface="Arial" panose="020B0604020202020204" pitchFamily="34" charset="0"/>
              </a:rPr>
              <a:pPr algn="ctr" eaLnBrk="1" hangingPunct="1"/>
              <a:t>18</a:t>
            </a:fld>
            <a:endParaRPr lang="fr-FR" altLang="fr-FR" sz="1200">
              <a:latin typeface="Arial" panose="020B0604020202020204" pitchFamily="34" charset="0"/>
            </a:endParaRPr>
          </a:p>
        </p:txBody>
      </p:sp>
      <p:sp>
        <p:nvSpPr>
          <p:cNvPr id="168964" name="Rectangle 3">
            <a:extLst>
              <a:ext uri="{FF2B5EF4-FFF2-40B4-BE49-F238E27FC236}">
                <a16:creationId xmlns:a16="http://schemas.microsoft.com/office/drawing/2014/main" id="{279CB831-3F42-4C1B-B05F-695B76AA65BF}"/>
              </a:ext>
            </a:extLst>
          </p:cNvPr>
          <p:cNvSpPr txBox="1">
            <a:spLocks noChangeArrowheads="1"/>
          </p:cNvSpPr>
          <p:nvPr/>
        </p:nvSpPr>
        <p:spPr bwMode="auto">
          <a:xfrm>
            <a:off x="360363" y="1341438"/>
            <a:ext cx="8423275" cy="453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Times New Roman" panose="02020603050405020304" pitchFamily="18" charset="0"/>
                <a:cs typeface="Arial" panose="020B0604020202020204" pitchFamily="34" charset="0"/>
              </a:defRPr>
            </a:lvl1pPr>
            <a:lvl2pPr marL="914400" indent="-45720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buFont typeface="Wingdings" panose="05000000000000000000" pitchFamily="2" charset="2"/>
              <a:buChar char="Ø"/>
            </a:pPr>
            <a:r>
              <a:rPr lang="fr-FR" altLang="fr-FR" sz="2800" b="1">
                <a:solidFill>
                  <a:srgbClr val="0070C0"/>
                </a:solidFill>
                <a:latin typeface="Arial" panose="020B0604020202020204" pitchFamily="34" charset="0"/>
              </a:rPr>
              <a:t>La bibliographie du projet (2/2) </a:t>
            </a:r>
          </a:p>
          <a:p>
            <a:pPr eaLnBrk="1" hangingPunct="1">
              <a:spcBef>
                <a:spcPct val="20000"/>
              </a:spcBef>
              <a:buFont typeface="Arial" panose="020B0604020202020204" pitchFamily="34" charset="0"/>
              <a:buNone/>
            </a:pPr>
            <a:endParaRPr lang="fr-FR" altLang="fr-FR" sz="1800" b="1">
              <a:solidFill>
                <a:srgbClr val="004890"/>
              </a:solidFill>
              <a:latin typeface="Arial" panose="020B0604020202020204" pitchFamily="34" charset="0"/>
            </a:endParaRPr>
          </a:p>
          <a:p>
            <a:pPr lvl="1" eaLnBrk="1" hangingPunct="1">
              <a:spcBef>
                <a:spcPct val="20000"/>
              </a:spcBef>
              <a:buFont typeface="Arial" panose="020B0604020202020204" pitchFamily="34" charset="0"/>
              <a:buChar char="•"/>
            </a:pPr>
            <a:r>
              <a:rPr lang="fr-FR" altLang="fr-FR" b="1">
                <a:solidFill>
                  <a:srgbClr val="0070C0"/>
                </a:solidFill>
                <a:latin typeface="Arial" panose="020B0604020202020204" pitchFamily="34" charset="0"/>
              </a:rPr>
              <a:t>Le rapport bibliographique </a:t>
            </a:r>
          </a:p>
          <a:p>
            <a:pPr lvl="1" eaLnBrk="1" hangingPunct="1">
              <a:spcBef>
                <a:spcPct val="20000"/>
              </a:spcBef>
              <a:buFont typeface="Arial" panose="020B0604020202020204" pitchFamily="34" charset="0"/>
              <a:buChar char="•"/>
            </a:pPr>
            <a:r>
              <a:rPr lang="fr-FR" altLang="fr-FR" sz="2000">
                <a:solidFill>
                  <a:srgbClr val="4D4D4D"/>
                </a:solidFill>
                <a:latin typeface="Arial" panose="020B0604020202020204" pitchFamily="34" charset="0"/>
              </a:rPr>
              <a:t>290 études analysées – synthèse des </a:t>
            </a:r>
            <a:r>
              <a:rPr lang="fr-FR" altLang="fr-FR" sz="2000" b="1">
                <a:solidFill>
                  <a:srgbClr val="4D4D4D"/>
                </a:solidFill>
                <a:latin typeface="Arial" panose="020B0604020202020204" pitchFamily="34" charset="0"/>
              </a:rPr>
              <a:t>données scientifiques </a:t>
            </a:r>
            <a:r>
              <a:rPr lang="fr-FR" altLang="fr-FR" sz="2000">
                <a:solidFill>
                  <a:srgbClr val="4D4D4D"/>
                </a:solidFill>
                <a:latin typeface="Arial" panose="020B0604020202020204" pitchFamily="34" charset="0"/>
              </a:rPr>
              <a:t>: </a:t>
            </a:r>
          </a:p>
          <a:p>
            <a:pPr lvl="2" eaLnBrk="1" hangingPunct="1">
              <a:spcBef>
                <a:spcPct val="20000"/>
              </a:spcBef>
              <a:buFontTx/>
              <a:buChar char="•"/>
            </a:pPr>
            <a:r>
              <a:rPr lang="fr-FR" altLang="fr-FR" sz="1800">
                <a:latin typeface="Arial" panose="020B0604020202020204" pitchFamily="34" charset="0"/>
              </a:rPr>
              <a:t>les situations de violence en hospitalisation psychiatrique, leurs caractéristiques, leurs facteurs et leurs impacts ;</a:t>
            </a:r>
          </a:p>
          <a:p>
            <a:pPr lvl="2" eaLnBrk="1" hangingPunct="1">
              <a:spcBef>
                <a:spcPct val="20000"/>
              </a:spcBef>
              <a:buFontTx/>
              <a:buChar char="•"/>
            </a:pPr>
            <a:r>
              <a:rPr lang="fr-FR" altLang="fr-FR" sz="1800">
                <a:latin typeface="Arial" panose="020B0604020202020204" pitchFamily="34" charset="0"/>
              </a:rPr>
              <a:t>l’état des pratiques professionnelles ;</a:t>
            </a:r>
          </a:p>
          <a:p>
            <a:pPr lvl="2" eaLnBrk="1" hangingPunct="1">
              <a:spcBef>
                <a:spcPct val="20000"/>
              </a:spcBef>
              <a:buFontTx/>
              <a:buChar char="•"/>
            </a:pPr>
            <a:r>
              <a:rPr lang="fr-FR" altLang="fr-FR" sz="1800">
                <a:latin typeface="Arial" panose="020B0604020202020204" pitchFamily="34" charset="0"/>
              </a:rPr>
              <a:t>les bonnes pratiques professionnelles pour prévenir et prendre en charge cette violence ;</a:t>
            </a:r>
          </a:p>
          <a:p>
            <a:pPr lvl="2" eaLnBrk="1" hangingPunct="1">
              <a:spcBef>
                <a:spcPct val="20000"/>
              </a:spcBef>
              <a:buFontTx/>
              <a:buChar char="•"/>
            </a:pPr>
            <a:r>
              <a:rPr lang="fr-FR" altLang="fr-FR" sz="1800">
                <a:latin typeface="Arial" panose="020B0604020202020204" pitchFamily="34" charset="0"/>
              </a:rPr>
              <a:t>les dispositifs d’amélioration des pratiques et des compétences dans ce domaine.</a:t>
            </a:r>
            <a:endParaRPr lang="fr-FR" altLang="fr-FR" sz="2000">
              <a:latin typeface="Arial" panose="020B0604020202020204" pitchFamily="34" charset="0"/>
            </a:endParaRPr>
          </a:p>
          <a:p>
            <a:pPr lvl="1" eaLnBrk="1" hangingPunct="1">
              <a:spcBef>
                <a:spcPct val="20000"/>
              </a:spcBef>
              <a:buFont typeface="Arial" panose="020B0604020202020204" pitchFamily="34" charset="0"/>
              <a:buChar char="•"/>
            </a:pPr>
            <a:r>
              <a:rPr lang="fr-FR" altLang="fr-FR" sz="2000">
                <a:solidFill>
                  <a:srgbClr val="4D4D4D"/>
                </a:solidFill>
                <a:latin typeface="Arial" panose="020B0604020202020204" pitchFamily="34" charset="0"/>
              </a:rPr>
              <a:t>Une </a:t>
            </a:r>
            <a:r>
              <a:rPr lang="fr-FR" altLang="fr-FR" sz="2000" b="1">
                <a:solidFill>
                  <a:srgbClr val="4D4D4D"/>
                </a:solidFill>
                <a:latin typeface="Arial" panose="020B0604020202020204" pitchFamily="34" charset="0"/>
              </a:rPr>
              <a:t>bibliographie complémentaire </a:t>
            </a:r>
            <a:r>
              <a:rPr lang="fr-FR" altLang="fr-FR" sz="2000">
                <a:solidFill>
                  <a:srgbClr val="4D4D4D"/>
                </a:solidFill>
                <a:latin typeface="Arial" panose="020B0604020202020204" pitchFamily="34" charset="0"/>
              </a:rPr>
              <a:t>: guides, recommandations, outils utilisés par le groupe de travail pour construire les programmes et les outils d’amélioration</a:t>
            </a:r>
          </a:p>
          <a:p>
            <a:pPr eaLnBrk="1" hangingPunct="1">
              <a:spcBef>
                <a:spcPct val="20000"/>
              </a:spcBef>
              <a:buFont typeface="Arial" panose="020B0604020202020204" pitchFamily="34" charset="0"/>
              <a:buNone/>
            </a:pPr>
            <a:endParaRPr lang="fr-FR" altLang="fr-FR" sz="2800" b="1">
              <a:solidFill>
                <a:srgbClr val="004890"/>
              </a:solidFill>
              <a:latin typeface="Arial" panose="020B0604020202020204" pitchFamily="34" charset="0"/>
            </a:endParaRPr>
          </a:p>
          <a:p>
            <a:pPr lvl="1" eaLnBrk="1" hangingPunct="1">
              <a:spcBef>
                <a:spcPct val="20000"/>
              </a:spcBef>
              <a:buFont typeface="Arial" panose="020B0604020202020204" pitchFamily="34" charset="0"/>
              <a:buChar char="•"/>
            </a:pPr>
            <a:endParaRPr lang="fr-FR" altLang="fr-FR" sz="2000">
              <a:solidFill>
                <a:srgbClr val="4D4D4D"/>
              </a:solidFill>
              <a:latin typeface="Arial" panose="020B0604020202020204" pitchFamily="34" charset="0"/>
            </a:endParaRPr>
          </a:p>
          <a:p>
            <a:pPr lvl="1" eaLnBrk="1" hangingPunct="1">
              <a:spcBef>
                <a:spcPct val="20000"/>
              </a:spcBef>
              <a:buFont typeface="Arial" panose="020B0604020202020204" pitchFamily="34" charset="0"/>
              <a:buChar char="•"/>
            </a:pPr>
            <a:endParaRPr lang="fr-FR" altLang="fr-FR" sz="2000">
              <a:solidFill>
                <a:srgbClr val="4D4D4D"/>
              </a:solidFill>
              <a:latin typeface="Arial" panose="020B0604020202020204" pitchFamily="34" charset="0"/>
            </a:endParaRPr>
          </a:p>
          <a:p>
            <a:pPr lvl="1" eaLnBrk="1" hangingPunct="1">
              <a:spcBef>
                <a:spcPct val="20000"/>
              </a:spcBef>
              <a:buFont typeface="Arial" panose="020B0604020202020204" pitchFamily="34" charset="0"/>
              <a:buChar char="•"/>
            </a:pPr>
            <a:endParaRPr lang="fr-FR" altLang="fr-FR" sz="2000">
              <a:solidFill>
                <a:srgbClr val="4D4D4D"/>
              </a:solidFill>
              <a:latin typeface="Arial" panose="020B0604020202020204" pitchFamily="34" charset="0"/>
            </a:endParaRPr>
          </a:p>
        </p:txBody>
      </p:sp>
      <p:sp>
        <p:nvSpPr>
          <p:cNvPr id="5" name="Espace réservé du numéro de diapositive 7"/>
          <p:cNvSpPr txBox="1">
            <a:spLocks/>
          </p:cNvSpPr>
          <p:nvPr/>
        </p:nvSpPr>
        <p:spPr bwMode="auto">
          <a:xfrm>
            <a:off x="7162800" y="64770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506ACF-11A5-4C2F-89D6-731E6DFCB4A4}" type="slidenum">
              <a:rPr lang="fr-FR" smtClean="0"/>
              <a:pPr/>
              <a:t>18</a:t>
            </a:fld>
            <a:endParaRPr lang="fr-FR" dirty="0"/>
          </a:p>
        </p:txBody>
      </p:sp>
      <p:sp>
        <p:nvSpPr>
          <p:cNvPr id="9"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1773480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a16="http://schemas.microsoft.com/office/drawing/2014/main" id="{F2B302D9-86A9-4823-98ED-E974371341C3}"/>
              </a:ext>
            </a:extLst>
          </p:cNvPr>
          <p:cNvSpPr>
            <a:spLocks noGrp="1"/>
          </p:cNvSpPr>
          <p:nvPr>
            <p:ph idx="1"/>
          </p:nvPr>
        </p:nvSpPr>
        <p:spPr>
          <a:xfrm>
            <a:off x="842682" y="1412874"/>
            <a:ext cx="7808259" cy="4405219"/>
          </a:xfrm>
        </p:spPr>
        <p:txBody>
          <a:bodyPr/>
          <a:lstStyle/>
          <a:p>
            <a:pPr marL="457200" indent="-457200">
              <a:buFont typeface="Wingdings" panose="05000000000000000000" pitchFamily="2" charset="2"/>
              <a:buChar char="Ø"/>
              <a:defRPr/>
            </a:pPr>
            <a:r>
              <a:rPr lang="fr-FR" dirty="0">
                <a:solidFill>
                  <a:srgbClr val="0070C0"/>
                </a:solidFill>
              </a:rPr>
              <a:t>Finalité du travail</a:t>
            </a:r>
          </a:p>
          <a:p>
            <a:pPr marL="0" indent="0">
              <a:buNone/>
              <a:defRPr/>
            </a:pPr>
            <a:r>
              <a:rPr lang="fr-FR" sz="3200" dirty="0">
                <a:solidFill>
                  <a:srgbClr val="0070C0"/>
                </a:solidFill>
              </a:rPr>
              <a:t> </a:t>
            </a:r>
          </a:p>
          <a:p>
            <a:pPr marL="357188" lvl="1" indent="0">
              <a:buNone/>
              <a:defRPr/>
            </a:pPr>
            <a:r>
              <a:rPr lang="fr-FR" dirty="0">
                <a:solidFill>
                  <a:schemeClr val="tx2"/>
                </a:solidFill>
              </a:rPr>
              <a:t>Renforcer les compétences des équipes psychiatriques pour prévenir et prendre en charge les situations de violence en hospitalisation en psychiatrie</a:t>
            </a:r>
          </a:p>
          <a:p>
            <a:pPr marL="0" indent="0">
              <a:buNone/>
              <a:defRPr/>
            </a:pPr>
            <a:endParaRPr lang="fr-FR" dirty="0"/>
          </a:p>
          <a:p>
            <a:pPr eaLnBrk="1" hangingPunct="1">
              <a:buFont typeface="Arial" panose="020B0604020202020204" pitchFamily="34" charset="0"/>
              <a:buChar char="•"/>
              <a:defRPr/>
            </a:pPr>
            <a:endParaRPr lang="fr-FR" sz="2400" dirty="0"/>
          </a:p>
          <a:p>
            <a:pPr eaLnBrk="1" hangingPunct="1">
              <a:buFont typeface="Arial" panose="020B0604020202020204" pitchFamily="34" charset="0"/>
              <a:buChar char="•"/>
              <a:defRPr/>
            </a:pPr>
            <a:endParaRPr lang="fr-FR" sz="2400" dirty="0"/>
          </a:p>
        </p:txBody>
      </p:sp>
      <p:sp>
        <p:nvSpPr>
          <p:cNvPr id="162820" name="Espace réservé du numéro de diapositive 5">
            <a:extLst>
              <a:ext uri="{FF2B5EF4-FFF2-40B4-BE49-F238E27FC236}">
                <a16:creationId xmlns:a16="http://schemas.microsoft.com/office/drawing/2014/main" id="{AA284D46-8A8D-4FEA-BA90-C4BDD281EF0D}"/>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1BA6CC6-0A85-4E62-AABF-2134260FC02B}" type="slidenum">
              <a:rPr lang="fr-FR" altLang="fr-FR" sz="2000">
                <a:solidFill>
                  <a:srgbClr val="FFFFFF"/>
                </a:solidFill>
                <a:latin typeface="Arial" panose="020B0604020202020204" pitchFamily="34" charset="0"/>
              </a:rPr>
              <a:pPr/>
              <a:t>19</a:t>
            </a:fld>
            <a:endParaRPr lang="fr-FR" altLang="fr-FR" sz="2000" dirty="0">
              <a:solidFill>
                <a:srgbClr val="FFFFFF"/>
              </a:solidFill>
              <a:latin typeface="Arial" panose="020B0604020202020204" pitchFamily="34" charset="0"/>
            </a:endParaRPr>
          </a:p>
        </p:txBody>
      </p:sp>
      <p:sp>
        <p:nvSpPr>
          <p:cNvPr id="7" name="Espace réservé du numéro de diapositive 7"/>
          <p:cNvSpPr txBox="1">
            <a:spLocks/>
          </p:cNvSpPr>
          <p:nvPr/>
        </p:nvSpPr>
        <p:spPr bwMode="auto">
          <a:xfrm>
            <a:off x="7239000" y="6468034"/>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marL="0" algn="r" defTabSz="914400" rtl="0" eaLnBrk="1" latinLnBrk="0" hangingPunct="1">
              <a:defRPr sz="12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506ACF-11A5-4C2F-89D6-731E6DFCB4A4}" type="slidenum">
              <a:rPr lang="fr-FR" smtClean="0"/>
              <a:pPr/>
              <a:t>19</a:t>
            </a:fld>
            <a:endParaRPr lang="fr-FR" dirty="0"/>
          </a:p>
        </p:txBody>
      </p:sp>
      <p:sp>
        <p:nvSpPr>
          <p:cNvPr id="9"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415545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Espace réservé du numéro de diapositive 5"/>
          <p:cNvSpPr>
            <a:spLocks noGrp="1"/>
          </p:cNvSpPr>
          <p:nvPr>
            <p:ph type="sldNum" sz="quarter" idx="12"/>
          </p:nvPr>
        </p:nvSpPr>
        <p:spPr>
          <a:noFill/>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C148CDE2-A589-47F1-B8E3-9EC485B7EBE5}" type="slidenum">
              <a:rPr lang="fr-FR" altLang="fr-FR" sz="1200">
                <a:solidFill>
                  <a:srgbClr val="000000"/>
                </a:solidFill>
              </a:rPr>
              <a:pPr/>
              <a:t>2</a:t>
            </a:fld>
            <a:endParaRPr lang="fr-FR" altLang="fr-FR" sz="1200">
              <a:solidFill>
                <a:srgbClr val="000000"/>
              </a:solidFill>
            </a:endParaRPr>
          </a:p>
        </p:txBody>
      </p:sp>
      <p:sp>
        <p:nvSpPr>
          <p:cNvPr id="5125"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
        <p:nvSpPr>
          <p:cNvPr id="5126" name="Rectangle 3"/>
          <p:cNvSpPr>
            <a:spLocks noGrp="1" noChangeArrowheads="1"/>
          </p:cNvSpPr>
          <p:nvPr>
            <p:ph type="body" idx="1"/>
          </p:nvPr>
        </p:nvSpPr>
        <p:spPr/>
        <p:txBody>
          <a:bodyPr/>
          <a:lstStyle/>
          <a:p>
            <a:pPr marL="0" indent="0" eaLnBrk="1" hangingPunct="1">
              <a:buNone/>
            </a:pPr>
            <a:endParaRPr lang="fr-FR" altLang="fr-FR" dirty="0"/>
          </a:p>
          <a:p>
            <a:pPr marL="0" indent="0" eaLnBrk="1" hangingPunct="1">
              <a:buNone/>
            </a:pPr>
            <a:endParaRPr lang="fr-FR" altLang="fr-FR" dirty="0"/>
          </a:p>
          <a:p>
            <a:pPr marL="0" indent="0" eaLnBrk="1" hangingPunct="1">
              <a:buNone/>
            </a:pPr>
            <a:r>
              <a:rPr lang="fr-FR" altLang="fr-FR" dirty="0"/>
              <a:t>Un guide HAS… Une approche pédagogique</a:t>
            </a:r>
          </a:p>
          <a:p>
            <a:pPr marL="0" indent="0" eaLnBrk="1" hangingPunct="1">
              <a:buNone/>
            </a:pPr>
            <a:endParaRPr lang="fr-FR" altLang="fr-FR" b="1" dirty="0">
              <a:solidFill>
                <a:srgbClr val="4D4D4D"/>
              </a:solidFill>
            </a:endParaRPr>
          </a:p>
        </p:txBody>
      </p:sp>
      <p:sp>
        <p:nvSpPr>
          <p:cNvPr id="7" name="Rectangle 6"/>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64785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6" name="Rectangle 3">
            <a:extLst>
              <a:ext uri="{FF2B5EF4-FFF2-40B4-BE49-F238E27FC236}">
                <a16:creationId xmlns:a16="http://schemas.microsoft.com/office/drawing/2014/main" id="{AE430101-0443-4299-9CB0-CD4B913622E3}"/>
              </a:ext>
            </a:extLst>
          </p:cNvPr>
          <p:cNvSpPr txBox="1">
            <a:spLocks noChangeArrowheads="1"/>
          </p:cNvSpPr>
          <p:nvPr/>
        </p:nvSpPr>
        <p:spPr bwMode="auto">
          <a:xfrm>
            <a:off x="298456" y="1820307"/>
            <a:ext cx="8539916" cy="5113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Times New Roman" panose="02020603050405020304" pitchFamily="18" charset="0"/>
                <a:cs typeface="Arial" panose="020B0604020202020204" pitchFamily="34" charset="0"/>
              </a:defRPr>
            </a:lvl1pPr>
            <a:lvl2pPr marL="914400" indent="-457200">
              <a:defRPr sz="2400">
                <a:solidFill>
                  <a:schemeClr val="tx1"/>
                </a:solidFill>
                <a:latin typeface="Times New Roman" panose="02020603050405020304" pitchFamily="18" charset="0"/>
                <a:cs typeface="Arial" panose="020B0604020202020204" pitchFamily="34" charset="0"/>
              </a:defRPr>
            </a:lvl2pPr>
            <a:lvl3pPr marL="1295400" indent="-3810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Font typeface="Wingdings" panose="05000000000000000000" pitchFamily="2" charset="2"/>
              <a:buChar char="Ø"/>
            </a:pPr>
            <a:r>
              <a:rPr lang="fr-FR" altLang="fr-FR" sz="2800" b="1" dirty="0">
                <a:solidFill>
                  <a:srgbClr val="0070C0"/>
                </a:solidFill>
                <a:latin typeface="Arial" panose="020B0604020202020204" pitchFamily="34" charset="0"/>
              </a:rPr>
              <a:t> Les objectifs du travail</a:t>
            </a:r>
          </a:p>
          <a:p>
            <a:pPr>
              <a:spcBef>
                <a:spcPct val="20000"/>
              </a:spcBef>
              <a:buFont typeface="Wingdings" panose="05000000000000000000" pitchFamily="2" charset="2"/>
              <a:buChar char="Ø"/>
            </a:pPr>
            <a:endParaRPr lang="fr-FR" altLang="fr-FR" b="1" dirty="0">
              <a:solidFill>
                <a:srgbClr val="0070C0"/>
              </a:solidFill>
              <a:latin typeface="Arial" panose="020B0604020202020204" pitchFamily="34" charset="0"/>
            </a:endParaRPr>
          </a:p>
          <a:p>
            <a:pPr>
              <a:spcBef>
                <a:spcPct val="20000"/>
              </a:spcBef>
              <a:buFont typeface="Arial" panose="020B0604020202020204" pitchFamily="34" charset="0"/>
              <a:buChar char="•"/>
            </a:pPr>
            <a:endParaRPr lang="fr-FR" altLang="fr-FR" sz="100" b="1" dirty="0">
              <a:solidFill>
                <a:srgbClr val="004890"/>
              </a:solidFill>
              <a:latin typeface="Arial" panose="020B0604020202020204" pitchFamily="34" charset="0"/>
            </a:endParaRPr>
          </a:p>
          <a:p>
            <a:pPr marL="457200" lvl="1" indent="0">
              <a:spcBef>
                <a:spcPct val="20000"/>
              </a:spcBef>
            </a:pPr>
            <a:r>
              <a:rPr lang="fr-FR" altLang="fr-FR" sz="2800" b="1" dirty="0">
                <a:solidFill>
                  <a:srgbClr val="004890"/>
                </a:solidFill>
                <a:latin typeface="Arial" panose="020B0604020202020204" pitchFamily="34" charset="0"/>
              </a:rPr>
              <a:t>Mettre à la disposition des professionnels </a:t>
            </a:r>
          </a:p>
          <a:p>
            <a:pPr marL="457200" lvl="1" indent="0">
              <a:spcBef>
                <a:spcPct val="20000"/>
              </a:spcBef>
            </a:pPr>
            <a:r>
              <a:rPr lang="fr-FR" altLang="fr-FR" sz="2800" b="1" dirty="0">
                <a:solidFill>
                  <a:srgbClr val="004890"/>
                </a:solidFill>
                <a:latin typeface="Arial" panose="020B0604020202020204" pitchFamily="34" charset="0"/>
              </a:rPr>
              <a:t>un guide, support à des démarches</a:t>
            </a:r>
          </a:p>
          <a:p>
            <a:pPr marL="457200" lvl="1" indent="0">
              <a:spcBef>
                <a:spcPct val="20000"/>
              </a:spcBef>
            </a:pPr>
            <a:r>
              <a:rPr lang="fr-FR" altLang="fr-FR" sz="2800" b="1" dirty="0">
                <a:solidFill>
                  <a:srgbClr val="004890"/>
                </a:solidFill>
                <a:latin typeface="Arial" panose="020B0604020202020204" pitchFamily="34" charset="0"/>
              </a:rPr>
              <a:t>d’amélioration de la qualité </a:t>
            </a:r>
          </a:p>
        </p:txBody>
      </p:sp>
      <p:sp>
        <p:nvSpPr>
          <p:cNvPr id="7"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20</a:t>
            </a:fld>
            <a:endParaRPr lang="fr-FR" dirty="0"/>
          </a:p>
        </p:txBody>
      </p:sp>
      <p:sp>
        <p:nvSpPr>
          <p:cNvPr id="6" name="Rectangle 5"/>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
        <p:nvSpPr>
          <p:cNvPr id="8"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4103306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Espace réservé du numéro de diapositive 5">
            <a:extLst>
              <a:ext uri="{FF2B5EF4-FFF2-40B4-BE49-F238E27FC236}">
                <a16:creationId xmlns:a16="http://schemas.microsoft.com/office/drawing/2014/main" id="{F49EDE60-A695-4171-9FBA-ED42E92A4B64}"/>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4D333090-3178-4446-97C2-3C15005A12B6}" type="slidenum">
              <a:rPr lang="fr-FR" altLang="fr-FR" sz="1200">
                <a:solidFill>
                  <a:srgbClr val="000000"/>
                </a:solidFill>
                <a:latin typeface="Arial" panose="020B0604020202020204" pitchFamily="34" charset="0"/>
              </a:rPr>
              <a:pPr/>
              <a:t>21</a:t>
            </a:fld>
            <a:endParaRPr lang="fr-FR" altLang="fr-FR" sz="1200">
              <a:solidFill>
                <a:srgbClr val="000000"/>
              </a:solidFill>
              <a:latin typeface="Arial" panose="020B0604020202020204" pitchFamily="34" charset="0"/>
            </a:endParaRPr>
          </a:p>
        </p:txBody>
      </p:sp>
      <p:sp>
        <p:nvSpPr>
          <p:cNvPr id="7" name="Rectangle 6">
            <a:extLst>
              <a:ext uri="{FF2B5EF4-FFF2-40B4-BE49-F238E27FC236}">
                <a16:creationId xmlns:a16="http://schemas.microsoft.com/office/drawing/2014/main" id="{7891F71B-2E2C-4FF5-8B48-2A9895629718}"/>
              </a:ext>
            </a:extLst>
          </p:cNvPr>
          <p:cNvSpPr/>
          <p:nvPr/>
        </p:nvSpPr>
        <p:spPr>
          <a:xfrm>
            <a:off x="468313" y="2349500"/>
            <a:ext cx="7993062" cy="2862263"/>
          </a:xfrm>
          <a:prstGeom prst="rect">
            <a:avLst/>
          </a:prstGeom>
        </p:spPr>
        <p:txBody>
          <a:bodyPr>
            <a:spAutoFit/>
          </a:bodyPr>
          <a:lstStyle/>
          <a:p>
            <a:pPr marL="457200" indent="-457200" eaLnBrk="1" hangingPunct="1">
              <a:spcBef>
                <a:spcPct val="20000"/>
              </a:spcBef>
              <a:buFont typeface="Arial" pitchFamily="34" charset="0"/>
              <a:buChar char="•"/>
              <a:defRPr/>
            </a:pPr>
            <a:r>
              <a:rPr lang="fr-FR" b="1" dirty="0">
                <a:solidFill>
                  <a:srgbClr val="004890"/>
                </a:solidFill>
                <a:latin typeface="+mn-lt"/>
                <a:cs typeface="+mn-cs"/>
              </a:rPr>
              <a:t>Guide</a:t>
            </a:r>
          </a:p>
          <a:p>
            <a:pPr eaLnBrk="1" hangingPunct="1">
              <a:spcBef>
                <a:spcPct val="20000"/>
              </a:spcBef>
              <a:defRPr/>
            </a:pPr>
            <a:endParaRPr lang="fr-FR" sz="1400" b="1" dirty="0">
              <a:solidFill>
                <a:srgbClr val="004890"/>
              </a:solidFill>
              <a:latin typeface="+mn-lt"/>
              <a:cs typeface="+mn-cs"/>
            </a:endParaRPr>
          </a:p>
          <a:p>
            <a:pPr marL="457200" indent="-457200" eaLnBrk="1" hangingPunct="1">
              <a:spcBef>
                <a:spcPct val="20000"/>
              </a:spcBef>
              <a:buFont typeface="Arial" pitchFamily="34" charset="0"/>
              <a:buChar char="•"/>
              <a:defRPr/>
            </a:pPr>
            <a:r>
              <a:rPr lang="fr-FR" b="1" dirty="0">
                <a:solidFill>
                  <a:srgbClr val="004890"/>
                </a:solidFill>
                <a:latin typeface="+mn-lt"/>
                <a:cs typeface="+mn-cs"/>
              </a:rPr>
              <a:t>Matériel pédagogique  : </a:t>
            </a:r>
          </a:p>
          <a:p>
            <a:pPr marL="742950" lvl="1" indent="-285750" eaLnBrk="1" hangingPunct="1">
              <a:spcBef>
                <a:spcPct val="20000"/>
              </a:spcBef>
              <a:buFont typeface="Arial" pitchFamily="34" charset="0"/>
              <a:buChar char="•"/>
              <a:defRPr/>
            </a:pPr>
            <a:r>
              <a:rPr lang="fr-FR" sz="2000" dirty="0">
                <a:solidFill>
                  <a:srgbClr val="4D4D4D"/>
                </a:solidFill>
                <a:latin typeface="+mn-lt"/>
                <a:cs typeface="+mn-cs"/>
              </a:rPr>
              <a:t>15 programmes d’amélioration des pratiques (1 document)</a:t>
            </a:r>
          </a:p>
          <a:p>
            <a:pPr marL="742950" lvl="1" indent="-285750" eaLnBrk="1" hangingPunct="1">
              <a:spcBef>
                <a:spcPct val="20000"/>
              </a:spcBef>
              <a:buFont typeface="Arial" pitchFamily="34" charset="0"/>
              <a:buChar char="•"/>
              <a:defRPr/>
            </a:pPr>
            <a:r>
              <a:rPr lang="fr-FR" sz="2000" dirty="0">
                <a:solidFill>
                  <a:srgbClr val="4D4D4D"/>
                </a:solidFill>
                <a:latin typeface="+mn-lt"/>
                <a:cs typeface="+mn-cs"/>
              </a:rPr>
              <a:t>14 outils pour l’amélioration des pratiques (14 documents)</a:t>
            </a:r>
          </a:p>
          <a:p>
            <a:pPr marL="457200" indent="-457200" eaLnBrk="1" hangingPunct="1">
              <a:spcBef>
                <a:spcPct val="20000"/>
              </a:spcBef>
              <a:buFont typeface="Arial" pitchFamily="34" charset="0"/>
              <a:buChar char="•"/>
              <a:defRPr/>
            </a:pPr>
            <a:endParaRPr lang="fr-FR" sz="1400" b="1" dirty="0">
              <a:solidFill>
                <a:srgbClr val="004890"/>
              </a:solidFill>
              <a:latin typeface="+mn-lt"/>
              <a:cs typeface="+mn-cs"/>
            </a:endParaRPr>
          </a:p>
          <a:p>
            <a:pPr marL="457200" indent="-457200" eaLnBrk="1" hangingPunct="1">
              <a:spcBef>
                <a:spcPct val="20000"/>
              </a:spcBef>
              <a:buFont typeface="Arial" pitchFamily="34" charset="0"/>
              <a:buChar char="•"/>
              <a:defRPr/>
            </a:pPr>
            <a:r>
              <a:rPr lang="fr-FR" b="1" dirty="0">
                <a:solidFill>
                  <a:srgbClr val="004890"/>
                </a:solidFill>
                <a:latin typeface="+mn-lt"/>
                <a:cs typeface="+mn-cs"/>
              </a:rPr>
              <a:t>Rapport bibliographique</a:t>
            </a:r>
          </a:p>
          <a:p>
            <a:pPr marL="457200" indent="-457200" eaLnBrk="1" hangingPunct="1">
              <a:spcBef>
                <a:spcPct val="20000"/>
              </a:spcBef>
              <a:buFont typeface="Arial" pitchFamily="34" charset="0"/>
              <a:buChar char="•"/>
              <a:defRPr/>
            </a:pPr>
            <a:endParaRPr lang="fr-FR" sz="1400" b="1" dirty="0">
              <a:solidFill>
                <a:srgbClr val="004890"/>
              </a:solidFill>
              <a:latin typeface="+mn-lt"/>
              <a:cs typeface="+mn-cs"/>
            </a:endParaRPr>
          </a:p>
        </p:txBody>
      </p:sp>
      <p:sp>
        <p:nvSpPr>
          <p:cNvPr id="2" name="ZoneTexte 1">
            <a:extLst>
              <a:ext uri="{FF2B5EF4-FFF2-40B4-BE49-F238E27FC236}">
                <a16:creationId xmlns:a16="http://schemas.microsoft.com/office/drawing/2014/main" id="{28D5EF8E-BCC8-40A6-AA4D-A371E3FE20DC}"/>
              </a:ext>
            </a:extLst>
          </p:cNvPr>
          <p:cNvSpPr txBox="1"/>
          <p:nvPr/>
        </p:nvSpPr>
        <p:spPr>
          <a:xfrm>
            <a:off x="611188" y="1484313"/>
            <a:ext cx="2825750" cy="523875"/>
          </a:xfrm>
          <a:prstGeom prst="rect">
            <a:avLst/>
          </a:prstGeom>
          <a:noFill/>
        </p:spPr>
        <p:txBody>
          <a:bodyPr wrap="none">
            <a:spAutoFit/>
          </a:bodyPr>
          <a:lstStyle/>
          <a:p>
            <a:pPr marL="457200" indent="-457200">
              <a:buFont typeface="Wingdings" panose="05000000000000000000" pitchFamily="2" charset="2"/>
              <a:buChar char="Ø"/>
              <a:defRPr/>
            </a:pPr>
            <a:r>
              <a:rPr lang="fr-FR" sz="2800" b="1" dirty="0">
                <a:solidFill>
                  <a:srgbClr val="0070C0"/>
                </a:solidFill>
                <a:latin typeface="+mj-lt"/>
              </a:rPr>
              <a:t>Les livrables</a:t>
            </a:r>
          </a:p>
        </p:txBody>
      </p:sp>
      <p:sp>
        <p:nvSpPr>
          <p:cNvPr id="9"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753773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7" name="Espace réservé du numéro de diapositive 4">
            <a:extLst>
              <a:ext uri="{FF2B5EF4-FFF2-40B4-BE49-F238E27FC236}">
                <a16:creationId xmlns:a16="http://schemas.microsoft.com/office/drawing/2014/main" id="{8F321A56-C44F-459B-8595-1F753D59BDCB}"/>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62009EC1-610C-4EC6-AA53-D02066AC709C}" type="slidenum">
              <a:rPr lang="fr-FR" altLang="fr-FR" sz="2000">
                <a:solidFill>
                  <a:srgbClr val="FFFFFF"/>
                </a:solidFill>
              </a:rPr>
              <a:pPr/>
              <a:t>22</a:t>
            </a:fld>
            <a:endParaRPr lang="fr-FR" altLang="fr-FR" sz="2000" dirty="0">
              <a:solidFill>
                <a:srgbClr val="FFFFFF"/>
              </a:solidFill>
            </a:endParaRPr>
          </a:p>
        </p:txBody>
      </p:sp>
      <p:sp>
        <p:nvSpPr>
          <p:cNvPr id="6" name="ZoneTexte 5">
            <a:extLst>
              <a:ext uri="{FF2B5EF4-FFF2-40B4-BE49-F238E27FC236}">
                <a16:creationId xmlns:a16="http://schemas.microsoft.com/office/drawing/2014/main" id="{E7D3338E-614D-451C-B30D-85B5089BCBBE}"/>
              </a:ext>
            </a:extLst>
          </p:cNvPr>
          <p:cNvSpPr txBox="1"/>
          <p:nvPr/>
        </p:nvSpPr>
        <p:spPr>
          <a:xfrm>
            <a:off x="650631" y="1341617"/>
            <a:ext cx="8170640" cy="4278094"/>
          </a:xfrm>
          <a:prstGeom prst="rect">
            <a:avLst/>
          </a:prstGeom>
          <a:noFill/>
        </p:spPr>
        <p:txBody>
          <a:bodyPr wrap="square">
            <a:spAutoFit/>
          </a:bodyPr>
          <a:lstStyle/>
          <a:p>
            <a:pPr marL="457200" indent="-457200">
              <a:buFont typeface="Wingdings" panose="05000000000000000000" pitchFamily="2" charset="2"/>
              <a:buChar char="Ø"/>
              <a:defRPr/>
            </a:pPr>
            <a:r>
              <a:rPr lang="fr-FR" altLang="fr-FR" sz="2800" b="1" dirty="0">
                <a:solidFill>
                  <a:srgbClr val="0070C0"/>
                </a:solidFill>
              </a:rPr>
              <a:t>Des principes initiaux…</a:t>
            </a:r>
          </a:p>
          <a:p>
            <a:pPr>
              <a:defRPr/>
            </a:pPr>
            <a:endParaRPr lang="fr-FR" altLang="fr-FR" sz="2400" b="1" dirty="0">
              <a:solidFill>
                <a:srgbClr val="003399"/>
              </a:solidFill>
            </a:endParaRPr>
          </a:p>
          <a:p>
            <a:pPr>
              <a:defRPr/>
            </a:pPr>
            <a:r>
              <a:rPr lang="fr-FR" altLang="fr-FR" sz="2000" dirty="0">
                <a:solidFill>
                  <a:srgbClr val="004890"/>
                </a:solidFill>
              </a:rPr>
              <a:t>Un travail prenant en compte les préoccupations pratiques des </a:t>
            </a:r>
            <a:r>
              <a:rPr lang="fr-FR" altLang="fr-FR" sz="2000" b="1" dirty="0">
                <a:solidFill>
                  <a:srgbClr val="004890"/>
                </a:solidFill>
              </a:rPr>
              <a:t>équipes de soins </a:t>
            </a:r>
            <a:r>
              <a:rPr lang="fr-FR" altLang="fr-FR" sz="2000" dirty="0">
                <a:solidFill>
                  <a:srgbClr val="004890"/>
                </a:solidFill>
              </a:rPr>
              <a:t>exposées aux violences</a:t>
            </a:r>
          </a:p>
          <a:p>
            <a:pPr>
              <a:defRPr/>
            </a:pPr>
            <a:r>
              <a:rPr lang="fr-FR" altLang="fr-FR" sz="2000" dirty="0">
                <a:solidFill>
                  <a:srgbClr val="004890"/>
                </a:solidFill>
                <a:latin typeface="Arial" panose="020B0604020202020204" pitchFamily="34" charset="0"/>
                <a:ea typeface="Segoe UI" panose="020B0502040204020203" pitchFamily="34" charset="0"/>
              </a:rPr>
              <a:t>Le travail proposé est centré sur l’équipe soignante et ses besoins en termes de développement des compétences</a:t>
            </a:r>
          </a:p>
          <a:p>
            <a:pPr>
              <a:defRPr/>
            </a:pPr>
            <a:endParaRPr lang="fr-FR" altLang="fr-FR" sz="2000" dirty="0">
              <a:solidFill>
                <a:srgbClr val="004890"/>
              </a:solidFill>
            </a:endParaRPr>
          </a:p>
          <a:p>
            <a:pPr>
              <a:defRPr/>
            </a:pPr>
            <a:r>
              <a:rPr lang="fr-FR" altLang="fr-FR" sz="2000" dirty="0">
                <a:solidFill>
                  <a:srgbClr val="004890"/>
                </a:solidFill>
              </a:rPr>
              <a:t>La </a:t>
            </a:r>
            <a:r>
              <a:rPr lang="fr-FR" altLang="fr-FR" sz="2000" b="1" dirty="0">
                <a:solidFill>
                  <a:srgbClr val="004890"/>
                </a:solidFill>
              </a:rPr>
              <a:t>prévention</a:t>
            </a:r>
            <a:r>
              <a:rPr lang="fr-FR" altLang="fr-FR" sz="2000" dirty="0">
                <a:solidFill>
                  <a:srgbClr val="004890"/>
                </a:solidFill>
              </a:rPr>
              <a:t> comme axe essentiel de la prise en charge</a:t>
            </a:r>
          </a:p>
          <a:p>
            <a:pPr>
              <a:defRPr/>
            </a:pPr>
            <a:endParaRPr lang="fr-FR" altLang="fr-FR" sz="2000" dirty="0">
              <a:solidFill>
                <a:srgbClr val="004890"/>
              </a:solidFill>
            </a:endParaRPr>
          </a:p>
          <a:p>
            <a:pPr>
              <a:defRPr/>
            </a:pPr>
            <a:r>
              <a:rPr lang="fr-FR" altLang="fr-FR" sz="2000" dirty="0">
                <a:solidFill>
                  <a:srgbClr val="004890"/>
                </a:solidFill>
              </a:rPr>
              <a:t>Une priorité : le </a:t>
            </a:r>
            <a:r>
              <a:rPr lang="fr-FR" altLang="fr-FR" sz="2000" b="1" dirty="0">
                <a:solidFill>
                  <a:srgbClr val="004890"/>
                </a:solidFill>
              </a:rPr>
              <a:t>patient-usager</a:t>
            </a:r>
          </a:p>
          <a:p>
            <a:pPr>
              <a:defRPr/>
            </a:pPr>
            <a:endParaRPr lang="fr-FR" altLang="fr-FR" sz="2000" dirty="0">
              <a:solidFill>
                <a:srgbClr val="004890"/>
              </a:solidFill>
            </a:endParaRPr>
          </a:p>
          <a:p>
            <a:pPr>
              <a:defRPr/>
            </a:pPr>
            <a:endParaRPr lang="fr-FR" altLang="fr-FR" sz="2000" dirty="0">
              <a:solidFill>
                <a:srgbClr val="004890"/>
              </a:solidFill>
            </a:endParaRPr>
          </a:p>
          <a:p>
            <a:pPr>
              <a:defRPr/>
            </a:pPr>
            <a:r>
              <a:rPr lang="fr-FR" altLang="fr-FR" sz="2000" b="1" dirty="0">
                <a:solidFill>
                  <a:srgbClr val="FF0000"/>
                </a:solidFill>
              </a:rPr>
              <a:t>Fil rouge </a:t>
            </a:r>
            <a:r>
              <a:rPr lang="fr-FR" altLang="fr-FR" sz="2000" dirty="0">
                <a:solidFill>
                  <a:srgbClr val="004890"/>
                </a:solidFill>
              </a:rPr>
              <a:t>partagé et proposé dans des outils</a:t>
            </a:r>
            <a:endParaRPr lang="fr-FR" sz="2000" dirty="0">
              <a:solidFill>
                <a:srgbClr val="004890"/>
              </a:solidFill>
            </a:endParaRPr>
          </a:p>
        </p:txBody>
      </p:sp>
      <p:sp>
        <p:nvSpPr>
          <p:cNvPr id="8" name="Espace réservé du numéro de diapositive 7"/>
          <p:cNvSpPr txBox="1">
            <a:spLocks/>
          </p:cNvSpPr>
          <p:nvPr/>
        </p:nvSpPr>
        <p:spPr bwMode="auto">
          <a:xfrm>
            <a:off x="7239000" y="645907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marL="0" algn="r" defTabSz="914400" rtl="0" eaLnBrk="1" latinLnBrk="0" hangingPunct="1">
              <a:defRPr sz="12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506ACF-11A5-4C2F-89D6-731E6DFCB4A4}" type="slidenum">
              <a:rPr lang="fr-FR" smtClean="0"/>
              <a:pPr/>
              <a:t>22</a:t>
            </a:fld>
            <a:endParaRPr lang="fr-FR" dirty="0"/>
          </a:p>
        </p:txBody>
      </p:sp>
      <p:sp>
        <p:nvSpPr>
          <p:cNvPr id="7" name="Rectangle 6"/>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
        <p:nvSpPr>
          <p:cNvPr id="9"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3552520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Espace réservé du numéro de diapositive 5">
            <a:extLst>
              <a:ext uri="{FF2B5EF4-FFF2-40B4-BE49-F238E27FC236}">
                <a16:creationId xmlns:a16="http://schemas.microsoft.com/office/drawing/2014/main" id="{1F858A8C-502A-4F71-9AD5-58C03DDEDF2A}"/>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DE99F7C1-8A16-46BC-A6E8-6ECA64718707}" type="slidenum">
              <a:rPr lang="fr-FR" altLang="fr-FR" sz="1200">
                <a:solidFill>
                  <a:srgbClr val="000000"/>
                </a:solidFill>
                <a:latin typeface="Arial" panose="020B0604020202020204" pitchFamily="34" charset="0"/>
              </a:rPr>
              <a:pPr/>
              <a:t>23</a:t>
            </a:fld>
            <a:endParaRPr lang="fr-FR" altLang="fr-FR" sz="1200">
              <a:solidFill>
                <a:srgbClr val="000000"/>
              </a:solidFill>
              <a:latin typeface="Arial" panose="020B0604020202020204" pitchFamily="34" charset="0"/>
            </a:endParaRPr>
          </a:p>
        </p:txBody>
      </p:sp>
      <p:sp>
        <p:nvSpPr>
          <p:cNvPr id="7" name="Rectangle 3">
            <a:extLst>
              <a:ext uri="{FF2B5EF4-FFF2-40B4-BE49-F238E27FC236}">
                <a16:creationId xmlns:a16="http://schemas.microsoft.com/office/drawing/2014/main" id="{F1D72988-9F8D-449A-9874-2C5162FFD7E5}"/>
              </a:ext>
            </a:extLst>
          </p:cNvPr>
          <p:cNvSpPr txBox="1">
            <a:spLocks noChangeArrowheads="1"/>
          </p:cNvSpPr>
          <p:nvPr/>
        </p:nvSpPr>
        <p:spPr bwMode="auto">
          <a:xfrm>
            <a:off x="0" y="1484313"/>
            <a:ext cx="9144000" cy="4679950"/>
          </a:xfrm>
          <a:prstGeom prst="rect">
            <a:avLst/>
          </a:prstGeom>
          <a:noFill/>
          <a:ln>
            <a:noFill/>
          </a:ln>
          <a:extLst/>
        </p:spPr>
        <p:txBody>
          <a:bodyPr/>
          <a:lst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S PGothic" pitchFamily="34" charset="-128"/>
                <a:cs typeface="+mn-cs"/>
              </a:defRPr>
            </a:lvl1pPr>
            <a:lvl2pPr marL="990600" indent="-533400" algn="l" rtl="0" eaLnBrk="0" fontAlgn="base" hangingPunct="0">
              <a:spcBef>
                <a:spcPct val="20000"/>
              </a:spcBef>
              <a:spcAft>
                <a:spcPct val="0"/>
              </a:spcAft>
              <a:buChar char="–"/>
              <a:defRPr sz="2400">
                <a:solidFill>
                  <a:srgbClr val="4B4D4E"/>
                </a:solidFill>
                <a:latin typeface="+mn-lt"/>
                <a:ea typeface="MS PGothic" pitchFamily="34" charset="-128"/>
              </a:defRPr>
            </a:lvl2pPr>
            <a:lvl3pPr marL="1371600" indent="-457200" algn="l" rtl="0" eaLnBrk="0" fontAlgn="base" hangingPunct="0">
              <a:spcBef>
                <a:spcPct val="20000"/>
              </a:spcBef>
              <a:spcAft>
                <a:spcPct val="0"/>
              </a:spcAft>
              <a:buChar char="–"/>
              <a:defRPr sz="2000">
                <a:solidFill>
                  <a:schemeClr val="tx1"/>
                </a:solidFill>
                <a:latin typeface="+mn-lt"/>
                <a:ea typeface="MS PGothic" pitchFamily="34" charset="-128"/>
              </a:defRPr>
            </a:lvl3pPr>
            <a:lvl4pPr marL="1752600" indent="-381000" algn="l" rtl="0" eaLnBrk="0" fontAlgn="base" hangingPunct="0">
              <a:spcBef>
                <a:spcPct val="20000"/>
              </a:spcBef>
              <a:spcAft>
                <a:spcPct val="0"/>
              </a:spcAft>
              <a:defRPr sz="2000">
                <a:solidFill>
                  <a:schemeClr val="tx1"/>
                </a:solidFill>
                <a:latin typeface="+mn-lt"/>
                <a:ea typeface="MS PGothic" pitchFamily="34" charset="-128"/>
              </a:defRPr>
            </a:lvl4pPr>
            <a:lvl5pPr marL="2209800" indent="-381000" algn="l" rtl="0" eaLnBrk="0" fontAlgn="base" hangingPunct="0">
              <a:spcBef>
                <a:spcPct val="20000"/>
              </a:spcBef>
              <a:spcAft>
                <a:spcPct val="0"/>
              </a:spcAft>
              <a:buChar char="»"/>
              <a:defRPr sz="2000">
                <a:solidFill>
                  <a:schemeClr val="tx1"/>
                </a:solidFill>
                <a:latin typeface="+mn-lt"/>
                <a:ea typeface="MS PGothic" pitchFamily="34" charset="-128"/>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a:lstStyle>
          <a:p>
            <a:pPr marL="342900" indent="-342900" eaLnBrk="1" hangingPunct="1">
              <a:buFont typeface="Wingdings" panose="05000000000000000000" pitchFamily="2" charset="2"/>
              <a:buChar char="q"/>
              <a:defRPr/>
            </a:pPr>
            <a:r>
              <a:rPr lang="fr-FR" sz="2400" kern="0" dirty="0">
                <a:solidFill>
                  <a:srgbClr val="0070C0"/>
                </a:solidFill>
              </a:rPr>
              <a:t>Plan de la présentation</a:t>
            </a:r>
          </a:p>
          <a:p>
            <a:pPr marL="342900" indent="-342900" eaLnBrk="1" hangingPunct="1">
              <a:buFont typeface="Wingdings" panose="05000000000000000000" pitchFamily="2" charset="2"/>
              <a:buChar char="q"/>
              <a:defRPr/>
            </a:pPr>
            <a:endParaRPr lang="fr-FR" kern="0" dirty="0">
              <a:solidFill>
                <a:srgbClr val="0070C0"/>
              </a:solidFill>
            </a:endParaRPr>
          </a:p>
          <a:p>
            <a:pPr marL="895350" lvl="1" indent="-514350" eaLnBrk="1" hangingPunct="1">
              <a:buFont typeface="+mj-lt"/>
              <a:buAutoNum type="romanUcPeriod"/>
              <a:defRPr/>
            </a:pPr>
            <a:r>
              <a:rPr lang="fr-FR" b="1" kern="0" dirty="0">
                <a:solidFill>
                  <a:srgbClr val="DDDDDD"/>
                </a:solidFill>
                <a:cs typeface="Arial" charset="0"/>
              </a:rPr>
              <a:t>Le contexte et la méthodologie</a:t>
            </a:r>
          </a:p>
          <a:p>
            <a:pPr marL="895350" lvl="1" indent="-514350" eaLnBrk="1" hangingPunct="1">
              <a:buFont typeface="+mj-lt"/>
              <a:buAutoNum type="romanUcPeriod"/>
              <a:defRPr/>
            </a:pPr>
            <a:endParaRPr lang="fr-FR" kern="0" dirty="0">
              <a:cs typeface="Arial" charset="0"/>
            </a:endParaRPr>
          </a:p>
          <a:p>
            <a:pPr marL="895350" lvl="1" indent="-514350" eaLnBrk="1" hangingPunct="1">
              <a:buFont typeface="+mj-lt"/>
              <a:buAutoNum type="romanUcPeriod"/>
              <a:defRPr/>
            </a:pPr>
            <a:r>
              <a:rPr lang="fr-FR" b="1" kern="0" dirty="0">
                <a:cs typeface="Arial" charset="0"/>
              </a:rPr>
              <a:t>Le parcours : une approche centrée sur la prévention</a:t>
            </a:r>
          </a:p>
          <a:p>
            <a:pPr marL="895350" lvl="1" indent="-514350" eaLnBrk="1" hangingPunct="1">
              <a:buFont typeface="+mj-lt"/>
              <a:buAutoNum type="romanUcPeriod"/>
              <a:defRPr/>
            </a:pPr>
            <a:endParaRPr lang="fr-FR" b="1" kern="0" dirty="0">
              <a:cs typeface="Arial" charset="0"/>
            </a:endParaRPr>
          </a:p>
          <a:p>
            <a:pPr marL="895350" lvl="1" indent="-514350" eaLnBrk="1" hangingPunct="1">
              <a:buFont typeface="+mj-lt"/>
              <a:buAutoNum type="romanUcPeriod"/>
              <a:defRPr/>
            </a:pPr>
            <a:r>
              <a:rPr lang="fr-FR" b="1" kern="0" dirty="0">
                <a:solidFill>
                  <a:srgbClr val="DDDDDD"/>
                </a:solidFill>
                <a:cs typeface="Arial" charset="0"/>
              </a:rPr>
              <a:t>Le matériel pédagogique mis à disposition des professionnels</a:t>
            </a:r>
            <a:endParaRPr lang="fr-FR" sz="1800" b="1" kern="0" dirty="0">
              <a:solidFill>
                <a:srgbClr val="DDDDDD"/>
              </a:solidFill>
              <a:cs typeface="Arial" charset="0"/>
            </a:endParaRPr>
          </a:p>
        </p:txBody>
      </p:sp>
      <p:sp>
        <p:nvSpPr>
          <p:cNvPr id="10"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2711286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7162800" y="6477000"/>
            <a:ext cx="1905000" cy="457200"/>
          </a:xfrm>
        </p:spPr>
        <p:txBody>
          <a:bodyPr/>
          <a:lstStyle/>
          <a:p>
            <a:pPr>
              <a:defRPr/>
            </a:pPr>
            <a:fld id="{D4796357-0A9D-4580-9286-BB1C78DEFA77}" type="slidenum">
              <a:rPr lang="fr-FR" altLang="fr-FR" smtClean="0"/>
              <a:pPr>
                <a:defRPr/>
              </a:pPr>
              <a:t>24</a:t>
            </a:fld>
            <a:endParaRPr lang="fr-FR" altLang="fr-FR"/>
          </a:p>
        </p:txBody>
      </p:sp>
      <p:sp>
        <p:nvSpPr>
          <p:cNvPr id="57" name="Rectangle 56"/>
          <p:cNvSpPr/>
          <p:nvPr/>
        </p:nvSpPr>
        <p:spPr>
          <a:xfrm>
            <a:off x="89647" y="92547"/>
            <a:ext cx="8930653" cy="646331"/>
          </a:xfrm>
          <a:prstGeom prst="rect">
            <a:avLst/>
          </a:prstGeom>
        </p:spPr>
        <p:txBody>
          <a:bodyPr wrap="square">
            <a:spAutoFit/>
          </a:bodyPr>
          <a:lstStyle/>
          <a:p>
            <a:pPr>
              <a:defRPr/>
            </a:pPr>
            <a:r>
              <a:rPr lang="fr-FR" b="1" dirty="0">
                <a:solidFill>
                  <a:srgbClr val="004890"/>
                </a:solidFill>
                <a:latin typeface="+mj-lt"/>
              </a:rPr>
              <a:t>Représentation des étapes de la prévention et la de prise en charge des moments de violence lors des hospitalisations en service de psychiatrie</a:t>
            </a:r>
          </a:p>
        </p:txBody>
      </p:sp>
      <p:grpSp>
        <p:nvGrpSpPr>
          <p:cNvPr id="58" name="Groupe 6"/>
          <p:cNvGrpSpPr>
            <a:grpSpLocks/>
          </p:cNvGrpSpPr>
          <p:nvPr/>
        </p:nvGrpSpPr>
        <p:grpSpPr bwMode="auto">
          <a:xfrm>
            <a:off x="337127" y="752933"/>
            <a:ext cx="8286921" cy="5576594"/>
            <a:chOff x="99280" y="404664"/>
            <a:chExt cx="8505168" cy="6424871"/>
          </a:xfrm>
        </p:grpSpPr>
        <p:sp>
          <p:nvSpPr>
            <p:cNvPr id="59" name="Organigramme : Alternative 58"/>
            <p:cNvSpPr/>
            <p:nvPr/>
          </p:nvSpPr>
          <p:spPr>
            <a:xfrm>
              <a:off x="1755365" y="404664"/>
              <a:ext cx="4968144" cy="1015362"/>
            </a:xfrm>
            <a:prstGeom prst="flowChartAlternateProcess">
              <a:avLst/>
            </a:prstGeom>
            <a:solidFill>
              <a:schemeClr val="accent1">
                <a:lumMod val="40000"/>
                <a:lumOff val="6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4F81BD"/>
              </a:contourClr>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dirty="0">
                  <a:ln>
                    <a:noFill/>
                  </a:ln>
                  <a:solidFill>
                    <a:srgbClr val="002060"/>
                  </a:solidFill>
                  <a:effectLst/>
                  <a:uLnTx/>
                  <a:uFillTx/>
                  <a:latin typeface="Calibri" pitchFamily="34" charset="0"/>
                  <a:ea typeface="+mn-ea"/>
                  <a:cs typeface="+mn-cs"/>
                </a:rPr>
                <a:t>Prévention initiale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rgbClr val="002060"/>
                  </a:solidFill>
                  <a:effectLst/>
                  <a:uLnTx/>
                  <a:uFillTx/>
                  <a:latin typeface="Calibri" pitchFamily="34" charset="0"/>
                  <a:ea typeface="+mn-ea"/>
                  <a:cs typeface="+mn-cs"/>
                </a:rPr>
                <a:t>Accueil (patient, entourage),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rgbClr val="002060"/>
                  </a:solidFill>
                  <a:effectLst/>
                  <a:uLnTx/>
                  <a:uFillTx/>
                  <a:latin typeface="Calibri" pitchFamily="34" charset="0"/>
                  <a:ea typeface="+mn-ea"/>
                  <a:cs typeface="+mn-cs"/>
                </a:rPr>
                <a:t>évaluations cliniques et diagnostic à l’admission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rgbClr val="002060"/>
                  </a:solidFill>
                  <a:effectLst/>
                  <a:uLnTx/>
                  <a:uFillTx/>
                  <a:latin typeface="Calibri" pitchFamily="34" charset="0"/>
                  <a:ea typeface="+mn-ea"/>
                  <a:cs typeface="+mn-cs"/>
                </a:rPr>
                <a:t>et en cours d’hospitalisation, par l’équipe </a:t>
              </a:r>
            </a:p>
          </p:txBody>
        </p:sp>
        <p:sp>
          <p:nvSpPr>
            <p:cNvPr id="60" name="Organigramme : Alternative 59"/>
            <p:cNvSpPr/>
            <p:nvPr/>
          </p:nvSpPr>
          <p:spPr>
            <a:xfrm>
              <a:off x="1755365" y="1756524"/>
              <a:ext cx="4968144" cy="744003"/>
            </a:xfrm>
            <a:prstGeom prst="flowChartAlternateProcess">
              <a:avLst/>
            </a:prstGeom>
            <a:solidFill>
              <a:schemeClr val="accent1">
                <a:lumMod val="40000"/>
                <a:lumOff val="6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4F81BD"/>
              </a:contourClr>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rgbClr val="002060"/>
                  </a:solidFill>
                  <a:effectLst/>
                  <a:uLnTx/>
                  <a:uFillTx/>
                  <a:latin typeface="Calibri" pitchFamily="34" charset="0"/>
                  <a:ea typeface="+mn-ea"/>
                  <a:cs typeface="+mn-cs"/>
                </a:rPr>
                <a:t>Projet thérapeutique individualisé</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rgbClr val="002060"/>
                  </a:solidFill>
                  <a:effectLst/>
                  <a:uLnTx/>
                  <a:uFillTx/>
                  <a:latin typeface="Calibri" pitchFamily="34" charset="0"/>
                  <a:ea typeface="+mn-ea"/>
                  <a:cs typeface="+mn-cs"/>
                </a:rPr>
                <a:t>Information et si possible implication du patient</a:t>
              </a:r>
            </a:p>
          </p:txBody>
        </p:sp>
        <p:sp>
          <p:nvSpPr>
            <p:cNvPr id="61" name="Organigramme : Alternative 60"/>
            <p:cNvSpPr/>
            <p:nvPr/>
          </p:nvSpPr>
          <p:spPr>
            <a:xfrm>
              <a:off x="99281" y="2906470"/>
              <a:ext cx="4113168" cy="1826459"/>
            </a:xfrm>
            <a:prstGeom prst="flowChartAlternateProcess">
              <a:avLst/>
            </a:prstGeom>
            <a:solidFill>
              <a:schemeClr val="accent3">
                <a:lumMod val="60000"/>
                <a:lumOff val="4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4F81BD"/>
              </a:contourClr>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dirty="0">
                  <a:ln>
                    <a:noFill/>
                  </a:ln>
                  <a:solidFill>
                    <a:schemeClr val="accent3">
                      <a:lumMod val="50000"/>
                    </a:schemeClr>
                  </a:solidFill>
                  <a:effectLst/>
                  <a:uLnTx/>
                  <a:uFillTx/>
                  <a:latin typeface="Calibri" pitchFamily="34" charset="0"/>
                  <a:ea typeface="+mn-ea"/>
                  <a:cs typeface="+mn-cs"/>
                </a:rPr>
                <a:t>Prévention secondaire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chemeClr val="accent3">
                      <a:lumMod val="50000"/>
                    </a:schemeClr>
                  </a:solidFill>
                  <a:effectLst/>
                  <a:uLnTx/>
                  <a:uFillTx/>
                  <a:latin typeface="Calibri" pitchFamily="34" charset="0"/>
                  <a:ea typeface="+mn-ea"/>
                  <a:cs typeface="+mn-cs"/>
                </a:rPr>
                <a:t>Eviter l’escalade vers la violence, désamorcer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chemeClr val="accent3">
                      <a:lumMod val="50000"/>
                    </a:schemeClr>
                  </a:solidFill>
                  <a:effectLst/>
                  <a:uLnTx/>
                  <a:uFillTx/>
                  <a:latin typeface="Calibri" pitchFamily="34" charset="0"/>
                  <a:ea typeface="+mn-ea"/>
                  <a:cs typeface="+mn-cs"/>
                </a:rPr>
                <a:t>Gestion de la crise : Si nécessaire : proposer la sédation/contenir/isoler.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chemeClr val="accent3">
                      <a:lumMod val="50000"/>
                    </a:schemeClr>
                  </a:solidFill>
                  <a:effectLst/>
                  <a:uLnTx/>
                  <a:uFillTx/>
                  <a:latin typeface="Calibri" pitchFamily="34" charset="0"/>
                  <a:ea typeface="+mn-ea"/>
                  <a:cs typeface="+mn-cs"/>
                </a:rPr>
                <a:t>Dans tous les cas : accompagner</a:t>
              </a:r>
            </a:p>
          </p:txBody>
        </p:sp>
        <p:sp>
          <p:nvSpPr>
            <p:cNvPr id="62" name="Organigramme : Alternative 61"/>
            <p:cNvSpPr/>
            <p:nvPr/>
          </p:nvSpPr>
          <p:spPr>
            <a:xfrm>
              <a:off x="99280" y="5044545"/>
              <a:ext cx="4107726" cy="1759270"/>
            </a:xfrm>
            <a:prstGeom prst="flowChartAlternateProcess">
              <a:avLst/>
            </a:prstGeom>
            <a:solidFill>
              <a:schemeClr val="accent4">
                <a:lumMod val="20000"/>
                <a:lumOff val="8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4F81BD"/>
              </a:contourClr>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dirty="0">
                  <a:ln>
                    <a:noFill/>
                  </a:ln>
                  <a:solidFill>
                    <a:schemeClr val="accent4">
                      <a:lumMod val="75000"/>
                    </a:schemeClr>
                  </a:solidFill>
                  <a:effectLst/>
                  <a:uLnTx/>
                  <a:uFillTx/>
                  <a:latin typeface="Calibri" pitchFamily="34" charset="0"/>
                  <a:ea typeface="+mn-ea"/>
                  <a:cs typeface="+mn-cs"/>
                </a:rPr>
                <a:t>Prévention tertiaire :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chemeClr val="accent4">
                      <a:lumMod val="75000"/>
                    </a:schemeClr>
                  </a:solidFill>
                  <a:effectLst/>
                  <a:uLnTx/>
                  <a:uFillTx/>
                  <a:latin typeface="Calibri" pitchFamily="34" charset="0"/>
                  <a:ea typeface="+mn-ea"/>
                  <a:cs typeface="+mn-cs"/>
                </a:rPr>
                <a:t>Démarche post-incident. Prendre en charge les personnes, faire le lien avec les acteurs externes, restaurer les relations thérapeutiques avec les patients et le fonctionnement d’équipe. Analyser l’incident.  </a:t>
              </a:r>
            </a:p>
          </p:txBody>
        </p:sp>
        <p:sp>
          <p:nvSpPr>
            <p:cNvPr id="63" name="Organigramme : Alternative 62"/>
            <p:cNvSpPr/>
            <p:nvPr/>
          </p:nvSpPr>
          <p:spPr>
            <a:xfrm>
              <a:off x="5273740" y="5062134"/>
              <a:ext cx="3330708" cy="744002"/>
            </a:xfrm>
            <a:prstGeom prst="flowChartAlternateProcess">
              <a:avLst/>
            </a:prstGeom>
            <a:solidFill>
              <a:schemeClr val="accent5">
                <a:lumMod val="40000"/>
                <a:lumOff val="6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4F81BD"/>
              </a:contourClr>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chemeClr val="accent5">
                      <a:lumMod val="50000"/>
                    </a:schemeClr>
                  </a:solidFill>
                  <a:effectLst/>
                  <a:uLnTx/>
                  <a:uFillTx/>
                  <a:latin typeface="Calibri" pitchFamily="34" charset="0"/>
                  <a:ea typeface="+mn-ea"/>
                  <a:cs typeface="+mn-cs"/>
                </a:rPr>
                <a:t>Réévaluations régulières</a:t>
              </a:r>
            </a:p>
          </p:txBody>
        </p:sp>
        <p:cxnSp>
          <p:nvCxnSpPr>
            <p:cNvPr id="64" name="Connecteur droit avec flèche 21"/>
            <p:cNvCxnSpPr>
              <a:cxnSpLocks noChangeShapeType="1"/>
              <a:stCxn id="59" idx="2"/>
              <a:endCxn id="60" idx="0"/>
            </p:cNvCxnSpPr>
            <p:nvPr/>
          </p:nvCxnSpPr>
          <p:spPr bwMode="auto">
            <a:xfrm>
              <a:off x="4239437" y="1420026"/>
              <a:ext cx="0" cy="336497"/>
            </a:xfrm>
            <a:prstGeom prst="straightConnector1">
              <a:avLst/>
            </a:prstGeom>
            <a:noFill/>
            <a:ln w="41275" algn="ctr">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5" name="Connecteur droit avec flèche 22"/>
            <p:cNvCxnSpPr>
              <a:cxnSpLocks noChangeShapeType="1"/>
              <a:stCxn id="62" idx="3"/>
              <a:endCxn id="63" idx="1"/>
            </p:cNvCxnSpPr>
            <p:nvPr/>
          </p:nvCxnSpPr>
          <p:spPr bwMode="auto">
            <a:xfrm flipV="1">
              <a:off x="4207006" y="5434135"/>
              <a:ext cx="1066734" cy="490046"/>
            </a:xfrm>
            <a:prstGeom prst="straightConnector1">
              <a:avLst/>
            </a:prstGeom>
            <a:noFill/>
            <a:ln w="41275" algn="ctr">
              <a:solidFill>
                <a:srgbClr val="4A7EBB"/>
              </a:solidFill>
              <a:round/>
              <a:headEnd type="arrow" w="med" len="med"/>
              <a:tailEnd type="arrow" w="med" len="med"/>
            </a:ln>
            <a:extLst>
              <a:ext uri="{909E8E84-426E-40DD-AFC4-6F175D3DCCD1}">
                <a14:hiddenFill xmlns:a14="http://schemas.microsoft.com/office/drawing/2010/main">
                  <a:noFill/>
                </a14:hiddenFill>
              </a:ext>
            </a:extLst>
          </p:spPr>
        </p:cxnSp>
        <p:cxnSp>
          <p:nvCxnSpPr>
            <p:cNvPr id="66" name="Connecteur en angle 23"/>
            <p:cNvCxnSpPr>
              <a:cxnSpLocks noChangeShapeType="1"/>
              <a:stCxn id="60" idx="2"/>
              <a:endCxn id="61" idx="0"/>
            </p:cNvCxnSpPr>
            <p:nvPr/>
          </p:nvCxnSpPr>
          <p:spPr bwMode="auto">
            <a:xfrm rot="5400000">
              <a:off x="2994680" y="1661712"/>
              <a:ext cx="405944" cy="2083572"/>
            </a:xfrm>
            <a:prstGeom prst="bentConnector3">
              <a:avLst>
                <a:gd name="adj1" fmla="val 50000"/>
              </a:avLst>
            </a:prstGeom>
            <a:noFill/>
            <a:ln w="41275" algn="ctr">
              <a:solidFill>
                <a:srgbClr val="4A7EBB"/>
              </a:solidFill>
              <a:miter lim="800000"/>
              <a:headEnd/>
              <a:tailEnd type="arrow" w="med" len="med"/>
            </a:ln>
            <a:extLst>
              <a:ext uri="{909E8E84-426E-40DD-AFC4-6F175D3DCCD1}">
                <a14:hiddenFill xmlns:a14="http://schemas.microsoft.com/office/drawing/2010/main">
                  <a:noFill/>
                </a14:hiddenFill>
              </a:ext>
            </a:extLst>
          </p:spPr>
        </p:cxnSp>
        <p:sp>
          <p:nvSpPr>
            <p:cNvPr id="67" name="Forme libre 24"/>
            <p:cNvSpPr>
              <a:spLocks/>
            </p:cNvSpPr>
            <p:nvPr/>
          </p:nvSpPr>
          <p:spPr bwMode="auto">
            <a:xfrm rot="18231957">
              <a:off x="4344877" y="2588061"/>
              <a:ext cx="4651563" cy="450899"/>
            </a:xfrm>
            <a:custGeom>
              <a:avLst/>
              <a:gdLst>
                <a:gd name="T0" fmla="*/ 0 w 4953000"/>
                <a:gd name="T1" fmla="*/ 277222 h 449908"/>
                <a:gd name="T2" fmla="*/ 1240972 w 4953000"/>
                <a:gd name="T3" fmla="*/ 3082 h 449908"/>
                <a:gd name="T4" fmla="*/ 2764972 w 4953000"/>
                <a:gd name="T5" fmla="*/ 437133 h 449908"/>
                <a:gd name="T6" fmla="*/ 4953000 w 4953000"/>
                <a:gd name="T7" fmla="*/ 414288 h 449908"/>
                <a:gd name="T8" fmla="*/ 0 60000 65536"/>
                <a:gd name="T9" fmla="*/ 0 60000 65536"/>
                <a:gd name="T10" fmla="*/ 0 60000 65536"/>
                <a:gd name="T11" fmla="*/ 0 60000 65536"/>
                <a:gd name="T12" fmla="*/ 0 w 4953000"/>
                <a:gd name="T13" fmla="*/ 0 h 449908"/>
                <a:gd name="T14" fmla="*/ 4953000 w 4953000"/>
                <a:gd name="T15" fmla="*/ 449908 h 449908"/>
              </a:gdLst>
              <a:ahLst/>
              <a:cxnLst>
                <a:cxn ang="T8">
                  <a:pos x="T0" y="T1"/>
                </a:cxn>
                <a:cxn ang="T9">
                  <a:pos x="T2" y="T3"/>
                </a:cxn>
                <a:cxn ang="T10">
                  <a:pos x="T4" y="T5"/>
                </a:cxn>
                <a:cxn ang="T11">
                  <a:pos x="T6" y="T7"/>
                </a:cxn>
              </a:cxnLst>
              <a:rect l="T12" t="T13" r="T14" b="T15"/>
              <a:pathLst>
                <a:path w="4953000" h="449908">
                  <a:moveTo>
                    <a:pt x="0" y="264202"/>
                  </a:moveTo>
                  <a:cubicBezTo>
                    <a:pt x="390071" y="120873"/>
                    <a:pt x="780143" y="-22456"/>
                    <a:pt x="1240972" y="2944"/>
                  </a:cubicBezTo>
                  <a:cubicBezTo>
                    <a:pt x="1701801" y="28344"/>
                    <a:pt x="2146301" y="351288"/>
                    <a:pt x="2764972" y="416602"/>
                  </a:cubicBezTo>
                  <a:cubicBezTo>
                    <a:pt x="3383643" y="481916"/>
                    <a:pt x="4168321" y="438373"/>
                    <a:pt x="4953000" y="394830"/>
                  </a:cubicBezTo>
                </a:path>
              </a:pathLst>
            </a:custGeom>
            <a:noFill/>
            <a:ln w="57150"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a:ln>
                  <a:noFill/>
                </a:ln>
                <a:solidFill>
                  <a:prstClr val="black"/>
                </a:solidFill>
                <a:effectLst/>
                <a:uLnTx/>
                <a:uFillTx/>
                <a:latin typeface="Calibri" pitchFamily="34" charset="0"/>
              </a:endParaRPr>
            </a:p>
          </p:txBody>
        </p:sp>
        <p:sp>
          <p:nvSpPr>
            <p:cNvPr id="68" name="Organigramme : Alternative 67"/>
            <p:cNvSpPr/>
            <p:nvPr/>
          </p:nvSpPr>
          <p:spPr>
            <a:xfrm>
              <a:off x="5265516" y="6085532"/>
              <a:ext cx="3330708" cy="744003"/>
            </a:xfrm>
            <a:prstGeom prst="flowChartAlternateProcess">
              <a:avLst/>
            </a:prstGeom>
            <a:solidFill>
              <a:schemeClr val="bg1">
                <a:lumMod val="85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4F81BD"/>
              </a:contourClr>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0" i="0" u="none" strike="noStrike" kern="0" cap="none" spc="0" normalizeH="0" baseline="0" noProof="0" dirty="0">
                  <a:ln>
                    <a:noFill/>
                  </a:ln>
                  <a:solidFill>
                    <a:schemeClr val="tx1">
                      <a:lumMod val="65000"/>
                      <a:lumOff val="35000"/>
                    </a:schemeClr>
                  </a:solidFill>
                  <a:effectLst/>
                  <a:uLnTx/>
                  <a:uFillTx/>
                  <a:latin typeface="Calibri" pitchFamily="34" charset="0"/>
                  <a:ea typeface="+mn-ea"/>
                  <a:cs typeface="+mn-cs"/>
                </a:rPr>
                <a:t>Actions d’amélioration (organisation, pratiques…) en équipe </a:t>
              </a:r>
            </a:p>
          </p:txBody>
        </p:sp>
        <p:cxnSp>
          <p:nvCxnSpPr>
            <p:cNvPr id="70" name="Connecteur droit avec flèche 2"/>
            <p:cNvCxnSpPr>
              <a:cxnSpLocks noChangeShapeType="1"/>
              <a:stCxn id="61" idx="2"/>
            </p:cNvCxnSpPr>
            <p:nvPr/>
          </p:nvCxnSpPr>
          <p:spPr bwMode="auto">
            <a:xfrm>
              <a:off x="2155865" y="4732930"/>
              <a:ext cx="2721" cy="311616"/>
            </a:xfrm>
            <a:prstGeom prst="straightConnector1">
              <a:avLst/>
            </a:prstGeom>
            <a:noFill/>
            <a:ln w="41275" algn="ctr">
              <a:solidFill>
                <a:srgbClr val="4A7EBB"/>
              </a:solidFill>
              <a:miter lim="800000"/>
              <a:headEnd/>
              <a:tailEnd type="arrow" w="med" len="med"/>
            </a:ln>
            <a:extLst>
              <a:ext uri="{909E8E84-426E-40DD-AFC4-6F175D3DCCD1}">
                <a14:hiddenFill xmlns:a14="http://schemas.microsoft.com/office/drawing/2010/main">
                  <a:noFill/>
                </a14:hiddenFill>
              </a:ext>
            </a:extLst>
          </p:spPr>
        </p:cxnSp>
        <p:cxnSp>
          <p:nvCxnSpPr>
            <p:cNvPr id="71" name="Connecteur droit avec flèche 8"/>
            <p:cNvCxnSpPr>
              <a:cxnSpLocks noChangeShapeType="1"/>
              <a:endCxn id="68" idx="1"/>
            </p:cNvCxnSpPr>
            <p:nvPr/>
          </p:nvCxnSpPr>
          <p:spPr bwMode="auto">
            <a:xfrm>
              <a:off x="4212449" y="5924181"/>
              <a:ext cx="1053067" cy="533353"/>
            </a:xfrm>
            <a:prstGeom prst="straightConnector1">
              <a:avLst/>
            </a:prstGeom>
            <a:noFill/>
            <a:ln w="41275" algn="ctr">
              <a:solidFill>
                <a:srgbClr val="4A7EBB"/>
              </a:solidFill>
              <a:miter lim="800000"/>
              <a:headEnd/>
              <a:tailEnd type="arrow" w="med" len="med"/>
            </a:ln>
            <a:extLst>
              <a:ext uri="{909E8E84-426E-40DD-AFC4-6F175D3DCCD1}">
                <a14:hiddenFill xmlns:a14="http://schemas.microsoft.com/office/drawing/2010/main">
                  <a:noFill/>
                </a14:hiddenFill>
              </a:ext>
            </a:extLst>
          </p:spPr>
        </p:cxnSp>
        <p:cxnSp>
          <p:nvCxnSpPr>
            <p:cNvPr id="72" name="Connecteur en angle 34"/>
            <p:cNvCxnSpPr>
              <a:cxnSpLocks noChangeShapeType="1"/>
              <a:stCxn id="60" idx="3"/>
              <a:endCxn id="63" idx="3"/>
            </p:cNvCxnSpPr>
            <p:nvPr/>
          </p:nvCxnSpPr>
          <p:spPr bwMode="auto">
            <a:xfrm>
              <a:off x="6723509" y="2128526"/>
              <a:ext cx="1880939" cy="3305609"/>
            </a:xfrm>
            <a:prstGeom prst="bentConnector3">
              <a:avLst>
                <a:gd name="adj1" fmla="val 112153"/>
              </a:avLst>
            </a:prstGeom>
            <a:noFill/>
            <a:ln w="41275" algn="ctr">
              <a:solidFill>
                <a:srgbClr val="4A7EBB"/>
              </a:solidFill>
              <a:round/>
              <a:headEnd type="arrow" w="med" len="med"/>
              <a:tailEnd type="arrow" w="med" len="med"/>
            </a:ln>
            <a:extLst>
              <a:ext uri="{909E8E84-426E-40DD-AFC4-6F175D3DCCD1}">
                <a14:hiddenFill xmlns:a14="http://schemas.microsoft.com/office/drawing/2010/main">
                  <a:noFill/>
                </a14:hiddenFill>
              </a:ext>
            </a:extLst>
          </p:spPr>
        </p:cxnSp>
        <p:cxnSp>
          <p:nvCxnSpPr>
            <p:cNvPr id="73" name="Connecteur en angle 9215"/>
            <p:cNvCxnSpPr>
              <a:cxnSpLocks noChangeShapeType="1"/>
              <a:stCxn id="63" idx="0"/>
              <a:endCxn id="61" idx="3"/>
            </p:cNvCxnSpPr>
            <p:nvPr/>
          </p:nvCxnSpPr>
          <p:spPr bwMode="auto">
            <a:xfrm rot="16200000" flipV="1">
              <a:off x="4954555" y="3077594"/>
              <a:ext cx="1242434" cy="2726645"/>
            </a:xfrm>
            <a:prstGeom prst="bentConnector2">
              <a:avLst/>
            </a:prstGeom>
            <a:noFill/>
            <a:ln w="41275" algn="ctr">
              <a:solidFill>
                <a:srgbClr val="4A7EBB"/>
              </a:solidFill>
              <a:round/>
              <a:headEnd/>
              <a:tailEnd type="arrow" w="med" len="med"/>
            </a:ln>
            <a:extLst>
              <a:ext uri="{909E8E84-426E-40DD-AFC4-6F175D3DCCD1}">
                <a14:hiddenFill xmlns:a14="http://schemas.microsoft.com/office/drawing/2010/main">
                  <a:noFill/>
                </a14:hiddenFill>
              </a:ext>
            </a:extLst>
          </p:spPr>
        </p:cxnSp>
        <p:sp>
          <p:nvSpPr>
            <p:cNvPr id="69" name="ZoneTexte 14"/>
            <p:cNvSpPr txBox="1">
              <a:spLocks noChangeArrowheads="1"/>
            </p:cNvSpPr>
            <p:nvPr/>
          </p:nvSpPr>
          <p:spPr bwMode="auto">
            <a:xfrm rot="18390726">
              <a:off x="5460860" y="2616450"/>
              <a:ext cx="3948133" cy="1484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pitchFamily="34" charset="0"/>
                  <a:ea typeface="ＭＳ Ｐゴシック" pitchFamily="34" charset="-128"/>
                </a:defRPr>
              </a:lvl1pPr>
              <a:lvl2pPr marL="742950" indent="-285750">
                <a:defRPr sz="2400" b="1">
                  <a:solidFill>
                    <a:schemeClr val="tx1"/>
                  </a:solidFill>
                  <a:latin typeface="Arial" pitchFamily="34" charset="0"/>
                  <a:ea typeface="ＭＳ Ｐゴシック" pitchFamily="34" charset="-128"/>
                </a:defRPr>
              </a:lvl2pPr>
              <a:lvl3pPr marL="1143000" indent="-228600">
                <a:defRPr sz="2400" b="1">
                  <a:solidFill>
                    <a:schemeClr val="tx1"/>
                  </a:solidFill>
                  <a:latin typeface="Arial" pitchFamily="34" charset="0"/>
                  <a:ea typeface="ＭＳ Ｐゴシック" pitchFamily="34" charset="-128"/>
                </a:defRPr>
              </a:lvl3pPr>
              <a:lvl4pPr marL="1600200" indent="-228600">
                <a:defRPr sz="2400" b="1">
                  <a:solidFill>
                    <a:schemeClr val="tx1"/>
                  </a:solidFill>
                  <a:latin typeface="Arial" pitchFamily="34" charset="0"/>
                  <a:ea typeface="ＭＳ Ｐゴシック" pitchFamily="34" charset="-128"/>
                </a:defRPr>
              </a:lvl4pPr>
              <a:lvl5pPr marL="2057400" indent="-22860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fr-FR" altLang="fr-FR" sz="2200" b="1" i="0" u="none" strike="noStrike" kern="0" cap="none" spc="0" normalizeH="0" baseline="0" noProof="0" dirty="0">
                  <a:ln>
                    <a:noFill/>
                  </a:ln>
                  <a:solidFill>
                    <a:srgbClr val="FF0000"/>
                  </a:solidFill>
                  <a:effectLst/>
                  <a:uLnTx/>
                  <a:uFillTx/>
                  <a:latin typeface="Calibri" pitchFamily="34" charset="0"/>
                  <a:ea typeface="ＭＳ Ｐゴシック" pitchFamily="34" charset="-128"/>
                </a:rPr>
                <a:t>Fil rouge :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fr-FR" altLang="fr-FR" sz="2200" b="1" i="0" u="none" strike="noStrike" kern="0" cap="none" spc="0" normalizeH="0" baseline="0" noProof="0" dirty="0">
                  <a:ln>
                    <a:noFill/>
                  </a:ln>
                  <a:solidFill>
                    <a:srgbClr val="FF0000"/>
                  </a:solidFill>
                  <a:effectLst/>
                  <a:uLnTx/>
                  <a:uFillTx/>
                  <a:latin typeface="Calibri" pitchFamily="34" charset="0"/>
                  <a:ea typeface="ＭＳ Ｐゴシック" pitchFamily="34" charset="-128"/>
                </a:rPr>
                <a:t>les valeurs, le soutien institutionnel et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fr-FR" altLang="fr-FR" sz="2200" b="1" i="0" u="none" strike="noStrike" kern="0" cap="none" spc="0" normalizeH="0" baseline="0" noProof="0" dirty="0">
                  <a:ln>
                    <a:noFill/>
                  </a:ln>
                  <a:solidFill>
                    <a:srgbClr val="FF0000"/>
                  </a:solidFill>
                  <a:effectLst/>
                  <a:uLnTx/>
                  <a:uFillTx/>
                  <a:latin typeface="Calibri" pitchFamily="34" charset="0"/>
                  <a:ea typeface="ＭＳ Ｐゴシック" pitchFamily="34" charset="-128"/>
                </a:rPr>
                <a:t>la dynamique d’équipe </a:t>
              </a:r>
            </a:p>
          </p:txBody>
        </p:sp>
      </p:grpSp>
    </p:spTree>
    <p:extLst>
      <p:ext uri="{BB962C8B-B14F-4D97-AF65-F5344CB8AC3E}">
        <p14:creationId xmlns:p14="http://schemas.microsoft.com/office/powerpoint/2010/main" val="950420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9DD9DBF7-E18F-49C2-99F4-62B61CB371E1}" type="slidenum">
              <a:rPr lang="fr-FR" smtClean="0"/>
              <a:pPr>
                <a:defRPr/>
              </a:pPr>
              <a:t>25</a:t>
            </a:fld>
            <a:endParaRPr lang="fr-FR" dirty="0"/>
          </a:p>
        </p:txBody>
      </p:sp>
      <p:grpSp>
        <p:nvGrpSpPr>
          <p:cNvPr id="33" name="Groupe 32"/>
          <p:cNvGrpSpPr/>
          <p:nvPr/>
        </p:nvGrpSpPr>
        <p:grpSpPr>
          <a:xfrm>
            <a:off x="636815" y="1218952"/>
            <a:ext cx="7487278" cy="4949673"/>
            <a:chOff x="323850" y="1196752"/>
            <a:chExt cx="8424614" cy="5591246"/>
          </a:xfrm>
        </p:grpSpPr>
        <p:sp>
          <p:nvSpPr>
            <p:cNvPr id="22" name="Rectangle 21"/>
            <p:cNvSpPr/>
            <p:nvPr/>
          </p:nvSpPr>
          <p:spPr>
            <a:xfrm>
              <a:off x="372308" y="2348880"/>
              <a:ext cx="8376156" cy="4439118"/>
            </a:xfrm>
            <a:prstGeom prst="rect">
              <a:avLst/>
            </a:prstGeom>
            <a:solidFill>
              <a:srgbClr val="EEECE1">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eaLnBrk="1" fontAlgn="auto" hangingPunct="1">
                <a:spcBef>
                  <a:spcPts val="0"/>
                </a:spcBef>
                <a:spcAft>
                  <a:spcPts val="0"/>
                </a:spcAft>
                <a:defRPr/>
              </a:pPr>
              <a:endParaRPr lang="fr-FR" sz="2000" kern="0" dirty="0">
                <a:solidFill>
                  <a:srgbClr val="002060"/>
                </a:solidFill>
                <a:latin typeface="Arial" pitchFamily="34" charset="0"/>
                <a:ea typeface="+mn-ea"/>
                <a:cs typeface="Arial" pitchFamily="34" charset="0"/>
              </a:endParaRPr>
            </a:p>
          </p:txBody>
        </p:sp>
        <p:sp>
          <p:nvSpPr>
            <p:cNvPr id="23" name="Rectangle à coins arrondis 2"/>
            <p:cNvSpPr>
              <a:spLocks noChangeArrowheads="1"/>
            </p:cNvSpPr>
            <p:nvPr/>
          </p:nvSpPr>
          <p:spPr bwMode="auto">
            <a:xfrm>
              <a:off x="372308" y="1196752"/>
              <a:ext cx="3479612" cy="981784"/>
            </a:xfrm>
            <a:prstGeom prst="roundRect">
              <a:avLst>
                <a:gd name="adj" fmla="val 16667"/>
              </a:avLst>
            </a:prstGeom>
            <a:solidFill>
              <a:srgbClr val="1F497D">
                <a:lumMod val="40000"/>
                <a:lumOff val="6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r>
                <a:rPr lang="fr-FR" altLang="fr-FR" sz="2000" kern="0" dirty="0">
                  <a:solidFill>
                    <a:srgbClr val="005EA4"/>
                  </a:solidFill>
                  <a:latin typeface="Arial" pitchFamily="34" charset="0"/>
                  <a:ea typeface="+mn-ea"/>
                  <a:cs typeface="Arial" pitchFamily="34" charset="0"/>
                </a:rPr>
                <a:t>Principes et parcours de prise en charge</a:t>
              </a:r>
            </a:p>
          </p:txBody>
        </p:sp>
        <p:sp>
          <p:nvSpPr>
            <p:cNvPr id="24" name="Rectangle à coins arrondis 4"/>
            <p:cNvSpPr>
              <a:spLocks noChangeArrowheads="1"/>
            </p:cNvSpPr>
            <p:nvPr/>
          </p:nvSpPr>
          <p:spPr bwMode="auto">
            <a:xfrm>
              <a:off x="5268852" y="1196752"/>
              <a:ext cx="3479612" cy="981784"/>
            </a:xfrm>
            <a:prstGeom prst="roundRect">
              <a:avLst>
                <a:gd name="adj" fmla="val 16667"/>
              </a:avLst>
            </a:prstGeom>
            <a:solidFill>
              <a:srgbClr val="1F497D">
                <a:lumMod val="40000"/>
                <a:lumOff val="6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buFont typeface="Arial" charset="0"/>
                <a:buNone/>
                <a:defRPr/>
              </a:pPr>
              <a:r>
                <a:rPr lang="fr-FR" altLang="fr-FR" sz="2000" kern="0" dirty="0">
                  <a:solidFill>
                    <a:srgbClr val="005EA4"/>
                  </a:solidFill>
                  <a:latin typeface="Arial" pitchFamily="34" charset="0"/>
                  <a:ea typeface="+mn-ea"/>
                  <a:cs typeface="Arial" pitchFamily="34" charset="0"/>
                </a:rPr>
                <a:t>Points sensibles sur </a:t>
              </a:r>
            </a:p>
            <a:p>
              <a:pPr algn="ctr" eaLnBrk="1" fontAlgn="auto" hangingPunct="1">
                <a:spcBef>
                  <a:spcPts val="0"/>
                </a:spcBef>
                <a:spcAft>
                  <a:spcPts val="0"/>
                </a:spcAft>
                <a:buFont typeface="Arial" charset="0"/>
                <a:buNone/>
                <a:defRPr/>
              </a:pPr>
              <a:r>
                <a:rPr lang="fr-FR" altLang="fr-FR" sz="2000" kern="0" dirty="0">
                  <a:solidFill>
                    <a:srgbClr val="005EA4"/>
                  </a:solidFill>
                  <a:latin typeface="Arial" pitchFamily="34" charset="0"/>
                  <a:ea typeface="+mn-ea"/>
                  <a:cs typeface="Arial" pitchFamily="34" charset="0"/>
                </a:rPr>
                <a:t>les prises en charge</a:t>
              </a:r>
            </a:p>
          </p:txBody>
        </p:sp>
        <p:sp>
          <p:nvSpPr>
            <p:cNvPr id="25" name="Rectangle à coins arrondis 5"/>
            <p:cNvSpPr>
              <a:spLocks noChangeArrowheads="1"/>
            </p:cNvSpPr>
            <p:nvPr/>
          </p:nvSpPr>
          <p:spPr bwMode="auto">
            <a:xfrm>
              <a:off x="2892588" y="2782934"/>
              <a:ext cx="4199692" cy="981784"/>
            </a:xfrm>
            <a:prstGeom prst="roundRect">
              <a:avLst>
                <a:gd name="adj" fmla="val 16667"/>
              </a:avLst>
            </a:prstGeom>
            <a:solidFill>
              <a:srgbClr val="1F497D">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buFont typeface="Arial" charset="0"/>
                <a:buNone/>
                <a:defRPr/>
              </a:pPr>
              <a:r>
                <a:rPr lang="fr-FR" altLang="fr-FR" sz="2000" kern="0" dirty="0">
                  <a:solidFill>
                    <a:sysClr val="window" lastClr="FFFFFF"/>
                  </a:solidFill>
                  <a:latin typeface="Arial" pitchFamily="34" charset="0"/>
                  <a:ea typeface="+mn-ea"/>
                  <a:cs typeface="Arial" pitchFamily="34" charset="0"/>
                </a:rPr>
                <a:t>Finalités et objectifs </a:t>
              </a:r>
            </a:p>
            <a:p>
              <a:pPr algn="ctr" eaLnBrk="1" fontAlgn="auto" hangingPunct="1">
                <a:spcBef>
                  <a:spcPts val="0"/>
                </a:spcBef>
                <a:spcAft>
                  <a:spcPts val="0"/>
                </a:spcAft>
                <a:buFont typeface="Arial" charset="0"/>
                <a:buNone/>
                <a:defRPr/>
              </a:pPr>
              <a:r>
                <a:rPr lang="fr-FR" altLang="fr-FR" sz="2000" kern="0" dirty="0">
                  <a:solidFill>
                    <a:sysClr val="window" lastClr="FFFFFF"/>
                  </a:solidFill>
                  <a:latin typeface="Arial" pitchFamily="34" charset="0"/>
                  <a:ea typeface="+mn-ea"/>
                  <a:cs typeface="Arial" pitchFamily="34" charset="0"/>
                </a:rPr>
                <a:t>d’amélioration des pratiques</a:t>
              </a:r>
            </a:p>
          </p:txBody>
        </p:sp>
        <p:sp>
          <p:nvSpPr>
            <p:cNvPr id="26" name="Rectangle à coins arrondis 6"/>
            <p:cNvSpPr>
              <a:spLocks noChangeArrowheads="1"/>
            </p:cNvSpPr>
            <p:nvPr/>
          </p:nvSpPr>
          <p:spPr bwMode="auto">
            <a:xfrm>
              <a:off x="2892588" y="4295821"/>
              <a:ext cx="4199692" cy="981785"/>
            </a:xfrm>
            <a:prstGeom prst="roundRect">
              <a:avLst>
                <a:gd name="adj" fmla="val 16667"/>
              </a:avLst>
            </a:prstGeom>
            <a:solidFill>
              <a:srgbClr val="1F497D">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buFont typeface="Arial" charset="0"/>
                <a:buNone/>
                <a:defRPr/>
              </a:pPr>
              <a:r>
                <a:rPr lang="fr-FR" altLang="fr-FR" sz="2000" kern="0" dirty="0">
                  <a:solidFill>
                    <a:sysClr val="window" lastClr="FFFFFF"/>
                  </a:solidFill>
                  <a:latin typeface="Arial" pitchFamily="34" charset="0"/>
                  <a:ea typeface="+mn-ea"/>
                  <a:cs typeface="Arial" pitchFamily="34" charset="0"/>
                </a:rPr>
                <a:t>15 Programmes </a:t>
              </a:r>
            </a:p>
            <a:p>
              <a:pPr algn="ctr" eaLnBrk="1" fontAlgn="auto" hangingPunct="1">
                <a:spcBef>
                  <a:spcPts val="0"/>
                </a:spcBef>
                <a:spcAft>
                  <a:spcPts val="0"/>
                </a:spcAft>
                <a:buFont typeface="Arial" charset="0"/>
                <a:buNone/>
                <a:defRPr/>
              </a:pPr>
              <a:r>
                <a:rPr lang="fr-FR" altLang="fr-FR" sz="2000" kern="0" dirty="0">
                  <a:solidFill>
                    <a:sysClr val="window" lastClr="FFFFFF"/>
                  </a:solidFill>
                  <a:latin typeface="Arial" pitchFamily="34" charset="0"/>
                  <a:ea typeface="+mn-ea"/>
                  <a:cs typeface="Arial" pitchFamily="34" charset="0"/>
                </a:rPr>
                <a:t>d’amélioration des pratiques</a:t>
              </a:r>
            </a:p>
          </p:txBody>
        </p:sp>
        <p:sp>
          <p:nvSpPr>
            <p:cNvPr id="27" name="Rectangle à coins arrondis 7"/>
            <p:cNvSpPr>
              <a:spLocks noChangeArrowheads="1"/>
            </p:cNvSpPr>
            <p:nvPr/>
          </p:nvSpPr>
          <p:spPr bwMode="auto">
            <a:xfrm>
              <a:off x="2892588" y="5662659"/>
              <a:ext cx="4199692" cy="983330"/>
            </a:xfrm>
            <a:prstGeom prst="roundRect">
              <a:avLst>
                <a:gd name="adj" fmla="val 16667"/>
              </a:avLst>
            </a:prstGeom>
            <a:solidFill>
              <a:srgbClr val="1F497D">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r>
                <a:rPr lang="fr-FR" altLang="fr-FR" sz="2000" kern="0" dirty="0">
                  <a:solidFill>
                    <a:sysClr val="window" lastClr="FFFFFF"/>
                  </a:solidFill>
                  <a:latin typeface="Arial" pitchFamily="34" charset="0"/>
                  <a:ea typeface="+mn-ea"/>
                  <a:cs typeface="Arial" pitchFamily="34" charset="0"/>
                </a:rPr>
                <a:t>14 outils pour aider les équipes dans leur démarche d’amélioration des pratiques</a:t>
              </a:r>
              <a:endParaRPr lang="fr-FR" altLang="fr-FR" kern="0" dirty="0">
                <a:solidFill>
                  <a:sysClr val="window" lastClr="FFFFFF"/>
                </a:solidFill>
                <a:latin typeface="Arial" pitchFamily="34" charset="0"/>
                <a:ea typeface="+mn-ea"/>
                <a:cs typeface="Arial" pitchFamily="34" charset="0"/>
              </a:endParaRPr>
            </a:p>
          </p:txBody>
        </p:sp>
        <p:cxnSp>
          <p:nvCxnSpPr>
            <p:cNvPr id="28" name="Connecteur droit avec flèche 35"/>
            <p:cNvCxnSpPr>
              <a:cxnSpLocks noChangeShapeType="1"/>
            </p:cNvCxnSpPr>
            <p:nvPr/>
          </p:nvCxnSpPr>
          <p:spPr bwMode="auto">
            <a:xfrm>
              <a:off x="3851275" y="1687513"/>
              <a:ext cx="1417638" cy="0"/>
            </a:xfrm>
            <a:prstGeom prst="straightConnector1">
              <a:avLst/>
            </a:prstGeom>
            <a:noFill/>
            <a:ln w="38100" algn="ctr">
              <a:solidFill>
                <a:srgbClr val="002060"/>
              </a:solidFill>
              <a:round/>
              <a:headEnd/>
              <a:tailEnd type="arrow" w="med" len="med"/>
            </a:ln>
            <a:extLst>
              <a:ext uri="{909E8E84-426E-40DD-AFC4-6F175D3DCCD1}">
                <a14:hiddenFill xmlns:a14="http://schemas.microsoft.com/office/drawing/2010/main">
                  <a:noFill/>
                </a14:hiddenFill>
              </a:ext>
            </a:extLst>
          </p:spPr>
        </p:cxnSp>
        <p:cxnSp>
          <p:nvCxnSpPr>
            <p:cNvPr id="29" name="Connecteur droit avec flèche 36"/>
            <p:cNvCxnSpPr>
              <a:cxnSpLocks noChangeShapeType="1"/>
            </p:cNvCxnSpPr>
            <p:nvPr/>
          </p:nvCxnSpPr>
          <p:spPr bwMode="auto">
            <a:xfrm>
              <a:off x="4992688" y="3763963"/>
              <a:ext cx="0" cy="531812"/>
            </a:xfrm>
            <a:prstGeom prst="straightConnector1">
              <a:avLst/>
            </a:prstGeom>
            <a:noFill/>
            <a:ln w="38100" algn="ctr">
              <a:solidFill>
                <a:srgbClr val="002060"/>
              </a:solidFill>
              <a:round/>
              <a:headEnd/>
              <a:tailEnd type="arrow" w="med" len="med"/>
            </a:ln>
            <a:extLst>
              <a:ext uri="{909E8E84-426E-40DD-AFC4-6F175D3DCCD1}">
                <a14:hiddenFill xmlns:a14="http://schemas.microsoft.com/office/drawing/2010/main">
                  <a:noFill/>
                </a14:hiddenFill>
              </a:ext>
            </a:extLst>
          </p:spPr>
        </p:cxnSp>
        <p:cxnSp>
          <p:nvCxnSpPr>
            <p:cNvPr id="30" name="Connecteur droit avec flèche 37"/>
            <p:cNvCxnSpPr>
              <a:cxnSpLocks noChangeShapeType="1"/>
            </p:cNvCxnSpPr>
            <p:nvPr/>
          </p:nvCxnSpPr>
          <p:spPr bwMode="auto">
            <a:xfrm>
              <a:off x="4992688" y="5276850"/>
              <a:ext cx="0" cy="385763"/>
            </a:xfrm>
            <a:prstGeom prst="straightConnector1">
              <a:avLst/>
            </a:prstGeom>
            <a:noFill/>
            <a:ln w="38100" algn="ctr">
              <a:solidFill>
                <a:srgbClr val="002060"/>
              </a:solidFill>
              <a:round/>
              <a:headEnd/>
              <a:tailEnd type="arrow" w="med" len="med"/>
            </a:ln>
            <a:extLst>
              <a:ext uri="{909E8E84-426E-40DD-AFC4-6F175D3DCCD1}">
                <a14:hiddenFill xmlns:a14="http://schemas.microsoft.com/office/drawing/2010/main">
                  <a:noFill/>
                </a14:hiddenFill>
              </a:ext>
            </a:extLst>
          </p:spPr>
        </p:cxnSp>
        <p:cxnSp>
          <p:nvCxnSpPr>
            <p:cNvPr id="31" name="Connecteur en angle 38"/>
            <p:cNvCxnSpPr>
              <a:cxnSpLocks noChangeShapeType="1"/>
            </p:cNvCxnSpPr>
            <p:nvPr/>
          </p:nvCxnSpPr>
          <p:spPr bwMode="auto">
            <a:xfrm rot="5400000">
              <a:off x="5698332" y="1472406"/>
              <a:ext cx="604838" cy="2016125"/>
            </a:xfrm>
            <a:prstGeom prst="bentConnector3">
              <a:avLst>
                <a:gd name="adj1" fmla="val 50000"/>
              </a:avLst>
            </a:prstGeom>
            <a:noFill/>
            <a:ln w="38100" algn="ctr">
              <a:solidFill>
                <a:srgbClr val="002060"/>
              </a:solidFill>
              <a:round/>
              <a:headEnd/>
              <a:tailEnd type="arrow" w="med" len="med"/>
            </a:ln>
            <a:extLst>
              <a:ext uri="{909E8E84-426E-40DD-AFC4-6F175D3DCCD1}">
                <a14:hiddenFill xmlns:a14="http://schemas.microsoft.com/office/drawing/2010/main">
                  <a:noFill/>
                </a14:hiddenFill>
              </a:ext>
            </a:extLst>
          </p:spPr>
        </p:cxnSp>
        <p:sp>
          <p:nvSpPr>
            <p:cNvPr id="32" name="ZoneTexte 31"/>
            <p:cNvSpPr txBox="1"/>
            <p:nvPr/>
          </p:nvSpPr>
          <p:spPr>
            <a:xfrm>
              <a:off x="323850" y="4437063"/>
              <a:ext cx="2686050" cy="1842653"/>
            </a:xfrm>
            <a:prstGeom prst="rect">
              <a:avLst/>
            </a:prstGeom>
            <a:noFill/>
          </p:spPr>
          <p:txBody>
            <a:bodyPr>
              <a:spAutoFit/>
            </a:bodyPr>
            <a:lstStyle/>
            <a:p>
              <a:pPr algn="ctr" eaLnBrk="1" fontAlgn="auto" hangingPunct="1">
                <a:spcBef>
                  <a:spcPts val="0"/>
                </a:spcBef>
                <a:spcAft>
                  <a:spcPts val="0"/>
                </a:spcAft>
                <a:defRPr/>
              </a:pPr>
              <a:r>
                <a:rPr lang="fr-FR" sz="2000" kern="0" dirty="0">
                  <a:solidFill>
                    <a:srgbClr val="002060"/>
                  </a:solidFill>
                  <a:latin typeface="Arial" pitchFamily="34" charset="0"/>
                  <a:cs typeface="Arial" pitchFamily="34" charset="0"/>
                </a:rPr>
                <a:t>Démarche</a:t>
              </a:r>
            </a:p>
            <a:p>
              <a:pPr algn="ctr" eaLnBrk="1" fontAlgn="auto" hangingPunct="1">
                <a:spcBef>
                  <a:spcPts val="0"/>
                </a:spcBef>
                <a:spcAft>
                  <a:spcPts val="0"/>
                </a:spcAft>
                <a:defRPr/>
              </a:pPr>
              <a:r>
                <a:rPr lang="fr-FR" sz="2000" kern="0" dirty="0">
                  <a:solidFill>
                    <a:srgbClr val="002060"/>
                  </a:solidFill>
                  <a:latin typeface="Arial" pitchFamily="34" charset="0"/>
                  <a:cs typeface="Arial" pitchFamily="34" charset="0"/>
                </a:rPr>
                <a:t>dynamique</a:t>
              </a:r>
            </a:p>
            <a:p>
              <a:pPr algn="ctr" eaLnBrk="1" fontAlgn="auto" hangingPunct="1">
                <a:spcBef>
                  <a:spcPts val="0"/>
                </a:spcBef>
                <a:spcAft>
                  <a:spcPts val="0"/>
                </a:spcAft>
                <a:defRPr/>
              </a:pPr>
              <a:r>
                <a:rPr lang="fr-FR" sz="2000" kern="0" dirty="0">
                  <a:solidFill>
                    <a:srgbClr val="002060"/>
                  </a:solidFill>
                  <a:latin typeface="Arial" pitchFamily="34" charset="0"/>
                  <a:cs typeface="Arial" pitchFamily="34" charset="0"/>
                </a:rPr>
                <a:t>d’équipe pluriprofessionnelle</a:t>
              </a:r>
              <a:endParaRPr lang="fr-FR" sz="2000" kern="0" dirty="0">
                <a:solidFill>
                  <a:sysClr val="windowText" lastClr="000000"/>
                </a:solidFill>
                <a:latin typeface="Arial" pitchFamily="34" charset="0"/>
                <a:cs typeface="Arial" pitchFamily="34" charset="0"/>
              </a:endParaRPr>
            </a:p>
          </p:txBody>
        </p:sp>
      </p:grpSp>
      <p:sp>
        <p:nvSpPr>
          <p:cNvPr id="34" name="ZoneTexte 13">
            <a:extLst>
              <a:ext uri="{FF2B5EF4-FFF2-40B4-BE49-F238E27FC236}">
                <a16:creationId xmlns:a16="http://schemas.microsoft.com/office/drawing/2014/main" id="{C7515748-81FD-4E28-A11D-B06E0DB5D3E7}"/>
              </a:ext>
            </a:extLst>
          </p:cNvPr>
          <p:cNvSpPr txBox="1">
            <a:spLocks noChangeArrowheads="1"/>
          </p:cNvSpPr>
          <p:nvPr/>
        </p:nvSpPr>
        <p:spPr bwMode="auto">
          <a:xfrm>
            <a:off x="0" y="-27548"/>
            <a:ext cx="9144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fr-FR" altLang="fr-FR" sz="1800" b="1" dirty="0">
                <a:solidFill>
                  <a:srgbClr val="1F497D"/>
                </a:solidFill>
                <a:latin typeface="+mn-lt"/>
              </a:rPr>
              <a:t>Démarche du groupe de travail « Mieux prévenir et prendre en charge les moments de violence dans l’évolution clinique des patients adultes lors des hospitalisations en service de psychiatrie »</a:t>
            </a:r>
          </a:p>
        </p:txBody>
      </p:sp>
    </p:spTree>
    <p:extLst>
      <p:ext uri="{BB962C8B-B14F-4D97-AF65-F5344CB8AC3E}">
        <p14:creationId xmlns:p14="http://schemas.microsoft.com/office/powerpoint/2010/main" val="4224796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67133"/>
            <a:ext cx="8740588" cy="1044281"/>
          </a:xfrm>
        </p:spPr>
        <p:txBody>
          <a:bodyPr/>
          <a:lstStyle/>
          <a:p>
            <a:r>
              <a:rPr lang="fr-FR" altLang="fr-FR" sz="2400" dirty="0"/>
              <a:t>Les valeurs partagées </a:t>
            </a:r>
            <a:r>
              <a:rPr lang="fr-FR" altLang="fr-FR" sz="2400" b="0" dirty="0"/>
              <a:t>(éthique, bientraitance…)</a:t>
            </a:r>
            <a:endParaRPr lang="fr-FR" sz="2400" b="0" dirty="0"/>
          </a:p>
        </p:txBody>
      </p:sp>
      <p:sp>
        <p:nvSpPr>
          <p:cNvPr id="3" name="Espace réservé du contenu 2"/>
          <p:cNvSpPr>
            <a:spLocks noGrp="1"/>
          </p:cNvSpPr>
          <p:nvPr>
            <p:ph idx="1"/>
          </p:nvPr>
        </p:nvSpPr>
        <p:spPr>
          <a:xfrm>
            <a:off x="894914" y="1548705"/>
            <a:ext cx="6804600" cy="4928295"/>
          </a:xfrm>
        </p:spPr>
        <p:txBody>
          <a:bodyPr>
            <a:noAutofit/>
          </a:bodyPr>
          <a:lstStyle/>
          <a:p>
            <a:pPr marL="358775" lvl="1" indent="-358775">
              <a:spcBef>
                <a:spcPts val="600"/>
              </a:spcBef>
              <a:spcAft>
                <a:spcPts val="600"/>
              </a:spcAft>
              <a:buFont typeface="Arial" panose="020B0604020202020204" pitchFamily="34" charset="0"/>
              <a:buChar char="•"/>
            </a:pPr>
            <a:r>
              <a:rPr lang="fr-FR" altLang="fr-FR" b="1" dirty="0">
                <a:solidFill>
                  <a:schemeClr val="tx2"/>
                </a:solidFill>
              </a:rPr>
              <a:t>Le respect du patient et la reconnaissance de sa maladie</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Le respect des libertés individuelles</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La relation de confiance avec le patient </a:t>
            </a:r>
            <a:r>
              <a:rPr lang="fr-FR" altLang="fr-FR" sz="2000" i="1" dirty="0">
                <a:solidFill>
                  <a:schemeClr val="tx2"/>
                </a:solidFill>
              </a:rPr>
              <a:t>(alliance thérapeutique)</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Une sécurité satisfaisante pour tous</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L’esprit d’équipe</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La relation de confiance avec les familles et les proches</a:t>
            </a:r>
          </a:p>
          <a:p>
            <a:pPr marL="0" indent="0">
              <a:buNone/>
            </a:pPr>
            <a:endParaRPr lang="fr-FR" sz="2400" dirty="0">
              <a:solidFill>
                <a:schemeClr val="tx2"/>
              </a:solidFill>
            </a:endParaRPr>
          </a:p>
        </p:txBody>
      </p:sp>
      <p:sp>
        <p:nvSpPr>
          <p:cNvPr id="4" name="Espace réservé du numéro de diapositive 3"/>
          <p:cNvSpPr>
            <a:spLocks noGrp="1"/>
          </p:cNvSpPr>
          <p:nvPr>
            <p:ph type="sldNum" sz="quarter" idx="12"/>
          </p:nvPr>
        </p:nvSpPr>
        <p:spPr/>
        <p:txBody>
          <a:bodyPr/>
          <a:lstStyle/>
          <a:p>
            <a:pPr>
              <a:defRPr/>
            </a:pPr>
            <a:fld id="{AD6DC7DB-1203-49ED-83BA-75D62FD83F26}" type="slidenum">
              <a:rPr lang="fr-FR" altLang="fr-FR" smtClean="0"/>
              <a:pPr>
                <a:defRPr/>
              </a:pPr>
              <a:t>26</a:t>
            </a:fld>
            <a:endParaRPr lang="fr-FR" altLang="fr-FR"/>
          </a:p>
        </p:txBody>
      </p:sp>
    </p:spTree>
    <p:extLst>
      <p:ext uri="{BB962C8B-B14F-4D97-AF65-F5344CB8AC3E}">
        <p14:creationId xmlns:p14="http://schemas.microsoft.com/office/powerpoint/2010/main" val="1718221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67133"/>
            <a:ext cx="8740588" cy="1044281"/>
          </a:xfrm>
        </p:spPr>
        <p:txBody>
          <a:bodyPr/>
          <a:lstStyle/>
          <a:p>
            <a:r>
              <a:rPr lang="fr-FR" altLang="fr-FR" sz="2400" dirty="0"/>
              <a:t>Le soutien institutionnel et le rôle de la gouvernance</a:t>
            </a:r>
            <a:endParaRPr lang="fr-FR" sz="2400" dirty="0"/>
          </a:p>
        </p:txBody>
      </p:sp>
      <p:sp>
        <p:nvSpPr>
          <p:cNvPr id="3" name="Espace réservé du contenu 2"/>
          <p:cNvSpPr>
            <a:spLocks noGrp="1"/>
          </p:cNvSpPr>
          <p:nvPr>
            <p:ph idx="1"/>
          </p:nvPr>
        </p:nvSpPr>
        <p:spPr>
          <a:xfrm>
            <a:off x="152400" y="1262926"/>
            <a:ext cx="8408892" cy="4928295"/>
          </a:xfrm>
        </p:spPr>
        <p:txBody>
          <a:bodyPr>
            <a:noAutofit/>
          </a:bodyPr>
          <a:lstStyle/>
          <a:p>
            <a:pPr marL="358775" lvl="1" indent="-358775">
              <a:spcBef>
                <a:spcPts val="600"/>
              </a:spcBef>
              <a:spcAft>
                <a:spcPts val="600"/>
              </a:spcAft>
              <a:buFont typeface="Arial" panose="020B0604020202020204" pitchFamily="34" charset="0"/>
              <a:buChar char="•"/>
            </a:pPr>
            <a:r>
              <a:rPr lang="fr-FR" altLang="fr-FR" sz="2000" b="1" dirty="0">
                <a:solidFill>
                  <a:schemeClr val="tx2"/>
                </a:solidFill>
              </a:rPr>
              <a:t>Le fonctionnement institutionnel </a:t>
            </a:r>
            <a:r>
              <a:rPr lang="fr-FR" altLang="fr-FR" sz="2000" i="1" dirty="0">
                <a:solidFill>
                  <a:schemeClr val="tx2"/>
                </a:solidFill>
              </a:rPr>
              <a:t>(participation des usagers, circulation fluide de l’information, politique de partenariat, démarches type observatoires)</a:t>
            </a:r>
          </a:p>
          <a:p>
            <a:pPr marL="358775" lvl="1" indent="-358775">
              <a:spcBef>
                <a:spcPts val="600"/>
              </a:spcBef>
              <a:spcAft>
                <a:spcPts val="600"/>
              </a:spcAft>
              <a:buFont typeface="Arial" panose="020B0604020202020204" pitchFamily="34" charset="0"/>
              <a:buChar char="•"/>
            </a:pPr>
            <a:r>
              <a:rPr lang="fr-FR" altLang="fr-FR" sz="2000" b="1" dirty="0">
                <a:solidFill>
                  <a:schemeClr val="tx2"/>
                </a:solidFill>
              </a:rPr>
              <a:t>La promotion de la bientraitance et de la qualité de vie au travail </a:t>
            </a:r>
            <a:r>
              <a:rPr lang="fr-FR" altLang="fr-FR" sz="2000" i="1" dirty="0">
                <a:solidFill>
                  <a:schemeClr val="tx2"/>
                </a:solidFill>
              </a:rPr>
              <a:t>(bientraitance, qualité de vie au travail, espaces de discussion, présence soignante directe auprès des patients)</a:t>
            </a:r>
          </a:p>
          <a:p>
            <a:pPr marL="358775" lvl="1" indent="-358775">
              <a:spcBef>
                <a:spcPts val="600"/>
              </a:spcBef>
              <a:spcAft>
                <a:spcPts val="600"/>
              </a:spcAft>
              <a:buFont typeface="Arial" panose="020B0604020202020204" pitchFamily="34" charset="0"/>
              <a:buChar char="•"/>
            </a:pPr>
            <a:r>
              <a:rPr lang="fr-FR" altLang="fr-FR" sz="2000" b="1" dirty="0">
                <a:solidFill>
                  <a:schemeClr val="tx2"/>
                </a:solidFill>
              </a:rPr>
              <a:t>Le management de la qualité et de la sécurité des soins </a:t>
            </a:r>
            <a:r>
              <a:rPr lang="fr-FR" altLang="fr-FR" sz="2000" i="1" dirty="0">
                <a:solidFill>
                  <a:schemeClr val="tx2"/>
                </a:solidFill>
              </a:rPr>
              <a:t>(gestion des risques, démarches d’amélioration des pratiques, développer et utiliser des outils de prévention et gestion des risques, développer des formations spécifiques)</a:t>
            </a:r>
          </a:p>
          <a:p>
            <a:pPr marL="358775" lvl="1" indent="-358775">
              <a:spcBef>
                <a:spcPts val="600"/>
              </a:spcBef>
              <a:spcAft>
                <a:spcPts val="600"/>
              </a:spcAft>
              <a:buFont typeface="Arial" panose="020B0604020202020204" pitchFamily="34" charset="0"/>
              <a:buChar char="•"/>
            </a:pPr>
            <a:r>
              <a:rPr lang="fr-FR" altLang="fr-FR" sz="2000" b="1" dirty="0">
                <a:solidFill>
                  <a:schemeClr val="tx2"/>
                </a:solidFill>
              </a:rPr>
              <a:t>Libertés, sécurité, sollicitude envers les victimes </a:t>
            </a:r>
            <a:r>
              <a:rPr lang="fr-FR" altLang="fr-FR" sz="2000" i="1" dirty="0">
                <a:solidFill>
                  <a:schemeClr val="tx2"/>
                </a:solidFill>
              </a:rPr>
              <a:t>(respect des libertés individuelles, assurer la sécurité des biens et des personnes, reconnaître et protéger les victimes de violence, les accompagner par un soutien psychologique et juridique)</a:t>
            </a:r>
          </a:p>
          <a:p>
            <a:pPr marL="0" indent="0">
              <a:buNone/>
            </a:pPr>
            <a:endParaRPr lang="fr-FR" sz="2400" dirty="0">
              <a:solidFill>
                <a:schemeClr val="tx2"/>
              </a:solidFill>
            </a:endParaRPr>
          </a:p>
        </p:txBody>
      </p:sp>
      <p:sp>
        <p:nvSpPr>
          <p:cNvPr id="4" name="Espace réservé du numéro de diapositive 3"/>
          <p:cNvSpPr>
            <a:spLocks noGrp="1"/>
          </p:cNvSpPr>
          <p:nvPr>
            <p:ph type="sldNum" sz="quarter" idx="12"/>
          </p:nvPr>
        </p:nvSpPr>
        <p:spPr/>
        <p:txBody>
          <a:bodyPr/>
          <a:lstStyle/>
          <a:p>
            <a:pPr>
              <a:defRPr/>
            </a:pPr>
            <a:fld id="{AD6DC7DB-1203-49ED-83BA-75D62FD83F26}" type="slidenum">
              <a:rPr lang="fr-FR" altLang="fr-FR" smtClean="0"/>
              <a:pPr>
                <a:defRPr/>
              </a:pPr>
              <a:t>27</a:t>
            </a:fld>
            <a:endParaRPr lang="fr-FR" altLang="fr-FR"/>
          </a:p>
        </p:txBody>
      </p:sp>
    </p:spTree>
    <p:extLst>
      <p:ext uri="{BB962C8B-B14F-4D97-AF65-F5344CB8AC3E}">
        <p14:creationId xmlns:p14="http://schemas.microsoft.com/office/powerpoint/2010/main" val="4212741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67133"/>
            <a:ext cx="8740588" cy="1044281"/>
          </a:xfrm>
        </p:spPr>
        <p:txBody>
          <a:bodyPr/>
          <a:lstStyle/>
          <a:p>
            <a:r>
              <a:rPr lang="fr-FR" altLang="fr-FR" sz="2400" dirty="0"/>
              <a:t>La dynamique d’équipe</a:t>
            </a:r>
            <a:endParaRPr lang="fr-FR" sz="2400" dirty="0"/>
          </a:p>
        </p:txBody>
      </p:sp>
      <p:sp>
        <p:nvSpPr>
          <p:cNvPr id="3" name="Espace réservé du contenu 2"/>
          <p:cNvSpPr>
            <a:spLocks noGrp="1"/>
          </p:cNvSpPr>
          <p:nvPr>
            <p:ph idx="1"/>
          </p:nvPr>
        </p:nvSpPr>
        <p:spPr>
          <a:xfrm>
            <a:off x="152400" y="1929705"/>
            <a:ext cx="8408892" cy="4928295"/>
          </a:xfrm>
        </p:spPr>
        <p:txBody>
          <a:bodyPr>
            <a:noAutofit/>
          </a:bodyPr>
          <a:lstStyle/>
          <a:p>
            <a:pPr marL="358775" lvl="1" indent="-358775">
              <a:spcBef>
                <a:spcPts val="600"/>
              </a:spcBef>
              <a:spcAft>
                <a:spcPts val="600"/>
              </a:spcAft>
              <a:buFont typeface="Arial" panose="020B0604020202020204" pitchFamily="34" charset="0"/>
              <a:buChar char="•"/>
            </a:pPr>
            <a:r>
              <a:rPr lang="fr-FR" altLang="fr-FR" b="1" dirty="0">
                <a:solidFill>
                  <a:schemeClr val="tx2"/>
                </a:solidFill>
              </a:rPr>
              <a:t>Les valeurs communes et le projet collectif</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Le fonctionnement d’équipe</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La place des usagers</a:t>
            </a:r>
          </a:p>
          <a:p>
            <a:pPr marL="358775" lvl="1" indent="-358775">
              <a:spcBef>
                <a:spcPts val="600"/>
              </a:spcBef>
              <a:spcAft>
                <a:spcPts val="600"/>
              </a:spcAft>
              <a:buFont typeface="Arial" panose="020B0604020202020204" pitchFamily="34" charset="0"/>
              <a:buChar char="•"/>
            </a:pPr>
            <a:r>
              <a:rPr lang="fr-FR" altLang="fr-FR" b="1" dirty="0">
                <a:solidFill>
                  <a:schemeClr val="tx2"/>
                </a:solidFill>
              </a:rPr>
              <a:t>L’architecture du service</a:t>
            </a:r>
          </a:p>
          <a:p>
            <a:pPr marL="0" indent="0">
              <a:buNone/>
            </a:pPr>
            <a:endParaRPr lang="fr-FR" sz="2400" dirty="0">
              <a:solidFill>
                <a:schemeClr val="tx2"/>
              </a:solidFill>
            </a:endParaRPr>
          </a:p>
        </p:txBody>
      </p:sp>
      <p:sp>
        <p:nvSpPr>
          <p:cNvPr id="4" name="Espace réservé du numéro de diapositive 3"/>
          <p:cNvSpPr>
            <a:spLocks noGrp="1"/>
          </p:cNvSpPr>
          <p:nvPr>
            <p:ph type="sldNum" sz="quarter" idx="12"/>
          </p:nvPr>
        </p:nvSpPr>
        <p:spPr/>
        <p:txBody>
          <a:bodyPr/>
          <a:lstStyle/>
          <a:p>
            <a:pPr>
              <a:defRPr/>
            </a:pPr>
            <a:fld id="{AD6DC7DB-1203-49ED-83BA-75D62FD83F26}" type="slidenum">
              <a:rPr lang="fr-FR" altLang="fr-FR" smtClean="0"/>
              <a:pPr>
                <a:defRPr/>
              </a:pPr>
              <a:t>28</a:t>
            </a:fld>
            <a:endParaRPr lang="fr-FR" altLang="fr-FR"/>
          </a:p>
        </p:txBody>
      </p:sp>
    </p:spTree>
    <p:extLst>
      <p:ext uri="{BB962C8B-B14F-4D97-AF65-F5344CB8AC3E}">
        <p14:creationId xmlns:p14="http://schemas.microsoft.com/office/powerpoint/2010/main" val="522532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67133"/>
            <a:ext cx="8740588" cy="1044281"/>
          </a:xfrm>
        </p:spPr>
        <p:txBody>
          <a:bodyPr/>
          <a:lstStyle/>
          <a:p>
            <a:r>
              <a:rPr lang="fr-FR" altLang="fr-FR" sz="2400" dirty="0"/>
              <a:t>Prévention initiale au stade de l’accueil, de l’admission et en cours d’hospitalisation</a:t>
            </a:r>
            <a:endParaRPr lang="fr-FR" sz="2400" dirty="0"/>
          </a:p>
        </p:txBody>
      </p:sp>
      <p:sp>
        <p:nvSpPr>
          <p:cNvPr id="3" name="Espace réservé du contenu 2"/>
          <p:cNvSpPr>
            <a:spLocks noGrp="1"/>
          </p:cNvSpPr>
          <p:nvPr>
            <p:ph idx="1"/>
          </p:nvPr>
        </p:nvSpPr>
        <p:spPr>
          <a:xfrm>
            <a:off x="573742" y="1284245"/>
            <a:ext cx="8408892" cy="4928295"/>
          </a:xfrm>
        </p:spPr>
        <p:txBody>
          <a:bodyPr>
            <a:noAutofit/>
          </a:bodyPr>
          <a:lstStyle/>
          <a:p>
            <a:pPr marL="358775" lvl="1" indent="-358775">
              <a:spcBef>
                <a:spcPts val="600"/>
              </a:spcBef>
              <a:spcAft>
                <a:spcPts val="600"/>
              </a:spcAft>
              <a:buFont typeface="Arial" panose="020B0604020202020204" pitchFamily="34" charset="0"/>
              <a:buChar char="•"/>
            </a:pPr>
            <a:r>
              <a:rPr lang="fr-FR" altLang="fr-FR" dirty="0">
                <a:solidFill>
                  <a:schemeClr val="tx2"/>
                </a:solidFill>
              </a:rPr>
              <a:t>L’accueil du patient</a:t>
            </a:r>
          </a:p>
          <a:p>
            <a:pPr marL="1196975" lvl="4" indent="-358775">
              <a:spcBef>
                <a:spcPts val="600"/>
              </a:spcBef>
              <a:spcAft>
                <a:spcPts val="0"/>
              </a:spcAft>
              <a:buFont typeface="Arial" panose="020B0604020202020204" pitchFamily="34" charset="0"/>
              <a:buChar char="−"/>
            </a:pPr>
            <a:r>
              <a:rPr lang="fr-FR" altLang="fr-FR" dirty="0">
                <a:solidFill>
                  <a:schemeClr val="tx2"/>
                </a:solidFill>
              </a:rPr>
              <a:t>admission préparée ?</a:t>
            </a:r>
          </a:p>
          <a:p>
            <a:pPr marL="1196975" lvl="4" indent="-358775">
              <a:spcBef>
                <a:spcPts val="600"/>
              </a:spcBef>
              <a:spcAft>
                <a:spcPts val="0"/>
              </a:spcAft>
              <a:buFont typeface="Arial" panose="020B0604020202020204" pitchFamily="34" charset="0"/>
              <a:buChar char="−"/>
            </a:pPr>
            <a:r>
              <a:rPr lang="fr-FR" altLang="fr-FR" dirty="0">
                <a:solidFill>
                  <a:schemeClr val="tx2"/>
                </a:solidFill>
              </a:rPr>
              <a:t>patient connu ?</a:t>
            </a:r>
          </a:p>
          <a:p>
            <a:pPr marL="358775" lvl="1" indent="-358775">
              <a:spcBef>
                <a:spcPts val="600"/>
              </a:spcBef>
              <a:spcAft>
                <a:spcPts val="600"/>
              </a:spcAft>
              <a:buFont typeface="Arial" panose="020B0604020202020204" pitchFamily="34" charset="0"/>
              <a:buChar char="•"/>
            </a:pPr>
            <a:r>
              <a:rPr lang="fr-FR" altLang="fr-FR" dirty="0">
                <a:solidFill>
                  <a:schemeClr val="tx2"/>
                </a:solidFill>
              </a:rPr>
              <a:t>L’évaluation pluri professionnelle à l’admission puis régulièrement révisée</a:t>
            </a:r>
          </a:p>
          <a:p>
            <a:pPr marL="358775" lvl="1" indent="-358775">
              <a:spcBef>
                <a:spcPts val="600"/>
              </a:spcBef>
              <a:spcAft>
                <a:spcPts val="600"/>
              </a:spcAft>
              <a:buFont typeface="Arial" panose="020B0604020202020204" pitchFamily="34" charset="0"/>
              <a:buChar char="•"/>
            </a:pPr>
            <a:r>
              <a:rPr lang="fr-FR" altLang="fr-FR" dirty="0">
                <a:solidFill>
                  <a:schemeClr val="tx2"/>
                </a:solidFill>
              </a:rPr>
              <a:t>La place du patient dans sa prise en charge</a:t>
            </a:r>
          </a:p>
          <a:p>
            <a:pPr marL="358775" lvl="1" indent="-358775">
              <a:spcBef>
                <a:spcPts val="600"/>
              </a:spcBef>
              <a:spcAft>
                <a:spcPts val="600"/>
              </a:spcAft>
              <a:buFont typeface="Arial" panose="020B0604020202020204" pitchFamily="34" charset="0"/>
              <a:buChar char="•"/>
            </a:pPr>
            <a:r>
              <a:rPr lang="fr-FR" altLang="fr-FR" dirty="0">
                <a:solidFill>
                  <a:schemeClr val="tx2"/>
                </a:solidFill>
              </a:rPr>
              <a:t>Place de la famille et de l’entourage</a:t>
            </a:r>
          </a:p>
          <a:p>
            <a:pPr marL="358775" lvl="1" indent="-358775">
              <a:spcBef>
                <a:spcPts val="600"/>
              </a:spcBef>
              <a:spcAft>
                <a:spcPts val="600"/>
              </a:spcAft>
              <a:buFont typeface="Arial" panose="020B0604020202020204" pitchFamily="34" charset="0"/>
              <a:buChar char="•"/>
            </a:pPr>
            <a:r>
              <a:rPr lang="fr-FR" altLang="fr-FR" dirty="0">
                <a:solidFill>
                  <a:schemeClr val="tx2"/>
                </a:solidFill>
              </a:rPr>
              <a:t>Le projet thérapeutique individualisé</a:t>
            </a:r>
          </a:p>
          <a:p>
            <a:pPr marL="1196975" lvl="4" indent="-358775">
              <a:spcBef>
                <a:spcPts val="600"/>
              </a:spcBef>
              <a:spcAft>
                <a:spcPts val="0"/>
              </a:spcAft>
              <a:buFont typeface="Arial" panose="020B0604020202020204" pitchFamily="34" charset="0"/>
              <a:buChar char="−"/>
            </a:pPr>
            <a:r>
              <a:rPr lang="fr-FR" altLang="fr-FR" dirty="0">
                <a:solidFill>
                  <a:schemeClr val="tx2"/>
                </a:solidFill>
              </a:rPr>
              <a:t>clairement défini pour l’équipe</a:t>
            </a:r>
          </a:p>
          <a:p>
            <a:pPr marL="1196975" lvl="4" indent="-358775">
              <a:spcBef>
                <a:spcPts val="600"/>
              </a:spcBef>
              <a:spcAft>
                <a:spcPts val="0"/>
              </a:spcAft>
              <a:buFont typeface="Arial" panose="020B0604020202020204" pitchFamily="34" charset="0"/>
              <a:buChar char="−"/>
            </a:pPr>
            <a:r>
              <a:rPr lang="fr-FR" altLang="fr-FR" dirty="0">
                <a:solidFill>
                  <a:schemeClr val="tx2"/>
                </a:solidFill>
              </a:rPr>
              <a:t>expliqué au patient</a:t>
            </a:r>
          </a:p>
          <a:p>
            <a:pPr marL="1196975" lvl="4" indent="-358775">
              <a:spcBef>
                <a:spcPts val="600"/>
              </a:spcBef>
              <a:spcAft>
                <a:spcPts val="0"/>
              </a:spcAft>
              <a:buFont typeface="Arial" panose="020B0604020202020204" pitchFamily="34" charset="0"/>
              <a:buChar char="−"/>
            </a:pPr>
            <a:r>
              <a:rPr lang="fr-FR" altLang="fr-FR" dirty="0">
                <a:solidFill>
                  <a:schemeClr val="tx2"/>
                </a:solidFill>
              </a:rPr>
              <a:t>évolutif           </a:t>
            </a:r>
          </a:p>
          <a:p>
            <a:pPr marL="0" indent="0">
              <a:buNone/>
            </a:pPr>
            <a:endParaRPr lang="fr-FR" sz="2400" dirty="0">
              <a:solidFill>
                <a:schemeClr val="tx2"/>
              </a:solidFill>
            </a:endParaRPr>
          </a:p>
        </p:txBody>
      </p:sp>
      <p:sp>
        <p:nvSpPr>
          <p:cNvPr id="4" name="Espace réservé du numéro de diapositive 3"/>
          <p:cNvSpPr>
            <a:spLocks noGrp="1"/>
          </p:cNvSpPr>
          <p:nvPr>
            <p:ph type="sldNum" sz="quarter" idx="12"/>
          </p:nvPr>
        </p:nvSpPr>
        <p:spPr/>
        <p:txBody>
          <a:bodyPr/>
          <a:lstStyle/>
          <a:p>
            <a:pPr>
              <a:defRPr/>
            </a:pPr>
            <a:fld id="{AD6DC7DB-1203-49ED-83BA-75D62FD83F26}" type="slidenum">
              <a:rPr lang="fr-FR" altLang="fr-FR" smtClean="0"/>
              <a:pPr>
                <a:defRPr/>
              </a:pPr>
              <a:t>29</a:t>
            </a:fld>
            <a:endParaRPr lang="fr-FR" altLang="fr-FR"/>
          </a:p>
        </p:txBody>
      </p:sp>
    </p:spTree>
    <p:extLst>
      <p:ext uri="{BB962C8B-B14F-4D97-AF65-F5344CB8AC3E}">
        <p14:creationId xmlns:p14="http://schemas.microsoft.com/office/powerpoint/2010/main" val="361071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Espace réservé du numéro de diapositive 5"/>
          <p:cNvSpPr>
            <a:spLocks noGrp="1"/>
          </p:cNvSpPr>
          <p:nvPr>
            <p:ph type="sldNum" sz="quarter" idx="12"/>
          </p:nvPr>
        </p:nvSpPr>
        <p:spPr>
          <a:noFill/>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C148CDE2-A589-47F1-B8E3-9EC485B7EBE5}" type="slidenum">
              <a:rPr lang="fr-FR" altLang="fr-FR" sz="1200">
                <a:solidFill>
                  <a:srgbClr val="000000"/>
                </a:solidFill>
              </a:rPr>
              <a:pPr/>
              <a:t>3</a:t>
            </a:fld>
            <a:endParaRPr lang="fr-FR" altLang="fr-FR" sz="1200">
              <a:solidFill>
                <a:srgbClr val="000000"/>
              </a:solidFill>
            </a:endParaRPr>
          </a:p>
        </p:txBody>
      </p:sp>
      <p:sp>
        <p:nvSpPr>
          <p:cNvPr id="5125" name="Rectangle 2"/>
          <p:cNvSpPr>
            <a:spLocks noGrp="1" noChangeArrowheads="1"/>
          </p:cNvSpPr>
          <p:nvPr>
            <p:ph type="title"/>
          </p:nvPr>
        </p:nvSpPr>
        <p:spPr>
          <a:xfrm>
            <a:off x="152399" y="0"/>
            <a:ext cx="8857129" cy="806824"/>
          </a:xfrm>
        </p:spPr>
        <p:txBody>
          <a:bodyPr/>
          <a:lstStyle/>
          <a:p>
            <a:r>
              <a:rPr lang="fr-FR" altLang="fr-FR" sz="2400" dirty="0"/>
              <a:t>Isolement et contention mécanique en psychiatrie générale</a:t>
            </a:r>
          </a:p>
        </p:txBody>
      </p:sp>
      <p:sp>
        <p:nvSpPr>
          <p:cNvPr id="5126" name="Rectangle 3"/>
          <p:cNvSpPr>
            <a:spLocks noGrp="1" noChangeArrowheads="1"/>
          </p:cNvSpPr>
          <p:nvPr>
            <p:ph type="body" idx="1"/>
          </p:nvPr>
        </p:nvSpPr>
        <p:spPr>
          <a:xfrm>
            <a:off x="877956" y="1838739"/>
            <a:ext cx="7772400" cy="4114800"/>
          </a:xfrm>
        </p:spPr>
        <p:txBody>
          <a:bodyPr/>
          <a:lstStyle/>
          <a:p>
            <a:pPr marL="0" indent="0" eaLnBrk="1" hangingPunct="1">
              <a:buNone/>
            </a:pPr>
            <a:endParaRPr lang="fr-FR" altLang="fr-FR" dirty="0"/>
          </a:p>
          <a:p>
            <a:pPr marL="0" indent="0" eaLnBrk="1" hangingPunct="1">
              <a:buNone/>
            </a:pPr>
            <a:r>
              <a:rPr lang="fr-FR" altLang="fr-FR" dirty="0"/>
              <a:t>Des recommandations HAS… Un cadre rigoureux et explicite</a:t>
            </a:r>
          </a:p>
        </p:txBody>
      </p:sp>
      <p:sp>
        <p:nvSpPr>
          <p:cNvPr id="7" name="Rectangle 6"/>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64785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188" y="-116545"/>
            <a:ext cx="8740588" cy="1143000"/>
          </a:xfrm>
        </p:spPr>
        <p:txBody>
          <a:bodyPr>
            <a:noAutofit/>
          </a:bodyPr>
          <a:lstStyle/>
          <a:p>
            <a:r>
              <a:rPr lang="fr-FR" altLang="fr-FR" sz="2400" dirty="0"/>
              <a:t>La question de l’évaluation du risque de violence à l’admission et en cours d’hospitalisation</a:t>
            </a:r>
            <a:endParaRPr lang="fr-FR" sz="2400" dirty="0"/>
          </a:p>
        </p:txBody>
      </p:sp>
      <p:sp>
        <p:nvSpPr>
          <p:cNvPr id="3" name="Espace réservé du contenu 2"/>
          <p:cNvSpPr>
            <a:spLocks noGrp="1"/>
          </p:cNvSpPr>
          <p:nvPr>
            <p:ph idx="1"/>
          </p:nvPr>
        </p:nvSpPr>
        <p:spPr>
          <a:xfrm>
            <a:off x="749603" y="1709343"/>
            <a:ext cx="7793762" cy="3830845"/>
          </a:xfrm>
        </p:spPr>
        <p:txBody>
          <a:bodyPr>
            <a:noAutofit/>
          </a:bodyPr>
          <a:lstStyle/>
          <a:p>
            <a:r>
              <a:rPr lang="fr-FR" dirty="0"/>
              <a:t>Les antécédents du patient</a:t>
            </a:r>
          </a:p>
          <a:p>
            <a:endParaRPr lang="fr-FR" dirty="0"/>
          </a:p>
          <a:p>
            <a:r>
              <a:rPr lang="fr-FR" dirty="0"/>
              <a:t>Les comorbidités (addictions)</a:t>
            </a:r>
          </a:p>
          <a:p>
            <a:endParaRPr lang="fr-FR" dirty="0"/>
          </a:p>
          <a:p>
            <a:r>
              <a:rPr lang="fr-FR" dirty="0"/>
              <a:t>La clinique :</a:t>
            </a:r>
          </a:p>
          <a:p>
            <a:pPr marL="1219200" lvl="2">
              <a:buFont typeface="Arial" panose="020B0604020202020204" pitchFamily="34" charset="0"/>
              <a:buChar char="−"/>
            </a:pPr>
            <a:r>
              <a:rPr lang="fr-FR" sz="2400" dirty="0">
                <a:solidFill>
                  <a:schemeClr val="tx2"/>
                </a:solidFill>
              </a:rPr>
              <a:t>dépressive</a:t>
            </a:r>
          </a:p>
          <a:p>
            <a:pPr marL="1219200" lvl="2">
              <a:buFont typeface="Arial" panose="020B0604020202020204" pitchFamily="34" charset="0"/>
              <a:buChar char="−"/>
            </a:pPr>
            <a:r>
              <a:rPr lang="fr-FR" sz="2400" dirty="0">
                <a:solidFill>
                  <a:schemeClr val="tx2"/>
                </a:solidFill>
              </a:rPr>
              <a:t>délirante</a:t>
            </a:r>
          </a:p>
          <a:p>
            <a:pPr marL="1219200" lvl="2">
              <a:buFont typeface="Arial" panose="020B0604020202020204" pitchFamily="34" charset="0"/>
              <a:buChar char="−"/>
            </a:pPr>
            <a:r>
              <a:rPr lang="fr-FR" sz="2400" dirty="0">
                <a:solidFill>
                  <a:schemeClr val="tx2"/>
                </a:solidFill>
              </a:rPr>
              <a:t>psychopathique</a:t>
            </a:r>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30</a:t>
            </a:fld>
            <a:endParaRPr lang="fr-FR" dirty="0"/>
          </a:p>
        </p:txBody>
      </p:sp>
    </p:spTree>
    <p:extLst>
      <p:ext uri="{BB962C8B-B14F-4D97-AF65-F5344CB8AC3E}">
        <p14:creationId xmlns:p14="http://schemas.microsoft.com/office/powerpoint/2010/main" val="242295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3412" y="2489690"/>
            <a:ext cx="8646562" cy="1594883"/>
          </a:xfrm>
        </p:spPr>
        <p:txBody>
          <a:bodyPr/>
          <a:lstStyle/>
          <a:p>
            <a:r>
              <a:rPr lang="fr-FR" dirty="0"/>
              <a:t>Schizophrénie et violence hétéro-agressive</a:t>
            </a:r>
            <a:br>
              <a:rPr lang="fr-FR" dirty="0"/>
            </a:br>
            <a:r>
              <a:rPr lang="fr-FR" dirty="0"/>
              <a:t>                       (</a:t>
            </a:r>
            <a:r>
              <a:rPr lang="fr-FR" dirty="0" err="1"/>
              <a:t>Cf</a:t>
            </a:r>
            <a:r>
              <a:rPr lang="fr-FR" dirty="0"/>
              <a:t> AP HAS 2011)</a:t>
            </a:r>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31</a:t>
            </a:fld>
            <a:endParaRPr lang="fr-FR" dirty="0"/>
          </a:p>
        </p:txBody>
      </p:sp>
    </p:spTree>
    <p:extLst>
      <p:ext uri="{BB962C8B-B14F-4D97-AF65-F5344CB8AC3E}">
        <p14:creationId xmlns:p14="http://schemas.microsoft.com/office/powerpoint/2010/main" val="4245994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877438189"/>
              </p:ext>
            </p:extLst>
          </p:nvPr>
        </p:nvGraphicFramePr>
        <p:xfrm>
          <a:off x="125502" y="146643"/>
          <a:ext cx="8884026" cy="6624260"/>
        </p:xfrm>
        <a:graphic>
          <a:graphicData uri="http://schemas.openxmlformats.org/drawingml/2006/table">
            <a:tbl>
              <a:tblPr firstRow="1" bandRow="1">
                <a:tableStyleId>{3B4B98B0-60AC-42C2-AFA5-B58CD77FA1E5}</a:tableStyleId>
              </a:tblPr>
              <a:tblGrid>
                <a:gridCol w="4442013">
                  <a:extLst>
                    <a:ext uri="{9D8B030D-6E8A-4147-A177-3AD203B41FA5}">
                      <a16:colId xmlns:a16="http://schemas.microsoft.com/office/drawing/2014/main" val="20000"/>
                    </a:ext>
                  </a:extLst>
                </a:gridCol>
                <a:gridCol w="4442013">
                  <a:extLst>
                    <a:ext uri="{9D8B030D-6E8A-4147-A177-3AD203B41FA5}">
                      <a16:colId xmlns:a16="http://schemas.microsoft.com/office/drawing/2014/main" val="20001"/>
                    </a:ext>
                  </a:extLst>
                </a:gridCol>
              </a:tblGrid>
              <a:tr h="2926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g</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n</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raux</a:t>
                      </a:r>
                      <a:endParaRPr lang="fr-FR" sz="1200" dirty="0"/>
                    </a:p>
                  </a:txBody>
                  <a:tcP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sp</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cifiques</a:t>
                      </a:r>
                      <a:endParaRPr lang="fr-FR" sz="1200" dirty="0"/>
                    </a:p>
                  </a:txBody>
                  <a:tcPr>
                    <a:solidFill>
                      <a:schemeClr val="tx2">
                        <a:lumMod val="20000"/>
                        <a:lumOff val="80000"/>
                      </a:schemeClr>
                    </a:solidFill>
                  </a:tcPr>
                </a:tc>
                <a:extLst>
                  <a:ext uri="{0D108BD9-81ED-4DB2-BD59-A6C34878D82A}">
                    <a16:rowId xmlns:a16="http://schemas.microsoft.com/office/drawing/2014/main" val="10000"/>
                  </a:ext>
                </a:extLst>
              </a:tr>
              <a:tr h="2689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a:t>
                      </a:r>
                      <a:r>
                        <a:rPr lang="fr-FR" altLang="fr-FR" sz="1200" b="1" dirty="0" err="1">
                          <a:latin typeface="Arial" panose="020B0604020202020204" pitchFamily="34" charset="0"/>
                          <a:cs typeface="Arial" panose="020B0604020202020204" pitchFamily="34" charset="0"/>
                        </a:rPr>
                        <a:t>socio-d</a:t>
                      </a:r>
                      <a:r>
                        <a:rPr lang="fr-FR" altLang="fr-FR" sz="1200" b="1" dirty="0" err="1">
                          <a:cs typeface="Arial" panose="020B0604020202020204" pitchFamily="34" charset="0"/>
                        </a:rPr>
                        <a:t>é</a:t>
                      </a:r>
                      <a:r>
                        <a:rPr lang="fr-FR" altLang="fr-FR" sz="1200" b="1" dirty="0" err="1">
                          <a:latin typeface="Arial" panose="020B0604020202020204" pitchFamily="34" charset="0"/>
                          <a:cs typeface="Arial" panose="020B0604020202020204" pitchFamily="34" charset="0"/>
                        </a:rPr>
                        <a:t>mographiques</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Diagnostic actuel</a:t>
                      </a:r>
                      <a:endParaRPr lang="fr-FR" sz="1200" dirty="0"/>
                    </a:p>
                  </a:txBody>
                  <a:tcPr/>
                </a:tc>
                <a:extLst>
                  <a:ext uri="{0D108BD9-81ED-4DB2-BD59-A6C34878D82A}">
                    <a16:rowId xmlns:a16="http://schemas.microsoft.com/office/drawing/2014/main" val="10001"/>
                  </a:ext>
                </a:extLst>
              </a:tr>
              <a:tr h="1089352">
                <a:tc>
                  <a:txBody>
                    <a:bodyPr/>
                    <a:lstStyle/>
                    <a:p>
                      <a:pPr algn="just"/>
                      <a:r>
                        <a:rPr lang="fr-FR" altLang="fr-FR" sz="1200" dirty="0">
                          <a:latin typeface="Arial" panose="020B0604020202020204" pitchFamily="34" charset="0"/>
                          <a:cs typeface="Arial" panose="020B0604020202020204" pitchFamily="34" charset="0"/>
                        </a:rPr>
                        <a:t>Age jeune &lt; 40 ans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Genre masculin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Statut </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conomique pr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caire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Bas niveau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ducation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libat</a:t>
                      </a:r>
                      <a:endParaRPr lang="fr-FR" sz="1200" dirty="0"/>
                    </a:p>
                  </a:txBody>
                  <a:tcPr>
                    <a:solidFill>
                      <a:schemeClr val="bg1"/>
                    </a:solidFill>
                  </a:tcPr>
                </a:tc>
                <a:tc>
                  <a:txBody>
                    <a:bodyPr/>
                    <a:lstStyle/>
                    <a:p>
                      <a:pPr algn="just"/>
                      <a:r>
                        <a:rPr lang="fr-FR" altLang="fr-FR" sz="1200" dirty="0">
                          <a:latin typeface="Arial" panose="020B0604020202020204" pitchFamily="34" charset="0"/>
                          <a:cs typeface="Arial" panose="020B0604020202020204" pitchFamily="34" charset="0"/>
                        </a:rPr>
                        <a:t>Schizophr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nies de forme parano</a:t>
                      </a:r>
                      <a:r>
                        <a:rPr lang="fr-FR" altLang="fr-FR" sz="1200" dirty="0">
                          <a:cs typeface="Arial" panose="020B0604020202020204" pitchFamily="34" charset="0"/>
                        </a:rPr>
                        <a:t>ï</a:t>
                      </a:r>
                      <a:r>
                        <a:rPr lang="fr-FR" altLang="fr-FR" sz="1200" dirty="0">
                          <a:latin typeface="Arial" panose="020B0604020202020204" pitchFamily="34" charset="0"/>
                          <a:cs typeface="Arial" panose="020B0604020202020204" pitchFamily="34" charset="0"/>
                        </a:rPr>
                        <a:t>de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Abus ou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pendance aux substances </a:t>
                      </a:r>
                      <a:r>
                        <a:rPr lang="fr-FR" altLang="fr-FR" sz="1200" dirty="0" err="1">
                          <a:latin typeface="Arial" panose="020B0604020202020204" pitchFamily="34" charset="0"/>
                          <a:cs typeface="Arial" panose="020B0604020202020204" pitchFamily="34" charset="0"/>
                        </a:rPr>
                        <a:t>psycho-actives</a:t>
                      </a:r>
                      <a:r>
                        <a:rPr lang="fr-FR" altLang="fr-FR" sz="1200" dirty="0">
                          <a:latin typeface="Arial" panose="020B0604020202020204" pitchFamily="34" charset="0"/>
                          <a:cs typeface="Arial" panose="020B0604020202020204" pitchFamily="34" charset="0"/>
                        </a:rPr>
                        <a:t> </a:t>
                      </a:r>
                      <a:r>
                        <a:rPr lang="fr-FR" altLang="fr-FR" sz="1200" dirty="0" err="1">
                          <a:latin typeface="Arial" panose="020B0604020202020204" pitchFamily="34" charset="0"/>
                          <a:cs typeface="Arial" panose="020B0604020202020204" pitchFamily="34" charset="0"/>
                        </a:rPr>
                        <a:t>comorbide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Personnalit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 antisociale </a:t>
                      </a:r>
                      <a:r>
                        <a:rPr lang="fr-FR" altLang="fr-FR" sz="1200" dirty="0" err="1">
                          <a:latin typeface="Arial" panose="020B0604020202020204" pitchFamily="34" charset="0"/>
                          <a:cs typeface="Arial" panose="020B0604020202020204" pitchFamily="34" charset="0"/>
                        </a:rPr>
                        <a:t>comorbide</a:t>
                      </a:r>
                      <a:r>
                        <a:rPr lang="fr-FR" altLang="fr-FR" sz="1200" dirty="0">
                          <a:latin typeface="Arial" panose="020B0604020202020204" pitchFamily="34" charset="0"/>
                          <a:cs typeface="Arial" panose="020B0604020202020204" pitchFamily="34" charset="0"/>
                        </a:rPr>
                        <a:t> (h</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bo</a:t>
                      </a:r>
                      <a:r>
                        <a:rPr lang="fr-FR" altLang="fr-FR" sz="1200" dirty="0">
                          <a:cs typeface="Arial" panose="020B0604020202020204" pitchFamily="34" charset="0"/>
                        </a:rPr>
                        <a:t>ï</a:t>
                      </a:r>
                      <a:r>
                        <a:rPr lang="fr-FR" altLang="fr-FR" sz="1200" dirty="0">
                          <a:latin typeface="Arial" panose="020B0604020202020204" pitchFamily="34" charset="0"/>
                          <a:cs typeface="Arial" panose="020B0604020202020204" pitchFamily="34" charset="0"/>
                        </a:rPr>
                        <a:t>dophr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nie)</a:t>
                      </a:r>
                      <a:endParaRPr lang="fr-FR" altLang="fr-FR" sz="1400" dirty="0">
                        <a:latin typeface="Arial" panose="020B0604020202020204" pitchFamily="34" charset="0"/>
                        <a:cs typeface="Arial" panose="020B0604020202020204" pitchFamily="34" charset="0"/>
                      </a:endParaRPr>
                    </a:p>
                    <a:p>
                      <a:endParaRPr lang="fr-FR" sz="1200" dirty="0"/>
                    </a:p>
                  </a:txBody>
                  <a:tcPr>
                    <a:solidFill>
                      <a:schemeClr val="bg1"/>
                    </a:solidFill>
                  </a:tcPr>
                </a:tc>
                <a:extLst>
                  <a:ext uri="{0D108BD9-81ED-4DB2-BD59-A6C34878D82A}">
                    <a16:rowId xmlns:a16="http://schemas.microsoft.com/office/drawing/2014/main" val="10002"/>
                  </a:ext>
                </a:extLst>
              </a:tr>
              <a:tr h="296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Ant</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c</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dents</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Symptômes</a:t>
                      </a:r>
                      <a:endParaRPr lang="fr-FR" sz="1200" dirty="0"/>
                    </a:p>
                  </a:txBody>
                  <a:tcPr/>
                </a:tc>
                <a:extLst>
                  <a:ext uri="{0D108BD9-81ED-4DB2-BD59-A6C34878D82A}">
                    <a16:rowId xmlns:a16="http://schemas.microsoft.com/office/drawing/2014/main" val="10003"/>
                  </a:ext>
                </a:extLst>
              </a:tr>
              <a:tr h="2842190">
                <a:tc>
                  <a:txBody>
                    <a:bodyPr/>
                    <a:lstStyle/>
                    <a:p>
                      <a:pPr algn="just"/>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dents personnels et familiaux judiciaires, de violence envers autrui ou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incarc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ration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dents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abus ou de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pendance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alcool</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dents de </a:t>
                      </a:r>
                      <a:r>
                        <a:rPr lang="fr-FR" altLang="fr-FR" sz="1200" dirty="0">
                          <a:cs typeface="Arial" panose="020B0604020202020204" pitchFamily="34" charset="0"/>
                        </a:rPr>
                        <a:t>« </a:t>
                      </a:r>
                      <a:r>
                        <a:rPr lang="fr-FR" altLang="fr-FR" sz="1200" dirty="0">
                          <a:latin typeface="Arial" panose="020B0604020202020204" pitchFamily="34" charset="0"/>
                          <a:cs typeface="Arial" panose="020B0604020202020204" pitchFamily="34" charset="0"/>
                        </a:rPr>
                        <a:t>troubles des conduites</a:t>
                      </a:r>
                      <a:r>
                        <a:rPr lang="fr-FR" altLang="fr-FR" sz="1200" dirty="0">
                          <a:cs typeface="Arial" panose="020B0604020202020204" pitchFamily="34" charset="0"/>
                        </a:rPr>
                        <a:t> »</a:t>
                      </a:r>
                      <a:r>
                        <a:rPr lang="fr-FR" altLang="fr-FR" sz="1200" dirty="0">
                          <a:latin typeface="Arial" panose="020B0604020202020204" pitchFamily="34" charset="0"/>
                          <a:cs typeface="Arial" panose="020B0604020202020204" pitchFamily="34" charset="0"/>
                        </a:rPr>
                        <a:t>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enfance ou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adolescence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dents de </a:t>
                      </a:r>
                      <a:r>
                        <a:rPr lang="fr-FR" altLang="fr-FR" sz="1200" dirty="0" err="1">
                          <a:latin typeface="Arial" panose="020B0604020202020204" pitchFamily="34" charset="0"/>
                          <a:cs typeface="Arial" panose="020B0604020202020204" pitchFamily="34" charset="0"/>
                        </a:rPr>
                        <a:t>victimation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Retard mental </a:t>
                      </a:r>
                      <a:endParaRPr lang="fr-FR" altLang="fr-FR" sz="1400" dirty="0">
                        <a:latin typeface="Arial" panose="020B0604020202020204" pitchFamily="34" charset="0"/>
                        <a:cs typeface="Arial" panose="020B0604020202020204" pitchFamily="34" charset="0"/>
                      </a:endParaRPr>
                    </a:p>
                    <a:p>
                      <a:endParaRPr lang="fr-FR" sz="1200" dirty="0"/>
                    </a:p>
                  </a:txBody>
                  <a:tcPr/>
                </a:tc>
                <a:tc>
                  <a:txBody>
                    <a:bodyPr/>
                    <a:lstStyle/>
                    <a:p>
                      <a:pPr algn="just"/>
                      <a:r>
                        <a:rPr lang="fr-FR" altLang="fr-FR" sz="1200" dirty="0">
                          <a:latin typeface="Arial" panose="020B0604020202020204" pitchFamily="34" charset="0"/>
                          <a:cs typeface="Arial" panose="020B0604020202020204" pitchFamily="34" charset="0"/>
                        </a:rPr>
                        <a:t>Symptomatologie psychotique positive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es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lirantes de pers</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cution, de 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galomanie, de mysticisme, Syndrome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influence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Rêveries diurnes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agresser autrui, id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ation et pratiques perverses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Menaces </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crites ou verbales </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voquant un sc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nario de passage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acte en cours de constitution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Fascination pour les armes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fiance et 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ticence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Participation </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motionnelle intense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Retrait social, </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moussement affectif,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sorganisation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es, fantasmes et propos de violence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es suicidaires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Symptomatologie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pressive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Dysfonctionnement frontal</a:t>
                      </a:r>
                      <a:endParaRPr lang="fr-FR" sz="1200" dirty="0"/>
                    </a:p>
                  </a:txBody>
                  <a:tcPr/>
                </a:tc>
                <a:extLst>
                  <a:ext uri="{0D108BD9-81ED-4DB2-BD59-A6C34878D82A}">
                    <a16:rowId xmlns:a16="http://schemas.microsoft.com/office/drawing/2014/main" val="10004"/>
                  </a:ext>
                </a:extLst>
              </a:tr>
              <a:tr h="2574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contextuels</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de risque li</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s aux soins</a:t>
                      </a:r>
                      <a:endParaRPr lang="fr-FR" sz="1200" dirty="0"/>
                    </a:p>
                  </a:txBody>
                  <a:tcPr/>
                </a:tc>
                <a:extLst>
                  <a:ext uri="{0D108BD9-81ED-4DB2-BD59-A6C34878D82A}">
                    <a16:rowId xmlns:a16="http://schemas.microsoft.com/office/drawing/2014/main" val="10005"/>
                  </a:ext>
                </a:extLst>
              </a:tr>
              <a:tr h="448012">
                <a:tc>
                  <a:txBody>
                    <a:bodyPr/>
                    <a:lstStyle/>
                    <a:p>
                      <a:pPr algn="just"/>
                      <a:r>
                        <a:rPr lang="fr-FR" altLang="fr-FR" sz="1200" dirty="0">
                          <a:latin typeface="Arial" panose="020B0604020202020204" pitchFamily="34" charset="0"/>
                          <a:cs typeface="Arial" panose="020B0604020202020204" pitchFamily="34" charset="0"/>
                        </a:rPr>
                        <a:t>Etre victime de violence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ann</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Divorce ou s</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paration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ann</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 </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Sans emploi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ann</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a:t>
                      </a:r>
                      <a:endParaRPr lang="fr-FR" altLang="fr-FR" sz="1400" dirty="0">
                        <a:latin typeface="Arial" panose="020B0604020202020204" pitchFamily="34" charset="0"/>
                        <a:cs typeface="Arial" panose="020B0604020202020204" pitchFamily="34" charset="0"/>
                      </a:endParaRPr>
                    </a:p>
                    <a:p>
                      <a:endParaRPr lang="fr-FR" sz="1200" dirty="0"/>
                    </a:p>
                  </a:txBody>
                  <a:tcPr>
                    <a:solidFill>
                      <a:schemeClr val="bg1"/>
                    </a:solidFill>
                  </a:tcPr>
                </a:tc>
                <a:tc>
                  <a:txBody>
                    <a:bodyPr/>
                    <a:lstStyle/>
                    <a:p>
                      <a:pPr algn="just"/>
                      <a:r>
                        <a:rPr lang="fr-FR" altLang="fr-FR" sz="1200" dirty="0">
                          <a:latin typeface="Arial" panose="020B0604020202020204" pitchFamily="34" charset="0"/>
                          <a:cs typeface="Arial" panose="020B0604020202020204" pitchFamily="34" charset="0"/>
                        </a:rPr>
                        <a:t>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faut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acc</a:t>
                      </a:r>
                      <a:r>
                        <a:rPr lang="fr-FR" altLang="fr-FR" sz="1200" dirty="0">
                          <a:cs typeface="Arial" panose="020B0604020202020204" pitchFamily="34" charset="0"/>
                        </a:rPr>
                        <a:t>è</a:t>
                      </a:r>
                      <a:r>
                        <a:rPr lang="fr-FR" altLang="fr-FR" sz="1200" dirty="0">
                          <a:latin typeface="Arial" panose="020B0604020202020204" pitchFamily="34" charset="0"/>
                          <a:cs typeface="Arial" panose="020B0604020202020204" pitchFamily="34" charset="0"/>
                        </a:rPr>
                        <a:t>s aux soins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Incapacit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demander de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aide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ni des troubles et faiblesse de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insight</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Longue dur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 de psychose non trait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cs typeface="Arial" panose="020B0604020202020204" pitchFamily="34" charset="0"/>
                        </a:rPr>
                        <a:t>« </a:t>
                      </a:r>
                      <a:r>
                        <a:rPr lang="fr-FR" altLang="fr-FR" sz="1200" dirty="0">
                          <a:latin typeface="Arial" panose="020B0604020202020204" pitchFamily="34" charset="0"/>
                          <a:cs typeface="Arial" panose="020B0604020202020204" pitchFamily="34" charset="0"/>
                        </a:rPr>
                        <a:t>Pseudo-alliance th</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rapeutique</a:t>
                      </a:r>
                      <a:r>
                        <a:rPr lang="fr-FR" altLang="fr-FR" sz="1200" dirty="0">
                          <a:cs typeface="Arial" panose="020B0604020202020204" pitchFamily="34" charset="0"/>
                        </a:rPr>
                        <a:t> »</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Rupture du suivi psychiatrique </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Non-observance 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dicamenteuse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Insuffisance du suivi au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cours imm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diat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une hospitalisation</a:t>
                      </a:r>
                      <a:endParaRPr lang="fr-FR" sz="1200" dirty="0"/>
                    </a:p>
                  </a:txBody>
                  <a:tcPr>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9099600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81318" y="2135082"/>
            <a:ext cx="7947142" cy="1860697"/>
          </a:xfrm>
        </p:spPr>
        <p:txBody>
          <a:bodyPr>
            <a:normAutofit fontScale="90000"/>
          </a:bodyPr>
          <a:lstStyle/>
          <a:p>
            <a:r>
              <a:rPr lang="fr-FR" altLang="fr-FR" dirty="0">
                <a:cs typeface="Arial" panose="020B0604020202020204" pitchFamily="34" charset="0"/>
              </a:rPr>
              <a:t>Facteurs associés à la violence hétéro-agressive chez les patients présentant un trouble de l’humeur</a:t>
            </a:r>
            <a:br>
              <a:rPr lang="fr-FR" altLang="fr-FR" dirty="0">
                <a:cs typeface="Arial" panose="020B0604020202020204" pitchFamily="34" charset="0"/>
              </a:rPr>
            </a:br>
            <a:br>
              <a:rPr lang="fr-FR" altLang="fr-FR" dirty="0">
                <a:cs typeface="Arial" panose="020B0604020202020204" pitchFamily="34" charset="0"/>
              </a:rPr>
            </a:br>
            <a:r>
              <a:rPr lang="fr-FR" dirty="0"/>
              <a:t>                 (</a:t>
            </a:r>
            <a:r>
              <a:rPr lang="fr-FR" dirty="0" err="1"/>
              <a:t>Cf</a:t>
            </a:r>
            <a:r>
              <a:rPr lang="fr-FR" dirty="0"/>
              <a:t> AP HAS 2011)</a:t>
            </a:r>
          </a:p>
        </p:txBody>
      </p:sp>
      <p:sp>
        <p:nvSpPr>
          <p:cNvPr id="6" name="Rectangle 6"/>
          <p:cNvSpPr>
            <a:spLocks noGrp="1" noChangeArrowheads="1"/>
          </p:cNvSpPr>
          <p:nvPr>
            <p:ph type="sldNum" sz="quarter" idx="12"/>
          </p:nvPr>
        </p:nvSpPr>
        <p:spPr>
          <a:xfrm>
            <a:off x="7162800" y="6477000"/>
            <a:ext cx="1905000" cy="457200"/>
          </a:xfrm>
          <a:ln/>
        </p:spPr>
        <p:txBody>
          <a:bodyPr/>
          <a:lstStyle>
            <a:lvl1pPr>
              <a:defRPr/>
            </a:lvl1pPr>
          </a:lstStyle>
          <a:p>
            <a:pPr>
              <a:defRPr/>
            </a:pPr>
            <a:fld id="{9DD9DBF7-E18F-49C2-99F4-62B61CB371E1}" type="slidenum">
              <a:rPr lang="fr-FR"/>
              <a:pPr>
                <a:defRPr/>
              </a:pPr>
              <a:t>33</a:t>
            </a:fld>
            <a:endParaRPr lang="fr-FR" dirty="0"/>
          </a:p>
        </p:txBody>
      </p:sp>
      <p:sp>
        <p:nvSpPr>
          <p:cNvPr id="8" name="Rectangle 7"/>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40340582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34</a:t>
            </a:fld>
            <a:endParaRPr lang="fr-FR" dirty="0"/>
          </a:p>
        </p:txBody>
      </p:sp>
      <p:graphicFrame>
        <p:nvGraphicFramePr>
          <p:cNvPr id="48" name="Tableau 47"/>
          <p:cNvGraphicFramePr>
            <a:graphicFrameLocks noGrp="1"/>
          </p:cNvGraphicFramePr>
          <p:nvPr>
            <p:extLst>
              <p:ext uri="{D42A27DB-BD31-4B8C-83A1-F6EECF244321}">
                <p14:modId xmlns:p14="http://schemas.microsoft.com/office/powerpoint/2010/main" val="3224203929"/>
              </p:ext>
            </p:extLst>
          </p:nvPr>
        </p:nvGraphicFramePr>
        <p:xfrm>
          <a:off x="179289" y="288643"/>
          <a:ext cx="8884026" cy="5798391"/>
        </p:xfrm>
        <a:graphic>
          <a:graphicData uri="http://schemas.openxmlformats.org/drawingml/2006/table">
            <a:tbl>
              <a:tblPr firstRow="1" bandRow="1">
                <a:tableStyleId>{3B4B98B0-60AC-42C2-AFA5-B58CD77FA1E5}</a:tableStyleId>
              </a:tblPr>
              <a:tblGrid>
                <a:gridCol w="4442013">
                  <a:extLst>
                    <a:ext uri="{9D8B030D-6E8A-4147-A177-3AD203B41FA5}">
                      <a16:colId xmlns:a16="http://schemas.microsoft.com/office/drawing/2014/main" val="20000"/>
                    </a:ext>
                  </a:extLst>
                </a:gridCol>
                <a:gridCol w="4442013">
                  <a:extLst>
                    <a:ext uri="{9D8B030D-6E8A-4147-A177-3AD203B41FA5}">
                      <a16:colId xmlns:a16="http://schemas.microsoft.com/office/drawing/2014/main" val="20001"/>
                    </a:ext>
                  </a:extLst>
                </a:gridCol>
              </a:tblGrid>
              <a:tr h="3230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g</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n</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raux</a:t>
                      </a:r>
                      <a:endParaRPr lang="fr-FR" sz="1200" dirty="0"/>
                    </a:p>
                  </a:txBody>
                  <a:tcP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sp</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cifiques</a:t>
                      </a:r>
                      <a:endParaRPr lang="fr-FR" sz="1200" dirty="0"/>
                    </a:p>
                  </a:txBody>
                  <a:tcPr>
                    <a:solidFill>
                      <a:schemeClr val="tx2">
                        <a:lumMod val="20000"/>
                        <a:lumOff val="80000"/>
                      </a:schemeClr>
                    </a:solidFill>
                  </a:tcPr>
                </a:tc>
                <a:extLst>
                  <a:ext uri="{0D108BD9-81ED-4DB2-BD59-A6C34878D82A}">
                    <a16:rowId xmlns:a16="http://schemas.microsoft.com/office/drawing/2014/main" val="10000"/>
                  </a:ext>
                </a:extLst>
              </a:tr>
              <a:tr h="302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a:t>
                      </a:r>
                      <a:r>
                        <a:rPr lang="fr-FR" altLang="fr-FR" sz="1200" b="1" dirty="0" err="1">
                          <a:latin typeface="Arial" panose="020B0604020202020204" pitchFamily="34" charset="0"/>
                          <a:cs typeface="Arial" panose="020B0604020202020204" pitchFamily="34" charset="0"/>
                        </a:rPr>
                        <a:t>socio-d</a:t>
                      </a:r>
                      <a:r>
                        <a:rPr lang="fr-FR" altLang="fr-FR" sz="1200" b="1" dirty="0" err="1">
                          <a:cs typeface="Arial" panose="020B0604020202020204" pitchFamily="34" charset="0"/>
                        </a:rPr>
                        <a:t>é</a:t>
                      </a:r>
                      <a:r>
                        <a:rPr lang="fr-FR" altLang="fr-FR" sz="1200" b="1" dirty="0" err="1">
                          <a:latin typeface="Arial" panose="020B0604020202020204" pitchFamily="34" charset="0"/>
                          <a:cs typeface="Arial" panose="020B0604020202020204" pitchFamily="34" charset="0"/>
                        </a:rPr>
                        <a:t>mographiques</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Diagnostic actuel</a:t>
                      </a:r>
                      <a:endParaRPr lang="fr-FR" sz="1200" dirty="0"/>
                    </a:p>
                  </a:txBody>
                  <a:tcPr/>
                </a:tc>
                <a:extLst>
                  <a:ext uri="{0D108BD9-81ED-4DB2-BD59-A6C34878D82A}">
                    <a16:rowId xmlns:a16="http://schemas.microsoft.com/office/drawing/2014/main" val="10001"/>
                  </a:ext>
                </a:extLst>
              </a:tr>
              <a:tr h="1312129">
                <a:tc>
                  <a:txBody>
                    <a:bodyPr/>
                    <a:lstStyle/>
                    <a:p>
                      <a:pPr algn="just"/>
                      <a:r>
                        <a:rPr lang="fr-FR" altLang="fr-FR" sz="1200" dirty="0">
                          <a:latin typeface="Arial" panose="020B0604020202020204" pitchFamily="34" charset="0"/>
                          <a:cs typeface="Arial" panose="020B0604020202020204" pitchFamily="34" charset="0"/>
                        </a:rPr>
                        <a:t>Age jeune &lt; 40 ans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Genre masculin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Statut </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conomique pr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caire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Faible niveau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ducation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libat</a:t>
                      </a:r>
                      <a:endParaRPr lang="fr-FR" altLang="fr-FR" sz="1400" dirty="0">
                        <a:latin typeface="Arial" panose="020B0604020202020204" pitchFamily="34" charset="0"/>
                        <a:cs typeface="Arial" panose="020B0604020202020204" pitchFamily="34" charset="0"/>
                      </a:endParaRPr>
                    </a:p>
                    <a:p>
                      <a:pPr algn="just"/>
                      <a:endParaRPr lang="fr-FR" sz="1200" dirty="0"/>
                    </a:p>
                  </a:txBody>
                  <a:tcPr>
                    <a:solidFill>
                      <a:schemeClr val="bg1"/>
                    </a:solidFill>
                  </a:tcPr>
                </a:tc>
                <a:tc>
                  <a:txBody>
                    <a:bodyPr/>
                    <a:lstStyle/>
                    <a:p>
                      <a:pPr algn="just"/>
                      <a:r>
                        <a:rPr lang="fr-FR" altLang="fr-FR" sz="1200" dirty="0">
                          <a:latin typeface="Arial" panose="020B0604020202020204" pitchFamily="34" charset="0"/>
                          <a:cs typeface="Arial" panose="020B0604020202020204" pitchFamily="34" charset="0"/>
                        </a:rPr>
                        <a:t>Trouble bipolaire type 1&gt; type 2</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Episode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pressif caract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ris</a:t>
                      </a:r>
                      <a:r>
                        <a:rPr lang="fr-FR" altLang="fr-FR" sz="1200" dirty="0">
                          <a:cs typeface="Arial" panose="020B0604020202020204" pitchFamily="34" charset="0"/>
                        </a:rPr>
                        <a:t>é</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Abus ou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pendance aux substances </a:t>
                      </a:r>
                      <a:r>
                        <a:rPr lang="fr-FR" altLang="fr-FR" sz="1200" dirty="0" err="1">
                          <a:latin typeface="Arial" panose="020B0604020202020204" pitchFamily="34" charset="0"/>
                          <a:cs typeface="Arial" panose="020B0604020202020204" pitchFamily="34" charset="0"/>
                        </a:rPr>
                        <a:t>psycho-actives</a:t>
                      </a:r>
                      <a:r>
                        <a:rPr lang="fr-FR" altLang="fr-FR" sz="1200" dirty="0">
                          <a:latin typeface="Arial" panose="020B0604020202020204" pitchFamily="34" charset="0"/>
                          <a:cs typeface="Arial" panose="020B0604020202020204" pitchFamily="34" charset="0"/>
                        </a:rPr>
                        <a:t> associ</a:t>
                      </a:r>
                      <a:r>
                        <a:rPr lang="fr-FR" altLang="fr-FR" sz="1200" dirty="0">
                          <a:cs typeface="Arial" panose="020B0604020202020204" pitchFamily="34" charset="0"/>
                        </a:rPr>
                        <a:t>é</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Personnalit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 antisociale associ</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Etat mixte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Episodes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pressifs 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currents brefs</a:t>
                      </a:r>
                      <a:endParaRPr lang="fr-FR" sz="1200" dirty="0"/>
                    </a:p>
                  </a:txBody>
                  <a:tcPr>
                    <a:solidFill>
                      <a:schemeClr val="bg1"/>
                    </a:solidFill>
                  </a:tcPr>
                </a:tc>
                <a:extLst>
                  <a:ext uri="{0D108BD9-81ED-4DB2-BD59-A6C34878D82A}">
                    <a16:rowId xmlns:a16="http://schemas.microsoft.com/office/drawing/2014/main" val="10002"/>
                  </a:ext>
                </a:extLst>
              </a:tr>
              <a:tr h="327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Ant</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c</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dents</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Symptômes</a:t>
                      </a:r>
                      <a:endParaRPr lang="fr-FR" sz="1200" dirty="0"/>
                    </a:p>
                  </a:txBody>
                  <a:tcPr/>
                </a:tc>
                <a:extLst>
                  <a:ext uri="{0D108BD9-81ED-4DB2-BD59-A6C34878D82A}">
                    <a16:rowId xmlns:a16="http://schemas.microsoft.com/office/drawing/2014/main" val="10003"/>
                  </a:ext>
                </a:extLst>
              </a:tr>
              <a:tr h="1513995">
                <a:tc>
                  <a:txBody>
                    <a:bodyPr/>
                    <a:lstStyle/>
                    <a:p>
                      <a:pPr algn="just"/>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dents personnels et familiaux judiciaires, de violence envers autrui ou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incarc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ration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abus ou de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pendance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alcool</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 de </a:t>
                      </a:r>
                      <a:r>
                        <a:rPr lang="fr-FR" altLang="fr-FR" sz="1200" dirty="0">
                          <a:cs typeface="Arial" panose="020B0604020202020204" pitchFamily="34" charset="0"/>
                        </a:rPr>
                        <a:t>« </a:t>
                      </a:r>
                      <a:r>
                        <a:rPr lang="fr-FR" altLang="fr-FR" sz="1200" dirty="0">
                          <a:latin typeface="Arial" panose="020B0604020202020204" pitchFamily="34" charset="0"/>
                          <a:cs typeface="Arial" panose="020B0604020202020204" pitchFamily="34" charset="0"/>
                        </a:rPr>
                        <a:t>troubles des conduites</a:t>
                      </a:r>
                      <a:r>
                        <a:rPr lang="fr-FR" altLang="fr-FR" sz="1200" dirty="0">
                          <a:cs typeface="Arial" panose="020B0604020202020204" pitchFamily="34" charset="0"/>
                        </a:rPr>
                        <a:t> »</a:t>
                      </a:r>
                      <a:r>
                        <a:rPr lang="fr-FR" altLang="fr-FR" sz="1200" dirty="0">
                          <a:latin typeface="Arial" panose="020B0604020202020204" pitchFamily="34" charset="0"/>
                          <a:cs typeface="Arial" panose="020B0604020202020204" pitchFamily="34" charset="0"/>
                        </a:rPr>
                        <a:t>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enfance ou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adolescence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Ant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dents de </a:t>
                      </a:r>
                      <a:r>
                        <a:rPr lang="fr-FR" altLang="fr-FR" sz="1200" dirty="0" err="1">
                          <a:latin typeface="Arial" panose="020B0604020202020204" pitchFamily="34" charset="0"/>
                          <a:cs typeface="Arial" panose="020B0604020202020204" pitchFamily="34" charset="0"/>
                        </a:rPr>
                        <a:t>victimation</a:t>
                      </a:r>
                      <a:endParaRPr lang="fr-FR" altLang="fr-FR" sz="1400" dirty="0">
                        <a:latin typeface="Arial" panose="020B0604020202020204" pitchFamily="34" charset="0"/>
                        <a:cs typeface="Arial" panose="020B0604020202020204" pitchFamily="34" charset="0"/>
                      </a:endParaRPr>
                    </a:p>
                    <a:p>
                      <a:endParaRPr lang="fr-FR" sz="1200" dirty="0"/>
                    </a:p>
                  </a:txBody>
                  <a:tcPr/>
                </a:tc>
                <a:tc>
                  <a:txBody>
                    <a:bodyPr/>
                    <a:lstStyle/>
                    <a:p>
                      <a:pPr algn="just"/>
                      <a:r>
                        <a:rPr lang="fr-FR" altLang="fr-FR" sz="1200" dirty="0">
                          <a:latin typeface="Arial" panose="020B0604020202020204" pitchFamily="34" charset="0"/>
                          <a:cs typeface="Arial" panose="020B0604020202020204" pitchFamily="34" charset="0"/>
                        </a:rPr>
                        <a:t>Id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es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lirantes de ruine, de culpabilit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 de grandeur ou 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galomaniaques ou id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es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lirantes non congruentes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humeur, pers</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cution</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Impulsivit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 hostilit</a:t>
                      </a:r>
                      <a:r>
                        <a:rPr lang="fr-FR" altLang="fr-FR" sz="1200" dirty="0">
                          <a:cs typeface="Arial" panose="020B0604020202020204" pitchFamily="34" charset="0"/>
                        </a:rPr>
                        <a:t>é</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Symptomatologie 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lancolique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es suicidaires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P</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joration de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avenir, incurabilit</a:t>
                      </a:r>
                      <a:r>
                        <a:rPr lang="fr-FR" altLang="fr-FR" sz="1200" dirty="0">
                          <a:cs typeface="Arial" panose="020B0604020202020204" pitchFamily="34" charset="0"/>
                        </a:rPr>
                        <a:t>é</a:t>
                      </a:r>
                      <a:endParaRPr lang="fr-FR" sz="1200" dirty="0"/>
                    </a:p>
                  </a:txBody>
                  <a:tcPr/>
                </a:tc>
                <a:extLst>
                  <a:ext uri="{0D108BD9-81ED-4DB2-BD59-A6C34878D82A}">
                    <a16:rowId xmlns:a16="http://schemas.microsoft.com/office/drawing/2014/main" val="10004"/>
                  </a:ext>
                </a:extLst>
              </a:tr>
              <a:tr h="302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contextuels</a:t>
                      </a:r>
                      <a:endParaRPr lang="fr-FR"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sz="1200" b="1" dirty="0">
                          <a:latin typeface="Arial" panose="020B0604020202020204" pitchFamily="34" charset="0"/>
                          <a:cs typeface="Arial" panose="020B0604020202020204" pitchFamily="34" charset="0"/>
                        </a:rPr>
                        <a:t>Facteurs de risque li</a:t>
                      </a:r>
                      <a:r>
                        <a:rPr lang="fr-FR" altLang="fr-FR" sz="1200" b="1" dirty="0">
                          <a:cs typeface="Arial" panose="020B0604020202020204" pitchFamily="34" charset="0"/>
                        </a:rPr>
                        <a:t>é</a:t>
                      </a:r>
                      <a:r>
                        <a:rPr lang="fr-FR" altLang="fr-FR" sz="1200" b="1" dirty="0">
                          <a:latin typeface="Arial" panose="020B0604020202020204" pitchFamily="34" charset="0"/>
                          <a:cs typeface="Arial" panose="020B0604020202020204" pitchFamily="34" charset="0"/>
                        </a:rPr>
                        <a:t>s aux soins</a:t>
                      </a:r>
                      <a:endParaRPr lang="fr-FR" sz="1200" dirty="0"/>
                    </a:p>
                  </a:txBody>
                  <a:tcPr/>
                </a:tc>
                <a:extLst>
                  <a:ext uri="{0D108BD9-81ED-4DB2-BD59-A6C34878D82A}">
                    <a16:rowId xmlns:a16="http://schemas.microsoft.com/office/drawing/2014/main" val="10005"/>
                  </a:ext>
                </a:extLst>
              </a:tr>
              <a:tr h="1715861">
                <a:tc>
                  <a:txBody>
                    <a:bodyPr/>
                    <a:lstStyle/>
                    <a:p>
                      <a:pPr algn="just"/>
                      <a:r>
                        <a:rPr lang="fr-FR" altLang="fr-FR" sz="1200" dirty="0">
                          <a:latin typeface="Arial" panose="020B0604020202020204" pitchFamily="34" charset="0"/>
                          <a:cs typeface="Arial" panose="020B0604020202020204" pitchFamily="34" charset="0"/>
                        </a:rPr>
                        <a:t>Etre victime de violence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ann</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Divorce ou s</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paration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ann</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 </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Sans emploi dans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ann</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a:t>
                      </a:r>
                      <a:endParaRPr lang="fr-FR" altLang="fr-FR" sz="1400" dirty="0">
                        <a:latin typeface="Arial" panose="020B0604020202020204" pitchFamily="34" charset="0"/>
                        <a:cs typeface="Arial" panose="020B0604020202020204" pitchFamily="34" charset="0"/>
                      </a:endParaRPr>
                    </a:p>
                    <a:p>
                      <a:endParaRPr lang="fr-FR" sz="1200" dirty="0"/>
                    </a:p>
                  </a:txBody>
                  <a:tcPr>
                    <a:solidFill>
                      <a:schemeClr val="bg1"/>
                    </a:solidFill>
                  </a:tcPr>
                </a:tc>
                <a:tc>
                  <a:txBody>
                    <a:bodyPr/>
                    <a:lstStyle/>
                    <a:p>
                      <a:pPr algn="just"/>
                      <a:r>
                        <a:rPr lang="fr-FR" altLang="fr-FR" sz="1200" dirty="0">
                          <a:latin typeface="Arial" panose="020B0604020202020204" pitchFamily="34" charset="0"/>
                          <a:cs typeface="Arial" panose="020B0604020202020204" pitchFamily="34" charset="0"/>
                        </a:rPr>
                        <a:t>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faut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acc</a:t>
                      </a:r>
                      <a:r>
                        <a:rPr lang="fr-FR" altLang="fr-FR" sz="1200" dirty="0">
                          <a:cs typeface="Arial" panose="020B0604020202020204" pitchFamily="34" charset="0"/>
                        </a:rPr>
                        <a:t>è</a:t>
                      </a:r>
                      <a:r>
                        <a:rPr lang="fr-FR" altLang="fr-FR" sz="1200" dirty="0">
                          <a:latin typeface="Arial" panose="020B0604020202020204" pitchFamily="34" charset="0"/>
                          <a:cs typeface="Arial" panose="020B0604020202020204" pitchFamily="34" charset="0"/>
                        </a:rPr>
                        <a:t>s aux soins</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Incapacit</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 </a:t>
                      </a:r>
                      <a:r>
                        <a:rPr lang="fr-FR" altLang="fr-FR" sz="1200" dirty="0">
                          <a:cs typeface="Arial" panose="020B0604020202020204" pitchFamily="34" charset="0"/>
                        </a:rPr>
                        <a:t>à</a:t>
                      </a:r>
                      <a:r>
                        <a:rPr lang="fr-FR" altLang="fr-FR" sz="1200" dirty="0">
                          <a:latin typeface="Arial" panose="020B0604020202020204" pitchFamily="34" charset="0"/>
                          <a:cs typeface="Arial" panose="020B0604020202020204" pitchFamily="34" charset="0"/>
                        </a:rPr>
                        <a:t> demander de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aide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ni des troubles et faiblesse de l</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insight</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Dur</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e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volution avant le diagnostic</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cs typeface="Arial" panose="020B0604020202020204" pitchFamily="34" charset="0"/>
                        </a:rPr>
                        <a:t>« </a:t>
                      </a:r>
                      <a:r>
                        <a:rPr lang="fr-FR" altLang="fr-FR" sz="1200" dirty="0">
                          <a:latin typeface="Arial" panose="020B0604020202020204" pitchFamily="34" charset="0"/>
                          <a:cs typeface="Arial" panose="020B0604020202020204" pitchFamily="34" charset="0"/>
                        </a:rPr>
                        <a:t>Pseudo-alliance th</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rapeutique</a:t>
                      </a:r>
                      <a:r>
                        <a:rPr lang="fr-FR" altLang="fr-FR" sz="1200" dirty="0">
                          <a:cs typeface="Arial" panose="020B0604020202020204" pitchFamily="34" charset="0"/>
                        </a:rPr>
                        <a:t> »</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Rupture du suivi psychiatrique </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Non-observance 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dicamenteuse</a:t>
                      </a:r>
                      <a:endParaRPr lang="fr-FR" altLang="fr-FR" sz="1400" dirty="0">
                        <a:latin typeface="Arial" panose="020B0604020202020204" pitchFamily="34" charset="0"/>
                        <a:cs typeface="Arial" panose="020B0604020202020204" pitchFamily="34" charset="0"/>
                      </a:endParaRPr>
                    </a:p>
                    <a:p>
                      <a:pPr algn="just" eaLnBrk="0" hangingPunct="0"/>
                      <a:r>
                        <a:rPr lang="fr-FR" altLang="fr-FR" sz="1200" dirty="0">
                          <a:latin typeface="Arial" panose="020B0604020202020204" pitchFamily="34" charset="0"/>
                          <a:cs typeface="Arial" panose="020B0604020202020204" pitchFamily="34" charset="0"/>
                        </a:rPr>
                        <a:t>Insuffisance du suivi au d</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cours imm</a:t>
                      </a:r>
                      <a:r>
                        <a:rPr lang="fr-FR" altLang="fr-FR" sz="1200" dirty="0">
                          <a:cs typeface="Arial" panose="020B0604020202020204" pitchFamily="34" charset="0"/>
                        </a:rPr>
                        <a:t>é</a:t>
                      </a:r>
                      <a:r>
                        <a:rPr lang="fr-FR" altLang="fr-FR" sz="1200" dirty="0">
                          <a:latin typeface="Arial" panose="020B0604020202020204" pitchFamily="34" charset="0"/>
                          <a:cs typeface="Arial" panose="020B0604020202020204" pitchFamily="34" charset="0"/>
                        </a:rPr>
                        <a:t>diat d</a:t>
                      </a:r>
                      <a:r>
                        <a:rPr lang="fr-FR" altLang="fr-FR" sz="1200" dirty="0">
                          <a:cs typeface="Arial" panose="020B0604020202020204" pitchFamily="34" charset="0"/>
                        </a:rPr>
                        <a:t>’</a:t>
                      </a:r>
                      <a:r>
                        <a:rPr lang="fr-FR" altLang="fr-FR" sz="1200" dirty="0">
                          <a:latin typeface="Arial" panose="020B0604020202020204" pitchFamily="34" charset="0"/>
                          <a:cs typeface="Arial" panose="020B0604020202020204" pitchFamily="34" charset="0"/>
                        </a:rPr>
                        <a:t>une hospitalisation</a:t>
                      </a:r>
                      <a:endParaRPr lang="fr-FR" sz="1200" dirty="0"/>
                    </a:p>
                  </a:txBody>
                  <a:tcPr>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14614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altLang="fr-FR" sz="2400" dirty="0"/>
              <a:t>Prévention secondaire</a:t>
            </a:r>
            <a:endParaRPr lang="fr-FR" sz="2400" dirty="0"/>
          </a:p>
        </p:txBody>
      </p:sp>
      <p:sp>
        <p:nvSpPr>
          <p:cNvPr id="4" name="Espace réservé du contenu 3"/>
          <p:cNvSpPr>
            <a:spLocks noGrp="1"/>
          </p:cNvSpPr>
          <p:nvPr>
            <p:ph idx="1"/>
          </p:nvPr>
        </p:nvSpPr>
        <p:spPr>
          <a:xfrm>
            <a:off x="958495" y="1434352"/>
            <a:ext cx="7450399" cy="4356847"/>
          </a:xfrm>
        </p:spPr>
        <p:txBody>
          <a:bodyPr/>
          <a:lstStyle/>
          <a:p>
            <a:pPr marL="0" indent="0">
              <a:buNone/>
            </a:pPr>
            <a:r>
              <a:rPr lang="fr-FR" altLang="fr-FR" dirty="0"/>
              <a:t>Éviter l’escalade vers la violence, gérer la situation lorsque la violence est là</a:t>
            </a:r>
          </a:p>
          <a:p>
            <a:pPr lvl="1">
              <a:buFont typeface="Arial" panose="020B0604020202020204" pitchFamily="34" charset="0"/>
              <a:buChar char="•"/>
            </a:pPr>
            <a:r>
              <a:rPr lang="fr-FR" altLang="fr-FR" dirty="0">
                <a:solidFill>
                  <a:srgbClr val="4D4D4D"/>
                </a:solidFill>
              </a:rPr>
              <a:t>Identification, repérage et suivi des signes précurseurs et des circonstances de déclenchement</a:t>
            </a:r>
          </a:p>
          <a:p>
            <a:pPr lvl="1">
              <a:buFont typeface="Arial" panose="020B0604020202020204" pitchFamily="34" charset="0"/>
              <a:buChar char="•"/>
            </a:pPr>
            <a:r>
              <a:rPr lang="fr-FR" altLang="fr-FR" dirty="0">
                <a:solidFill>
                  <a:srgbClr val="4D4D4D"/>
                </a:solidFill>
              </a:rPr>
              <a:t>L’écoute au quotidien</a:t>
            </a:r>
          </a:p>
          <a:p>
            <a:pPr lvl="1">
              <a:buFont typeface="Arial" panose="020B0604020202020204" pitchFamily="34" charset="0"/>
              <a:buChar char="•"/>
            </a:pPr>
            <a:r>
              <a:rPr lang="fr-FR" altLang="fr-FR" dirty="0">
                <a:solidFill>
                  <a:srgbClr val="4D4D4D"/>
                </a:solidFill>
              </a:rPr>
              <a:t>Le désamorçage des situations à risque</a:t>
            </a:r>
          </a:p>
          <a:p>
            <a:pPr lvl="1">
              <a:buFont typeface="Arial" panose="020B0604020202020204" pitchFamily="34" charset="0"/>
              <a:buChar char="•"/>
            </a:pPr>
            <a:r>
              <a:rPr lang="fr-FR" altLang="fr-FR" dirty="0">
                <a:solidFill>
                  <a:srgbClr val="4D4D4D"/>
                </a:solidFill>
              </a:rPr>
              <a:t>Proposer et utiliser à bon escient les psychotropes</a:t>
            </a:r>
          </a:p>
          <a:p>
            <a:pPr lvl="1">
              <a:buFont typeface="Arial" panose="020B0604020202020204" pitchFamily="34" charset="0"/>
              <a:buChar char="•"/>
            </a:pPr>
            <a:r>
              <a:rPr lang="fr-FR" altLang="fr-FR" dirty="0">
                <a:solidFill>
                  <a:srgbClr val="4D4D4D"/>
                </a:solidFill>
              </a:rPr>
              <a:t>Intervenir – contenir/isoler si nécessaire</a:t>
            </a:r>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35</a:t>
            </a:fld>
            <a:endParaRPr lang="fr-FR" dirty="0"/>
          </a:p>
        </p:txBody>
      </p:sp>
    </p:spTree>
    <p:extLst>
      <p:ext uri="{BB962C8B-B14F-4D97-AF65-F5344CB8AC3E}">
        <p14:creationId xmlns:p14="http://schemas.microsoft.com/office/powerpoint/2010/main" val="12705505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1431534" y="2770167"/>
            <a:ext cx="6683766" cy="1020726"/>
          </a:xfrm>
        </p:spPr>
        <p:txBody>
          <a:bodyPr>
            <a:normAutofit fontScale="90000"/>
          </a:bodyPr>
          <a:lstStyle/>
          <a:p>
            <a:r>
              <a:rPr lang="fr-FR" dirty="0"/>
              <a:t>S’il faut isoler ou contenir</a:t>
            </a:r>
            <a:br>
              <a:rPr lang="fr-FR" dirty="0"/>
            </a:br>
            <a:r>
              <a:rPr lang="fr-FR" dirty="0"/>
              <a:t>            </a:t>
            </a:r>
            <a:r>
              <a:rPr lang="fr-FR" dirty="0" err="1"/>
              <a:t>cf</a:t>
            </a:r>
            <a:r>
              <a:rPr lang="fr-FR" dirty="0"/>
              <a:t>  RBP HAS février 2017</a:t>
            </a:r>
            <a:br>
              <a:rPr lang="fr-FR" dirty="0"/>
            </a:br>
            <a:br>
              <a:rPr lang="fr-FR" dirty="0"/>
            </a:br>
            <a:r>
              <a:rPr lang="fr-FR" dirty="0">
                <a:solidFill>
                  <a:srgbClr val="00B0F0"/>
                </a:solidFill>
              </a:rPr>
              <a:t>Isolement et contention </a:t>
            </a:r>
            <a:br>
              <a:rPr lang="fr-FR" dirty="0">
                <a:solidFill>
                  <a:srgbClr val="00B0F0"/>
                </a:solidFill>
              </a:rPr>
            </a:br>
            <a:r>
              <a:rPr lang="fr-FR" dirty="0">
                <a:solidFill>
                  <a:srgbClr val="00B0F0"/>
                </a:solidFill>
              </a:rPr>
              <a:t>en services de psychiatrie générale</a:t>
            </a:r>
          </a:p>
        </p:txBody>
      </p:sp>
      <p:sp>
        <p:nvSpPr>
          <p:cNvPr id="7"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36</a:t>
            </a:fld>
            <a:endParaRPr lang="fr-FR" dirty="0"/>
          </a:p>
        </p:txBody>
      </p:sp>
      <p:sp>
        <p:nvSpPr>
          <p:cNvPr id="5" name="Rectangle 4"/>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3281539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Définition générale</a:t>
            </a:r>
          </a:p>
        </p:txBody>
      </p:sp>
      <p:sp>
        <p:nvSpPr>
          <p:cNvPr id="3" name="Espace réservé du contenu 2"/>
          <p:cNvSpPr>
            <a:spLocks noGrp="1"/>
          </p:cNvSpPr>
          <p:nvPr>
            <p:ph idx="1"/>
          </p:nvPr>
        </p:nvSpPr>
        <p:spPr/>
        <p:txBody>
          <a:bodyPr/>
          <a:lstStyle/>
          <a:p>
            <a:pPr lvl="0"/>
            <a:r>
              <a:rPr lang="fr-FR" sz="2400" b="1" dirty="0">
                <a:latin typeface="Calibri" panose="020F0502020204030204" pitchFamily="34" charset="0"/>
                <a:cs typeface="Calibri" panose="020F0502020204030204" pitchFamily="34" charset="0"/>
              </a:rPr>
              <a:t>Article L. 3222-5-1 du code de la santé publique :</a:t>
            </a:r>
          </a:p>
          <a:p>
            <a:pPr marL="0" lvl="0" indent="0">
              <a:buNone/>
            </a:pPr>
            <a:endParaRPr lang="fr-FR" sz="2400" u="sng" dirty="0">
              <a:latin typeface="Calibri" panose="020F0502020204030204" pitchFamily="34" charset="0"/>
              <a:cs typeface="Calibri" panose="020F0502020204030204" pitchFamily="34" charset="0"/>
            </a:endParaRPr>
          </a:p>
          <a:p>
            <a:pPr marL="0" lvl="0" indent="0">
              <a:buNone/>
            </a:pPr>
            <a:r>
              <a:rPr lang="fr-FR" sz="2400" dirty="0">
                <a:latin typeface="Calibri" panose="020F0502020204030204" pitchFamily="34" charset="0"/>
                <a:cs typeface="Calibri" panose="020F0502020204030204" pitchFamily="34" charset="0"/>
              </a:rPr>
              <a:t>« L'isolement et la contention sont des </a:t>
            </a:r>
            <a:r>
              <a:rPr lang="fr-FR" sz="2400" dirty="0">
                <a:solidFill>
                  <a:srgbClr val="C00000"/>
                </a:solidFill>
                <a:latin typeface="Calibri" panose="020F0502020204030204" pitchFamily="34" charset="0"/>
                <a:cs typeface="Calibri" panose="020F0502020204030204" pitchFamily="34" charset="0"/>
              </a:rPr>
              <a:t>pratiques de dernier recours</a:t>
            </a:r>
            <a:r>
              <a:rPr lang="fr-FR" sz="2400" dirty="0">
                <a:latin typeface="Calibri" panose="020F0502020204030204" pitchFamily="34" charset="0"/>
                <a:cs typeface="Calibri" panose="020F0502020204030204" pitchFamily="34" charset="0"/>
              </a:rPr>
              <a:t>. Il ne peut y être procédé que pour </a:t>
            </a:r>
            <a:r>
              <a:rPr lang="fr-FR" sz="2400" dirty="0">
                <a:solidFill>
                  <a:srgbClr val="C00000"/>
                </a:solidFill>
                <a:latin typeface="Calibri" panose="020F0502020204030204" pitchFamily="34" charset="0"/>
                <a:cs typeface="Calibri" panose="020F0502020204030204" pitchFamily="34" charset="0"/>
              </a:rPr>
              <a:t>prévenir</a:t>
            </a:r>
            <a:r>
              <a:rPr lang="fr-FR" sz="2400" dirty="0">
                <a:latin typeface="Calibri" panose="020F0502020204030204" pitchFamily="34" charset="0"/>
                <a:cs typeface="Calibri" panose="020F0502020204030204" pitchFamily="34" charset="0"/>
              </a:rPr>
              <a:t> un dommage immédiat ou imminent pour le patient ou autrui, sur </a:t>
            </a:r>
            <a:r>
              <a:rPr lang="fr-FR" sz="2400" b="1" dirty="0">
                <a:solidFill>
                  <a:srgbClr val="C00000"/>
                </a:solidFill>
                <a:latin typeface="Calibri" panose="020F0502020204030204" pitchFamily="34" charset="0"/>
                <a:cs typeface="Calibri" panose="020F0502020204030204" pitchFamily="34" charset="0"/>
              </a:rPr>
              <a:t>décision</a:t>
            </a:r>
            <a:r>
              <a:rPr lang="fr-FR" sz="2400" dirty="0">
                <a:solidFill>
                  <a:srgbClr val="C00000"/>
                </a:solidFill>
                <a:latin typeface="Calibri" panose="020F0502020204030204" pitchFamily="34" charset="0"/>
                <a:cs typeface="Calibri" panose="020F0502020204030204" pitchFamily="34" charset="0"/>
              </a:rPr>
              <a:t> d'un psychiatre</a:t>
            </a:r>
            <a:r>
              <a:rPr lang="fr-FR" sz="2400" dirty="0">
                <a:latin typeface="Calibri" panose="020F0502020204030204" pitchFamily="34" charset="0"/>
                <a:cs typeface="Calibri" panose="020F0502020204030204" pitchFamily="34" charset="0"/>
              </a:rPr>
              <a:t>, prise pour une </a:t>
            </a:r>
            <a:r>
              <a:rPr lang="fr-FR" sz="2400" dirty="0">
                <a:solidFill>
                  <a:srgbClr val="C00000"/>
                </a:solidFill>
                <a:latin typeface="Calibri" panose="020F0502020204030204" pitchFamily="34" charset="0"/>
                <a:cs typeface="Calibri" panose="020F0502020204030204" pitchFamily="34" charset="0"/>
              </a:rPr>
              <a:t>durée limitée</a:t>
            </a:r>
            <a:r>
              <a:rPr lang="fr-FR" sz="2400" dirty="0">
                <a:latin typeface="Calibri" panose="020F0502020204030204" pitchFamily="34" charset="0"/>
                <a:cs typeface="Calibri" panose="020F0502020204030204" pitchFamily="34" charset="0"/>
              </a:rPr>
              <a:t>. Leur mise en œuvre doit faire l'objet d'une </a:t>
            </a:r>
            <a:r>
              <a:rPr lang="fr-FR" sz="2400" dirty="0">
                <a:solidFill>
                  <a:srgbClr val="C00000"/>
                </a:solidFill>
                <a:latin typeface="Calibri" panose="020F0502020204030204" pitchFamily="34" charset="0"/>
                <a:cs typeface="Calibri" panose="020F0502020204030204" pitchFamily="34" charset="0"/>
              </a:rPr>
              <a:t>surveillance stricte </a:t>
            </a:r>
            <a:r>
              <a:rPr lang="fr-FR" sz="2400" dirty="0">
                <a:latin typeface="Calibri" panose="020F0502020204030204" pitchFamily="34" charset="0"/>
                <a:cs typeface="Calibri" panose="020F0502020204030204" pitchFamily="34" charset="0"/>
              </a:rPr>
              <a:t>confiée par l'établissement à des professionnels de santé désignés à cette fin. »</a:t>
            </a:r>
          </a:p>
          <a:p>
            <a:endParaRPr lang="fr-FR" dirty="0"/>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37</a:t>
            </a:fld>
            <a:endParaRPr lang="fr-FR" dirty="0"/>
          </a:p>
        </p:txBody>
      </p:sp>
    </p:spTree>
    <p:extLst>
      <p:ext uri="{BB962C8B-B14F-4D97-AF65-F5344CB8AC3E}">
        <p14:creationId xmlns:p14="http://schemas.microsoft.com/office/powerpoint/2010/main" val="1772031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5835" y="0"/>
            <a:ext cx="8713693" cy="898358"/>
          </a:xfrm>
        </p:spPr>
        <p:txBody>
          <a:bodyPr/>
          <a:lstStyle/>
          <a:p>
            <a:r>
              <a:rPr lang="fr-FR" sz="2400" dirty="0"/>
              <a:t>Les points traités par les recommandations de la HAS</a:t>
            </a:r>
          </a:p>
        </p:txBody>
      </p:sp>
      <p:sp>
        <p:nvSpPr>
          <p:cNvPr id="3" name="Espace réservé du contenu 2"/>
          <p:cNvSpPr>
            <a:spLocks noGrp="1"/>
          </p:cNvSpPr>
          <p:nvPr>
            <p:ph idx="1"/>
          </p:nvPr>
        </p:nvSpPr>
        <p:spPr>
          <a:xfrm>
            <a:off x="1053419" y="742819"/>
            <a:ext cx="6366756" cy="4904164"/>
          </a:xfrm>
        </p:spPr>
        <p:txBody>
          <a:bodyPr>
            <a:noAutofit/>
          </a:bodyPr>
          <a:lstStyle/>
          <a:p>
            <a:pPr marL="342900" indent="-342900">
              <a:buFont typeface="Wingdings" panose="05000000000000000000" pitchFamily="2" charset="2"/>
              <a:buChar char="§"/>
            </a:pPr>
            <a:endParaRPr lang="fr-FR" sz="2300" b="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Définitions</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Indications</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Quels patients concernés ?</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Exception en situation d’urgence</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Mise en œuvre et lieu de mise en œuvre</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Prescriptions</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Surveillance</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Contention et prévention thromboembolique</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Information du patient</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Levée de la mesure</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Reprise avec le patient</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Temps de reprise en équipe</a:t>
            </a:r>
          </a:p>
          <a:p>
            <a:pPr marL="342900" indent="-342900">
              <a:buFont typeface="Wingdings" panose="05000000000000000000" pitchFamily="2" charset="2"/>
              <a:buChar char="§"/>
            </a:pPr>
            <a:r>
              <a:rPr lang="fr-FR" sz="2200" b="0" dirty="0">
                <a:latin typeface="Calibri" panose="020F0502020204030204" pitchFamily="34" charset="0"/>
                <a:cs typeface="Calibri" panose="020F0502020204030204" pitchFamily="34" charset="0"/>
              </a:rPr>
              <a:t>Définir une politique d’établissement</a:t>
            </a:r>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38</a:t>
            </a:fld>
            <a:endParaRPr lang="fr-FR" dirty="0"/>
          </a:p>
        </p:txBody>
      </p:sp>
    </p:spTree>
    <p:extLst>
      <p:ext uri="{BB962C8B-B14F-4D97-AF65-F5344CB8AC3E}">
        <p14:creationId xmlns:p14="http://schemas.microsoft.com/office/powerpoint/2010/main" val="2026336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6962" y="131051"/>
            <a:ext cx="8455697" cy="1280890"/>
          </a:xfrm>
        </p:spPr>
        <p:txBody>
          <a:bodyPr>
            <a:noAutofit/>
          </a:bodyPr>
          <a:lstStyle/>
          <a:p>
            <a:r>
              <a:rPr lang="fr-FR" sz="2400" dirty="0"/>
              <a:t>Prévention tertiaire - démarche post-incident</a:t>
            </a:r>
            <a:br>
              <a:rPr lang="fr-FR" sz="2400" dirty="0">
                <a:solidFill>
                  <a:schemeClr val="tx1"/>
                </a:solidFill>
              </a:rPr>
            </a:br>
            <a:endParaRPr lang="fr-FR" sz="2400" dirty="0">
              <a:solidFill>
                <a:schemeClr val="tx1"/>
              </a:solidFill>
            </a:endParaRPr>
          </a:p>
        </p:txBody>
      </p:sp>
      <p:sp>
        <p:nvSpPr>
          <p:cNvPr id="3" name="Espace réservé du contenu 2"/>
          <p:cNvSpPr>
            <a:spLocks noGrp="1"/>
          </p:cNvSpPr>
          <p:nvPr>
            <p:ph idx="1"/>
          </p:nvPr>
        </p:nvSpPr>
        <p:spPr>
          <a:xfrm>
            <a:off x="586928" y="1436646"/>
            <a:ext cx="8099872" cy="4657060"/>
          </a:xfrm>
        </p:spPr>
        <p:txBody>
          <a:bodyPr>
            <a:normAutofit/>
          </a:bodyPr>
          <a:lstStyle/>
          <a:p>
            <a:pPr marL="723900" lvl="1" indent="-342900">
              <a:spcBef>
                <a:spcPct val="20000"/>
              </a:spcBef>
              <a:buFont typeface="Arial" pitchFamily="34" charset="0"/>
              <a:buChar char="•"/>
              <a:defRPr/>
            </a:pPr>
            <a:r>
              <a:rPr lang="fr-FR" sz="2400" dirty="0">
                <a:solidFill>
                  <a:schemeClr val="tx2"/>
                </a:solidFill>
              </a:rPr>
              <a:t>Prendre en charge les personnes : agresseur, victime, témoins </a:t>
            </a:r>
          </a:p>
          <a:p>
            <a:pPr marL="723900" lvl="1" indent="-342900">
              <a:spcBef>
                <a:spcPct val="20000"/>
              </a:spcBef>
              <a:buFont typeface="Arial" pitchFamily="34" charset="0"/>
              <a:buChar char="•"/>
              <a:defRPr/>
            </a:pPr>
            <a:endParaRPr lang="fr-FR" sz="2400" dirty="0">
              <a:solidFill>
                <a:schemeClr val="tx2"/>
              </a:solidFill>
            </a:endParaRPr>
          </a:p>
          <a:p>
            <a:pPr marL="723900" lvl="1" indent="-342900">
              <a:spcBef>
                <a:spcPct val="20000"/>
              </a:spcBef>
              <a:buFont typeface="Arial" pitchFamily="34" charset="0"/>
              <a:buChar char="•"/>
              <a:defRPr/>
            </a:pPr>
            <a:r>
              <a:rPr lang="fr-FR" sz="2400" dirty="0">
                <a:solidFill>
                  <a:schemeClr val="tx2"/>
                </a:solidFill>
              </a:rPr>
              <a:t>Faire le lien avec les acteurs externes lorsque cela est nécessaire</a:t>
            </a:r>
          </a:p>
          <a:p>
            <a:pPr marL="723900" lvl="1" indent="-342900">
              <a:spcBef>
                <a:spcPct val="20000"/>
              </a:spcBef>
              <a:buFont typeface="Arial" pitchFamily="34" charset="0"/>
              <a:buChar char="•"/>
              <a:defRPr/>
            </a:pPr>
            <a:endParaRPr lang="fr-FR" sz="2400" dirty="0">
              <a:solidFill>
                <a:schemeClr val="tx2"/>
              </a:solidFill>
            </a:endParaRPr>
          </a:p>
          <a:p>
            <a:pPr marL="723900" lvl="1" indent="-342900">
              <a:spcBef>
                <a:spcPct val="20000"/>
              </a:spcBef>
              <a:buFont typeface="Arial" pitchFamily="34" charset="0"/>
              <a:buChar char="•"/>
              <a:defRPr/>
            </a:pPr>
            <a:r>
              <a:rPr lang="fr-FR" sz="2400" dirty="0">
                <a:solidFill>
                  <a:schemeClr val="tx2"/>
                </a:solidFill>
              </a:rPr>
              <a:t>Restaurer les relations thérapeutiques avec les patients et le fonctionnement d’équipe</a:t>
            </a:r>
          </a:p>
          <a:p>
            <a:pPr marL="723900" lvl="1" indent="-342900">
              <a:spcBef>
                <a:spcPct val="20000"/>
              </a:spcBef>
              <a:buFont typeface="Arial" pitchFamily="34" charset="0"/>
              <a:buChar char="•"/>
              <a:defRPr/>
            </a:pPr>
            <a:endParaRPr lang="fr-FR" sz="2400" dirty="0">
              <a:solidFill>
                <a:schemeClr val="tx2"/>
              </a:solidFill>
            </a:endParaRPr>
          </a:p>
          <a:p>
            <a:pPr marL="723900" lvl="1" indent="-342900">
              <a:spcBef>
                <a:spcPct val="20000"/>
              </a:spcBef>
              <a:buFont typeface="Arial" pitchFamily="34" charset="0"/>
              <a:buChar char="•"/>
              <a:defRPr/>
            </a:pPr>
            <a:r>
              <a:rPr lang="fr-FR" sz="2400" dirty="0">
                <a:solidFill>
                  <a:schemeClr val="tx2"/>
                </a:solidFill>
              </a:rPr>
              <a:t>Analyser l’incident au niveau institutionnel et proposer des améliorations</a:t>
            </a:r>
          </a:p>
          <a:p>
            <a:pPr marL="0" indent="0">
              <a:buNone/>
            </a:pPr>
            <a:endParaRPr lang="fr-FR" dirty="0">
              <a:solidFill>
                <a:schemeClr val="tx2"/>
              </a:solidFill>
            </a:endParaRPr>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39</a:t>
            </a:fld>
            <a:endParaRPr lang="fr-FR" dirty="0"/>
          </a:p>
        </p:txBody>
      </p:sp>
    </p:spTree>
    <p:extLst>
      <p:ext uri="{BB962C8B-B14F-4D97-AF65-F5344CB8AC3E}">
        <p14:creationId xmlns:p14="http://schemas.microsoft.com/office/powerpoint/2010/main" val="4011217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14134-7CE6-48E5-90F8-0F7DEAF69AA1}"/>
              </a:ext>
            </a:extLst>
          </p:cNvPr>
          <p:cNvSpPr>
            <a:spLocks noGrp="1"/>
          </p:cNvSpPr>
          <p:nvPr>
            <p:ph type="title"/>
          </p:nvPr>
        </p:nvSpPr>
        <p:spPr>
          <a:xfrm>
            <a:off x="382355" y="141190"/>
            <a:ext cx="8398565" cy="575989"/>
          </a:xfrm>
        </p:spPr>
        <p:txBody>
          <a:bodyPr/>
          <a:lstStyle/>
          <a:p>
            <a:r>
              <a:rPr lang="fr-FR" sz="2400" dirty="0">
                <a:latin typeface="+mn-lt"/>
                <a:ea typeface="+mn-ea"/>
                <a:cs typeface="+mn-cs"/>
              </a:rPr>
              <a:t>ANFH - La Réunion – 16 novembre 2017</a:t>
            </a:r>
            <a:endParaRPr lang="fr-FR" sz="2400" dirty="0"/>
          </a:p>
        </p:txBody>
      </p:sp>
      <p:sp>
        <p:nvSpPr>
          <p:cNvPr id="3" name="Espace réservé du contenu 2">
            <a:extLst>
              <a:ext uri="{FF2B5EF4-FFF2-40B4-BE49-F238E27FC236}">
                <a16:creationId xmlns:a16="http://schemas.microsoft.com/office/drawing/2014/main" id="{39604E5A-3848-44FB-B14F-B345C65701A2}"/>
              </a:ext>
            </a:extLst>
          </p:cNvPr>
          <p:cNvSpPr>
            <a:spLocks noGrp="1"/>
          </p:cNvSpPr>
          <p:nvPr>
            <p:ph idx="1"/>
          </p:nvPr>
        </p:nvSpPr>
        <p:spPr>
          <a:xfrm>
            <a:off x="342900" y="3137452"/>
            <a:ext cx="7772400" cy="4114800"/>
          </a:xfrm>
        </p:spPr>
        <p:txBody>
          <a:bodyPr/>
          <a:lstStyle/>
          <a:p>
            <a:pPr marL="0" indent="0" algn="ctr">
              <a:buNone/>
            </a:pPr>
            <a:r>
              <a:rPr lang="fr-FR" sz="3200" dirty="0"/>
              <a:t>Présentation du guide HAS</a:t>
            </a:r>
          </a:p>
        </p:txBody>
      </p:sp>
      <p:sp>
        <p:nvSpPr>
          <p:cNvPr id="4" name="Espace réservé du numéro de diapositive 3">
            <a:extLst>
              <a:ext uri="{FF2B5EF4-FFF2-40B4-BE49-F238E27FC236}">
                <a16:creationId xmlns:a16="http://schemas.microsoft.com/office/drawing/2014/main" id="{18C25277-C4CE-4909-9698-E916A24F13CB}"/>
              </a:ext>
            </a:extLst>
          </p:cNvPr>
          <p:cNvSpPr>
            <a:spLocks noGrp="1"/>
          </p:cNvSpPr>
          <p:nvPr>
            <p:ph type="sldNum" sz="quarter" idx="12"/>
          </p:nvPr>
        </p:nvSpPr>
        <p:spPr/>
        <p:txBody>
          <a:bodyPr/>
          <a:lstStyle/>
          <a:p>
            <a:pPr>
              <a:defRPr/>
            </a:pPr>
            <a:fld id="{9DD9DBF7-E18F-49C2-99F4-62B61CB371E1}" type="slidenum">
              <a:rPr lang="fr-FR" smtClean="0"/>
              <a:pPr>
                <a:defRPr/>
              </a:pPr>
              <a:t>4</a:t>
            </a:fld>
            <a:endParaRPr lang="fr-FR" dirty="0"/>
          </a:p>
        </p:txBody>
      </p:sp>
    </p:spTree>
    <p:extLst>
      <p:ext uri="{BB962C8B-B14F-4D97-AF65-F5344CB8AC3E}">
        <p14:creationId xmlns:p14="http://schemas.microsoft.com/office/powerpoint/2010/main" val="18735697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Espace réservé du numéro de diapositive 5">
            <a:extLst>
              <a:ext uri="{FF2B5EF4-FFF2-40B4-BE49-F238E27FC236}">
                <a16:creationId xmlns:a16="http://schemas.microsoft.com/office/drawing/2014/main" id="{B9B37A7F-CE24-42CE-BDD8-4B820BAE41E3}"/>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CD6650F-89C5-4B6D-BF51-8DC798E4F945}" type="slidenum">
              <a:rPr lang="fr-FR" altLang="fr-FR" sz="1200">
                <a:solidFill>
                  <a:srgbClr val="000000"/>
                </a:solidFill>
                <a:latin typeface="Arial" panose="020B0604020202020204" pitchFamily="34" charset="0"/>
              </a:rPr>
              <a:pPr/>
              <a:t>40</a:t>
            </a:fld>
            <a:endParaRPr lang="fr-FR" altLang="fr-FR" sz="1200">
              <a:solidFill>
                <a:srgbClr val="000000"/>
              </a:solidFill>
              <a:latin typeface="Arial" panose="020B0604020202020204" pitchFamily="34" charset="0"/>
            </a:endParaRPr>
          </a:p>
        </p:txBody>
      </p:sp>
      <p:sp>
        <p:nvSpPr>
          <p:cNvPr id="7" name="Rectangle 3">
            <a:extLst>
              <a:ext uri="{FF2B5EF4-FFF2-40B4-BE49-F238E27FC236}">
                <a16:creationId xmlns:a16="http://schemas.microsoft.com/office/drawing/2014/main" id="{3D70D2AE-B492-49DA-B172-AC6573B57539}"/>
              </a:ext>
            </a:extLst>
          </p:cNvPr>
          <p:cNvSpPr txBox="1">
            <a:spLocks noChangeArrowheads="1"/>
          </p:cNvSpPr>
          <p:nvPr/>
        </p:nvSpPr>
        <p:spPr bwMode="auto">
          <a:xfrm>
            <a:off x="0" y="1509713"/>
            <a:ext cx="9144000" cy="4679950"/>
          </a:xfrm>
          <a:prstGeom prst="rect">
            <a:avLst/>
          </a:prstGeom>
          <a:noFill/>
          <a:ln>
            <a:noFill/>
          </a:ln>
          <a:extLst/>
        </p:spPr>
        <p:txBody>
          <a:bodyPr/>
          <a:lst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S PGothic" pitchFamily="34" charset="-128"/>
                <a:cs typeface="+mn-cs"/>
              </a:defRPr>
            </a:lvl1pPr>
            <a:lvl2pPr marL="990600" indent="-533400" algn="l" rtl="0" eaLnBrk="0" fontAlgn="base" hangingPunct="0">
              <a:spcBef>
                <a:spcPct val="20000"/>
              </a:spcBef>
              <a:spcAft>
                <a:spcPct val="0"/>
              </a:spcAft>
              <a:buChar char="–"/>
              <a:defRPr sz="2400">
                <a:solidFill>
                  <a:srgbClr val="4B4D4E"/>
                </a:solidFill>
                <a:latin typeface="+mn-lt"/>
                <a:ea typeface="MS PGothic" pitchFamily="34" charset="-128"/>
              </a:defRPr>
            </a:lvl2pPr>
            <a:lvl3pPr marL="1371600" indent="-457200" algn="l" rtl="0" eaLnBrk="0" fontAlgn="base" hangingPunct="0">
              <a:spcBef>
                <a:spcPct val="20000"/>
              </a:spcBef>
              <a:spcAft>
                <a:spcPct val="0"/>
              </a:spcAft>
              <a:buChar char="–"/>
              <a:defRPr sz="2000">
                <a:solidFill>
                  <a:schemeClr val="tx1"/>
                </a:solidFill>
                <a:latin typeface="+mn-lt"/>
                <a:ea typeface="MS PGothic" pitchFamily="34" charset="-128"/>
              </a:defRPr>
            </a:lvl3pPr>
            <a:lvl4pPr marL="1752600" indent="-381000" algn="l" rtl="0" eaLnBrk="0" fontAlgn="base" hangingPunct="0">
              <a:spcBef>
                <a:spcPct val="20000"/>
              </a:spcBef>
              <a:spcAft>
                <a:spcPct val="0"/>
              </a:spcAft>
              <a:defRPr sz="2000">
                <a:solidFill>
                  <a:schemeClr val="tx1"/>
                </a:solidFill>
                <a:latin typeface="+mn-lt"/>
                <a:ea typeface="MS PGothic" pitchFamily="34" charset="-128"/>
              </a:defRPr>
            </a:lvl4pPr>
            <a:lvl5pPr marL="2209800" indent="-381000" algn="l" rtl="0" eaLnBrk="0" fontAlgn="base" hangingPunct="0">
              <a:spcBef>
                <a:spcPct val="20000"/>
              </a:spcBef>
              <a:spcAft>
                <a:spcPct val="0"/>
              </a:spcAft>
              <a:buChar char="»"/>
              <a:defRPr sz="2000">
                <a:solidFill>
                  <a:schemeClr val="tx1"/>
                </a:solidFill>
                <a:latin typeface="+mn-lt"/>
                <a:ea typeface="MS PGothic" pitchFamily="34" charset="-128"/>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a:lstStyle>
          <a:p>
            <a:pPr marL="342900" indent="-342900" eaLnBrk="1" hangingPunct="1">
              <a:buFont typeface="Wingdings" panose="05000000000000000000" pitchFamily="2" charset="2"/>
              <a:buChar char="q"/>
              <a:defRPr/>
            </a:pPr>
            <a:r>
              <a:rPr lang="fr-FR" sz="2400" kern="0" dirty="0">
                <a:solidFill>
                  <a:srgbClr val="0070C0"/>
                </a:solidFill>
              </a:rPr>
              <a:t>Plan de la présentation</a:t>
            </a:r>
          </a:p>
          <a:p>
            <a:pPr marL="342900" indent="-342900" eaLnBrk="1" hangingPunct="1">
              <a:buFont typeface="Wingdings" panose="05000000000000000000" pitchFamily="2" charset="2"/>
              <a:buChar char="q"/>
              <a:defRPr/>
            </a:pPr>
            <a:endParaRPr lang="fr-FR" kern="0" dirty="0">
              <a:solidFill>
                <a:srgbClr val="0070C0"/>
              </a:solidFill>
            </a:endParaRPr>
          </a:p>
          <a:p>
            <a:pPr marL="895350" lvl="1" indent="-514350" eaLnBrk="1" hangingPunct="1">
              <a:buFont typeface="+mj-lt"/>
              <a:buAutoNum type="romanUcPeriod"/>
              <a:defRPr/>
            </a:pPr>
            <a:r>
              <a:rPr lang="fr-FR" b="1" kern="0" dirty="0">
                <a:solidFill>
                  <a:srgbClr val="DDDDDD"/>
                </a:solidFill>
                <a:cs typeface="Arial" charset="0"/>
              </a:rPr>
              <a:t>Le contexte et la méthodologie</a:t>
            </a:r>
          </a:p>
          <a:p>
            <a:pPr marL="895350" lvl="1" indent="-514350" eaLnBrk="1" hangingPunct="1">
              <a:buFont typeface="+mj-lt"/>
              <a:buAutoNum type="romanUcPeriod"/>
              <a:defRPr/>
            </a:pPr>
            <a:endParaRPr lang="fr-FR" kern="0" dirty="0">
              <a:solidFill>
                <a:srgbClr val="DDDDDD"/>
              </a:solidFill>
              <a:cs typeface="Arial" charset="0"/>
            </a:endParaRPr>
          </a:p>
          <a:p>
            <a:pPr marL="895350" lvl="1" indent="-514350" eaLnBrk="1" hangingPunct="1">
              <a:buFont typeface="+mj-lt"/>
              <a:buAutoNum type="romanUcPeriod"/>
              <a:defRPr/>
            </a:pPr>
            <a:r>
              <a:rPr lang="fr-FR" b="1" kern="0" dirty="0">
                <a:solidFill>
                  <a:srgbClr val="DDDDDD"/>
                </a:solidFill>
                <a:cs typeface="Arial" charset="0"/>
              </a:rPr>
              <a:t>Le parcours : une approche centrée sur la prévention</a:t>
            </a:r>
          </a:p>
          <a:p>
            <a:pPr marL="895350" lvl="1" indent="-514350" eaLnBrk="1" hangingPunct="1">
              <a:buFont typeface="+mj-lt"/>
              <a:buAutoNum type="romanUcPeriod"/>
              <a:defRPr/>
            </a:pPr>
            <a:endParaRPr lang="fr-FR" b="1" kern="0" dirty="0">
              <a:cs typeface="Arial" charset="0"/>
            </a:endParaRPr>
          </a:p>
          <a:p>
            <a:pPr marL="895350" lvl="1" indent="-514350" eaLnBrk="1" hangingPunct="1">
              <a:buFont typeface="+mj-lt"/>
              <a:buAutoNum type="romanUcPeriod"/>
              <a:defRPr/>
            </a:pPr>
            <a:r>
              <a:rPr lang="fr-FR" b="1" kern="0" dirty="0">
                <a:cs typeface="Arial" charset="0"/>
              </a:rPr>
              <a:t>Le matériel pédagogique mis à disposition des professionnels</a:t>
            </a:r>
            <a:endParaRPr lang="fr-FR" sz="1800" b="1" kern="0" dirty="0">
              <a:cs typeface="Arial" charset="0"/>
            </a:endParaRPr>
          </a:p>
        </p:txBody>
      </p:sp>
      <p:sp>
        <p:nvSpPr>
          <p:cNvPr id="9"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2605864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1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90" y="90015"/>
            <a:ext cx="9063318" cy="6192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41</a:t>
            </a:fld>
            <a:endParaRPr lang="fr-FR" dirty="0"/>
          </a:p>
        </p:txBody>
      </p:sp>
    </p:spTree>
    <p:extLst>
      <p:ext uri="{BB962C8B-B14F-4D97-AF65-F5344CB8AC3E}">
        <p14:creationId xmlns:p14="http://schemas.microsoft.com/office/powerpoint/2010/main" val="33884206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231"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918"/>
            <a:ext cx="9144000" cy="5976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42</a:t>
            </a:fld>
            <a:endParaRPr lang="fr-FR" dirty="0"/>
          </a:p>
        </p:txBody>
      </p:sp>
    </p:spTree>
    <p:extLst>
      <p:ext uri="{BB962C8B-B14F-4D97-AF65-F5344CB8AC3E}">
        <p14:creationId xmlns:p14="http://schemas.microsoft.com/office/powerpoint/2010/main" val="7293121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8420" name="Espace réservé du numéro de diapositive 5">
            <a:extLst>
              <a:ext uri="{FF2B5EF4-FFF2-40B4-BE49-F238E27FC236}">
                <a16:creationId xmlns:a16="http://schemas.microsoft.com/office/drawing/2014/main" id="{294523B7-2BAE-4F03-B343-01525C1B6FA6}"/>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EB8E5D0D-5F8A-405B-9B63-A88B0CEAF814}" type="slidenum">
              <a:rPr lang="fr-FR" altLang="fr-FR" sz="1200">
                <a:solidFill>
                  <a:srgbClr val="000000"/>
                </a:solidFill>
                <a:latin typeface="Arial" panose="020B0604020202020204" pitchFamily="34" charset="0"/>
              </a:rPr>
              <a:pPr/>
              <a:t>43</a:t>
            </a:fld>
            <a:endParaRPr lang="fr-FR" altLang="fr-FR" sz="1200">
              <a:solidFill>
                <a:srgbClr val="000000"/>
              </a:solidFill>
              <a:latin typeface="Arial" panose="020B0604020202020204" pitchFamily="34" charset="0"/>
            </a:endParaRPr>
          </a:p>
        </p:txBody>
      </p:sp>
      <p:sp>
        <p:nvSpPr>
          <p:cNvPr id="188421" name="Rectangle 2">
            <a:extLst>
              <a:ext uri="{FF2B5EF4-FFF2-40B4-BE49-F238E27FC236}">
                <a16:creationId xmlns:a16="http://schemas.microsoft.com/office/drawing/2014/main" id="{5B0425EA-0630-496C-AAAA-5A6C484ED031}"/>
              </a:ext>
            </a:extLst>
          </p:cNvPr>
          <p:cNvSpPr>
            <a:spLocks noGrp="1" noChangeArrowheads="1"/>
          </p:cNvSpPr>
          <p:nvPr>
            <p:ph type="title"/>
          </p:nvPr>
        </p:nvSpPr>
        <p:spPr/>
        <p:txBody>
          <a:bodyPr/>
          <a:lstStyle/>
          <a:p>
            <a:r>
              <a:rPr lang="fr-FR" altLang="fr-FR" sz="2400" dirty="0"/>
              <a:t>Liste des outils pour l’amélioration des pratiques</a:t>
            </a:r>
          </a:p>
        </p:txBody>
      </p:sp>
      <p:sp>
        <p:nvSpPr>
          <p:cNvPr id="188422" name="Rectangle 6">
            <a:extLst>
              <a:ext uri="{FF2B5EF4-FFF2-40B4-BE49-F238E27FC236}">
                <a16:creationId xmlns:a16="http://schemas.microsoft.com/office/drawing/2014/main" id="{B8BDE69F-E39C-4401-871E-59203B05E73B}"/>
              </a:ext>
            </a:extLst>
          </p:cNvPr>
          <p:cNvSpPr>
            <a:spLocks noChangeArrowheads="1"/>
          </p:cNvSpPr>
          <p:nvPr/>
        </p:nvSpPr>
        <p:spPr bwMode="auto">
          <a:xfrm>
            <a:off x="34925" y="1271588"/>
            <a:ext cx="907415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8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1 - </a:t>
            </a:r>
            <a:r>
              <a:rPr lang="fr-FR" altLang="fr-FR" sz="1300" b="1">
                <a:solidFill>
                  <a:srgbClr val="002060"/>
                </a:solidFill>
                <a:latin typeface="Arial" panose="020B0604020202020204" pitchFamily="34" charset="0"/>
                <a:cs typeface="Times New Roman" panose="02020603050405020304" pitchFamily="18" charset="0"/>
              </a:rPr>
              <a:t>Projet thérapeutique individualisé</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2 - </a:t>
            </a:r>
            <a:r>
              <a:rPr lang="fr-FR" altLang="fr-FR" sz="1300" b="1">
                <a:solidFill>
                  <a:srgbClr val="002060"/>
                </a:solidFill>
                <a:latin typeface="Arial" panose="020B0604020202020204" pitchFamily="34" charset="0"/>
                <a:cs typeface="Times New Roman" panose="02020603050405020304" pitchFamily="18" charset="0"/>
              </a:rPr>
              <a:t>Recueil de données sur le parcours du patient</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3 - </a:t>
            </a:r>
            <a:r>
              <a:rPr lang="fr-FR" altLang="fr-FR" sz="1300" b="1">
                <a:solidFill>
                  <a:srgbClr val="002060"/>
                </a:solidFill>
                <a:latin typeface="Arial" panose="020B0604020202020204" pitchFamily="34" charset="0"/>
                <a:cs typeface="Times New Roman" panose="02020603050405020304" pitchFamily="18" charset="0"/>
              </a:rPr>
              <a:t>Plan de prévention partagé : une démarche travaillée avec le patient </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4 - </a:t>
            </a:r>
            <a:r>
              <a:rPr lang="fr-FR" altLang="fr-FR" sz="1300" b="1">
                <a:solidFill>
                  <a:srgbClr val="002060"/>
                </a:solidFill>
                <a:latin typeface="Arial" panose="020B0604020202020204" pitchFamily="34" charset="0"/>
                <a:cs typeface="Times New Roman" panose="02020603050405020304" pitchFamily="18" charset="0"/>
              </a:rPr>
              <a:t>L’information au service du parcours du patient : contenu, circuits, supports</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5 - </a:t>
            </a:r>
            <a:r>
              <a:rPr lang="fr-FR" altLang="fr-FR" sz="1300" b="1">
                <a:solidFill>
                  <a:srgbClr val="002060"/>
                </a:solidFill>
                <a:latin typeface="Arial" panose="020B0604020202020204" pitchFamily="34" charset="0"/>
                <a:cs typeface="Times New Roman" panose="02020603050405020304" pitchFamily="18" charset="0"/>
              </a:rPr>
              <a:t>Stratégies de désamorçage de situations à risque de violence</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6 - </a:t>
            </a:r>
            <a:r>
              <a:rPr lang="fr-FR" altLang="fr-FR" sz="1300" b="1">
                <a:solidFill>
                  <a:srgbClr val="002060"/>
                </a:solidFill>
                <a:latin typeface="Arial" panose="020B0604020202020204" pitchFamily="34" charset="0"/>
                <a:cs typeface="Times New Roman" panose="02020603050405020304" pitchFamily="18" charset="0"/>
              </a:rPr>
              <a:t>Mise en place d’espaces d’apaisement</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7 - </a:t>
            </a:r>
            <a:r>
              <a:rPr lang="fr-FR" altLang="fr-FR" sz="1300" b="1">
                <a:solidFill>
                  <a:srgbClr val="002060"/>
                </a:solidFill>
                <a:latin typeface="Arial" panose="020B0604020202020204" pitchFamily="34" charset="0"/>
                <a:cs typeface="Times New Roman" panose="02020603050405020304" pitchFamily="18" charset="0"/>
              </a:rPr>
              <a:t>Appel à renforts</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8 - </a:t>
            </a:r>
            <a:r>
              <a:rPr lang="fr-FR" altLang="fr-FR" sz="1300" b="1">
                <a:solidFill>
                  <a:srgbClr val="002060"/>
                </a:solidFill>
                <a:latin typeface="Arial" panose="020B0604020202020204" pitchFamily="34" charset="0"/>
                <a:cs typeface="Times New Roman" panose="02020603050405020304" pitchFamily="18" charset="0"/>
              </a:rPr>
              <a:t>Prise en charge d’un patient après un état d’agitation</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9 - </a:t>
            </a:r>
            <a:r>
              <a:rPr lang="fr-FR" altLang="fr-FR" sz="1300" b="1">
                <a:solidFill>
                  <a:srgbClr val="002060"/>
                </a:solidFill>
                <a:latin typeface="Arial" panose="020B0604020202020204" pitchFamily="34" charset="0"/>
                <a:cs typeface="Times New Roman" panose="02020603050405020304" pitchFamily="18" charset="0"/>
              </a:rPr>
              <a:t>Réunion d’équipe post-incident</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10 - </a:t>
            </a:r>
            <a:r>
              <a:rPr lang="fr-FR" altLang="fr-FR" sz="1300" b="1">
                <a:solidFill>
                  <a:srgbClr val="002060"/>
                </a:solidFill>
                <a:latin typeface="Arial" panose="020B0604020202020204" pitchFamily="34" charset="0"/>
                <a:cs typeface="Times New Roman" panose="02020603050405020304" pitchFamily="18" charset="0"/>
              </a:rPr>
              <a:t>Gérer les suites d’un incident au niveau institutionnel</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11 - </a:t>
            </a:r>
            <a:r>
              <a:rPr lang="fr-FR" altLang="fr-FR" sz="1300" b="1">
                <a:solidFill>
                  <a:srgbClr val="002060"/>
                </a:solidFill>
                <a:latin typeface="Arial" panose="020B0604020202020204" pitchFamily="34" charset="0"/>
                <a:cs typeface="Times New Roman" panose="02020603050405020304" pitchFamily="18" charset="0"/>
              </a:rPr>
              <a:t>Exemples de démarches d’analyse et d’amélioration des pratiques</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12 - </a:t>
            </a:r>
            <a:r>
              <a:rPr lang="fr-FR" altLang="fr-FR" sz="1300" b="1">
                <a:solidFill>
                  <a:srgbClr val="002060"/>
                </a:solidFill>
                <a:latin typeface="Arial" panose="020B0604020202020204" pitchFamily="34" charset="0"/>
                <a:cs typeface="Times New Roman" panose="02020603050405020304" pitchFamily="18" charset="0"/>
              </a:rPr>
              <a:t>Guide pour l’élaboration d’un projet de service partagé</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13 - </a:t>
            </a:r>
            <a:r>
              <a:rPr lang="fr-FR" altLang="fr-FR" sz="1300" b="1">
                <a:solidFill>
                  <a:srgbClr val="002060"/>
                </a:solidFill>
                <a:latin typeface="Arial" panose="020B0604020202020204" pitchFamily="34" charset="0"/>
                <a:cs typeface="Times New Roman" panose="02020603050405020304" pitchFamily="18" charset="0"/>
              </a:rPr>
              <a:t>Organiser et promouvoir la prévention de la violence au niveau de l’établissement</a:t>
            </a:r>
            <a:endParaRPr lang="fr-FR" altLang="fr-FR" sz="1300" b="1" i="1">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300" b="1">
                <a:solidFill>
                  <a:srgbClr val="F58025"/>
                </a:solidFill>
                <a:latin typeface="Arial" panose="020B0604020202020204" pitchFamily="34" charset="0"/>
                <a:cs typeface="Times New Roman" panose="02020603050405020304" pitchFamily="18" charset="0"/>
              </a:rPr>
              <a:t>Outil 14 - </a:t>
            </a:r>
            <a:r>
              <a:rPr lang="fr-FR" altLang="fr-FR" sz="1300" b="1">
                <a:solidFill>
                  <a:srgbClr val="002060"/>
                </a:solidFill>
                <a:latin typeface="Arial" panose="020B0604020202020204" pitchFamily="34" charset="0"/>
                <a:cs typeface="Times New Roman" panose="02020603050405020304" pitchFamily="18" charset="0"/>
              </a:rPr>
              <a:t>Renforcement des connaissances et des compétences. Échanges de pratiques et simulation en santé </a:t>
            </a:r>
            <a:endParaRPr lang="fr-FR" altLang="fr-FR" sz="1300" b="1" i="1">
              <a:solidFill>
                <a:srgbClr val="002060"/>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76310473"/>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9444" name="Espace réservé du numéro de diapositive 5">
            <a:extLst>
              <a:ext uri="{FF2B5EF4-FFF2-40B4-BE49-F238E27FC236}">
                <a16:creationId xmlns:a16="http://schemas.microsoft.com/office/drawing/2014/main" id="{16ECA8FD-4E69-47F2-821D-D035FC7B805E}"/>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6175A253-4F86-4BB3-A520-1355FADFD644}" type="slidenum">
              <a:rPr lang="fr-FR" altLang="fr-FR" sz="1200">
                <a:solidFill>
                  <a:srgbClr val="000000"/>
                </a:solidFill>
                <a:latin typeface="Arial" panose="020B0604020202020204" pitchFamily="34" charset="0"/>
              </a:rPr>
              <a:pPr/>
              <a:t>44</a:t>
            </a:fld>
            <a:endParaRPr lang="fr-FR" altLang="fr-FR" sz="1200">
              <a:solidFill>
                <a:srgbClr val="000000"/>
              </a:solidFill>
              <a:latin typeface="Arial" panose="020B0604020202020204" pitchFamily="34" charset="0"/>
            </a:endParaRPr>
          </a:p>
        </p:txBody>
      </p:sp>
      <p:sp>
        <p:nvSpPr>
          <p:cNvPr id="189445" name="Rectangle 2">
            <a:extLst>
              <a:ext uri="{FF2B5EF4-FFF2-40B4-BE49-F238E27FC236}">
                <a16:creationId xmlns:a16="http://schemas.microsoft.com/office/drawing/2014/main" id="{382A9AA6-CFFE-4E6C-BB4A-6ED779095CC3}"/>
              </a:ext>
            </a:extLst>
          </p:cNvPr>
          <p:cNvSpPr>
            <a:spLocks noGrp="1" noChangeArrowheads="1"/>
          </p:cNvSpPr>
          <p:nvPr>
            <p:ph type="title"/>
          </p:nvPr>
        </p:nvSpPr>
        <p:spPr>
          <a:xfrm>
            <a:off x="376518" y="8935"/>
            <a:ext cx="8543551" cy="1143000"/>
          </a:xfrm>
        </p:spPr>
        <p:txBody>
          <a:bodyPr/>
          <a:lstStyle/>
          <a:p>
            <a:r>
              <a:rPr lang="fr-FR" altLang="fr-FR" sz="2400" dirty="0"/>
              <a:t>Liste des programmes pour l’amélioration des pratiques</a:t>
            </a:r>
          </a:p>
        </p:txBody>
      </p:sp>
      <p:sp>
        <p:nvSpPr>
          <p:cNvPr id="189446" name="Rectangle 6">
            <a:extLst>
              <a:ext uri="{FF2B5EF4-FFF2-40B4-BE49-F238E27FC236}">
                <a16:creationId xmlns:a16="http://schemas.microsoft.com/office/drawing/2014/main" id="{B04C428F-F828-43D3-9117-294C6BF50425}"/>
              </a:ext>
            </a:extLst>
          </p:cNvPr>
          <p:cNvSpPr>
            <a:spLocks noChangeArrowheads="1"/>
          </p:cNvSpPr>
          <p:nvPr/>
        </p:nvSpPr>
        <p:spPr bwMode="auto">
          <a:xfrm>
            <a:off x="0" y="1250723"/>
            <a:ext cx="900112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8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1 - </a:t>
            </a:r>
            <a:r>
              <a:rPr lang="fr-FR" altLang="fr-FR" sz="1200" b="1" dirty="0">
                <a:solidFill>
                  <a:srgbClr val="002060"/>
                </a:solidFill>
                <a:latin typeface="Arial" panose="020B0604020202020204" pitchFamily="34" charset="0"/>
                <a:cs typeface="Times New Roman" panose="02020603050405020304" pitchFamily="18" charset="0"/>
              </a:rPr>
              <a:t>Appréhender la réalité des phénomènes de violence dans les services d’hospitalisation en psychiatrie</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2 - </a:t>
            </a:r>
            <a:r>
              <a:rPr lang="fr-FR" altLang="fr-FR" sz="1200" b="1" dirty="0">
                <a:solidFill>
                  <a:srgbClr val="002060"/>
                </a:solidFill>
                <a:latin typeface="Arial" panose="020B0604020202020204" pitchFamily="34" charset="0"/>
                <a:cs typeface="Times New Roman" panose="02020603050405020304" pitchFamily="18" charset="0"/>
              </a:rPr>
              <a:t>Évaluer de manière </a:t>
            </a:r>
            <a:r>
              <a:rPr lang="fr-FR" altLang="fr-FR" sz="1200" b="1" dirty="0" err="1">
                <a:solidFill>
                  <a:srgbClr val="002060"/>
                </a:solidFill>
                <a:latin typeface="Arial" panose="020B0604020202020204" pitchFamily="34" charset="0"/>
                <a:cs typeface="Times New Roman" panose="02020603050405020304" pitchFamily="18" charset="0"/>
              </a:rPr>
              <a:t>pluriprofessionnelle</a:t>
            </a:r>
            <a:r>
              <a:rPr lang="fr-FR" altLang="fr-FR" sz="1200" b="1" dirty="0">
                <a:solidFill>
                  <a:srgbClr val="002060"/>
                </a:solidFill>
                <a:latin typeface="Arial" panose="020B0604020202020204" pitchFamily="34" charset="0"/>
                <a:cs typeface="Times New Roman" panose="02020603050405020304" pitchFamily="18" charset="0"/>
              </a:rPr>
              <a:t> le patient à l’accueil et en cours d’hospitalisation</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3 </a:t>
            </a:r>
            <a:r>
              <a:rPr lang="fr-FR" altLang="fr-FR" sz="1200" b="1" dirty="0">
                <a:solidFill>
                  <a:srgbClr val="002060"/>
                </a:solidFill>
                <a:latin typeface="Arial" panose="020B0604020202020204" pitchFamily="34" charset="0"/>
                <a:cs typeface="Times New Roman" panose="02020603050405020304" pitchFamily="18" charset="0"/>
              </a:rPr>
              <a:t>- Impliquer le patient dans sa prise en charge. Améliorer l’accueil du patient</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4 - </a:t>
            </a:r>
            <a:r>
              <a:rPr lang="fr-FR" altLang="fr-FR" sz="1200" b="1" dirty="0">
                <a:solidFill>
                  <a:srgbClr val="002060"/>
                </a:solidFill>
                <a:latin typeface="Arial" panose="020B0604020202020204" pitchFamily="34" charset="0"/>
                <a:cs typeface="Times New Roman" panose="02020603050405020304" pitchFamily="18" charset="0"/>
              </a:rPr>
              <a:t>Accueillir la famille et l’entourage</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5 - </a:t>
            </a:r>
            <a:r>
              <a:rPr lang="fr-FR" altLang="fr-FR" sz="1200" b="1" dirty="0">
                <a:solidFill>
                  <a:srgbClr val="002060"/>
                </a:solidFill>
                <a:latin typeface="Arial" panose="020B0604020202020204" pitchFamily="34" charset="0"/>
                <a:cs typeface="Times New Roman" panose="02020603050405020304" pitchFamily="18" charset="0"/>
              </a:rPr>
              <a:t>Améliorer la collecte des données sur le patient et le circuit de l’information</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6 - </a:t>
            </a:r>
            <a:r>
              <a:rPr lang="fr-FR" altLang="fr-FR" sz="1200" b="1" dirty="0">
                <a:solidFill>
                  <a:srgbClr val="002060"/>
                </a:solidFill>
                <a:latin typeface="Arial" panose="020B0604020202020204" pitchFamily="34" charset="0"/>
                <a:cs typeface="Times New Roman" panose="02020603050405020304" pitchFamily="18" charset="0"/>
              </a:rPr>
              <a:t>Prévenir et gérer la crise</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7 - </a:t>
            </a:r>
            <a:r>
              <a:rPr lang="fr-FR" altLang="fr-FR" sz="1200" b="1" dirty="0">
                <a:solidFill>
                  <a:srgbClr val="002060"/>
                </a:solidFill>
                <a:latin typeface="Arial" panose="020B0604020202020204" pitchFamily="34" charset="0"/>
                <a:cs typeface="Times New Roman" panose="02020603050405020304" pitchFamily="18" charset="0"/>
              </a:rPr>
              <a:t>Reprendre un incident avec les patients</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8 - </a:t>
            </a:r>
            <a:r>
              <a:rPr lang="fr-FR" altLang="fr-FR" sz="1200" b="1" dirty="0">
                <a:solidFill>
                  <a:srgbClr val="002060"/>
                </a:solidFill>
                <a:latin typeface="Arial" panose="020B0604020202020204" pitchFamily="34" charset="0"/>
                <a:cs typeface="Times New Roman" panose="02020603050405020304" pitchFamily="18" charset="0"/>
              </a:rPr>
              <a:t>Reprendre un incident en équipe</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9 - </a:t>
            </a:r>
            <a:r>
              <a:rPr lang="fr-FR" altLang="fr-FR" sz="1200" b="1" dirty="0">
                <a:solidFill>
                  <a:srgbClr val="002060"/>
                </a:solidFill>
                <a:latin typeface="Arial" panose="020B0604020202020204" pitchFamily="34" charset="0"/>
                <a:cs typeface="Times New Roman" panose="02020603050405020304" pitchFamily="18" charset="0"/>
              </a:rPr>
              <a:t>Gérer les suites d’un incident au niveau institutionnel</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10 - </a:t>
            </a:r>
            <a:r>
              <a:rPr lang="fr-FR" altLang="fr-FR" sz="1200" b="1" dirty="0">
                <a:solidFill>
                  <a:srgbClr val="002060"/>
                </a:solidFill>
                <a:latin typeface="Arial" panose="020B0604020202020204" pitchFamily="34" charset="0"/>
                <a:cs typeface="Times New Roman" panose="02020603050405020304" pitchFamily="18" charset="0"/>
              </a:rPr>
              <a:t>Mettre en place, en continu, une gestion des risques</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11 - </a:t>
            </a:r>
            <a:r>
              <a:rPr lang="fr-FR" altLang="fr-FR" sz="1200" b="1" dirty="0">
                <a:solidFill>
                  <a:srgbClr val="002060"/>
                </a:solidFill>
                <a:latin typeface="Arial" panose="020B0604020202020204" pitchFamily="34" charset="0"/>
                <a:cs typeface="Times New Roman" panose="02020603050405020304" pitchFamily="18" charset="0"/>
              </a:rPr>
              <a:t>Construire une dynamique d’équipe</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12 - </a:t>
            </a:r>
            <a:r>
              <a:rPr lang="fr-FR" altLang="fr-FR" sz="1200" b="1" dirty="0">
                <a:solidFill>
                  <a:srgbClr val="002060"/>
                </a:solidFill>
                <a:latin typeface="Arial" panose="020B0604020202020204" pitchFamily="34" charset="0"/>
                <a:cs typeface="Times New Roman" panose="02020603050405020304" pitchFamily="18" charset="0"/>
              </a:rPr>
              <a:t>Organiser et promouvoir la prévention de la violence au niveau de l’établissement</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13 - </a:t>
            </a:r>
            <a:r>
              <a:rPr lang="fr-FR" altLang="fr-FR" sz="1200" b="1" dirty="0">
                <a:solidFill>
                  <a:srgbClr val="002060"/>
                </a:solidFill>
                <a:latin typeface="Arial" panose="020B0604020202020204" pitchFamily="34" charset="0"/>
                <a:cs typeface="Times New Roman" panose="02020603050405020304" pitchFamily="18" charset="0"/>
              </a:rPr>
              <a:t>Promouvoir les droits des patients, les démarches éthiques et de bientraitance</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14 - </a:t>
            </a:r>
            <a:r>
              <a:rPr lang="fr-FR" altLang="fr-FR" sz="1200" b="1" dirty="0">
                <a:solidFill>
                  <a:srgbClr val="002060"/>
                </a:solidFill>
                <a:latin typeface="Arial" panose="020B0604020202020204" pitchFamily="34" charset="0"/>
                <a:cs typeface="Times New Roman" panose="02020603050405020304" pitchFamily="18" charset="0"/>
              </a:rPr>
              <a:t>Prévenir et prendre en charge les situations de violence en hospitalisation de longue durée </a:t>
            </a:r>
            <a:endParaRPr lang="fr-FR" altLang="fr-FR" sz="1200" b="1" i="1" dirty="0">
              <a:solidFill>
                <a:srgbClr val="002060"/>
              </a:solidFill>
              <a:latin typeface="Arial" panose="020B0604020202020204" pitchFamily="34" charset="0"/>
              <a:cs typeface="Times New Roman" panose="02020603050405020304" pitchFamily="18" charset="0"/>
            </a:endParaRPr>
          </a:p>
          <a:p>
            <a:pPr algn="just">
              <a:spcBef>
                <a:spcPts val="600"/>
              </a:spcBef>
              <a:spcAft>
                <a:spcPts val="600"/>
              </a:spcAft>
            </a:pPr>
            <a:r>
              <a:rPr lang="fr-FR" altLang="fr-FR" sz="1200" b="1" dirty="0">
                <a:solidFill>
                  <a:srgbClr val="548DD4"/>
                </a:solidFill>
                <a:latin typeface="Arial" panose="020B0604020202020204" pitchFamily="34" charset="0"/>
                <a:cs typeface="Times New Roman" panose="02020603050405020304" pitchFamily="18" charset="0"/>
              </a:rPr>
              <a:t>Programme 15 </a:t>
            </a:r>
            <a:r>
              <a:rPr lang="fr-FR" altLang="fr-FR" sz="1200" b="1" dirty="0">
                <a:solidFill>
                  <a:srgbClr val="002060"/>
                </a:solidFill>
                <a:latin typeface="Arial" panose="020B0604020202020204" pitchFamily="34" charset="0"/>
                <a:cs typeface="Times New Roman" panose="02020603050405020304" pitchFamily="18" charset="0"/>
              </a:rPr>
              <a:t>- Actualiser et renforcer les connaissances et les compétences fondamentales des professionnels</a:t>
            </a:r>
            <a:endParaRPr lang="fr-FR" altLang="fr-FR" sz="1200" b="1" i="1" dirty="0">
              <a:solidFill>
                <a:srgbClr val="002060"/>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223320356"/>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4694" y="3190029"/>
            <a:ext cx="6683766" cy="1280890"/>
          </a:xfrm>
        </p:spPr>
        <p:txBody>
          <a:bodyPr/>
          <a:lstStyle/>
          <a:p>
            <a:r>
              <a:rPr lang="fr-FR" dirty="0"/>
              <a:t>Merci pour votre attention…</a:t>
            </a:r>
          </a:p>
        </p:txBody>
      </p:sp>
      <p:sp>
        <p:nvSpPr>
          <p:cNvPr id="5"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45</a:t>
            </a:fld>
            <a:endParaRPr lang="fr-FR" dirty="0"/>
          </a:p>
        </p:txBody>
      </p:sp>
      <p:sp>
        <p:nvSpPr>
          <p:cNvPr id="6" name="Rectangle 5"/>
          <p:cNvSpPr/>
          <p:nvPr/>
        </p:nvSpPr>
        <p:spPr>
          <a:xfrm>
            <a:off x="2212246" y="6461602"/>
            <a:ext cx="4828634" cy="276999"/>
          </a:xfrm>
          <a:prstGeom prst="rect">
            <a:avLst/>
          </a:prstGeom>
        </p:spPr>
        <p:txBody>
          <a:bodyPr wrap="square">
            <a:spAutoFit/>
          </a:bodyPr>
          <a:lstStyle/>
          <a:p>
            <a:pPr algn="ctr"/>
            <a:r>
              <a:rPr lang="fr-FR" altLang="fr-FR" sz="1200" dirty="0"/>
              <a:t>Présentation de la HAS – ANFH </a:t>
            </a:r>
            <a:r>
              <a:rPr lang="fr-FR" sz="1200" dirty="0"/>
              <a:t>La Réunion 16 novembre 2017</a:t>
            </a:r>
          </a:p>
        </p:txBody>
      </p:sp>
    </p:spTree>
    <p:extLst>
      <p:ext uri="{BB962C8B-B14F-4D97-AF65-F5344CB8AC3E}">
        <p14:creationId xmlns:p14="http://schemas.microsoft.com/office/powerpoint/2010/main" val="2685806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Espace réservé du numéro de diapositive 5">
            <a:extLst>
              <a:ext uri="{FF2B5EF4-FFF2-40B4-BE49-F238E27FC236}">
                <a16:creationId xmlns:a16="http://schemas.microsoft.com/office/drawing/2014/main" id="{8377726E-727F-43E6-83D5-7432CE11CDA3}"/>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93C42A90-EFA4-4BFC-8D58-805DB3A02E34}" type="slidenum">
              <a:rPr lang="fr-FR" altLang="fr-FR" sz="1200">
                <a:solidFill>
                  <a:srgbClr val="000000"/>
                </a:solidFill>
                <a:latin typeface="Arial" panose="020B0604020202020204" pitchFamily="34" charset="0"/>
              </a:rPr>
              <a:pPr/>
              <a:t>5</a:t>
            </a:fld>
            <a:endParaRPr lang="fr-FR" altLang="fr-FR" sz="1200">
              <a:solidFill>
                <a:srgbClr val="000000"/>
              </a:solidFill>
              <a:latin typeface="Arial" panose="020B0604020202020204" pitchFamily="34" charset="0"/>
            </a:endParaRPr>
          </a:p>
        </p:txBody>
      </p:sp>
      <p:sp>
        <p:nvSpPr>
          <p:cNvPr id="7" name="Rectangle 3">
            <a:extLst>
              <a:ext uri="{FF2B5EF4-FFF2-40B4-BE49-F238E27FC236}">
                <a16:creationId xmlns:a16="http://schemas.microsoft.com/office/drawing/2014/main" id="{6D8C2599-0C9A-466A-9B6F-5DA2683E749A}"/>
              </a:ext>
            </a:extLst>
          </p:cNvPr>
          <p:cNvSpPr txBox="1">
            <a:spLocks noChangeArrowheads="1"/>
          </p:cNvSpPr>
          <p:nvPr/>
        </p:nvSpPr>
        <p:spPr bwMode="auto">
          <a:xfrm>
            <a:off x="0" y="1484313"/>
            <a:ext cx="9144000" cy="4679950"/>
          </a:xfrm>
          <a:prstGeom prst="rect">
            <a:avLst/>
          </a:prstGeom>
          <a:noFill/>
          <a:ln>
            <a:noFill/>
          </a:ln>
          <a:extLst/>
        </p:spPr>
        <p:txBody>
          <a:bodyPr/>
          <a:lst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S PGothic" pitchFamily="34" charset="-128"/>
                <a:cs typeface="+mn-cs"/>
              </a:defRPr>
            </a:lvl1pPr>
            <a:lvl2pPr marL="990600" indent="-533400" algn="l" rtl="0" eaLnBrk="0" fontAlgn="base" hangingPunct="0">
              <a:spcBef>
                <a:spcPct val="20000"/>
              </a:spcBef>
              <a:spcAft>
                <a:spcPct val="0"/>
              </a:spcAft>
              <a:buChar char="–"/>
              <a:defRPr sz="2400">
                <a:solidFill>
                  <a:srgbClr val="4B4D4E"/>
                </a:solidFill>
                <a:latin typeface="+mn-lt"/>
                <a:ea typeface="MS PGothic" pitchFamily="34" charset="-128"/>
              </a:defRPr>
            </a:lvl2pPr>
            <a:lvl3pPr marL="1371600" indent="-457200" algn="l" rtl="0" eaLnBrk="0" fontAlgn="base" hangingPunct="0">
              <a:spcBef>
                <a:spcPct val="20000"/>
              </a:spcBef>
              <a:spcAft>
                <a:spcPct val="0"/>
              </a:spcAft>
              <a:buChar char="–"/>
              <a:defRPr sz="2000">
                <a:solidFill>
                  <a:schemeClr val="tx1"/>
                </a:solidFill>
                <a:latin typeface="+mn-lt"/>
                <a:ea typeface="MS PGothic" pitchFamily="34" charset="-128"/>
              </a:defRPr>
            </a:lvl3pPr>
            <a:lvl4pPr marL="1752600" indent="-381000" algn="l" rtl="0" eaLnBrk="0" fontAlgn="base" hangingPunct="0">
              <a:spcBef>
                <a:spcPct val="20000"/>
              </a:spcBef>
              <a:spcAft>
                <a:spcPct val="0"/>
              </a:spcAft>
              <a:defRPr sz="2000">
                <a:solidFill>
                  <a:schemeClr val="tx1"/>
                </a:solidFill>
                <a:latin typeface="+mn-lt"/>
                <a:ea typeface="MS PGothic" pitchFamily="34" charset="-128"/>
              </a:defRPr>
            </a:lvl4pPr>
            <a:lvl5pPr marL="2209800" indent="-381000" algn="l" rtl="0" eaLnBrk="0" fontAlgn="base" hangingPunct="0">
              <a:spcBef>
                <a:spcPct val="20000"/>
              </a:spcBef>
              <a:spcAft>
                <a:spcPct val="0"/>
              </a:spcAft>
              <a:buChar char="»"/>
              <a:defRPr sz="2000">
                <a:solidFill>
                  <a:schemeClr val="tx1"/>
                </a:solidFill>
                <a:latin typeface="+mn-lt"/>
                <a:ea typeface="MS PGothic" pitchFamily="34" charset="-128"/>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a:lstStyle>
          <a:p>
            <a:pPr marL="342900" indent="-342900" eaLnBrk="1" hangingPunct="1">
              <a:buFont typeface="Wingdings" panose="05000000000000000000" pitchFamily="2" charset="2"/>
              <a:buChar char="q"/>
              <a:defRPr/>
            </a:pPr>
            <a:r>
              <a:rPr lang="fr-FR" sz="2400" kern="0" dirty="0">
                <a:solidFill>
                  <a:srgbClr val="0070C0"/>
                </a:solidFill>
              </a:rPr>
              <a:t>Plan de la présentation</a:t>
            </a:r>
          </a:p>
          <a:p>
            <a:pPr marL="342900" indent="-342900" eaLnBrk="1" hangingPunct="1">
              <a:buFont typeface="Wingdings" panose="05000000000000000000" pitchFamily="2" charset="2"/>
              <a:buChar char="q"/>
              <a:defRPr/>
            </a:pPr>
            <a:endParaRPr lang="fr-FR" kern="0" dirty="0">
              <a:solidFill>
                <a:srgbClr val="0070C0"/>
              </a:solidFill>
            </a:endParaRPr>
          </a:p>
          <a:p>
            <a:pPr marL="895350" lvl="1" indent="-514350" eaLnBrk="1" hangingPunct="1">
              <a:buFont typeface="+mj-lt"/>
              <a:buAutoNum type="romanUcPeriod"/>
              <a:defRPr/>
            </a:pPr>
            <a:r>
              <a:rPr lang="fr-FR" b="1" kern="0" dirty="0">
                <a:cs typeface="Arial" charset="0"/>
              </a:rPr>
              <a:t>Le contexte et la méthodologie</a:t>
            </a:r>
          </a:p>
          <a:p>
            <a:pPr marL="895350" lvl="1" indent="-514350" eaLnBrk="1" hangingPunct="1">
              <a:buFont typeface="+mj-lt"/>
              <a:buAutoNum type="romanUcPeriod"/>
              <a:defRPr/>
            </a:pPr>
            <a:endParaRPr lang="fr-FR" kern="0" dirty="0">
              <a:cs typeface="Arial" charset="0"/>
            </a:endParaRPr>
          </a:p>
          <a:p>
            <a:pPr marL="895350" lvl="1" indent="-514350" eaLnBrk="1" hangingPunct="1">
              <a:buFont typeface="+mj-lt"/>
              <a:buAutoNum type="romanUcPeriod"/>
              <a:defRPr/>
            </a:pPr>
            <a:r>
              <a:rPr lang="fr-FR" b="1" kern="0" dirty="0">
                <a:cs typeface="Arial" charset="0"/>
              </a:rPr>
              <a:t>Le parcours : une approche centrée sur la prévention</a:t>
            </a:r>
          </a:p>
          <a:p>
            <a:pPr marL="895350" lvl="1" indent="-514350" eaLnBrk="1" hangingPunct="1">
              <a:buFont typeface="+mj-lt"/>
              <a:buAutoNum type="romanUcPeriod"/>
              <a:defRPr/>
            </a:pPr>
            <a:endParaRPr lang="fr-FR" b="1" kern="0" dirty="0">
              <a:cs typeface="Arial" charset="0"/>
            </a:endParaRPr>
          </a:p>
          <a:p>
            <a:pPr marL="895350" lvl="1" indent="-514350" eaLnBrk="1" hangingPunct="1">
              <a:buFont typeface="+mj-lt"/>
              <a:buAutoNum type="romanUcPeriod"/>
              <a:defRPr/>
            </a:pPr>
            <a:r>
              <a:rPr lang="fr-FR" b="1" kern="0" dirty="0">
                <a:cs typeface="Arial" charset="0"/>
              </a:rPr>
              <a:t>Le matériel pédagogique mis à disposition des professionnels</a:t>
            </a:r>
            <a:endParaRPr lang="fr-FR" sz="1800" b="1" kern="0" dirty="0">
              <a:cs typeface="Arial" charset="0"/>
            </a:endParaRPr>
          </a:p>
        </p:txBody>
      </p:sp>
      <p:sp>
        <p:nvSpPr>
          <p:cNvPr id="8" name="Rectangle 2"/>
          <p:cNvSpPr>
            <a:spLocks noGrp="1" noChangeArrowheads="1"/>
          </p:cNvSpPr>
          <p:nvPr>
            <p:ph type="title"/>
          </p:nvPr>
        </p:nvSpPr>
        <p:spPr>
          <a:xfrm>
            <a:off x="91440" y="26895"/>
            <a:ext cx="8971280" cy="806824"/>
          </a:xfrm>
        </p:spPr>
        <p:txBody>
          <a:bodyPr/>
          <a:lstStyle/>
          <a:p>
            <a:r>
              <a:rPr lang="fr-FR" altLang="fr-FR" sz="2000" dirty="0"/>
              <a:t>Mieux prévenir et prendre en charge les moments de violence dans l'évolution clinique des patients adultes lors des hospitalisations</a:t>
            </a:r>
            <a:br>
              <a:rPr lang="fr-FR" altLang="fr-FR" sz="2000" dirty="0"/>
            </a:br>
            <a:r>
              <a:rPr lang="fr-FR" altLang="fr-FR" sz="2000" dirty="0"/>
              <a:t>en service de psychiatrie</a:t>
            </a:r>
          </a:p>
        </p:txBody>
      </p:sp>
    </p:spTree>
    <p:extLst>
      <p:ext uri="{BB962C8B-B14F-4D97-AF65-F5344CB8AC3E}">
        <p14:creationId xmlns:p14="http://schemas.microsoft.com/office/powerpoint/2010/main" val="2616256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Espace réservé du numéro de diapositive 5">
            <a:extLst>
              <a:ext uri="{FF2B5EF4-FFF2-40B4-BE49-F238E27FC236}">
                <a16:creationId xmlns:a16="http://schemas.microsoft.com/office/drawing/2014/main" id="{9D65B65E-8DA4-4D14-974F-37DF26BA01A5}"/>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5B5C07E-F3AB-452E-A38B-908CCFCA48AE}" type="slidenum">
              <a:rPr lang="fr-FR" altLang="fr-FR" sz="1200">
                <a:solidFill>
                  <a:srgbClr val="000000"/>
                </a:solidFill>
                <a:latin typeface="Arial" panose="020B0604020202020204" pitchFamily="34" charset="0"/>
              </a:rPr>
              <a:pPr/>
              <a:t>6</a:t>
            </a:fld>
            <a:endParaRPr lang="fr-FR" altLang="fr-FR" sz="1200">
              <a:solidFill>
                <a:srgbClr val="000000"/>
              </a:solidFill>
              <a:latin typeface="Arial" panose="020B0604020202020204" pitchFamily="34" charset="0"/>
            </a:endParaRPr>
          </a:p>
        </p:txBody>
      </p:sp>
      <p:sp>
        <p:nvSpPr>
          <p:cNvPr id="7" name="Rectangle 3">
            <a:extLst>
              <a:ext uri="{FF2B5EF4-FFF2-40B4-BE49-F238E27FC236}">
                <a16:creationId xmlns:a16="http://schemas.microsoft.com/office/drawing/2014/main" id="{6F38F4D9-EC70-43BD-9325-AF8EF4566418}"/>
              </a:ext>
            </a:extLst>
          </p:cNvPr>
          <p:cNvSpPr txBox="1">
            <a:spLocks noChangeArrowheads="1"/>
          </p:cNvSpPr>
          <p:nvPr/>
        </p:nvSpPr>
        <p:spPr bwMode="auto">
          <a:xfrm>
            <a:off x="0" y="1484313"/>
            <a:ext cx="9144000" cy="4679950"/>
          </a:xfrm>
          <a:prstGeom prst="rect">
            <a:avLst/>
          </a:prstGeom>
          <a:noFill/>
          <a:ln>
            <a:noFill/>
          </a:ln>
          <a:extLst/>
        </p:spPr>
        <p:txBody>
          <a:bodyPr/>
          <a:lstStyle>
            <a:lvl1pPr marL="609600" indent="-609600" algn="l" rtl="0" eaLnBrk="0" fontAlgn="base" hangingPunct="0">
              <a:spcBef>
                <a:spcPct val="20000"/>
              </a:spcBef>
              <a:spcAft>
                <a:spcPct val="0"/>
              </a:spcAft>
              <a:buFont typeface="Arial" charset="0"/>
              <a:buAutoNum type="arabicPeriod"/>
              <a:defRPr sz="2800" b="1">
                <a:solidFill>
                  <a:srgbClr val="004890"/>
                </a:solidFill>
                <a:latin typeface="+mn-lt"/>
                <a:ea typeface="MS PGothic" pitchFamily="34" charset="-128"/>
                <a:cs typeface="+mn-cs"/>
              </a:defRPr>
            </a:lvl1pPr>
            <a:lvl2pPr marL="990600" indent="-533400" algn="l" rtl="0" eaLnBrk="0" fontAlgn="base" hangingPunct="0">
              <a:spcBef>
                <a:spcPct val="20000"/>
              </a:spcBef>
              <a:spcAft>
                <a:spcPct val="0"/>
              </a:spcAft>
              <a:buChar char="–"/>
              <a:defRPr sz="2400">
                <a:solidFill>
                  <a:srgbClr val="4B4D4E"/>
                </a:solidFill>
                <a:latin typeface="+mn-lt"/>
                <a:ea typeface="MS PGothic" pitchFamily="34" charset="-128"/>
              </a:defRPr>
            </a:lvl2pPr>
            <a:lvl3pPr marL="1371600" indent="-457200" algn="l" rtl="0" eaLnBrk="0" fontAlgn="base" hangingPunct="0">
              <a:spcBef>
                <a:spcPct val="20000"/>
              </a:spcBef>
              <a:spcAft>
                <a:spcPct val="0"/>
              </a:spcAft>
              <a:buChar char="–"/>
              <a:defRPr sz="2000">
                <a:solidFill>
                  <a:schemeClr val="tx1"/>
                </a:solidFill>
                <a:latin typeface="+mn-lt"/>
                <a:ea typeface="MS PGothic" pitchFamily="34" charset="-128"/>
              </a:defRPr>
            </a:lvl3pPr>
            <a:lvl4pPr marL="1752600" indent="-381000" algn="l" rtl="0" eaLnBrk="0" fontAlgn="base" hangingPunct="0">
              <a:spcBef>
                <a:spcPct val="20000"/>
              </a:spcBef>
              <a:spcAft>
                <a:spcPct val="0"/>
              </a:spcAft>
              <a:defRPr sz="2000">
                <a:solidFill>
                  <a:schemeClr val="tx1"/>
                </a:solidFill>
                <a:latin typeface="+mn-lt"/>
                <a:ea typeface="MS PGothic" pitchFamily="34" charset="-128"/>
              </a:defRPr>
            </a:lvl4pPr>
            <a:lvl5pPr marL="2209800" indent="-381000" algn="l" rtl="0" eaLnBrk="0" fontAlgn="base" hangingPunct="0">
              <a:spcBef>
                <a:spcPct val="20000"/>
              </a:spcBef>
              <a:spcAft>
                <a:spcPct val="0"/>
              </a:spcAft>
              <a:buChar char="»"/>
              <a:defRPr sz="2000">
                <a:solidFill>
                  <a:schemeClr val="tx1"/>
                </a:solidFill>
                <a:latin typeface="+mn-lt"/>
                <a:ea typeface="MS PGothic" pitchFamily="34" charset="-128"/>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a:lstStyle>
          <a:p>
            <a:pPr marL="342900" indent="-342900" eaLnBrk="1" hangingPunct="1">
              <a:buFont typeface="Wingdings" panose="05000000000000000000" pitchFamily="2" charset="2"/>
              <a:buChar char="q"/>
              <a:defRPr/>
            </a:pPr>
            <a:r>
              <a:rPr lang="fr-FR" sz="2400" kern="0" dirty="0">
                <a:solidFill>
                  <a:srgbClr val="0070C0"/>
                </a:solidFill>
              </a:rPr>
              <a:t>Plan de la présentation</a:t>
            </a:r>
          </a:p>
          <a:p>
            <a:pPr marL="342900" indent="-342900" eaLnBrk="1" hangingPunct="1">
              <a:buFont typeface="Wingdings" panose="05000000000000000000" pitchFamily="2" charset="2"/>
              <a:buChar char="q"/>
              <a:defRPr/>
            </a:pPr>
            <a:endParaRPr lang="fr-FR" kern="0" dirty="0">
              <a:solidFill>
                <a:srgbClr val="0070C0"/>
              </a:solidFill>
            </a:endParaRPr>
          </a:p>
          <a:p>
            <a:pPr marL="895350" lvl="1" indent="-514350" eaLnBrk="1" hangingPunct="1">
              <a:buFont typeface="+mj-lt"/>
              <a:buAutoNum type="romanUcPeriod"/>
              <a:defRPr/>
            </a:pPr>
            <a:r>
              <a:rPr lang="fr-FR" b="1" kern="0" dirty="0">
                <a:cs typeface="Arial" charset="0"/>
              </a:rPr>
              <a:t>Le contexte, les enjeux et la méthodologie</a:t>
            </a:r>
          </a:p>
          <a:p>
            <a:pPr marL="895350" lvl="1" indent="-514350" eaLnBrk="1" hangingPunct="1">
              <a:buFont typeface="+mj-lt"/>
              <a:buAutoNum type="romanUcPeriod"/>
              <a:defRPr/>
            </a:pPr>
            <a:endParaRPr lang="fr-FR" kern="0" dirty="0">
              <a:solidFill>
                <a:srgbClr val="B2B2B2"/>
              </a:solidFill>
              <a:cs typeface="Arial" charset="0"/>
            </a:endParaRPr>
          </a:p>
          <a:p>
            <a:pPr marL="895350" lvl="1" indent="-514350" eaLnBrk="1" hangingPunct="1">
              <a:buFont typeface="+mj-lt"/>
              <a:buAutoNum type="romanUcPeriod"/>
              <a:defRPr/>
            </a:pPr>
            <a:r>
              <a:rPr lang="fr-FR" b="1" kern="0" dirty="0">
                <a:solidFill>
                  <a:srgbClr val="DDDDDD"/>
                </a:solidFill>
                <a:cs typeface="Arial" charset="0"/>
              </a:rPr>
              <a:t>Le parcours : une approche centrée sur la prévention</a:t>
            </a:r>
          </a:p>
          <a:p>
            <a:pPr marL="895350" lvl="1" indent="-514350" eaLnBrk="1" hangingPunct="1">
              <a:buFont typeface="+mj-lt"/>
              <a:buAutoNum type="romanUcPeriod"/>
              <a:defRPr/>
            </a:pPr>
            <a:endParaRPr lang="fr-FR" b="1" kern="0" dirty="0">
              <a:solidFill>
                <a:srgbClr val="DDDDDD"/>
              </a:solidFill>
              <a:cs typeface="Arial" charset="0"/>
            </a:endParaRPr>
          </a:p>
          <a:p>
            <a:pPr marL="895350" lvl="1" indent="-514350" eaLnBrk="1" hangingPunct="1">
              <a:buFont typeface="+mj-lt"/>
              <a:buAutoNum type="romanUcPeriod"/>
              <a:defRPr/>
            </a:pPr>
            <a:r>
              <a:rPr lang="fr-FR" b="1" kern="0" dirty="0">
                <a:solidFill>
                  <a:srgbClr val="DDDDDD"/>
                </a:solidFill>
                <a:cs typeface="Arial" charset="0"/>
              </a:rPr>
              <a:t>Le matériel pédagogique mis à disposition des professionnels</a:t>
            </a:r>
            <a:endParaRPr lang="fr-FR" sz="1800" b="1" kern="0" dirty="0">
              <a:solidFill>
                <a:srgbClr val="DDDDDD"/>
              </a:solidFill>
              <a:cs typeface="Arial" charset="0"/>
            </a:endParaRPr>
          </a:p>
        </p:txBody>
      </p:sp>
      <p:sp>
        <p:nvSpPr>
          <p:cNvPr id="8" name="Rectangle 2"/>
          <p:cNvSpPr txBox="1">
            <a:spLocks noChangeArrowheads="1"/>
          </p:cNvSpPr>
          <p:nvPr/>
        </p:nvSpPr>
        <p:spPr bwMode="auto">
          <a:xfrm>
            <a:off x="91440" y="26895"/>
            <a:ext cx="8971280" cy="806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4890"/>
                </a:solidFill>
                <a:latin typeface="+mj-lt"/>
                <a:ea typeface="+mj-ea"/>
                <a:cs typeface="+mj-cs"/>
              </a:defRPr>
            </a:lvl1pPr>
            <a:lvl2pPr algn="l" rtl="0" eaLnBrk="0" fontAlgn="base" hangingPunct="0">
              <a:spcBef>
                <a:spcPct val="0"/>
              </a:spcBef>
              <a:spcAft>
                <a:spcPct val="0"/>
              </a:spcAft>
              <a:defRPr sz="3200" b="1">
                <a:solidFill>
                  <a:srgbClr val="004890"/>
                </a:solidFill>
                <a:latin typeface="Arial" charset="0"/>
                <a:ea typeface="ＭＳ Ｐゴシック" pitchFamily="34" charset="-128"/>
              </a:defRPr>
            </a:lvl2pPr>
            <a:lvl3pPr algn="l" rtl="0" eaLnBrk="0" fontAlgn="base" hangingPunct="0">
              <a:spcBef>
                <a:spcPct val="0"/>
              </a:spcBef>
              <a:spcAft>
                <a:spcPct val="0"/>
              </a:spcAft>
              <a:defRPr sz="3200" b="1">
                <a:solidFill>
                  <a:srgbClr val="004890"/>
                </a:solidFill>
                <a:latin typeface="Arial" charset="0"/>
                <a:ea typeface="ＭＳ Ｐゴシック" pitchFamily="34" charset="-128"/>
              </a:defRPr>
            </a:lvl3pPr>
            <a:lvl4pPr algn="l" rtl="0" eaLnBrk="0" fontAlgn="base" hangingPunct="0">
              <a:spcBef>
                <a:spcPct val="0"/>
              </a:spcBef>
              <a:spcAft>
                <a:spcPct val="0"/>
              </a:spcAft>
              <a:defRPr sz="3200" b="1">
                <a:solidFill>
                  <a:srgbClr val="004890"/>
                </a:solidFill>
                <a:latin typeface="Arial" charset="0"/>
                <a:ea typeface="ＭＳ Ｐゴシック" pitchFamily="34" charset="-128"/>
              </a:defRPr>
            </a:lvl4pPr>
            <a:lvl5pPr algn="l" rtl="0" eaLnBrk="0" fontAlgn="base" hangingPunct="0">
              <a:spcBef>
                <a:spcPct val="0"/>
              </a:spcBef>
              <a:spcAft>
                <a:spcPct val="0"/>
              </a:spcAft>
              <a:defRPr sz="3200" b="1">
                <a:solidFill>
                  <a:srgbClr val="004890"/>
                </a:solidFill>
                <a:latin typeface="Arial" charset="0"/>
                <a:ea typeface="ＭＳ Ｐゴシック" pitchFamily="34" charset="-128"/>
              </a:defRPr>
            </a:lvl5pPr>
            <a:lvl6pPr marL="457200" algn="l" rtl="0" eaLnBrk="0" fontAlgn="base" hangingPunct="0">
              <a:spcBef>
                <a:spcPct val="0"/>
              </a:spcBef>
              <a:spcAft>
                <a:spcPct val="0"/>
              </a:spcAft>
              <a:defRPr sz="3200" b="1">
                <a:solidFill>
                  <a:srgbClr val="004890"/>
                </a:solidFill>
                <a:latin typeface="Arial" charset="0"/>
                <a:ea typeface="ＭＳ Ｐゴシック" pitchFamily="34" charset="-128"/>
              </a:defRPr>
            </a:lvl6pPr>
            <a:lvl7pPr marL="914400" algn="l" rtl="0" eaLnBrk="0" fontAlgn="base" hangingPunct="0">
              <a:spcBef>
                <a:spcPct val="0"/>
              </a:spcBef>
              <a:spcAft>
                <a:spcPct val="0"/>
              </a:spcAft>
              <a:defRPr sz="3200" b="1">
                <a:solidFill>
                  <a:srgbClr val="004890"/>
                </a:solidFill>
                <a:latin typeface="Arial" charset="0"/>
                <a:ea typeface="ＭＳ Ｐゴシック" pitchFamily="34" charset="-128"/>
              </a:defRPr>
            </a:lvl7pPr>
            <a:lvl8pPr marL="1371600" algn="l" rtl="0" eaLnBrk="0" fontAlgn="base" hangingPunct="0">
              <a:spcBef>
                <a:spcPct val="0"/>
              </a:spcBef>
              <a:spcAft>
                <a:spcPct val="0"/>
              </a:spcAft>
              <a:defRPr sz="3200" b="1">
                <a:solidFill>
                  <a:srgbClr val="004890"/>
                </a:solidFill>
                <a:latin typeface="Arial" charset="0"/>
                <a:ea typeface="ＭＳ Ｐゴシック" pitchFamily="34" charset="-128"/>
              </a:defRPr>
            </a:lvl8pPr>
            <a:lvl9pPr marL="1828800" algn="l" rtl="0" eaLnBrk="0" fontAlgn="base" hangingPunct="0">
              <a:spcBef>
                <a:spcPct val="0"/>
              </a:spcBef>
              <a:spcAft>
                <a:spcPct val="0"/>
              </a:spcAft>
              <a:defRPr sz="3200" b="1">
                <a:solidFill>
                  <a:srgbClr val="004890"/>
                </a:solidFill>
                <a:latin typeface="Arial" charset="0"/>
                <a:ea typeface="ＭＳ Ｐゴシック" pitchFamily="34" charset="-128"/>
              </a:defRPr>
            </a:lvl9pPr>
          </a:lstStyle>
          <a:p>
            <a:r>
              <a:rPr lang="fr-FR" altLang="fr-FR" sz="2000" kern="0"/>
              <a:t>Mieux prévenir et prendre en charge les moments de violence dans l'évolution clinique des patients adultes lors des hospitalisations</a:t>
            </a:r>
            <a:br>
              <a:rPr lang="fr-FR" altLang="fr-FR" sz="2000" kern="0"/>
            </a:br>
            <a:r>
              <a:rPr lang="fr-FR" altLang="fr-FR" sz="2000" kern="0"/>
              <a:t>en service de psychiatrie</a:t>
            </a:r>
            <a:endParaRPr lang="fr-FR" altLang="fr-FR" sz="2000" kern="0" dirty="0"/>
          </a:p>
        </p:txBody>
      </p:sp>
    </p:spTree>
    <p:extLst>
      <p:ext uri="{BB962C8B-B14F-4D97-AF65-F5344CB8AC3E}">
        <p14:creationId xmlns:p14="http://schemas.microsoft.com/office/powerpoint/2010/main" val="280152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0"/>
            <a:ext cx="7772400" cy="923365"/>
          </a:xfrm>
        </p:spPr>
        <p:txBody>
          <a:bodyPr/>
          <a:lstStyle/>
          <a:p>
            <a:r>
              <a:rPr lang="fr-FR" sz="2800" dirty="0"/>
              <a:t>Une évolution paradoxale</a:t>
            </a:r>
          </a:p>
        </p:txBody>
      </p:sp>
      <p:sp>
        <p:nvSpPr>
          <p:cNvPr id="3" name="Espace réservé du contenu 2"/>
          <p:cNvSpPr>
            <a:spLocks noGrp="1"/>
          </p:cNvSpPr>
          <p:nvPr>
            <p:ph idx="1"/>
          </p:nvPr>
        </p:nvSpPr>
        <p:spPr/>
        <p:txBody>
          <a:bodyPr/>
          <a:lstStyle/>
          <a:p>
            <a:r>
              <a:rPr lang="fr-FR" dirty="0"/>
              <a:t>Des réponses psychiatriques diversifiées et améliorées avec le développement des réponses extrahospitalières</a:t>
            </a:r>
          </a:p>
          <a:p>
            <a:r>
              <a:rPr lang="fr-FR" dirty="0"/>
              <a:t>Mais des services qui se referment, des </a:t>
            </a:r>
            <a:r>
              <a:rPr lang="fr-FR" dirty="0">
                <a:solidFill>
                  <a:srgbClr val="003399"/>
                </a:solidFill>
              </a:rPr>
              <a:t>soins sans consentement (SSC) et un recours </a:t>
            </a:r>
            <a:r>
              <a:rPr lang="fr-FR" dirty="0"/>
              <a:t>à des mesures d’isolement ou de contention en augmentation</a:t>
            </a:r>
          </a:p>
          <a:p>
            <a:endParaRPr lang="fr-FR" dirty="0"/>
          </a:p>
        </p:txBody>
      </p:sp>
      <p:sp>
        <p:nvSpPr>
          <p:cNvPr id="6" name="Espace réservé du numéro de diapositive 7"/>
          <p:cNvSpPr>
            <a:spLocks noGrp="1"/>
          </p:cNvSpPr>
          <p:nvPr>
            <p:ph type="sldNum" sz="quarter" idx="12"/>
          </p:nvPr>
        </p:nvSpPr>
        <p:spPr>
          <a:xfrm>
            <a:off x="7162800" y="6477000"/>
            <a:ext cx="1905000" cy="457200"/>
          </a:xfrm>
        </p:spPr>
        <p:txBody>
          <a:bodyPr/>
          <a:lstStyle/>
          <a:p>
            <a:fld id="{46506ACF-11A5-4C2F-89D6-731E6DFCB4A4}" type="slidenum">
              <a:rPr lang="fr-FR" smtClean="0"/>
              <a:t>7</a:t>
            </a:fld>
            <a:endParaRPr lang="fr-FR" dirty="0"/>
          </a:p>
        </p:txBody>
      </p:sp>
    </p:spTree>
    <p:extLst>
      <p:ext uri="{BB962C8B-B14F-4D97-AF65-F5344CB8AC3E}">
        <p14:creationId xmlns:p14="http://schemas.microsoft.com/office/powerpoint/2010/main" val="2528203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Evolution des SSC *  </a:t>
            </a:r>
            <a:br>
              <a:rPr lang="fr-FR" sz="2800" dirty="0"/>
            </a:br>
            <a:endParaRPr lang="fr-FR" sz="1200" dirty="0"/>
          </a:p>
        </p:txBody>
      </p:sp>
      <p:graphicFrame>
        <p:nvGraphicFramePr>
          <p:cNvPr id="7" name="Espace réservé du contenu 6"/>
          <p:cNvGraphicFramePr>
            <a:graphicFrameLocks noGrp="1"/>
          </p:cNvGraphicFramePr>
          <p:nvPr>
            <p:ph idx="1"/>
            <p:extLst/>
          </p:nvPr>
        </p:nvGraphicFramePr>
        <p:xfrm>
          <a:off x="658107" y="2770124"/>
          <a:ext cx="7992801" cy="3128402"/>
        </p:xfrm>
        <a:graphic>
          <a:graphicData uri="http://schemas.openxmlformats.org/drawingml/2006/table">
            <a:tbl>
              <a:tblPr>
                <a:tableStyleId>{3C2FFA5D-87B4-456A-9821-1D502468CF0F}</a:tableStyleId>
              </a:tblPr>
              <a:tblGrid>
                <a:gridCol w="3927333">
                  <a:extLst>
                    <a:ext uri="{9D8B030D-6E8A-4147-A177-3AD203B41FA5}">
                      <a16:colId xmlns:a16="http://schemas.microsoft.com/office/drawing/2014/main" val="20000"/>
                    </a:ext>
                  </a:extLst>
                </a:gridCol>
                <a:gridCol w="1016367">
                  <a:extLst>
                    <a:ext uri="{9D8B030D-6E8A-4147-A177-3AD203B41FA5}">
                      <a16:colId xmlns:a16="http://schemas.microsoft.com/office/drawing/2014/main" val="20001"/>
                    </a:ext>
                  </a:extLst>
                </a:gridCol>
                <a:gridCol w="1016367">
                  <a:extLst>
                    <a:ext uri="{9D8B030D-6E8A-4147-A177-3AD203B41FA5}">
                      <a16:colId xmlns:a16="http://schemas.microsoft.com/office/drawing/2014/main" val="20002"/>
                    </a:ext>
                  </a:extLst>
                </a:gridCol>
                <a:gridCol w="1016367">
                  <a:extLst>
                    <a:ext uri="{9D8B030D-6E8A-4147-A177-3AD203B41FA5}">
                      <a16:colId xmlns:a16="http://schemas.microsoft.com/office/drawing/2014/main" val="20003"/>
                    </a:ext>
                  </a:extLst>
                </a:gridCol>
                <a:gridCol w="1016367">
                  <a:extLst>
                    <a:ext uri="{9D8B030D-6E8A-4147-A177-3AD203B41FA5}">
                      <a16:colId xmlns:a16="http://schemas.microsoft.com/office/drawing/2014/main" val="20004"/>
                    </a:ext>
                  </a:extLst>
                </a:gridCol>
              </a:tblGrid>
              <a:tr h="680604">
                <a:tc gridSpan="5">
                  <a:txBody>
                    <a:bodyPr/>
                    <a:lstStyle/>
                    <a:p>
                      <a:pPr algn="l" fontAlgn="t"/>
                      <a:r>
                        <a:rPr lang="fr-FR" sz="1800" b="1" u="none" strike="noStrike" dirty="0">
                          <a:effectLst/>
                        </a:rPr>
                        <a:t>Evolution entre 2012 et 2015 du nombre de personnes prises en charge sans consentement en psychiatrie, par mode légal</a:t>
                      </a:r>
                      <a:endParaRPr lang="fr-FR" sz="1800" b="1" i="0" u="none" strike="noStrike" dirty="0">
                        <a:solidFill>
                          <a:srgbClr val="004890"/>
                        </a:solidFill>
                        <a:effectLst/>
                        <a:latin typeface="Arial" panose="020B0604020202020204" pitchFamily="34" charset="0"/>
                      </a:endParaRPr>
                    </a:p>
                  </a:txBody>
                  <a:tcPr marL="7144" marR="7144" marT="9525"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66408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fr-FR" sz="1800" b="1" u="none" strike="noStrike" kern="1200" dirty="0">
                          <a:solidFill>
                            <a:schemeClr val="dk1"/>
                          </a:solidFill>
                          <a:effectLst/>
                          <a:latin typeface="+mn-lt"/>
                          <a:ea typeface="+mn-ea"/>
                          <a:cs typeface="+mn-cs"/>
                        </a:rPr>
                        <a:t>Soins sans consentement…</a:t>
                      </a:r>
                    </a:p>
                  </a:txBody>
                  <a:tcPr marL="7144" marR="7144" marT="9525" marB="0" anchor="ctr"/>
                </a:tc>
                <a:tc>
                  <a:txBody>
                    <a:bodyPr/>
                    <a:lstStyle/>
                    <a:p>
                      <a:pPr algn="ctr" fontAlgn="ctr"/>
                      <a:r>
                        <a:rPr lang="fr-FR" sz="1800" b="1" u="none" strike="noStrike" dirty="0">
                          <a:effectLst/>
                        </a:rPr>
                        <a:t>2012</a:t>
                      </a:r>
                      <a:endParaRPr lang="fr-FR" sz="1800" b="1"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b="1" u="none" strike="noStrike" dirty="0">
                          <a:effectLst/>
                        </a:rPr>
                        <a:t>2013</a:t>
                      </a:r>
                      <a:endParaRPr lang="fr-FR" sz="1800" b="1"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b="1" u="none" strike="noStrike" dirty="0">
                          <a:effectLst/>
                        </a:rPr>
                        <a:t>2014</a:t>
                      </a:r>
                      <a:endParaRPr lang="fr-FR" sz="1800" b="1"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b="1" u="none" strike="noStrike" dirty="0">
                          <a:effectLst/>
                        </a:rPr>
                        <a:t>2015</a:t>
                      </a:r>
                      <a:endParaRPr lang="fr-FR" sz="1800" b="1" i="0" u="none" strike="noStrike" dirty="0">
                        <a:solidFill>
                          <a:srgbClr val="004890"/>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10001"/>
                  </a:ext>
                </a:extLst>
              </a:tr>
              <a:tr h="594571">
                <a:tc>
                  <a:txBody>
                    <a:bodyPr/>
                    <a:lstStyle/>
                    <a:p>
                      <a:pPr marL="285750" indent="-285750" algn="l" fontAlgn="ctr">
                        <a:buFont typeface="Arial" panose="020B0604020202020204" pitchFamily="34" charset="0"/>
                        <a:buChar char="•"/>
                      </a:pPr>
                      <a:r>
                        <a:rPr lang="fr-FR" sz="1800" u="none" strike="noStrike" dirty="0">
                          <a:effectLst/>
                        </a:rPr>
                        <a:t>sur décision du représentant de l'État (SDRE)</a:t>
                      </a:r>
                      <a:endParaRPr lang="fr-FR" sz="1800" b="0"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dirty="0">
                          <a:effectLst/>
                        </a:rPr>
                        <a:t>14 925</a:t>
                      </a:r>
                      <a:endParaRPr lang="fr-FR" sz="1800" b="0"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a:effectLst/>
                        </a:rPr>
                        <a:t>15 369</a:t>
                      </a:r>
                      <a:endParaRPr lang="fr-FR" sz="1800" b="0" i="0" u="none" strike="noStrike">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a:effectLst/>
                        </a:rPr>
                        <a:t>15 584</a:t>
                      </a:r>
                      <a:endParaRPr lang="fr-FR" sz="1800" b="0" i="0" u="none" strike="noStrike">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dirty="0">
                          <a:effectLst/>
                        </a:rPr>
                        <a:t>16 140</a:t>
                      </a:r>
                      <a:endParaRPr lang="fr-FR" sz="1800" b="0" i="0" u="none" strike="noStrike" dirty="0">
                        <a:solidFill>
                          <a:srgbClr val="004890"/>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10003"/>
                  </a:ext>
                </a:extLst>
              </a:tr>
              <a:tr h="594571">
                <a:tc>
                  <a:txBody>
                    <a:bodyPr/>
                    <a:lstStyle/>
                    <a:p>
                      <a:pPr marL="285750" indent="-285750" algn="l" fontAlgn="ctr">
                        <a:buFont typeface="Arial" panose="020B0604020202020204" pitchFamily="34" charset="0"/>
                        <a:buChar char="•"/>
                      </a:pPr>
                      <a:r>
                        <a:rPr lang="fr-FR" sz="1800" u="none" strike="noStrike" dirty="0">
                          <a:effectLst/>
                        </a:rPr>
                        <a:t>à la demande d'un tiers (SDT)</a:t>
                      </a:r>
                      <a:endParaRPr lang="fr-FR" sz="1800" b="0"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a:effectLst/>
                        </a:rPr>
                        <a:t>57 837</a:t>
                      </a:r>
                      <a:endParaRPr lang="fr-FR" sz="1800" b="0" i="0" u="none" strike="noStrike">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a:effectLst/>
                        </a:rPr>
                        <a:t>56 902</a:t>
                      </a:r>
                      <a:endParaRPr lang="fr-FR" sz="1800" b="0" i="0" u="none" strike="noStrike">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a:effectLst/>
                        </a:rPr>
                        <a:t>57 477</a:t>
                      </a:r>
                      <a:endParaRPr lang="fr-FR" sz="1800" b="0" i="0" u="none" strike="noStrike">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dirty="0">
                          <a:effectLst/>
                        </a:rPr>
                        <a:t>58 319</a:t>
                      </a:r>
                      <a:endParaRPr lang="fr-FR" sz="1800" b="0" i="0" u="none" strike="noStrike" dirty="0">
                        <a:solidFill>
                          <a:srgbClr val="004890"/>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10004"/>
                  </a:ext>
                </a:extLst>
              </a:tr>
              <a:tr h="594571">
                <a:tc>
                  <a:txBody>
                    <a:bodyPr/>
                    <a:lstStyle/>
                    <a:p>
                      <a:pPr marL="285750" indent="-285750" algn="l" fontAlgn="ctr">
                        <a:buFont typeface="Arial" panose="020B0604020202020204" pitchFamily="34" charset="0"/>
                        <a:buChar char="•"/>
                      </a:pPr>
                      <a:r>
                        <a:rPr lang="fr-FR" sz="1800" u="none" strike="noStrike" dirty="0">
                          <a:effectLst/>
                        </a:rPr>
                        <a:t>en cas de péril imminent (SPI)</a:t>
                      </a:r>
                      <a:endParaRPr lang="fr-FR" sz="1800" b="0"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a:effectLst/>
                        </a:rPr>
                        <a:t>8 542</a:t>
                      </a:r>
                      <a:endParaRPr lang="fr-FR" sz="1800" b="0" i="0" u="none" strike="noStrike">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dirty="0">
                          <a:effectLst/>
                        </a:rPr>
                        <a:t>14 805</a:t>
                      </a:r>
                      <a:endParaRPr lang="fr-FR" sz="1800" b="0" i="0" u="none" strike="noStrike" dirty="0">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a:effectLst/>
                        </a:rPr>
                        <a:t>17 655</a:t>
                      </a:r>
                      <a:endParaRPr lang="fr-FR" sz="1800" b="0" i="0" u="none" strike="noStrike">
                        <a:solidFill>
                          <a:srgbClr val="004890"/>
                        </a:solidFill>
                        <a:effectLst/>
                        <a:latin typeface="Arial" panose="020B0604020202020204" pitchFamily="34" charset="0"/>
                      </a:endParaRPr>
                    </a:p>
                  </a:txBody>
                  <a:tcPr marL="7144" marR="7144" marT="9525" marB="0" anchor="ctr"/>
                </a:tc>
                <a:tc>
                  <a:txBody>
                    <a:bodyPr/>
                    <a:lstStyle/>
                    <a:p>
                      <a:pPr algn="ctr" fontAlgn="ctr"/>
                      <a:r>
                        <a:rPr lang="fr-FR" sz="1800" u="none" strike="noStrike" dirty="0">
                          <a:effectLst/>
                        </a:rPr>
                        <a:t>19 518</a:t>
                      </a:r>
                      <a:endParaRPr lang="fr-FR" sz="1800" b="0" i="0" u="none" strike="noStrike" dirty="0">
                        <a:solidFill>
                          <a:srgbClr val="004890"/>
                        </a:solidFill>
                        <a:effectLst/>
                        <a:latin typeface="Arial" panose="020B0604020202020204" pitchFamily="34" charset="0"/>
                      </a:endParaRPr>
                    </a:p>
                  </a:txBody>
                  <a:tcPr marL="7144" marR="7144" marT="9525" marB="0" anchor="ctr"/>
                </a:tc>
                <a:extLst>
                  <a:ext uri="{0D108BD9-81ED-4DB2-BD59-A6C34878D82A}">
                    <a16:rowId xmlns:a16="http://schemas.microsoft.com/office/drawing/2014/main" val="10005"/>
                  </a:ext>
                </a:extLst>
              </a:tr>
            </a:tbl>
          </a:graphicData>
        </a:graphic>
      </p:graphicFrame>
      <p:sp>
        <p:nvSpPr>
          <p:cNvPr id="8" name="Espace réservé du numéro de diapositive 7"/>
          <p:cNvSpPr>
            <a:spLocks noGrp="1"/>
          </p:cNvSpPr>
          <p:nvPr>
            <p:ph type="sldNum" sz="quarter" idx="12"/>
          </p:nvPr>
        </p:nvSpPr>
        <p:spPr/>
        <p:txBody>
          <a:bodyPr/>
          <a:lstStyle/>
          <a:p>
            <a:fld id="{46506ACF-11A5-4C2F-89D6-731E6DFCB4A4}" type="slidenum">
              <a:rPr lang="fr-FR" smtClean="0"/>
              <a:t>8</a:t>
            </a:fld>
            <a:endParaRPr lang="fr-FR" dirty="0"/>
          </a:p>
        </p:txBody>
      </p:sp>
      <p:sp>
        <p:nvSpPr>
          <p:cNvPr id="3" name="Rectangle 2"/>
          <p:cNvSpPr/>
          <p:nvPr/>
        </p:nvSpPr>
        <p:spPr>
          <a:xfrm>
            <a:off x="7424290" y="6039397"/>
            <a:ext cx="1226618" cy="276999"/>
          </a:xfrm>
          <a:prstGeom prst="rect">
            <a:avLst/>
          </a:prstGeom>
        </p:spPr>
        <p:txBody>
          <a:bodyPr wrap="none">
            <a:spAutoFit/>
          </a:bodyPr>
          <a:lstStyle/>
          <a:p>
            <a:pPr lvl="0" algn="r" fontAlgn="ctr"/>
            <a:r>
              <a:rPr lang="fr-FR" sz="1200" dirty="0">
                <a:solidFill>
                  <a:prstClr val="black"/>
                </a:solidFill>
              </a:rPr>
              <a:t>Source : Rim-P</a:t>
            </a:r>
            <a:endParaRPr lang="fr-FR" sz="1200" dirty="0">
              <a:solidFill>
                <a:srgbClr val="004890"/>
              </a:solidFill>
              <a:latin typeface="Arial" panose="020B0604020202020204" pitchFamily="34" charset="0"/>
            </a:endParaRPr>
          </a:p>
        </p:txBody>
      </p:sp>
      <p:sp>
        <p:nvSpPr>
          <p:cNvPr id="4" name="Rectangle 3"/>
          <p:cNvSpPr/>
          <p:nvPr/>
        </p:nvSpPr>
        <p:spPr>
          <a:xfrm>
            <a:off x="645459" y="1474157"/>
            <a:ext cx="8005449" cy="738664"/>
          </a:xfrm>
          <a:prstGeom prst="rect">
            <a:avLst/>
          </a:prstGeom>
        </p:spPr>
        <p:txBody>
          <a:bodyPr wrap="square">
            <a:spAutoFit/>
          </a:bodyPr>
          <a:lstStyle/>
          <a:p>
            <a:pPr lvl="0" eaLnBrk="0" fontAlgn="base" hangingPunct="0">
              <a:spcBef>
                <a:spcPct val="0"/>
              </a:spcBef>
              <a:spcAft>
                <a:spcPct val="0"/>
              </a:spcAft>
            </a:pPr>
            <a:r>
              <a:rPr lang="fr-FR" sz="1600" b="1" kern="0" dirty="0">
                <a:solidFill>
                  <a:srgbClr val="004890"/>
                </a:solidFill>
                <a:cs typeface="+mj-cs"/>
              </a:rPr>
              <a:t>*</a:t>
            </a:r>
            <a:r>
              <a:rPr lang="fr-FR" sz="1300" b="1" kern="0" dirty="0">
                <a:solidFill>
                  <a:srgbClr val="004890"/>
                </a:solidFill>
                <a:cs typeface="+mj-cs"/>
              </a:rPr>
              <a:t>Les soins sans consentement en psychiatrie : bilan après quatre années de mise en œuvre de la loi du 5 juillet 2011; Magali Coldefy (</a:t>
            </a:r>
            <a:r>
              <a:rPr lang="fr-FR" sz="1300" b="1" kern="0" dirty="0" err="1">
                <a:solidFill>
                  <a:srgbClr val="004890"/>
                </a:solidFill>
                <a:cs typeface="+mj-cs"/>
              </a:rPr>
              <a:t>Irdes</a:t>
            </a:r>
            <a:r>
              <a:rPr lang="fr-FR" sz="1300" b="1" kern="0" dirty="0">
                <a:solidFill>
                  <a:srgbClr val="004890"/>
                </a:solidFill>
                <a:cs typeface="+mj-cs"/>
              </a:rPr>
              <a:t>), Sarah Fernandes (ORU-Paca, Université Aix-Marseille),</a:t>
            </a:r>
            <a:br>
              <a:rPr lang="fr-FR" sz="1300" b="1" kern="0" dirty="0">
                <a:solidFill>
                  <a:srgbClr val="004890"/>
                </a:solidFill>
                <a:cs typeface="+mj-cs"/>
              </a:rPr>
            </a:br>
            <a:r>
              <a:rPr lang="fr-FR" sz="1300" b="1" kern="0" dirty="0">
                <a:solidFill>
                  <a:srgbClr val="004890"/>
                </a:solidFill>
                <a:cs typeface="+mj-cs"/>
              </a:rPr>
              <a:t>IRDES février 2017</a:t>
            </a:r>
          </a:p>
        </p:txBody>
      </p:sp>
    </p:spTree>
    <p:extLst>
      <p:ext uri="{BB962C8B-B14F-4D97-AF65-F5344CB8AC3E}">
        <p14:creationId xmlns:p14="http://schemas.microsoft.com/office/powerpoint/2010/main" val="1527052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0"/>
            <a:ext cx="8350624" cy="1143000"/>
          </a:xfrm>
        </p:spPr>
        <p:txBody>
          <a:bodyPr>
            <a:normAutofit/>
          </a:bodyPr>
          <a:lstStyle/>
          <a:p>
            <a:r>
              <a:rPr lang="fr-FR" sz="2800" dirty="0"/>
              <a:t>Le contexte</a:t>
            </a:r>
            <a:br>
              <a:rPr lang="fr-FR" sz="2800" dirty="0"/>
            </a:br>
            <a:endParaRPr lang="fr-FR" sz="1200" dirty="0"/>
          </a:p>
        </p:txBody>
      </p:sp>
      <p:sp>
        <p:nvSpPr>
          <p:cNvPr id="4" name="Espace réservé du numéro de diapositive 3"/>
          <p:cNvSpPr>
            <a:spLocks noGrp="1"/>
          </p:cNvSpPr>
          <p:nvPr>
            <p:ph type="sldNum" sz="quarter" idx="12"/>
          </p:nvPr>
        </p:nvSpPr>
        <p:spPr/>
        <p:txBody>
          <a:bodyPr/>
          <a:lstStyle/>
          <a:p>
            <a:fld id="{46506ACF-11A5-4C2F-89D6-731E6DFCB4A4}" type="slidenum">
              <a:rPr lang="fr-FR" smtClean="0"/>
              <a:t>9</a:t>
            </a:fld>
            <a:endParaRPr lang="fr-FR"/>
          </a:p>
        </p:txBody>
      </p:sp>
      <p:sp>
        <p:nvSpPr>
          <p:cNvPr id="5" name="Rectangle 4"/>
          <p:cNvSpPr/>
          <p:nvPr/>
        </p:nvSpPr>
        <p:spPr>
          <a:xfrm>
            <a:off x="170331" y="1860758"/>
            <a:ext cx="8713693" cy="3416320"/>
          </a:xfrm>
          <a:prstGeom prst="rect">
            <a:avLst/>
          </a:prstGeom>
        </p:spPr>
        <p:txBody>
          <a:bodyPr wrap="square">
            <a:spAutoFit/>
          </a:bodyPr>
          <a:lstStyle/>
          <a:p>
            <a:pPr lvl="0" eaLnBrk="0" fontAlgn="base" hangingPunct="0">
              <a:spcBef>
                <a:spcPct val="0"/>
              </a:spcBef>
              <a:spcAft>
                <a:spcPct val="0"/>
              </a:spcAft>
            </a:pPr>
            <a:r>
              <a:rPr lang="fr-FR" sz="2400" b="1" dirty="0">
                <a:solidFill>
                  <a:srgbClr val="003399"/>
                </a:solidFill>
              </a:rPr>
              <a:t>Isolements et contentions en hausse</a:t>
            </a:r>
          </a:p>
          <a:p>
            <a:pPr lvl="0" eaLnBrk="0" fontAlgn="base" hangingPunct="0">
              <a:spcBef>
                <a:spcPct val="0"/>
              </a:spcBef>
              <a:spcAft>
                <a:spcPct val="0"/>
              </a:spcAft>
            </a:pPr>
            <a:endParaRPr lang="fr-FR" sz="2400" b="1" dirty="0">
              <a:solidFill>
                <a:srgbClr val="003399"/>
              </a:solidFill>
            </a:endParaRPr>
          </a:p>
          <a:p>
            <a:pPr lvl="0" eaLnBrk="0" fontAlgn="base" hangingPunct="0">
              <a:spcBef>
                <a:spcPct val="0"/>
              </a:spcBef>
              <a:spcAft>
                <a:spcPct val="0"/>
              </a:spcAft>
            </a:pPr>
            <a:r>
              <a:rPr lang="fr-FR" sz="2400" b="1" dirty="0">
                <a:solidFill>
                  <a:srgbClr val="003399"/>
                </a:solidFill>
              </a:rPr>
              <a:t>Un encadrement par la loi dans de nombreux pays avant la France</a:t>
            </a:r>
          </a:p>
          <a:p>
            <a:pPr lvl="0" eaLnBrk="0" fontAlgn="base" hangingPunct="0">
              <a:spcBef>
                <a:spcPct val="0"/>
              </a:spcBef>
              <a:spcAft>
                <a:spcPct val="0"/>
              </a:spcAft>
            </a:pPr>
            <a:endParaRPr lang="fr-FR" sz="2400" b="1" dirty="0">
              <a:solidFill>
                <a:srgbClr val="003399"/>
              </a:solidFill>
            </a:endParaRPr>
          </a:p>
          <a:p>
            <a:pPr lvl="0" eaLnBrk="0" fontAlgn="base" hangingPunct="0">
              <a:spcBef>
                <a:spcPct val="0"/>
              </a:spcBef>
              <a:spcAft>
                <a:spcPct val="0"/>
              </a:spcAft>
            </a:pPr>
            <a:r>
              <a:rPr lang="fr-FR" sz="2400" b="1" dirty="0">
                <a:solidFill>
                  <a:srgbClr val="003399"/>
                </a:solidFill>
              </a:rPr>
              <a:t>Des recommandations répétées</a:t>
            </a:r>
          </a:p>
          <a:p>
            <a:pPr lvl="0" eaLnBrk="0" fontAlgn="base" hangingPunct="0">
              <a:spcBef>
                <a:spcPct val="0"/>
              </a:spcBef>
              <a:spcAft>
                <a:spcPct val="0"/>
              </a:spcAft>
            </a:pPr>
            <a:endParaRPr lang="fr-FR" sz="2400" b="1" dirty="0">
              <a:solidFill>
                <a:srgbClr val="003399"/>
              </a:solidFill>
            </a:endParaRPr>
          </a:p>
          <a:p>
            <a:pPr lvl="0" eaLnBrk="0" fontAlgn="base" hangingPunct="0">
              <a:spcBef>
                <a:spcPct val="0"/>
              </a:spcBef>
              <a:spcAft>
                <a:spcPct val="0"/>
              </a:spcAft>
            </a:pPr>
            <a:r>
              <a:rPr lang="fr-FR" sz="2400" b="1" dirty="0">
                <a:solidFill>
                  <a:srgbClr val="003399"/>
                </a:solidFill>
              </a:rPr>
              <a:t>Des résultats probants d’une politique de diminution de l’isolement et de la contention  à l’étranger</a:t>
            </a:r>
            <a:endParaRPr lang="fr-FR" sz="2400" b="1" kern="0" dirty="0">
              <a:solidFill>
                <a:srgbClr val="003399"/>
              </a:solidFill>
              <a:cs typeface="+mj-cs"/>
            </a:endParaRPr>
          </a:p>
        </p:txBody>
      </p:sp>
    </p:spTree>
    <p:extLst>
      <p:ext uri="{BB962C8B-B14F-4D97-AF65-F5344CB8AC3E}">
        <p14:creationId xmlns:p14="http://schemas.microsoft.com/office/powerpoint/2010/main" val="3861796888"/>
      </p:ext>
    </p:extLst>
  </p:cSld>
  <p:clrMapOvr>
    <a:masterClrMapping/>
  </p:clrMapOvr>
</p:sld>
</file>

<file path=ppt/theme/theme1.xml><?xml version="1.0" encoding="utf-8"?>
<a:theme xmlns:a="http://schemas.openxmlformats.org/drawingml/2006/main" name="Nouvelle pré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ouvelle pré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2944</TotalTime>
  <Words>2665</Words>
  <Application>Microsoft Office PowerPoint</Application>
  <PresentationFormat>Affichage à l'écran (4:3)</PresentationFormat>
  <Paragraphs>501</Paragraphs>
  <Slides>45</Slides>
  <Notes>21</Notes>
  <HiddenSlides>2</HiddenSlides>
  <MMClips>0</MMClips>
  <ScaleCrop>false</ScaleCrop>
  <HeadingPairs>
    <vt:vector size="6" baseType="variant">
      <vt:variant>
        <vt:lpstr>Polices utilisées</vt:lpstr>
      </vt:variant>
      <vt:variant>
        <vt:i4>7</vt:i4>
      </vt:variant>
      <vt:variant>
        <vt:lpstr>Thème</vt:lpstr>
      </vt:variant>
      <vt:variant>
        <vt:i4>5</vt:i4>
      </vt:variant>
      <vt:variant>
        <vt:lpstr>Titres des diapositives</vt:lpstr>
      </vt:variant>
      <vt:variant>
        <vt:i4>45</vt:i4>
      </vt:variant>
    </vt:vector>
  </HeadingPairs>
  <TitlesOfParts>
    <vt:vector size="57" baseType="lpstr">
      <vt:lpstr>ＭＳ Ｐゴシック</vt:lpstr>
      <vt:lpstr>ＭＳ Ｐゴシック</vt:lpstr>
      <vt:lpstr>Arial</vt:lpstr>
      <vt:lpstr>Calibri</vt:lpstr>
      <vt:lpstr>Segoe UI</vt:lpstr>
      <vt:lpstr>Times New Roman</vt:lpstr>
      <vt:lpstr>Wingdings</vt:lpstr>
      <vt:lpstr>Nouvelle présentation</vt:lpstr>
      <vt:lpstr>Conception personnalisée</vt:lpstr>
      <vt:lpstr>2_Nouvelle présentation</vt:lpstr>
      <vt:lpstr>3_Nouvelle présentation</vt:lpstr>
      <vt:lpstr>4_Nouvelle présentation</vt:lpstr>
      <vt:lpstr>Présentation PowerPoint</vt:lpstr>
      <vt:lpstr>Mieux prévenir et prendre en charge les moments de violence dans l'évolution clinique des patients adultes lors des hospitalisations en service de psychiatrie</vt:lpstr>
      <vt:lpstr>Isolement et contention mécanique en psychiatrie générale</vt:lpstr>
      <vt:lpstr>ANFH - La Réunion – 16 novembre 2017</vt:lpstr>
      <vt:lpstr>Mieux prévenir et prendre en charge les moments de violence dans l'évolution clinique des patients adultes lors des hospitalisations en service de psychiatrie</vt:lpstr>
      <vt:lpstr>Présentation PowerPoint</vt:lpstr>
      <vt:lpstr>Une évolution paradoxale</vt:lpstr>
      <vt:lpstr>Evolution des SSC *   </vt:lpstr>
      <vt:lpstr>Le contexte </vt:lpstr>
      <vt:lpstr>Les bases juridiques en France</vt:lpstr>
      <vt:lpstr>La loi de modernisation du système de santé du 26 janvier 2016</vt:lpstr>
      <vt:lpstr>Mieux prévenir et prendre en charge les moments de violence dans l'évolution clinique des patients adultes lors des hospitalisations en service de psychiatrie</vt:lpstr>
      <vt:lpstr>Le contexte </vt:lpstr>
      <vt:lpstr>Le contexte </vt:lpstr>
      <vt:lpstr>Psychiatrie et violence(s) cf l’audition publique de mars 2011 sur la dangerosité psychiatrique</vt:lpstr>
      <vt:lpstr>Mieux prévenir et prendre en charge les moments de violence dans l'évolution clinique des patients adultes lors des hospitalisations en service de psychiatrie</vt:lpstr>
      <vt:lpstr>Mieux prévenir et prendre en charge les moments de violence dans l'évolution clinique des patients adultes lors des hospitalisations en service de psychiatrie</vt:lpstr>
      <vt:lpstr>Mieux prévenir et prendre en charge les moments de violence dans l'évolution clinique des patients adultes lors des hospitalisations en service de psychiatrie</vt:lpstr>
      <vt:lpstr>Mieux prévenir et prendre en charge les moments de violence dans l'évolution clinique des patients adultes lors des hospitalisations en service de psychiatrie</vt:lpstr>
      <vt:lpstr>Mieux prévenir et prendre en charge les moments de violence dans l'évolution clinique des patients adultes lors des hospitalisations en service de psychiatrie</vt:lpstr>
      <vt:lpstr>Mieux prévenir et prendre en charge les moments de violence dans l'évolution clinique des patients adultes lors des hospitalisations en service de psychiatrie</vt:lpstr>
      <vt:lpstr>Mieux prévenir et prendre en charge les moments de violence dans l'évolution clinique des patients adultes lors des hospitalisations en service de psychiatrie</vt:lpstr>
      <vt:lpstr>Mieux prévenir et prendre en charge les moments de violence dans l'évolution clinique des patients adultes lors des hospitalisations en service de psychiatrie</vt:lpstr>
      <vt:lpstr>Présentation PowerPoint</vt:lpstr>
      <vt:lpstr>Présentation PowerPoint</vt:lpstr>
      <vt:lpstr>Les valeurs partagées (éthique, bientraitance…)</vt:lpstr>
      <vt:lpstr>Le soutien institutionnel et le rôle de la gouvernance</vt:lpstr>
      <vt:lpstr>La dynamique d’équipe</vt:lpstr>
      <vt:lpstr>Prévention initiale au stade de l’accueil, de l’admission et en cours d’hospitalisation</vt:lpstr>
      <vt:lpstr>La question de l’évaluation du risque de violence à l’admission et en cours d’hospitalisation</vt:lpstr>
      <vt:lpstr>Schizophrénie et violence hétéro-agressive                        (Cf AP HAS 2011)</vt:lpstr>
      <vt:lpstr>Présentation PowerPoint</vt:lpstr>
      <vt:lpstr>Facteurs associés à la violence hétéro-agressive chez les patients présentant un trouble de l’humeur                   (Cf AP HAS 2011)</vt:lpstr>
      <vt:lpstr>Présentation PowerPoint</vt:lpstr>
      <vt:lpstr>Prévention secondaire</vt:lpstr>
      <vt:lpstr>S’il faut isoler ou contenir             cf  RBP HAS février 2017  Isolement et contention  en services de psychiatrie générale</vt:lpstr>
      <vt:lpstr>Définition générale</vt:lpstr>
      <vt:lpstr>Les points traités par les recommandations de la HAS</vt:lpstr>
      <vt:lpstr>Prévention tertiaire - démarche post-incident </vt:lpstr>
      <vt:lpstr>Mieux prévenir et prendre en charge les moments de violence dans l'évolution clinique des patients adultes lors des hospitalisations en service de psychiatrie</vt:lpstr>
      <vt:lpstr>Présentation PowerPoint</vt:lpstr>
      <vt:lpstr>Présentation PowerPoint</vt:lpstr>
      <vt:lpstr>Liste des outils pour l’amélioration des pratiques</vt:lpstr>
      <vt:lpstr>Liste des programmes pour l’amélioration des pratiques</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Quelles réponses graduées aux comportements violents en psychiatrie générale ? Du désamorçage à l’isolement - contention</dc:title>
  <dc:creator>Charles ALEZRAH</dc:creator>
  <cp:lastModifiedBy>Lafont marielle</cp:lastModifiedBy>
  <cp:revision>111</cp:revision>
  <dcterms:created xsi:type="dcterms:W3CDTF">2017-09-12T14:17:49Z</dcterms:created>
  <dcterms:modified xsi:type="dcterms:W3CDTF">2017-11-07T17:21:45Z</dcterms:modified>
</cp:coreProperties>
</file>