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9"/>
  </p:notesMasterIdLst>
  <p:handoutMasterIdLst>
    <p:handoutMasterId r:id="rId30"/>
  </p:handoutMasterIdLst>
  <p:sldIdLst>
    <p:sldId id="278" r:id="rId3"/>
    <p:sldId id="321" r:id="rId4"/>
    <p:sldId id="323" r:id="rId5"/>
    <p:sldId id="317" r:id="rId6"/>
    <p:sldId id="280" r:id="rId7"/>
    <p:sldId id="332" r:id="rId8"/>
    <p:sldId id="325" r:id="rId9"/>
    <p:sldId id="324" r:id="rId10"/>
    <p:sldId id="337" r:id="rId11"/>
    <p:sldId id="343" r:id="rId12"/>
    <p:sldId id="328" r:id="rId13"/>
    <p:sldId id="338" r:id="rId14"/>
    <p:sldId id="329" r:id="rId15"/>
    <p:sldId id="327" r:id="rId16"/>
    <p:sldId id="334" r:id="rId17"/>
    <p:sldId id="333" r:id="rId18"/>
    <p:sldId id="344" r:id="rId19"/>
    <p:sldId id="345" r:id="rId20"/>
    <p:sldId id="339" r:id="rId21"/>
    <p:sldId id="341" r:id="rId22"/>
    <p:sldId id="342" r:id="rId23"/>
    <p:sldId id="346" r:id="rId24"/>
    <p:sldId id="335" r:id="rId25"/>
    <p:sldId id="340" r:id="rId26"/>
    <p:sldId id="347" r:id="rId27"/>
    <p:sldId id="336" r:id="rId28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BE745"/>
    <a:srgbClr val="23C578"/>
    <a:srgbClr val="0599A9"/>
    <a:srgbClr val="FC6252"/>
    <a:srgbClr val="4E9083"/>
    <a:srgbClr val="4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89784" autoAdjust="0"/>
  </p:normalViewPr>
  <p:slideViewPr>
    <p:cSldViewPr>
      <p:cViewPr>
        <p:scale>
          <a:sx n="96" d="100"/>
          <a:sy n="96" d="100"/>
        </p:scale>
        <p:origin x="-231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0EEBD-F09D-4C58-9584-74B68E6FED8F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5C973B-D4B5-4EC4-9227-214E2E54DE52}">
      <dgm:prSet phldrT="[Texte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 smtClean="0">
              <a:latin typeface="+mj-lt"/>
            </a:rPr>
            <a:t>S’approprier la démarche</a:t>
          </a:r>
          <a:endParaRPr lang="fr-FR" sz="1200" b="1" dirty="0">
            <a:latin typeface="+mj-lt"/>
          </a:endParaRPr>
        </a:p>
      </dgm:t>
    </dgm:pt>
    <dgm:pt modelId="{EB3FF8FB-A6A0-4A48-B1DA-525BD22DCCE0}" type="parTrans" cxnId="{EF935A67-798C-486C-B9FC-728486584855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128ED29C-F285-44E8-90A7-7049A84B2533}" type="sibTrans" cxnId="{EF935A67-798C-486C-B9FC-728486584855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5CFDC9F1-58BD-4AEB-9469-1C8F74F92A45}">
      <dgm:prSet phldrT="[Texte]" custT="1"/>
      <dgm:spPr/>
      <dgm:t>
        <a:bodyPr/>
        <a:lstStyle/>
        <a:p>
          <a:r>
            <a:rPr lang="fr-FR" sz="1000" dirty="0" smtClean="0">
              <a:latin typeface="+mj-lt"/>
            </a:rPr>
            <a:t> </a:t>
          </a:r>
          <a:r>
            <a:rPr lang="fr-FR" sz="1200" dirty="0" smtClean="0">
              <a:latin typeface="+mj-lt"/>
            </a:rPr>
            <a:t>S’approprier les enjeux et les problématiques</a:t>
          </a:r>
          <a:endParaRPr lang="fr-FR" sz="1200" dirty="0">
            <a:latin typeface="+mj-lt"/>
          </a:endParaRPr>
        </a:p>
      </dgm:t>
    </dgm:pt>
    <dgm:pt modelId="{A77B2258-EBC9-44E2-9B44-6E80B473B81C}" type="parTrans" cxnId="{A82DF0CF-31D1-4458-BBED-C797B4E09CE9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65292EE4-75E7-4AEC-ADD1-514542D9657A}" type="sibTrans" cxnId="{A82DF0CF-31D1-4458-BBED-C797B4E09CE9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EB65A34A-E1EC-42F7-B28C-25ED1A0DDB54}">
      <dgm:prSet phldrT="[Texte]" custT="1"/>
      <dgm:spPr>
        <a:solidFill>
          <a:srgbClr val="0599A9"/>
        </a:solidFill>
      </dgm:spPr>
      <dgm:t>
        <a:bodyPr/>
        <a:lstStyle/>
        <a:p>
          <a:r>
            <a:rPr lang="fr-FR" sz="1200" b="1" dirty="0" smtClean="0">
              <a:latin typeface="+mj-lt"/>
            </a:rPr>
            <a:t>Sensibiliser, communiquer</a:t>
          </a:r>
          <a:endParaRPr lang="fr-FR" sz="1200" b="1" dirty="0">
            <a:latin typeface="+mj-lt"/>
          </a:endParaRPr>
        </a:p>
      </dgm:t>
    </dgm:pt>
    <dgm:pt modelId="{9EB9BB4A-D6FB-463B-9D39-4FD92D710F22}" type="parTrans" cxnId="{862273C3-491B-4F1F-9730-3C3CFCC658B1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FF513B53-53E7-4F2D-B041-12B2F1BDA7D3}" type="sibTrans" cxnId="{862273C3-491B-4F1F-9730-3C3CFCC658B1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4F0232F6-F964-4C17-834E-BA4D5DEBC6F5}">
      <dgm:prSet phldrT="[Texte]" custT="1"/>
      <dgm:spPr/>
      <dgm:t>
        <a:bodyPr/>
        <a:lstStyle/>
        <a:p>
          <a:r>
            <a:rPr lang="fr-FR" sz="1200" dirty="0" smtClean="0">
              <a:latin typeface="+mj-lt"/>
            </a:rPr>
            <a:t>Informer et sensibiliser les personnes de l’établissement qui vont participer au recensement</a:t>
          </a:r>
          <a:endParaRPr lang="fr-FR" sz="1200" dirty="0">
            <a:latin typeface="+mj-lt"/>
          </a:endParaRPr>
        </a:p>
      </dgm:t>
    </dgm:pt>
    <dgm:pt modelId="{1FFA7B08-63C8-4BB0-B198-9C83E97699E0}" type="parTrans" cxnId="{16062D68-50B8-445C-88AD-93D487FA145C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58F6F450-C161-4A60-896A-EBD41AF97375}" type="sibTrans" cxnId="{16062D68-50B8-445C-88AD-93D487FA145C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A2998D78-6B67-4B8E-AC3E-014DFEC8FEA1}">
      <dgm:prSet phldrT="[Texte]" custT="1"/>
      <dgm:spPr>
        <a:solidFill>
          <a:srgbClr val="23C578"/>
        </a:solidFill>
      </dgm:spPr>
      <dgm:t>
        <a:bodyPr/>
        <a:lstStyle/>
        <a:p>
          <a:r>
            <a:rPr lang="fr-FR" sz="1200" b="1" dirty="0" smtClean="0">
              <a:latin typeface="+mj-lt"/>
            </a:rPr>
            <a:t>Recenser, identifier</a:t>
          </a:r>
          <a:endParaRPr lang="fr-FR" sz="1200" b="1" dirty="0">
            <a:latin typeface="+mj-lt"/>
          </a:endParaRPr>
        </a:p>
      </dgm:t>
    </dgm:pt>
    <dgm:pt modelId="{DE3613D5-56F3-4465-8788-D28072354105}" type="parTrans" cxnId="{E180DB66-9075-4145-8FE2-E59AFF6CC471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40350EF0-4A12-4F8F-BD09-D4CB064B26C2}" type="sibTrans" cxnId="{E180DB66-9075-4145-8FE2-E59AFF6CC471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97138CC1-2912-48A1-9552-E0CF014853C8}">
      <dgm:prSet phldrT="[Texte]" custT="1"/>
      <dgm:spPr/>
      <dgm:t>
        <a:bodyPr/>
        <a:lstStyle/>
        <a:p>
          <a:r>
            <a:rPr lang="fr-FR" sz="1200" dirty="0" smtClean="0">
              <a:latin typeface="+mj-lt"/>
            </a:rPr>
            <a:t>Identifier les situations </a:t>
          </a:r>
          <a:br>
            <a:rPr lang="fr-FR" sz="1200" dirty="0" smtClean="0">
              <a:latin typeface="+mj-lt"/>
            </a:rPr>
          </a:br>
          <a:r>
            <a:rPr lang="fr-FR" sz="1200" dirty="0" smtClean="0">
              <a:latin typeface="+mj-lt"/>
            </a:rPr>
            <a:t>et les besoins individuels</a:t>
          </a:r>
          <a:endParaRPr lang="fr-FR" sz="1200" dirty="0">
            <a:latin typeface="+mj-lt"/>
          </a:endParaRPr>
        </a:p>
      </dgm:t>
    </dgm:pt>
    <dgm:pt modelId="{661A1215-6B82-47A2-8C2A-F97297A0307D}" type="parTrans" cxnId="{FE66F777-65F8-4FD0-8537-B18473AA2BD6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36BAEDA5-12A7-497D-929F-84A26A95618A}" type="sibTrans" cxnId="{FE66F777-65F8-4FD0-8537-B18473AA2BD6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D56D6E1C-42A8-4E4E-BE2B-CF2CAABC9141}">
      <dgm:prSet custT="1"/>
      <dgm:spPr>
        <a:solidFill>
          <a:srgbClr val="0BE745"/>
        </a:solidFill>
      </dgm:spPr>
      <dgm:t>
        <a:bodyPr/>
        <a:lstStyle/>
        <a:p>
          <a:r>
            <a:rPr lang="fr-FR" sz="1200" b="1" dirty="0" smtClean="0">
              <a:latin typeface="+mj-lt"/>
            </a:rPr>
            <a:t>Centraliser et répondre </a:t>
          </a:r>
          <a:endParaRPr lang="fr-FR" sz="1200" b="1" dirty="0">
            <a:latin typeface="+mj-lt"/>
          </a:endParaRPr>
        </a:p>
      </dgm:t>
    </dgm:pt>
    <dgm:pt modelId="{88E91044-06F6-4731-9B52-AB9F19F248CF}" type="parTrans" cxnId="{FC8C1B20-4187-4BA8-BB42-8F16AE9FDF74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951CA846-CACF-4D67-8F45-30F91548CA74}" type="sibTrans" cxnId="{FC8C1B20-4187-4BA8-BB42-8F16AE9FDF74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2223F0B4-3190-42F8-94DD-C57C66BCB6E0}">
      <dgm:prSet phldrT="[Texte]" custT="1"/>
      <dgm:spPr/>
      <dgm:t>
        <a:bodyPr/>
        <a:lstStyle/>
        <a:p>
          <a:r>
            <a:rPr lang="fr-FR" sz="1200" dirty="0" smtClean="0">
              <a:latin typeface="+mj-lt"/>
            </a:rPr>
            <a:t> Elaborer une démarche propre à l’établissement</a:t>
          </a:r>
          <a:endParaRPr lang="fr-FR" sz="1200" dirty="0">
            <a:latin typeface="+mj-lt"/>
          </a:endParaRPr>
        </a:p>
      </dgm:t>
    </dgm:pt>
    <dgm:pt modelId="{F30861AA-29F9-4834-A1F0-2FD52FC5D196}" type="parTrans" cxnId="{7CF0E11F-A12E-475D-B974-2BE24F61BB7D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FEFE382A-EF2F-4B08-BE5C-1770A12E936F}" type="sibTrans" cxnId="{7CF0E11F-A12E-475D-B974-2BE24F61BB7D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9B7A1887-D35C-47D2-9910-7D785CB13B0C}">
      <dgm:prSet custT="1"/>
      <dgm:spPr/>
      <dgm:t>
        <a:bodyPr/>
        <a:lstStyle/>
        <a:p>
          <a:r>
            <a:rPr lang="fr-FR" sz="1200" dirty="0" smtClean="0">
              <a:latin typeface="+mj-lt"/>
            </a:rPr>
            <a:t>Collecter et transmettre les données</a:t>
          </a:r>
          <a:endParaRPr lang="fr-FR" sz="1200" dirty="0">
            <a:latin typeface="+mj-lt"/>
          </a:endParaRPr>
        </a:p>
      </dgm:t>
    </dgm:pt>
    <dgm:pt modelId="{9DDA620E-19F1-4D58-8890-F3EE61158A49}" type="parTrans" cxnId="{9C8B7CAB-C32C-4B98-AF1B-BB0FCDA687F5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D5CBBE1B-14BF-4E42-AEFA-D26FCB409A00}" type="sibTrans" cxnId="{9C8B7CAB-C32C-4B98-AF1B-BB0FCDA687F5}">
      <dgm:prSet/>
      <dgm:spPr/>
      <dgm:t>
        <a:bodyPr/>
        <a:lstStyle/>
        <a:p>
          <a:endParaRPr lang="fr-FR" sz="1800">
            <a:latin typeface="+mj-lt"/>
          </a:endParaRPr>
        </a:p>
      </dgm:t>
    </dgm:pt>
    <dgm:pt modelId="{8B0FE98A-F829-4BA6-8EFC-7083201D23A6}" type="pres">
      <dgm:prSet presAssocID="{06B0EEBD-F09D-4C58-9584-74B68E6FED8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F9B01CE-D549-48EF-83A9-B3B14DE5624E}" type="pres">
      <dgm:prSet presAssocID="{205C973B-D4B5-4EC4-9227-214E2E54DE52}" presName="composite" presStyleCnt="0"/>
      <dgm:spPr/>
      <dgm:t>
        <a:bodyPr/>
        <a:lstStyle/>
        <a:p>
          <a:endParaRPr lang="fr-FR"/>
        </a:p>
      </dgm:t>
    </dgm:pt>
    <dgm:pt modelId="{95CCD46F-D313-41BC-9F5D-3027606157AA}" type="pres">
      <dgm:prSet presAssocID="{205C973B-D4B5-4EC4-9227-214E2E54DE52}" presName="bentUpArrow1" presStyleLbl="alignImgPlace1" presStyleIdx="0" presStyleCnt="3"/>
      <dgm:spPr/>
      <dgm:t>
        <a:bodyPr/>
        <a:lstStyle/>
        <a:p>
          <a:endParaRPr lang="fr-FR"/>
        </a:p>
      </dgm:t>
    </dgm:pt>
    <dgm:pt modelId="{517079F5-D657-41AF-BBBA-177FEDD77A48}" type="pres">
      <dgm:prSet presAssocID="{205C973B-D4B5-4EC4-9227-214E2E54DE5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1B3CF5-3CD0-452A-B7D6-EAE9402C5CF4}" type="pres">
      <dgm:prSet presAssocID="{205C973B-D4B5-4EC4-9227-214E2E54DE52}" presName="ChildText" presStyleLbl="revTx" presStyleIdx="0" presStyleCnt="4" custScaleX="352795" custLinFactX="36733" custLinFactNeighborX="100000" custLinFactNeighborY="-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20A4E4-ADA9-460D-A033-D3F879A5A6A4}" type="pres">
      <dgm:prSet presAssocID="{128ED29C-F285-44E8-90A7-7049A84B2533}" presName="sibTrans" presStyleCnt="0"/>
      <dgm:spPr/>
      <dgm:t>
        <a:bodyPr/>
        <a:lstStyle/>
        <a:p>
          <a:endParaRPr lang="fr-FR"/>
        </a:p>
      </dgm:t>
    </dgm:pt>
    <dgm:pt modelId="{A0F4726E-897C-48F6-B00C-B66C92AE1F95}" type="pres">
      <dgm:prSet presAssocID="{EB65A34A-E1EC-42F7-B28C-25ED1A0DDB54}" presName="composite" presStyleCnt="0"/>
      <dgm:spPr/>
      <dgm:t>
        <a:bodyPr/>
        <a:lstStyle/>
        <a:p>
          <a:endParaRPr lang="fr-FR"/>
        </a:p>
      </dgm:t>
    </dgm:pt>
    <dgm:pt modelId="{5C77A182-86F1-49DD-932E-D932F9B87E28}" type="pres">
      <dgm:prSet presAssocID="{EB65A34A-E1EC-42F7-B28C-25ED1A0DDB54}" presName="bentUpArrow1" presStyleLbl="alignImgPlace1" presStyleIdx="1" presStyleCnt="3"/>
      <dgm:spPr/>
      <dgm:t>
        <a:bodyPr/>
        <a:lstStyle/>
        <a:p>
          <a:endParaRPr lang="fr-FR"/>
        </a:p>
      </dgm:t>
    </dgm:pt>
    <dgm:pt modelId="{A188376A-0350-473B-8A1C-762910D2DEE9}" type="pres">
      <dgm:prSet presAssocID="{EB65A34A-E1EC-42F7-B28C-25ED1A0DDB54}" presName="ParentText" presStyleLbl="node1" presStyleIdx="1" presStyleCnt="4" custLinFactNeighborX="-44765" custLinFactNeighborY="14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FD02D0-FFCC-42FA-BD4E-029208B65D1C}" type="pres">
      <dgm:prSet presAssocID="{EB65A34A-E1EC-42F7-B28C-25ED1A0DDB54}" presName="ChildText" presStyleLbl="revTx" presStyleIdx="1" presStyleCnt="4" custScaleX="341198" custLinFactNeighborX="71123" custLinFactNeighborY="-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CC3CA4-D86E-4B87-9010-8E776443876D}" type="pres">
      <dgm:prSet presAssocID="{FF513B53-53E7-4F2D-B041-12B2F1BDA7D3}" presName="sibTrans" presStyleCnt="0"/>
      <dgm:spPr/>
      <dgm:t>
        <a:bodyPr/>
        <a:lstStyle/>
        <a:p>
          <a:endParaRPr lang="fr-FR"/>
        </a:p>
      </dgm:t>
    </dgm:pt>
    <dgm:pt modelId="{03F21D53-8184-4F39-B8D4-9FCF4EF7CD73}" type="pres">
      <dgm:prSet presAssocID="{A2998D78-6B67-4B8E-AC3E-014DFEC8FEA1}" presName="composite" presStyleCnt="0"/>
      <dgm:spPr/>
      <dgm:t>
        <a:bodyPr/>
        <a:lstStyle/>
        <a:p>
          <a:endParaRPr lang="fr-FR"/>
        </a:p>
      </dgm:t>
    </dgm:pt>
    <dgm:pt modelId="{9E776F9D-9832-4C47-B289-87922CE3926A}" type="pres">
      <dgm:prSet presAssocID="{A2998D78-6B67-4B8E-AC3E-014DFEC8FEA1}" presName="bentUpArrow1" presStyleLbl="alignImgPlace1" presStyleIdx="2" presStyleCnt="3"/>
      <dgm:spPr/>
      <dgm:t>
        <a:bodyPr/>
        <a:lstStyle/>
        <a:p>
          <a:endParaRPr lang="fr-FR"/>
        </a:p>
      </dgm:t>
    </dgm:pt>
    <dgm:pt modelId="{E4B1EAC2-72E6-4F2D-81C5-0057403BA866}" type="pres">
      <dgm:prSet presAssocID="{A2998D78-6B67-4B8E-AC3E-014DFEC8FEA1}" presName="ParentText" presStyleLbl="node1" presStyleIdx="2" presStyleCnt="4" custLinFactNeighborX="-47751" custLinFactNeighborY="42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F9575F-06D8-4FAA-AE96-E0892187117E}" type="pres">
      <dgm:prSet presAssocID="{A2998D78-6B67-4B8E-AC3E-014DFEC8FEA1}" presName="ChildText" presStyleLbl="revTx" presStyleIdx="2" presStyleCnt="4" custScaleX="217545" custLinFactNeighborX="-4456" custLinFactNeighborY="7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B947B9-DD05-4260-A5BF-8461CC274D9D}" type="pres">
      <dgm:prSet presAssocID="{40350EF0-4A12-4F8F-BD09-D4CB064B26C2}" presName="sibTrans" presStyleCnt="0"/>
      <dgm:spPr/>
      <dgm:t>
        <a:bodyPr/>
        <a:lstStyle/>
        <a:p>
          <a:endParaRPr lang="fr-FR"/>
        </a:p>
      </dgm:t>
    </dgm:pt>
    <dgm:pt modelId="{6536AC3B-70EF-4D70-817E-E8DC50C1D147}" type="pres">
      <dgm:prSet presAssocID="{D56D6E1C-42A8-4E4E-BE2B-CF2CAABC9141}" presName="composite" presStyleCnt="0"/>
      <dgm:spPr/>
      <dgm:t>
        <a:bodyPr/>
        <a:lstStyle/>
        <a:p>
          <a:endParaRPr lang="fr-FR"/>
        </a:p>
      </dgm:t>
    </dgm:pt>
    <dgm:pt modelId="{921BD683-3AC8-42E0-A719-C5799E480C4A}" type="pres">
      <dgm:prSet presAssocID="{D56D6E1C-42A8-4E4E-BE2B-CF2CAABC9141}" presName="ParentText" presStyleLbl="node1" presStyleIdx="3" presStyleCnt="4" custLinFactNeighborX="-44768" custLinFactNeighborY="14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B76820-60E3-496F-97A1-36A2F665F1DD}" type="pres">
      <dgm:prSet presAssocID="{D56D6E1C-42A8-4E4E-BE2B-CF2CAABC9141}" presName="FinalChildText" presStyleLbl="revTx" presStyleIdx="3" presStyleCnt="4" custScaleX="143090" custLinFactNeighborX="-33840" custLinFactNeighborY="4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A25E5C-9F03-41E1-A293-8C3144896E94}" type="presOf" srcId="{9B7A1887-D35C-47D2-9910-7D785CB13B0C}" destId="{D0B76820-60E3-496F-97A1-36A2F665F1DD}" srcOrd="0" destOrd="0" presId="urn:microsoft.com/office/officeart/2005/8/layout/StepDownProcess"/>
    <dgm:cxn modelId="{9C8B7CAB-C32C-4B98-AF1B-BB0FCDA687F5}" srcId="{D56D6E1C-42A8-4E4E-BE2B-CF2CAABC9141}" destId="{9B7A1887-D35C-47D2-9910-7D785CB13B0C}" srcOrd="0" destOrd="0" parTransId="{9DDA620E-19F1-4D58-8890-F3EE61158A49}" sibTransId="{D5CBBE1B-14BF-4E42-AEFA-D26FCB409A00}"/>
    <dgm:cxn modelId="{09CEB3AD-B400-4482-9E7E-2B03E7C9D560}" type="presOf" srcId="{2223F0B4-3190-42F8-94DD-C57C66BCB6E0}" destId="{D11B3CF5-3CD0-452A-B7D6-EAE9402C5CF4}" srcOrd="0" destOrd="1" presId="urn:microsoft.com/office/officeart/2005/8/layout/StepDownProcess"/>
    <dgm:cxn modelId="{E180DB66-9075-4145-8FE2-E59AFF6CC471}" srcId="{06B0EEBD-F09D-4C58-9584-74B68E6FED8F}" destId="{A2998D78-6B67-4B8E-AC3E-014DFEC8FEA1}" srcOrd="2" destOrd="0" parTransId="{DE3613D5-56F3-4465-8788-D28072354105}" sibTransId="{40350EF0-4A12-4F8F-BD09-D4CB064B26C2}"/>
    <dgm:cxn modelId="{E70644AA-4F9A-404D-80D7-AE37C374FF98}" type="presOf" srcId="{97138CC1-2912-48A1-9552-E0CF014853C8}" destId="{25F9575F-06D8-4FAA-AE96-E0892187117E}" srcOrd="0" destOrd="0" presId="urn:microsoft.com/office/officeart/2005/8/layout/StepDownProcess"/>
    <dgm:cxn modelId="{2474CB4C-83D8-4462-9570-C04974E944A9}" type="presOf" srcId="{D56D6E1C-42A8-4E4E-BE2B-CF2CAABC9141}" destId="{921BD683-3AC8-42E0-A719-C5799E480C4A}" srcOrd="0" destOrd="0" presId="urn:microsoft.com/office/officeart/2005/8/layout/StepDownProcess"/>
    <dgm:cxn modelId="{862273C3-491B-4F1F-9730-3C3CFCC658B1}" srcId="{06B0EEBD-F09D-4C58-9584-74B68E6FED8F}" destId="{EB65A34A-E1EC-42F7-B28C-25ED1A0DDB54}" srcOrd="1" destOrd="0" parTransId="{9EB9BB4A-D6FB-463B-9D39-4FD92D710F22}" sibTransId="{FF513B53-53E7-4F2D-B041-12B2F1BDA7D3}"/>
    <dgm:cxn modelId="{EF935A67-798C-486C-B9FC-728486584855}" srcId="{06B0EEBD-F09D-4C58-9584-74B68E6FED8F}" destId="{205C973B-D4B5-4EC4-9227-214E2E54DE52}" srcOrd="0" destOrd="0" parTransId="{EB3FF8FB-A6A0-4A48-B1DA-525BD22DCCE0}" sibTransId="{128ED29C-F285-44E8-90A7-7049A84B2533}"/>
    <dgm:cxn modelId="{CC0D7194-B2B4-4534-B260-904557F530F1}" type="presOf" srcId="{4F0232F6-F964-4C17-834E-BA4D5DEBC6F5}" destId="{AAFD02D0-FFCC-42FA-BD4E-029208B65D1C}" srcOrd="0" destOrd="0" presId="urn:microsoft.com/office/officeart/2005/8/layout/StepDownProcess"/>
    <dgm:cxn modelId="{40E38390-27E1-4140-82F9-17D928532E02}" type="presOf" srcId="{5CFDC9F1-58BD-4AEB-9469-1C8F74F92A45}" destId="{D11B3CF5-3CD0-452A-B7D6-EAE9402C5CF4}" srcOrd="0" destOrd="0" presId="urn:microsoft.com/office/officeart/2005/8/layout/StepDownProcess"/>
    <dgm:cxn modelId="{1BBE2518-9D04-4239-9A50-F32DC42B1A7C}" type="presOf" srcId="{205C973B-D4B5-4EC4-9227-214E2E54DE52}" destId="{517079F5-D657-41AF-BBBA-177FEDD77A48}" srcOrd="0" destOrd="0" presId="urn:microsoft.com/office/officeart/2005/8/layout/StepDownProcess"/>
    <dgm:cxn modelId="{FE66F777-65F8-4FD0-8537-B18473AA2BD6}" srcId="{A2998D78-6B67-4B8E-AC3E-014DFEC8FEA1}" destId="{97138CC1-2912-48A1-9552-E0CF014853C8}" srcOrd="0" destOrd="0" parTransId="{661A1215-6B82-47A2-8C2A-F97297A0307D}" sibTransId="{36BAEDA5-12A7-497D-929F-84A26A95618A}"/>
    <dgm:cxn modelId="{7CF0E11F-A12E-475D-B974-2BE24F61BB7D}" srcId="{205C973B-D4B5-4EC4-9227-214E2E54DE52}" destId="{2223F0B4-3190-42F8-94DD-C57C66BCB6E0}" srcOrd="1" destOrd="0" parTransId="{F30861AA-29F9-4834-A1F0-2FD52FC5D196}" sibTransId="{FEFE382A-EF2F-4B08-BE5C-1770A12E936F}"/>
    <dgm:cxn modelId="{40B6ED6F-9DD6-4BC0-9E18-DDD90191EA99}" type="presOf" srcId="{A2998D78-6B67-4B8E-AC3E-014DFEC8FEA1}" destId="{E4B1EAC2-72E6-4F2D-81C5-0057403BA866}" srcOrd="0" destOrd="0" presId="urn:microsoft.com/office/officeart/2005/8/layout/StepDownProcess"/>
    <dgm:cxn modelId="{A82DF0CF-31D1-4458-BBED-C797B4E09CE9}" srcId="{205C973B-D4B5-4EC4-9227-214E2E54DE52}" destId="{5CFDC9F1-58BD-4AEB-9469-1C8F74F92A45}" srcOrd="0" destOrd="0" parTransId="{A77B2258-EBC9-44E2-9B44-6E80B473B81C}" sibTransId="{65292EE4-75E7-4AEC-ADD1-514542D9657A}"/>
    <dgm:cxn modelId="{FC8C1B20-4187-4BA8-BB42-8F16AE9FDF74}" srcId="{06B0EEBD-F09D-4C58-9584-74B68E6FED8F}" destId="{D56D6E1C-42A8-4E4E-BE2B-CF2CAABC9141}" srcOrd="3" destOrd="0" parTransId="{88E91044-06F6-4731-9B52-AB9F19F248CF}" sibTransId="{951CA846-CACF-4D67-8F45-30F91548CA74}"/>
    <dgm:cxn modelId="{4E28D9C5-0DC9-4431-9612-DD5A3B019B34}" type="presOf" srcId="{EB65A34A-E1EC-42F7-B28C-25ED1A0DDB54}" destId="{A188376A-0350-473B-8A1C-762910D2DEE9}" srcOrd="0" destOrd="0" presId="urn:microsoft.com/office/officeart/2005/8/layout/StepDownProcess"/>
    <dgm:cxn modelId="{16062D68-50B8-445C-88AD-93D487FA145C}" srcId="{EB65A34A-E1EC-42F7-B28C-25ED1A0DDB54}" destId="{4F0232F6-F964-4C17-834E-BA4D5DEBC6F5}" srcOrd="0" destOrd="0" parTransId="{1FFA7B08-63C8-4BB0-B198-9C83E97699E0}" sibTransId="{58F6F450-C161-4A60-896A-EBD41AF97375}"/>
    <dgm:cxn modelId="{FD05953B-7200-40EC-8125-F4E86BA7FAED}" type="presOf" srcId="{06B0EEBD-F09D-4C58-9584-74B68E6FED8F}" destId="{8B0FE98A-F829-4BA6-8EFC-7083201D23A6}" srcOrd="0" destOrd="0" presId="urn:microsoft.com/office/officeart/2005/8/layout/StepDownProcess"/>
    <dgm:cxn modelId="{4A42F718-C3B1-4C6A-9B63-05C5462AA997}" type="presParOf" srcId="{8B0FE98A-F829-4BA6-8EFC-7083201D23A6}" destId="{3F9B01CE-D549-48EF-83A9-B3B14DE5624E}" srcOrd="0" destOrd="0" presId="urn:microsoft.com/office/officeart/2005/8/layout/StepDownProcess"/>
    <dgm:cxn modelId="{961344B7-D313-479E-AEFA-EED60EC80ADD}" type="presParOf" srcId="{3F9B01CE-D549-48EF-83A9-B3B14DE5624E}" destId="{95CCD46F-D313-41BC-9F5D-3027606157AA}" srcOrd="0" destOrd="0" presId="urn:microsoft.com/office/officeart/2005/8/layout/StepDownProcess"/>
    <dgm:cxn modelId="{4B64D6CB-D871-46DD-8B33-58F6BD24E27B}" type="presParOf" srcId="{3F9B01CE-D549-48EF-83A9-B3B14DE5624E}" destId="{517079F5-D657-41AF-BBBA-177FEDD77A48}" srcOrd="1" destOrd="0" presId="urn:microsoft.com/office/officeart/2005/8/layout/StepDownProcess"/>
    <dgm:cxn modelId="{FB32DBD9-1E6A-47B4-A0E6-42A79366BC22}" type="presParOf" srcId="{3F9B01CE-D549-48EF-83A9-B3B14DE5624E}" destId="{D11B3CF5-3CD0-452A-B7D6-EAE9402C5CF4}" srcOrd="2" destOrd="0" presId="urn:microsoft.com/office/officeart/2005/8/layout/StepDownProcess"/>
    <dgm:cxn modelId="{928C6BD1-F620-4FAB-9B16-21E46D79611B}" type="presParOf" srcId="{8B0FE98A-F829-4BA6-8EFC-7083201D23A6}" destId="{CE20A4E4-ADA9-460D-A033-D3F879A5A6A4}" srcOrd="1" destOrd="0" presId="urn:microsoft.com/office/officeart/2005/8/layout/StepDownProcess"/>
    <dgm:cxn modelId="{9DE72D80-8F5F-4B03-B900-8F5F7BCDA1C9}" type="presParOf" srcId="{8B0FE98A-F829-4BA6-8EFC-7083201D23A6}" destId="{A0F4726E-897C-48F6-B00C-B66C92AE1F95}" srcOrd="2" destOrd="0" presId="urn:microsoft.com/office/officeart/2005/8/layout/StepDownProcess"/>
    <dgm:cxn modelId="{62D36FAC-8AFB-4B0A-903A-C035698D5B1A}" type="presParOf" srcId="{A0F4726E-897C-48F6-B00C-B66C92AE1F95}" destId="{5C77A182-86F1-49DD-932E-D932F9B87E28}" srcOrd="0" destOrd="0" presId="urn:microsoft.com/office/officeart/2005/8/layout/StepDownProcess"/>
    <dgm:cxn modelId="{34692AA6-E7EB-419C-9C95-BB509FF37FD1}" type="presParOf" srcId="{A0F4726E-897C-48F6-B00C-B66C92AE1F95}" destId="{A188376A-0350-473B-8A1C-762910D2DEE9}" srcOrd="1" destOrd="0" presId="urn:microsoft.com/office/officeart/2005/8/layout/StepDownProcess"/>
    <dgm:cxn modelId="{A795370D-1ACD-4602-BAA1-EA4A2F4E7298}" type="presParOf" srcId="{A0F4726E-897C-48F6-B00C-B66C92AE1F95}" destId="{AAFD02D0-FFCC-42FA-BD4E-029208B65D1C}" srcOrd="2" destOrd="0" presId="urn:microsoft.com/office/officeart/2005/8/layout/StepDownProcess"/>
    <dgm:cxn modelId="{D8A3FBB1-EEFA-4537-BAB5-7E3B8C44054A}" type="presParOf" srcId="{8B0FE98A-F829-4BA6-8EFC-7083201D23A6}" destId="{F4CC3CA4-D86E-4B87-9010-8E776443876D}" srcOrd="3" destOrd="0" presId="urn:microsoft.com/office/officeart/2005/8/layout/StepDownProcess"/>
    <dgm:cxn modelId="{47C52209-6C89-4825-84C0-8B38C9CBCF0F}" type="presParOf" srcId="{8B0FE98A-F829-4BA6-8EFC-7083201D23A6}" destId="{03F21D53-8184-4F39-B8D4-9FCF4EF7CD73}" srcOrd="4" destOrd="0" presId="urn:microsoft.com/office/officeart/2005/8/layout/StepDownProcess"/>
    <dgm:cxn modelId="{65893327-FEDC-4493-9C87-C19F2C9EBB8C}" type="presParOf" srcId="{03F21D53-8184-4F39-B8D4-9FCF4EF7CD73}" destId="{9E776F9D-9832-4C47-B289-87922CE3926A}" srcOrd="0" destOrd="0" presId="urn:microsoft.com/office/officeart/2005/8/layout/StepDownProcess"/>
    <dgm:cxn modelId="{725C9621-DC33-4FA9-9386-FCC779E9F506}" type="presParOf" srcId="{03F21D53-8184-4F39-B8D4-9FCF4EF7CD73}" destId="{E4B1EAC2-72E6-4F2D-81C5-0057403BA866}" srcOrd="1" destOrd="0" presId="urn:microsoft.com/office/officeart/2005/8/layout/StepDownProcess"/>
    <dgm:cxn modelId="{ECA604FE-ACA3-4D87-BAEC-722C5CB35AA0}" type="presParOf" srcId="{03F21D53-8184-4F39-B8D4-9FCF4EF7CD73}" destId="{25F9575F-06D8-4FAA-AE96-E0892187117E}" srcOrd="2" destOrd="0" presId="urn:microsoft.com/office/officeart/2005/8/layout/StepDownProcess"/>
    <dgm:cxn modelId="{A7BBD43F-1BFC-4C0B-883D-A14A0DCC2212}" type="presParOf" srcId="{8B0FE98A-F829-4BA6-8EFC-7083201D23A6}" destId="{67B947B9-DD05-4260-A5BF-8461CC274D9D}" srcOrd="5" destOrd="0" presId="urn:microsoft.com/office/officeart/2005/8/layout/StepDownProcess"/>
    <dgm:cxn modelId="{C4E62FBA-1D7B-4580-B67B-859E671C1BCF}" type="presParOf" srcId="{8B0FE98A-F829-4BA6-8EFC-7083201D23A6}" destId="{6536AC3B-70EF-4D70-817E-E8DC50C1D147}" srcOrd="6" destOrd="0" presId="urn:microsoft.com/office/officeart/2005/8/layout/StepDownProcess"/>
    <dgm:cxn modelId="{A03E5860-F24A-4409-B7DF-8946B331BA29}" type="presParOf" srcId="{6536AC3B-70EF-4D70-817E-E8DC50C1D147}" destId="{921BD683-3AC8-42E0-A719-C5799E480C4A}" srcOrd="0" destOrd="0" presId="urn:microsoft.com/office/officeart/2005/8/layout/StepDownProcess"/>
    <dgm:cxn modelId="{1A36091A-30D8-44F1-BD01-F0164DB57E77}" type="presParOf" srcId="{6536AC3B-70EF-4D70-817E-E8DC50C1D147}" destId="{D0B76820-60E3-496F-97A1-36A2F665F1D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D46F-D313-41BC-9F5D-3027606157AA}">
      <dsp:nvSpPr>
        <dsp:cNvPr id="0" name=""/>
        <dsp:cNvSpPr/>
      </dsp:nvSpPr>
      <dsp:spPr>
        <a:xfrm rot="5400000">
          <a:off x="985716" y="865638"/>
          <a:ext cx="760218" cy="8654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7079F5-D657-41AF-BBBA-177FEDD77A48}">
      <dsp:nvSpPr>
        <dsp:cNvPr id="0" name=""/>
        <dsp:cNvSpPr/>
      </dsp:nvSpPr>
      <dsp:spPr>
        <a:xfrm>
          <a:off x="784304" y="22920"/>
          <a:ext cx="1279761" cy="895791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S’approprier la démarche</a:t>
          </a:r>
          <a:endParaRPr lang="fr-FR" sz="1200" b="1" kern="1200" dirty="0">
            <a:latin typeface="+mj-lt"/>
          </a:endParaRPr>
        </a:p>
      </dsp:txBody>
      <dsp:txXfrm>
        <a:off x="828041" y="66657"/>
        <a:ext cx="1192287" cy="808317"/>
      </dsp:txXfrm>
    </dsp:sp>
    <dsp:sp modelId="{D11B3CF5-3CD0-452A-B7D6-EAE9402C5CF4}">
      <dsp:nvSpPr>
        <dsp:cNvPr id="0" name=""/>
        <dsp:cNvSpPr/>
      </dsp:nvSpPr>
      <dsp:spPr>
        <a:xfrm>
          <a:off x="2160266" y="105277"/>
          <a:ext cx="3283731" cy="72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>
              <a:latin typeface="+mj-lt"/>
            </a:rPr>
            <a:t> </a:t>
          </a:r>
          <a:r>
            <a:rPr lang="fr-FR" sz="1200" kern="1200" dirty="0" smtClean="0">
              <a:latin typeface="+mj-lt"/>
            </a:rPr>
            <a:t>S’approprier les enjeux et les problématiques</a:t>
          </a:r>
          <a:endParaRPr lang="fr-FR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+mj-lt"/>
            </a:rPr>
            <a:t> Elaborer une démarche propre à l’établissement</a:t>
          </a:r>
          <a:endParaRPr lang="fr-FR" sz="1200" kern="1200" dirty="0">
            <a:latin typeface="+mj-lt"/>
          </a:endParaRPr>
        </a:p>
      </dsp:txBody>
      <dsp:txXfrm>
        <a:off x="2160266" y="105277"/>
        <a:ext cx="3283731" cy="724017"/>
      </dsp:txXfrm>
    </dsp:sp>
    <dsp:sp modelId="{5C77A182-86F1-49DD-932E-D932F9B87E28}">
      <dsp:nvSpPr>
        <dsp:cNvPr id="0" name=""/>
        <dsp:cNvSpPr/>
      </dsp:nvSpPr>
      <dsp:spPr>
        <a:xfrm rot="5400000">
          <a:off x="2611483" y="1871907"/>
          <a:ext cx="760218" cy="8654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88376A-0350-473B-8A1C-762910D2DEE9}">
      <dsp:nvSpPr>
        <dsp:cNvPr id="0" name=""/>
        <dsp:cNvSpPr/>
      </dsp:nvSpPr>
      <dsp:spPr>
        <a:xfrm>
          <a:off x="1837186" y="1041919"/>
          <a:ext cx="1279761" cy="895791"/>
        </a:xfrm>
        <a:prstGeom prst="roundRect">
          <a:avLst>
            <a:gd name="adj" fmla="val 16670"/>
          </a:avLst>
        </a:prstGeom>
        <a:solidFill>
          <a:srgbClr val="0599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Sensibiliser, communiquer</a:t>
          </a:r>
          <a:endParaRPr lang="fr-FR" sz="1200" b="1" kern="1200" dirty="0">
            <a:latin typeface="+mj-lt"/>
          </a:endParaRPr>
        </a:p>
      </dsp:txBody>
      <dsp:txXfrm>
        <a:off x="1880923" y="1085656"/>
        <a:ext cx="1192287" cy="808317"/>
      </dsp:txXfrm>
    </dsp:sp>
    <dsp:sp modelId="{AAFD02D0-FFCC-42FA-BD4E-029208B65D1C}">
      <dsp:nvSpPr>
        <dsp:cNvPr id="0" name=""/>
        <dsp:cNvSpPr/>
      </dsp:nvSpPr>
      <dsp:spPr>
        <a:xfrm>
          <a:off x="3229322" y="1110424"/>
          <a:ext cx="3175789" cy="72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+mj-lt"/>
            </a:rPr>
            <a:t>Informer et sensibiliser les personnes de l’établissement qui vont participer au recensement</a:t>
          </a:r>
          <a:endParaRPr lang="fr-FR" sz="1200" kern="1200" dirty="0">
            <a:latin typeface="+mj-lt"/>
          </a:endParaRPr>
        </a:p>
      </dsp:txBody>
      <dsp:txXfrm>
        <a:off x="3229322" y="1110424"/>
        <a:ext cx="3175789" cy="724017"/>
      </dsp:txXfrm>
    </dsp:sp>
    <dsp:sp modelId="{9E776F9D-9832-4C47-B289-87922CE3926A}">
      <dsp:nvSpPr>
        <dsp:cNvPr id="0" name=""/>
        <dsp:cNvSpPr/>
      </dsp:nvSpPr>
      <dsp:spPr>
        <a:xfrm rot="5400000">
          <a:off x="4237250" y="2878176"/>
          <a:ext cx="760218" cy="8654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4B1EAC2-72E6-4F2D-81C5-0057403BA866}">
      <dsp:nvSpPr>
        <dsp:cNvPr id="0" name=""/>
        <dsp:cNvSpPr/>
      </dsp:nvSpPr>
      <dsp:spPr>
        <a:xfrm>
          <a:off x="3424740" y="2073655"/>
          <a:ext cx="1279761" cy="895791"/>
        </a:xfrm>
        <a:prstGeom prst="roundRect">
          <a:avLst>
            <a:gd name="adj" fmla="val 16670"/>
          </a:avLst>
        </a:prstGeom>
        <a:solidFill>
          <a:srgbClr val="23C57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Recenser, identifier</a:t>
          </a:r>
          <a:endParaRPr lang="fr-FR" sz="1200" b="1" kern="1200" dirty="0">
            <a:latin typeface="+mj-lt"/>
          </a:endParaRPr>
        </a:p>
      </dsp:txBody>
      <dsp:txXfrm>
        <a:off x="3468477" y="2117392"/>
        <a:ext cx="1192287" cy="808317"/>
      </dsp:txXfrm>
    </dsp:sp>
    <dsp:sp modelId="{25F9575F-06D8-4FAA-AE96-E0892187117E}">
      <dsp:nvSpPr>
        <dsp:cNvPr id="0" name=""/>
        <dsp:cNvSpPr/>
      </dsp:nvSpPr>
      <dsp:spPr>
        <a:xfrm>
          <a:off x="4727084" y="2175498"/>
          <a:ext cx="2024857" cy="72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+mj-lt"/>
            </a:rPr>
            <a:t>Identifier les situations </a:t>
          </a:r>
          <a:br>
            <a:rPr lang="fr-FR" sz="1200" kern="1200" dirty="0" smtClean="0">
              <a:latin typeface="+mj-lt"/>
            </a:rPr>
          </a:br>
          <a:r>
            <a:rPr lang="fr-FR" sz="1200" kern="1200" dirty="0" smtClean="0">
              <a:latin typeface="+mj-lt"/>
            </a:rPr>
            <a:t>et les besoins individuels</a:t>
          </a:r>
          <a:endParaRPr lang="fr-FR" sz="1200" kern="1200" dirty="0">
            <a:latin typeface="+mj-lt"/>
          </a:endParaRPr>
        </a:p>
      </dsp:txBody>
      <dsp:txXfrm>
        <a:off x="4727084" y="2175498"/>
        <a:ext cx="2024857" cy="724017"/>
      </dsp:txXfrm>
    </dsp:sp>
    <dsp:sp modelId="{921BD683-3AC8-42E0-A719-C5799E480C4A}">
      <dsp:nvSpPr>
        <dsp:cNvPr id="0" name=""/>
        <dsp:cNvSpPr/>
      </dsp:nvSpPr>
      <dsp:spPr>
        <a:xfrm>
          <a:off x="5088682" y="3054457"/>
          <a:ext cx="1279761" cy="895791"/>
        </a:xfrm>
        <a:prstGeom prst="roundRect">
          <a:avLst>
            <a:gd name="adj" fmla="val 16670"/>
          </a:avLst>
        </a:prstGeom>
        <a:solidFill>
          <a:srgbClr val="0BE74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+mj-lt"/>
            </a:rPr>
            <a:t>Centraliser et répondre </a:t>
          </a:r>
          <a:endParaRPr lang="fr-FR" sz="1200" b="1" kern="1200" dirty="0">
            <a:latin typeface="+mj-lt"/>
          </a:endParaRPr>
        </a:p>
      </dsp:txBody>
      <dsp:txXfrm>
        <a:off x="5132419" y="3098194"/>
        <a:ext cx="1192287" cy="808317"/>
      </dsp:txXfrm>
    </dsp:sp>
    <dsp:sp modelId="{D0B76820-60E3-496F-97A1-36A2F665F1DD}">
      <dsp:nvSpPr>
        <dsp:cNvPr id="0" name=""/>
        <dsp:cNvSpPr/>
      </dsp:nvSpPr>
      <dsp:spPr>
        <a:xfrm>
          <a:off x="6425856" y="3162277"/>
          <a:ext cx="1331847" cy="72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+mj-lt"/>
            </a:rPr>
            <a:t>Collecter et transmettre les données</a:t>
          </a:r>
          <a:endParaRPr lang="fr-FR" sz="1200" kern="1200" dirty="0">
            <a:latin typeface="+mj-lt"/>
          </a:endParaRPr>
        </a:p>
      </dsp:txBody>
      <dsp:txXfrm>
        <a:off x="6425856" y="3162277"/>
        <a:ext cx="1331847" cy="724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7903CFF-1873-4B35-BD1A-6A43A38FBB8E}" type="datetimeFigureOut">
              <a:rPr lang="fr-FR" smtClean="0"/>
              <a:pPr/>
              <a:t>03/02/2014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E05E7EF9-CDAE-4E4A-9D27-3AB050C0E70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41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A39A66EE-8781-4CA1-B3A8-2517E6DDC277}" type="datetimeFigureOut">
              <a:rPr lang="fr-FR" smtClean="0"/>
              <a:pPr/>
              <a:t>03/02/2014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5732C6FC-7AC4-4351-A2A2-B884C776D00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3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99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272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026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79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526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632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844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087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366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889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78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220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133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698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375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887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292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132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07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8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10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67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376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05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152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C6FC-7AC4-4351-A2A2-B884C776D000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781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6" y="2143116"/>
            <a:ext cx="8286808" cy="1643074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333399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00570"/>
            <a:ext cx="9144000" cy="71435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pic>
        <p:nvPicPr>
          <p:cNvPr id="5" name="Image 4" descr="Logo 2009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9251" y="857232"/>
            <a:ext cx="1648569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9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6E839-1553-40BA-9104-B15D00AFCBB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83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85798"/>
            <a:ext cx="2057400" cy="5340369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85798"/>
            <a:ext cx="6019800" cy="534036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309B8-A9E3-4668-AC9B-6BCA50A07D8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59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F580-EA12-426D-B922-680C117839E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556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8286808" cy="1643074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333399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00570"/>
            <a:ext cx="9144000" cy="71435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5" name="Image 4" descr="Logo 2009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9249" y="857232"/>
            <a:ext cx="1648569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3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8"/>
            <a:ext cx="9144000" cy="908808"/>
          </a:xfrm>
          <a:solidFill>
            <a:schemeClr val="accent1">
              <a:lumMod val="60000"/>
              <a:lumOff val="40000"/>
              <a:alpha val="4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000" kern="1200" dirty="0">
                <a:solidFill>
                  <a:srgbClr val="333399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buFont typeface="Wingdings 3" pitchFamily="18" charset="2"/>
              <a:buChar char="}"/>
              <a:defRPr sz="1400">
                <a:latin typeface="Century Gothic" pitchFamily="34" charset="0"/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gency FB" pitchFamily="34" charset="0"/>
              </a:defRPr>
            </a:lvl1pPr>
          </a:lstStyle>
          <a:p>
            <a:fld id="{413CCD9D-477C-432E-A2E6-12D83C2130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423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7215206" cy="1714487"/>
          </a:xfrm>
        </p:spPr>
        <p:txBody>
          <a:bodyPr anchor="t">
            <a:normAutofit/>
          </a:bodyPr>
          <a:lstStyle>
            <a:lvl1pPr algn="l">
              <a:defRPr sz="2000" b="1" cap="all"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7224" y="2857496"/>
            <a:ext cx="6929486" cy="1500198"/>
          </a:xfrm>
        </p:spPr>
        <p:txBody>
          <a:bodyPr anchor="ctr"/>
          <a:lstStyle>
            <a:lvl1pPr marL="0" indent="0" algn="l">
              <a:buFont typeface="Wingdings 3" pitchFamily="18" charset="2"/>
              <a:buChar char="}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gency FB" pitchFamily="34" charset="0"/>
              </a:defRPr>
            </a:lvl1pPr>
          </a:lstStyle>
          <a:p>
            <a:fld id="{413CCD9D-477C-432E-A2E6-12D83C2130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461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7143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96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1174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41775" cy="1174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736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084"/>
          </a:xfrm>
          <a:solidFill>
            <a:schemeClr val="accent1">
              <a:lumMod val="60000"/>
              <a:lumOff val="40000"/>
              <a:alpha val="4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200" kern="1200">
                <a:solidFill>
                  <a:srgbClr val="333399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gency FB" pitchFamily="34" charset="0"/>
              </a:defRPr>
            </a:lvl1pPr>
          </a:lstStyle>
          <a:p>
            <a:fld id="{413CCD9D-477C-432E-A2E6-12D83C2130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1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gency FB" pitchFamily="34" charset="0"/>
              </a:defRPr>
            </a:lvl1pPr>
          </a:lstStyle>
          <a:p>
            <a:fld id="{413CCD9D-477C-432E-A2E6-12D83C2130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148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1435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99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buFont typeface="Wingdings 3" pitchFamily="18" charset="2"/>
              <a:buChar char="}"/>
              <a:defRPr sz="1800">
                <a:latin typeface="Century Gothic" pitchFamily="34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C0EB0-620A-4461-978C-61DFF9F5C6D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2508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3008313" cy="1233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857232"/>
            <a:ext cx="511175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0315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67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8132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85794"/>
            <a:ext cx="2057400" cy="534036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85794"/>
            <a:ext cx="6019800" cy="534036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34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7215206" cy="1714487"/>
          </a:xfrm>
        </p:spPr>
        <p:txBody>
          <a:bodyPr anchor="t">
            <a:normAutofit/>
          </a:bodyPr>
          <a:lstStyle>
            <a:lvl1pPr algn="l">
              <a:defRPr sz="2000" b="1" cap="all">
                <a:latin typeface="Century Gothic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7224" y="2857496"/>
            <a:ext cx="6929486" cy="1500198"/>
          </a:xfrm>
        </p:spPr>
        <p:txBody>
          <a:bodyPr anchor="ctr"/>
          <a:lstStyle>
            <a:lvl1pPr marL="0" indent="0" algn="l">
              <a:buFont typeface="Wingdings 3" pitchFamily="18" charset="2"/>
              <a:buChar char="}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C0EB0-620A-4461-978C-61DFF9F5C6D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58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8" y="500042"/>
            <a:ext cx="8286808" cy="71435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12C15-F4B7-44F9-AD65-7FDEF94193D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77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00112"/>
            <a:ext cx="4040188" cy="1174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000112"/>
            <a:ext cx="4041775" cy="1174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0266C-C655-436C-B447-C1FC2521E2C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56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C0EB0-620A-4461-978C-61DFF9F5C6D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99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C0EB0-620A-4461-978C-61DFF9F5C6D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89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8" y="857232"/>
            <a:ext cx="3008313" cy="1233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857234"/>
            <a:ext cx="511175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D302-02FD-4B16-B8ED-84C4E8AF6B3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73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714359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A8D0-F327-4CB7-BD29-52C613A50F7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85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8598" y="285728"/>
            <a:ext cx="8286808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00112"/>
            <a:ext cx="8229600" cy="512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010" y="6572272"/>
            <a:ext cx="11144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333399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072066" y="6286520"/>
            <a:ext cx="2714644" cy="500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rgbClr val="333399">
                    <a:tint val="75000"/>
                  </a:srgbClr>
                </a:solidFill>
                <a:cs typeface="Arial" charset="0"/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3900" y="6357982"/>
            <a:ext cx="785786" cy="428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3399"/>
                </a:solidFill>
                <a:latin typeface="Arial Rounded MT Bold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08BBC-117E-4430-945C-73C2BABC7FFE}" type="slidenum">
              <a:rPr lang="fr-F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8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333399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9CC00"/>
        </a:buClr>
        <a:buFont typeface="Wingdings" pitchFamily="2" charset="2"/>
        <a:buChar char="§"/>
        <a:defRPr sz="2800" kern="1200">
          <a:solidFill>
            <a:srgbClr val="333399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 3" pitchFamily="18" charset="2"/>
        <a:buChar char="}"/>
        <a:defRPr sz="2000" kern="1200">
          <a:solidFill>
            <a:schemeClr val="bg1">
              <a:lumMod val="10000"/>
            </a:schemeClr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CC00"/>
        </a:buClr>
        <a:buFont typeface="Wingdings" pitchFamily="2" charset="2"/>
        <a:buChar char="§"/>
        <a:defRPr sz="1800" kern="1200">
          <a:solidFill>
            <a:srgbClr val="333399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Wingdings 3" pitchFamily="18" charset="2"/>
        <a:buChar char="}"/>
        <a:defRPr sz="1600" kern="1200">
          <a:solidFill>
            <a:schemeClr val="bg1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25000"/>
          </a:schemeClr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512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010" y="6572272"/>
            <a:ext cx="11144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</a:lstStyle>
          <a:p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072066" y="6286520"/>
            <a:ext cx="2714644" cy="500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</a:lstStyle>
          <a:p>
            <a:r>
              <a:rPr lang="fr-FR" dirty="0" smtClean="0">
                <a:solidFill>
                  <a:srgbClr val="333399">
                    <a:tint val="75000"/>
                  </a:srgbClr>
                </a:solidFill>
              </a:rPr>
              <a:t>CEP Vente Directe                       Chantier 3 &amp; Chantier 4            COTECH n°6 du 28 mars 2013</a:t>
            </a:r>
            <a:endParaRPr lang="fr-FR" dirty="0">
              <a:solidFill>
                <a:srgbClr val="333399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3900" y="6357982"/>
            <a:ext cx="785786" cy="428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3399"/>
                </a:solidFill>
                <a:latin typeface="Arial Rounded MT Bold" pitchFamily="34" charset="0"/>
              </a:defRPr>
            </a:lvl1pPr>
          </a:lstStyle>
          <a:p>
            <a:fld id="{413CCD9D-477C-432E-A2E6-12D83C2130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56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333399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9CC00"/>
        </a:buClr>
        <a:buFont typeface="Wingdings" pitchFamily="2" charset="2"/>
        <a:buChar char="§"/>
        <a:defRPr sz="2800" kern="1200">
          <a:solidFill>
            <a:srgbClr val="333399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 3" pitchFamily="18" charset="2"/>
        <a:buChar char="}"/>
        <a:defRPr sz="2000" kern="1200">
          <a:solidFill>
            <a:schemeClr val="bg1">
              <a:lumMod val="10000"/>
            </a:schemeClr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CC00"/>
        </a:buClr>
        <a:buFont typeface="Wingdings" pitchFamily="2" charset="2"/>
        <a:buChar char="§"/>
        <a:defRPr sz="1800" kern="1200">
          <a:solidFill>
            <a:srgbClr val="333399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Wingdings 3" pitchFamily="18" charset="2"/>
        <a:buChar char="}"/>
        <a:defRPr sz="1600" kern="1200">
          <a:solidFill>
            <a:schemeClr val="bg1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25000"/>
          </a:schemeClr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Macro-Enabled_Worksheet1.xlsm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anfh.fr/paca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23042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1800" b="1" dirty="0" smtClean="0">
                <a:solidFill>
                  <a:schemeClr val="bg1">
                    <a:lumMod val="10000"/>
                  </a:schemeClr>
                </a:solidFill>
              </a:rPr>
              <a:t>Promouvoir la qualification dans le secteur hospitalier</a:t>
            </a:r>
            <a:br>
              <a:rPr lang="fr-FR" sz="18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J</a:t>
            </a:r>
            <a:r>
              <a:rPr lang="fr-FR" sz="2400" b="1" dirty="0" smtClean="0">
                <a:solidFill>
                  <a:schemeClr val="tx1"/>
                </a:solidFill>
              </a:rPr>
              <a:t>ournées départementales</a:t>
            </a:r>
            <a:r>
              <a:rPr lang="fr-FR" sz="2400" b="1" dirty="0" smtClean="0">
                <a:solidFill>
                  <a:schemeClr val="tx1"/>
                </a:solidFill>
              </a:rPr>
              <a:t/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/>
            </a:r>
            <a:br>
              <a:rPr lang="fr-FR" sz="2000" dirty="0" smtClean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4" name="Image 3" descr="Logo UE_avec mention_F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6933"/>
            <a:ext cx="71437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PACAF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47" y="392647"/>
            <a:ext cx="107632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guiderfc.anfh.fr/squelettes/images/logo_anf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86" y="980728"/>
            <a:ext cx="2206029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tipodes-ingenierie.fr/images/logo-trans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07" y="5229200"/>
            <a:ext cx="1724225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phie\Documents\CO ET SENS\CO&amp;SENS\Proposition Co &amp; Sens\Logo 2009 co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25" y="5229200"/>
            <a:ext cx="14966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mise en œuvre du repérage et du recensement dans les établissements</a:t>
            </a:r>
            <a:br>
              <a:rPr lang="fr-FR" dirty="0"/>
            </a:b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Une mallette pour préparer et aider au repérage et au recensement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0152" y="1484784"/>
            <a:ext cx="3096344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300" b="1" dirty="0" smtClean="0"/>
              <a:t>Présentation des contours de l’étude</a:t>
            </a:r>
          </a:p>
          <a:p>
            <a:pPr marL="0" indent="0">
              <a:buNone/>
            </a:pPr>
            <a:r>
              <a:rPr lang="fr-FR" sz="1300" b="1" dirty="0" smtClean="0"/>
              <a:t>En priorité à destination des référents</a:t>
            </a:r>
            <a:endParaRPr lang="fr-FR" sz="13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/>
          <a:stretch/>
        </p:blipFill>
        <p:spPr bwMode="auto">
          <a:xfrm>
            <a:off x="611560" y="1124744"/>
            <a:ext cx="4392488" cy="5238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5940152" y="2924944"/>
            <a:ext cx="302433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8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buChar char="}"/>
              <a:defRPr sz="1400" kern="120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2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Wingdings 3" pitchFamily="18" charset="2"/>
              <a:buChar char="}"/>
              <a:defRPr sz="1100" kern="120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300" b="1" dirty="0" smtClean="0"/>
              <a:t>Définition des termes et les problématiques </a:t>
            </a:r>
          </a:p>
          <a:p>
            <a:pPr marL="0" indent="0">
              <a:buNone/>
            </a:pPr>
            <a:r>
              <a:rPr lang="fr-FR" sz="1300" b="1" dirty="0"/>
              <a:t>En priorité à destination des référents</a:t>
            </a:r>
          </a:p>
        </p:txBody>
      </p:sp>
      <p:sp>
        <p:nvSpPr>
          <p:cNvPr id="6" name="Chevron 5"/>
          <p:cNvSpPr/>
          <p:nvPr/>
        </p:nvSpPr>
        <p:spPr>
          <a:xfrm rot="10800000">
            <a:off x="5292080" y="1622583"/>
            <a:ext cx="504056" cy="50405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10800000">
            <a:off x="5292080" y="3160348"/>
            <a:ext cx="504056" cy="50405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940152" y="4077072"/>
            <a:ext cx="302433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8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buChar char="}"/>
              <a:defRPr sz="1400" kern="120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2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Wingdings 3" pitchFamily="18" charset="2"/>
              <a:buChar char="}"/>
              <a:defRPr sz="1100" kern="120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300" b="1" dirty="0" smtClean="0"/>
              <a:t>Guider pour mener le repérage et le recensement</a:t>
            </a:r>
          </a:p>
          <a:p>
            <a:pPr marL="0" indent="0">
              <a:buFont typeface="Wingdings" pitchFamily="2" charset="2"/>
              <a:buNone/>
            </a:pPr>
            <a:r>
              <a:rPr lang="fr-FR" sz="1300" b="1" dirty="0" smtClean="0"/>
              <a:t>A destination des acteurs du repérage et du recensement : référents et/ou encadrants</a:t>
            </a:r>
            <a:endParaRPr lang="fr-FR" sz="1300" b="1" dirty="0"/>
          </a:p>
        </p:txBody>
      </p:sp>
      <p:sp>
        <p:nvSpPr>
          <p:cNvPr id="11" name="Chevron 10"/>
          <p:cNvSpPr/>
          <p:nvPr/>
        </p:nvSpPr>
        <p:spPr>
          <a:xfrm rot="10800000">
            <a:off x="5292080" y="4312476"/>
            <a:ext cx="504056" cy="50405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940153" y="5445224"/>
            <a:ext cx="302433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8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buChar char="}"/>
              <a:defRPr sz="1400" kern="120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2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Wingdings 3" pitchFamily="18" charset="2"/>
              <a:buChar char="}"/>
              <a:defRPr sz="1100" kern="120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300" b="1" dirty="0" smtClean="0"/>
              <a:t>Apport de complément d’information</a:t>
            </a:r>
          </a:p>
          <a:p>
            <a:pPr marL="0" indent="0">
              <a:buNone/>
            </a:pPr>
            <a:r>
              <a:rPr lang="fr-FR" sz="1300" b="1" dirty="0"/>
              <a:t>En priorité à destination des référents</a:t>
            </a:r>
          </a:p>
          <a:p>
            <a:pPr marL="0" indent="0">
              <a:buFont typeface="Wingdings" pitchFamily="2" charset="2"/>
              <a:buNone/>
            </a:pPr>
            <a:endParaRPr lang="fr-FR" sz="1300" b="1" dirty="0"/>
          </a:p>
        </p:txBody>
      </p:sp>
      <p:sp>
        <p:nvSpPr>
          <p:cNvPr id="13" name="Chevron 12"/>
          <p:cNvSpPr/>
          <p:nvPr/>
        </p:nvSpPr>
        <p:spPr>
          <a:xfrm rot="10800000">
            <a:off x="5292081" y="5608620"/>
            <a:ext cx="504056" cy="504056"/>
          </a:xfrm>
          <a:prstGeom prst="chevr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6" grpId="0" animBg="1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100" dirty="0" smtClean="0"/>
              <a:t>La mise en œuvre du repérage et du recensement dans les établissements</a:t>
            </a:r>
            <a:br>
              <a:rPr lang="fr-FR" sz="2100" dirty="0" smtClean="0"/>
            </a:br>
            <a:r>
              <a:rPr lang="fr-FR" sz="1800" dirty="0" smtClean="0">
                <a:solidFill>
                  <a:schemeClr val="bg1">
                    <a:lumMod val="10000"/>
                  </a:schemeClr>
                </a:solidFill>
              </a:rPr>
              <a:t>Les modalités de repérage et de recensement au sein des établissements</a:t>
            </a:r>
            <a:endParaRPr lang="fr-FR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697910"/>
              </p:ext>
            </p:extLst>
          </p:nvPr>
        </p:nvGraphicFramePr>
        <p:xfrm>
          <a:off x="107504" y="2780928"/>
          <a:ext cx="88569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contenu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636803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1400" dirty="0" smtClean="0"/>
              <a:t>La méthodologie proposée repose sur l’identification d’un ou plusieurs référents par établissement, en charge notamment de :</a:t>
            </a:r>
          </a:p>
          <a:p>
            <a:pPr lvl="1"/>
            <a:r>
              <a:rPr lang="fr-FR" sz="1200" dirty="0" smtClean="0"/>
              <a:t>La diffusion des informations et des outils liés à l’étude</a:t>
            </a:r>
          </a:p>
          <a:p>
            <a:pPr lvl="1"/>
            <a:r>
              <a:rPr lang="fr-FR" sz="1200" dirty="0" smtClean="0"/>
              <a:t>La centralisation des données du repérage et du recensement</a:t>
            </a:r>
          </a:p>
          <a:p>
            <a:pPr lvl="1"/>
            <a:endParaRPr lang="fr-FR" sz="1000" dirty="0"/>
          </a:p>
          <a:p>
            <a:r>
              <a:rPr lang="fr-FR" sz="1400" dirty="0" smtClean="0"/>
              <a:t>Selon l’organisation au sein de l’établissement, les référents pourront aussi participer au repérage et au recensement des situations</a:t>
            </a:r>
          </a:p>
          <a:p>
            <a:pPr lvl="1"/>
            <a:endParaRPr lang="fr-FR" sz="1000" dirty="0"/>
          </a:p>
          <a:p>
            <a:pPr marL="0" indent="0">
              <a:buNone/>
            </a:pPr>
            <a:r>
              <a:rPr lang="fr-FR" sz="1400" dirty="0"/>
              <a:t> </a:t>
            </a:r>
          </a:p>
          <a:p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795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100" dirty="0" smtClean="0"/>
              <a:t>La mise en œuvre du repérage et du recensement dans les établissements</a:t>
            </a:r>
            <a:br>
              <a:rPr lang="fr-FR" sz="2100" dirty="0" smtClean="0"/>
            </a:b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Les modalités de repérage et de </a:t>
            </a:r>
            <a:r>
              <a:rPr lang="fr-FR" sz="1800" dirty="0" smtClean="0">
                <a:solidFill>
                  <a:schemeClr val="bg1">
                    <a:lumMod val="10000"/>
                  </a:schemeClr>
                </a:solidFill>
              </a:rPr>
              <a:t>recensement 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au sein des établissements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733850"/>
          </a:xfrm>
        </p:spPr>
        <p:txBody>
          <a:bodyPr>
            <a:normAutofit lnSpcReduction="10000"/>
          </a:bodyPr>
          <a:lstStyle/>
          <a:p>
            <a:r>
              <a:rPr lang="fr-FR" sz="1600" dirty="0"/>
              <a:t>Le périmètre de l’étude est constitué par les </a:t>
            </a:r>
            <a:r>
              <a:rPr lang="fr-FR" sz="1600" dirty="0" smtClean="0"/>
              <a:t>agents </a:t>
            </a:r>
            <a:r>
              <a:rPr lang="fr-FR" sz="1600" dirty="0"/>
              <a:t>qui occupent un métier de premier niveau de </a:t>
            </a:r>
            <a:r>
              <a:rPr lang="fr-FR" sz="1600" dirty="0" smtClean="0"/>
              <a:t>qualification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 </a:t>
            </a:r>
          </a:p>
          <a:p>
            <a:r>
              <a:rPr lang="fr-FR" sz="1600" dirty="0"/>
              <a:t>L’étude aborde deux types de problématiques :</a:t>
            </a:r>
          </a:p>
          <a:p>
            <a:pPr lvl="1"/>
            <a:r>
              <a:rPr lang="fr-FR" sz="1200" b="1" dirty="0"/>
              <a:t>L</a:t>
            </a:r>
            <a:r>
              <a:rPr lang="fr-FR" sz="1200" b="1" dirty="0" smtClean="0"/>
              <a:t>’adéquation </a:t>
            </a:r>
            <a:r>
              <a:rPr lang="fr-FR" sz="1200" b="1" dirty="0"/>
              <a:t>de la qualification des agents avec le métier occupé</a:t>
            </a:r>
            <a:r>
              <a:rPr lang="fr-FR" sz="1200" dirty="0"/>
              <a:t>,</a:t>
            </a:r>
          </a:p>
          <a:p>
            <a:pPr lvl="1"/>
            <a:r>
              <a:rPr lang="fr-FR" sz="1200" b="1" dirty="0"/>
              <a:t>L</a:t>
            </a:r>
            <a:r>
              <a:rPr lang="fr-FR" sz="1200" b="1" dirty="0" smtClean="0"/>
              <a:t>a </a:t>
            </a:r>
            <a:r>
              <a:rPr lang="fr-FR" sz="1200" b="1" dirty="0"/>
              <a:t>maîtrise des savoirs de base</a:t>
            </a:r>
            <a:r>
              <a:rPr lang="fr-FR" sz="1200" dirty="0"/>
              <a:t>, nécessaire pour l’adaptation des compétences aux évolutions de l’environnement professionnel, pour l’inscription dans un parcours de mobilité ou de certification.</a:t>
            </a:r>
          </a:p>
          <a:p>
            <a:endParaRPr lang="fr-FR" sz="1600" dirty="0"/>
          </a:p>
          <a:p>
            <a:r>
              <a:rPr lang="fr-FR" sz="1600" dirty="0"/>
              <a:t>Il s’agit </a:t>
            </a:r>
            <a:r>
              <a:rPr lang="fr-FR" sz="1600" dirty="0" smtClean="0"/>
              <a:t>donc de manière concrète pour les établissements de :</a:t>
            </a:r>
          </a:p>
          <a:p>
            <a:pPr lvl="1"/>
            <a:r>
              <a:rPr lang="fr-FR" sz="1200" b="1" dirty="0" smtClean="0"/>
              <a:t>Recenser des données </a:t>
            </a:r>
            <a:r>
              <a:rPr lang="fr-FR" sz="1200" dirty="0" smtClean="0"/>
              <a:t>relatives aux agents de l’établissement </a:t>
            </a:r>
          </a:p>
          <a:p>
            <a:pPr lvl="1"/>
            <a:r>
              <a:rPr lang="fr-FR" sz="1200" b="1" dirty="0" smtClean="0"/>
              <a:t>Positionner les niveaux de certification </a:t>
            </a:r>
            <a:r>
              <a:rPr lang="fr-FR" sz="1200" dirty="0" smtClean="0"/>
              <a:t>des agents au regard du niveau attendu sur le métier</a:t>
            </a:r>
          </a:p>
          <a:p>
            <a:pPr lvl="1"/>
            <a:r>
              <a:rPr lang="fr-FR" sz="1200" b="1" dirty="0" smtClean="0"/>
              <a:t>Identifier </a:t>
            </a:r>
            <a:r>
              <a:rPr lang="fr-FR" sz="1200" b="1" dirty="0"/>
              <a:t>d</a:t>
            </a:r>
            <a:r>
              <a:rPr lang="fr-FR" sz="1200" b="1" dirty="0" smtClean="0"/>
              <a:t>es besoins </a:t>
            </a:r>
            <a:r>
              <a:rPr lang="fr-FR" sz="1200" dirty="0" smtClean="0"/>
              <a:t>de consolidation des savoirs de base</a:t>
            </a:r>
          </a:p>
          <a:p>
            <a:pPr lvl="1"/>
            <a:r>
              <a:rPr lang="fr-FR" sz="1200" b="1" dirty="0" smtClean="0"/>
              <a:t>Positionner des agents </a:t>
            </a:r>
            <a:r>
              <a:rPr lang="fr-FR" sz="1200" dirty="0" smtClean="0"/>
              <a:t>sur des hypothèses de dispositifs de professionnalisation</a:t>
            </a:r>
          </a:p>
          <a:p>
            <a:pPr lvl="1"/>
            <a:r>
              <a:rPr lang="fr-FR" sz="1200" b="1" dirty="0" smtClean="0"/>
              <a:t>Recenser les besoins </a:t>
            </a:r>
            <a:r>
              <a:rPr lang="fr-FR" sz="1200" dirty="0" smtClean="0"/>
              <a:t>d’accompagnement exprimés par les encadrants</a:t>
            </a:r>
          </a:p>
          <a:p>
            <a:pPr lvl="1"/>
            <a:endParaRPr lang="fr-FR" sz="1200" dirty="0"/>
          </a:p>
          <a:p>
            <a:r>
              <a:rPr lang="fr-FR" sz="1600" dirty="0" smtClean="0"/>
              <a:t>Pour obtenir de manière globalisée :</a:t>
            </a:r>
          </a:p>
          <a:p>
            <a:pPr lvl="1"/>
            <a:r>
              <a:rPr lang="fr-FR" sz="1200" b="1" dirty="0" smtClean="0"/>
              <a:t>Un portrait </a:t>
            </a:r>
            <a:r>
              <a:rPr lang="fr-FR" sz="1200" dirty="0" smtClean="0"/>
              <a:t>des agents de premiers niveaux de qualification</a:t>
            </a:r>
          </a:p>
          <a:p>
            <a:pPr lvl="1"/>
            <a:r>
              <a:rPr lang="fr-FR" sz="1200" b="1" dirty="0" smtClean="0"/>
              <a:t>Un degré d’adéquation </a:t>
            </a:r>
            <a:r>
              <a:rPr lang="fr-FR" sz="1200" dirty="0" smtClean="0"/>
              <a:t>des qualifications des agents</a:t>
            </a:r>
          </a:p>
          <a:p>
            <a:pPr lvl="1"/>
            <a:r>
              <a:rPr lang="fr-FR" sz="1200" b="1" dirty="0" smtClean="0"/>
              <a:t>Le </a:t>
            </a:r>
            <a:r>
              <a:rPr lang="fr-FR" sz="1200" b="1" dirty="0"/>
              <a:t>nombre d’agents </a:t>
            </a:r>
            <a:r>
              <a:rPr lang="fr-FR" sz="1200" dirty="0"/>
              <a:t>ayant besoin de consolider leurs savoirs de base (oral, écrit, calcul, etc</a:t>
            </a:r>
            <a:r>
              <a:rPr lang="fr-FR" sz="1200" dirty="0" smtClean="0"/>
              <a:t>.).</a:t>
            </a:r>
          </a:p>
          <a:p>
            <a:pPr lvl="1"/>
            <a:r>
              <a:rPr lang="fr-FR" sz="1200" b="1" dirty="0" smtClean="0"/>
              <a:t>Le </a:t>
            </a:r>
            <a:r>
              <a:rPr lang="fr-FR" sz="1200" b="1" dirty="0"/>
              <a:t>nombre d’agents </a:t>
            </a:r>
            <a:r>
              <a:rPr lang="fr-FR" sz="1200" dirty="0"/>
              <a:t>qui pourraient s’inscrire dans un </a:t>
            </a:r>
            <a:r>
              <a:rPr lang="fr-FR" sz="1200" b="1" dirty="0"/>
              <a:t>parcours de professionnalisation</a:t>
            </a:r>
            <a:endParaRPr lang="fr-FR" sz="1200" dirty="0"/>
          </a:p>
          <a:p>
            <a:pPr lvl="1"/>
            <a:r>
              <a:rPr lang="fr-FR" sz="1200" dirty="0"/>
              <a:t>Parallèlement, </a:t>
            </a:r>
            <a:r>
              <a:rPr lang="fr-FR" sz="1200" b="1" dirty="0" smtClean="0"/>
              <a:t>le </a:t>
            </a:r>
            <a:r>
              <a:rPr lang="fr-FR" sz="1200" b="1" dirty="0"/>
              <a:t>nombre de responsables, d’encadrants </a:t>
            </a:r>
            <a:r>
              <a:rPr lang="fr-FR" sz="1200" dirty="0" smtClean="0"/>
              <a:t>intéressés </a:t>
            </a:r>
            <a:r>
              <a:rPr lang="fr-FR" sz="1200" dirty="0"/>
              <a:t>par </a:t>
            </a:r>
            <a:r>
              <a:rPr lang="fr-FR" sz="1200" dirty="0" smtClean="0"/>
              <a:t>un accompagnement </a:t>
            </a:r>
            <a:r>
              <a:rPr lang="fr-FR" sz="1200" dirty="0"/>
              <a:t>pour mieux identifier et accompagner les agents </a:t>
            </a:r>
            <a:r>
              <a:rPr lang="fr-FR" sz="1200" dirty="0" smtClean="0"/>
              <a:t>de </a:t>
            </a:r>
            <a:r>
              <a:rPr lang="fr-FR" sz="1200" dirty="0"/>
              <a:t>premiers niveaux de qualification</a:t>
            </a:r>
          </a:p>
          <a:p>
            <a:endParaRPr lang="fr-FR" sz="1600" dirty="0"/>
          </a:p>
          <a:p>
            <a:r>
              <a:rPr lang="fr-FR" sz="1600" dirty="0"/>
              <a:t>Les données récoltées resteront </a:t>
            </a:r>
            <a:r>
              <a:rPr lang="fr-FR" sz="1600" b="1" dirty="0"/>
              <a:t>confidentielles</a:t>
            </a:r>
            <a:r>
              <a:rPr lang="fr-FR" sz="1600" dirty="0"/>
              <a:t>, elles seront compilées </a:t>
            </a:r>
            <a:r>
              <a:rPr lang="fr-FR" sz="1600" dirty="0" smtClean="0"/>
              <a:t>géographiquement, par type d’établissement ou </a:t>
            </a:r>
            <a:r>
              <a:rPr lang="fr-FR" sz="1600" dirty="0"/>
              <a:t>par </a:t>
            </a:r>
            <a:r>
              <a:rPr lang="fr-FR" sz="1600" dirty="0" smtClean="0"/>
              <a:t>métier.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1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100" dirty="0" smtClean="0"/>
              <a:t>La mise en œuvre du repérage et du recensement dans les établissements</a:t>
            </a:r>
            <a:br>
              <a:rPr lang="fr-FR" sz="2100" dirty="0" smtClean="0"/>
            </a:b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Les étapes et le rétro </a:t>
            </a:r>
            <a:r>
              <a:rPr lang="fr-FR" sz="1800" dirty="0" smtClean="0">
                <a:solidFill>
                  <a:schemeClr val="bg1">
                    <a:lumMod val="10000"/>
                  </a:schemeClr>
                </a:solidFill>
              </a:rPr>
              <a:t>planning</a:t>
            </a:r>
            <a:endParaRPr lang="fr-FR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056784" cy="279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755576" y="4077072"/>
            <a:ext cx="7776864" cy="136815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8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buChar char="}"/>
              <a:defRPr sz="1400" kern="120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2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Wingdings 3" pitchFamily="18" charset="2"/>
              <a:buChar char="}"/>
              <a:defRPr sz="1100" kern="120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anose="05050102010706020507" pitchFamily="18" charset="2"/>
              <a:buChar char="&gt;"/>
            </a:pPr>
            <a:r>
              <a:rPr lang="fr-FR" sz="1400" b="1" dirty="0" smtClean="0"/>
              <a:t>Repérage et recensement : du 3 février au 21 mars 2014</a:t>
            </a:r>
          </a:p>
          <a:p>
            <a:pPr algn="ctr">
              <a:buFont typeface="Symbol" panose="05050102010706020507" pitchFamily="18" charset="2"/>
              <a:buChar char="&gt;"/>
            </a:pPr>
            <a:endParaRPr lang="fr-FR" sz="1400" b="1" dirty="0"/>
          </a:p>
          <a:p>
            <a:pPr algn="ctr">
              <a:buFont typeface="Symbol" panose="05050102010706020507" pitchFamily="18" charset="2"/>
              <a:buChar char="&gt;"/>
            </a:pPr>
            <a:r>
              <a:rPr lang="fr-FR" sz="1400" b="1" dirty="0"/>
              <a:t>Analyse des résultats et finalisation de l’étude : 24 mars au 27 juin </a:t>
            </a:r>
            <a:r>
              <a:rPr lang="fr-FR" sz="1400" b="1" dirty="0" smtClean="0"/>
              <a:t>2014</a:t>
            </a:r>
          </a:p>
          <a:p>
            <a:pPr algn="ctr">
              <a:buFont typeface="Symbol" panose="05050102010706020507" pitchFamily="18" charset="2"/>
              <a:buChar char="&gt;"/>
            </a:pPr>
            <a:endParaRPr lang="fr-FR" sz="1400" b="1" dirty="0"/>
          </a:p>
          <a:p>
            <a:pPr algn="ctr">
              <a:buFont typeface="Symbol" panose="05050102010706020507" pitchFamily="18" charset="2"/>
              <a:buChar char="&gt;"/>
            </a:pPr>
            <a:r>
              <a:rPr lang="fr-FR" sz="1400" b="1" dirty="0" smtClean="0"/>
              <a:t>Mise en place de l’offre de services ANFH : septembre – octobre 2014</a:t>
            </a:r>
            <a:endParaRPr lang="fr-FR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1547664" y="5805264"/>
            <a:ext cx="6336704" cy="5040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Les référents bénéficient d’un accompagnement à distance durant toute la durée du recensement : un consultant est joignable par mail et/ou par téléphone</a:t>
            </a:r>
            <a:endParaRPr lang="fr-FR" sz="1100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899592" y="5877272"/>
            <a:ext cx="648072" cy="360040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8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100" dirty="0"/>
              <a:t>La mise en œuvre du repérage et du recensement dans les </a:t>
            </a:r>
            <a:r>
              <a:rPr lang="fr-FR" sz="2100" dirty="0" smtClean="0"/>
              <a:t>établissements</a:t>
            </a:r>
            <a:br>
              <a:rPr lang="fr-FR" sz="2100" dirty="0" smtClean="0"/>
            </a:b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Q</a:t>
            </a:r>
            <a:r>
              <a:rPr lang="fr-FR" sz="1800" dirty="0" smtClean="0">
                <a:solidFill>
                  <a:schemeClr val="bg1">
                    <a:lumMod val="10000"/>
                  </a:schemeClr>
                </a:solidFill>
              </a:rPr>
              <a:t>uestions / Réponses</a:t>
            </a:r>
            <a:endParaRPr lang="fr-FR" sz="27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3240360" cy="292422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8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Préparation du repérage et du recensement dans les établissements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857224" y="2857496"/>
            <a:ext cx="6929486" cy="1795640"/>
          </a:xfrm>
        </p:spPr>
        <p:txBody>
          <a:bodyPr>
            <a:normAutofit/>
          </a:bodyPr>
          <a:lstStyle/>
          <a:p>
            <a:pPr lvl="0"/>
            <a:r>
              <a:rPr lang="fr-FR" sz="1800" dirty="0" smtClean="0"/>
              <a:t> </a:t>
            </a:r>
            <a:r>
              <a:rPr lang="fr-FR" sz="1800" dirty="0"/>
              <a:t>Les outils pour repérer et </a:t>
            </a:r>
            <a:r>
              <a:rPr lang="fr-FR" sz="1800" dirty="0" smtClean="0"/>
              <a:t>recenser</a:t>
            </a:r>
            <a:endParaRPr lang="fr-FR" sz="1800" dirty="0"/>
          </a:p>
          <a:p>
            <a:pPr lvl="0"/>
            <a:endParaRPr lang="fr-FR" sz="1800" dirty="0"/>
          </a:p>
          <a:p>
            <a:pPr lvl="0"/>
            <a:r>
              <a:rPr lang="fr-FR" sz="1800" dirty="0"/>
              <a:t> </a:t>
            </a:r>
            <a:r>
              <a:rPr lang="fr-FR" sz="1800" dirty="0" smtClean="0"/>
              <a:t>Cas pratique de repérage et de recensement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7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</a:t>
            </a:r>
            <a:r>
              <a:rPr lang="fr-FR" dirty="0" smtClean="0"/>
              <a:t>préparation </a:t>
            </a:r>
            <a:r>
              <a:rPr lang="fr-FR" dirty="0"/>
              <a:t>du repérage et du recensement dans les </a:t>
            </a:r>
            <a:r>
              <a:rPr lang="fr-FR" dirty="0" smtClean="0"/>
              <a:t>établissements</a:t>
            </a:r>
            <a:br>
              <a:rPr lang="fr-FR" dirty="0" smtClean="0"/>
            </a:b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L</a:t>
            </a: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es outils pour repérer et recenser</a:t>
            </a:r>
            <a:endParaRPr lang="fr-FR" sz="27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02" y="908720"/>
            <a:ext cx="8229600" cy="720080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&gt;"/>
            </a:pPr>
            <a:r>
              <a:rPr lang="fr-FR" sz="1600" dirty="0" smtClean="0"/>
              <a:t>Le repérage et le recensement se font sur la base d’une matrice Excel</a:t>
            </a:r>
          </a:p>
          <a:p>
            <a:pPr lvl="1">
              <a:buFont typeface="Symbol" panose="05050102010706020507" pitchFamily="18" charset="2"/>
              <a:buChar char="&gt;"/>
            </a:pPr>
            <a:r>
              <a:rPr lang="fr-FR" dirty="0" smtClean="0"/>
              <a:t>Trois onglets sont à renseigner</a:t>
            </a:r>
          </a:p>
          <a:p>
            <a:pPr lvl="2">
              <a:buFont typeface="+mj-lt"/>
              <a:buAutoNum type="arabicPeriod"/>
            </a:pPr>
            <a:endParaRPr lang="fr-FR" sz="1050" dirty="0" smtClean="0"/>
          </a:p>
          <a:p>
            <a:pPr lvl="1">
              <a:buFont typeface="Symbol" panose="05050102010706020507" pitchFamily="18" charset="2"/>
              <a:buChar char="&gt;"/>
            </a:pPr>
            <a:endParaRPr lang="fr-FR" sz="1250" dirty="0" smtClean="0"/>
          </a:p>
          <a:p>
            <a:pPr lvl="1">
              <a:buFont typeface="Symbol" panose="05050102010706020507" pitchFamily="18" charset="2"/>
              <a:buChar char="&gt;"/>
            </a:pPr>
            <a:endParaRPr lang="fr-FR" sz="1250" dirty="0"/>
          </a:p>
          <a:p>
            <a:pPr lvl="1">
              <a:buFont typeface="Symbol" panose="05050102010706020507" pitchFamily="18" charset="2"/>
              <a:buChar char="&gt;"/>
            </a:pPr>
            <a:endParaRPr lang="fr-FR" sz="1200" dirty="0"/>
          </a:p>
          <a:p>
            <a:pPr lvl="2">
              <a:buFont typeface="+mj-lt"/>
              <a:buAutoNum type="arabicPeriod"/>
            </a:pPr>
            <a:endParaRPr lang="fr-FR" sz="1050" dirty="0" smtClean="0"/>
          </a:p>
          <a:p>
            <a:pPr lvl="2">
              <a:buFont typeface="+mj-lt"/>
              <a:buAutoNum type="arabicPeriod"/>
            </a:pPr>
            <a:endParaRPr lang="fr-FR" sz="1050" dirty="0" smtClean="0"/>
          </a:p>
          <a:p>
            <a:pPr lvl="2">
              <a:buFont typeface="Symbol" panose="05050102010706020507" pitchFamily="18" charset="2"/>
              <a:buChar char="&gt;"/>
            </a:pPr>
            <a:endParaRPr lang="fr-FR" sz="1050" dirty="0" smtClean="0"/>
          </a:p>
          <a:p>
            <a:pPr lvl="2">
              <a:buFont typeface="Symbol" panose="05050102010706020507" pitchFamily="18" charset="2"/>
              <a:buChar char="&gt;"/>
            </a:pPr>
            <a:endParaRPr lang="fr-FR" sz="105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20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2000" dirty="0"/>
          </a:p>
        </p:txBody>
      </p:sp>
      <p:grpSp>
        <p:nvGrpSpPr>
          <p:cNvPr id="6" name="Groupe 5"/>
          <p:cNvGrpSpPr/>
          <p:nvPr/>
        </p:nvGrpSpPr>
        <p:grpSpPr>
          <a:xfrm>
            <a:off x="250556" y="1636313"/>
            <a:ext cx="2834640" cy="3840942"/>
            <a:chOff x="923992" y="2276872"/>
            <a:chExt cx="2834640" cy="3840942"/>
          </a:xfrm>
        </p:grpSpPr>
        <p:pic>
          <p:nvPicPr>
            <p:cNvPr id="156" name="Image 1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92" y="2630902"/>
              <a:ext cx="2834640" cy="34869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3992" y="2276872"/>
              <a:ext cx="1487768" cy="29595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1 – Présentation établissement</a:t>
              </a:r>
              <a:endParaRPr lang="fr-FR" sz="900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50556" y="4225051"/>
            <a:ext cx="8468127" cy="2015921"/>
            <a:chOff x="589990" y="4077072"/>
            <a:chExt cx="8468127" cy="2015921"/>
          </a:xfrm>
        </p:grpSpPr>
        <p:sp>
          <p:nvSpPr>
            <p:cNvPr id="17" name="Rectangle 16"/>
            <p:cNvSpPr/>
            <p:nvPr/>
          </p:nvSpPr>
          <p:spPr>
            <a:xfrm>
              <a:off x="589990" y="4077072"/>
              <a:ext cx="1487768" cy="29595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2 – Données agents</a:t>
              </a:r>
              <a:endParaRPr lang="fr-FR" sz="900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90" y="4437112"/>
              <a:ext cx="8468127" cy="1655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e 13"/>
          <p:cNvGrpSpPr/>
          <p:nvPr/>
        </p:nvGrpSpPr>
        <p:grpSpPr>
          <a:xfrm>
            <a:off x="6012160" y="2758807"/>
            <a:ext cx="3045957" cy="3774715"/>
            <a:chOff x="7257789" y="1017266"/>
            <a:chExt cx="3411849" cy="3774715"/>
          </a:xfrm>
        </p:grpSpPr>
        <p:pic>
          <p:nvPicPr>
            <p:cNvPr id="158" name="Image 1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789" y="1399073"/>
              <a:ext cx="3411849" cy="339290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57789" y="1017266"/>
              <a:ext cx="1705924" cy="29595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3 - Données </a:t>
              </a:r>
              <a:r>
                <a:rPr lang="fr-FR" sz="900" dirty="0" smtClean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encadrant</a:t>
              </a:r>
              <a:endParaRPr lang="fr-FR" sz="900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8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préparation du repérage et du recensement dans les </a:t>
            </a:r>
            <a:r>
              <a:rPr lang="fr-FR" dirty="0" smtClean="0"/>
              <a:t>établissements</a:t>
            </a:r>
            <a:br>
              <a:rPr lang="fr-FR" dirty="0" smtClean="0"/>
            </a:b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Les outils pour repérer et </a:t>
            </a: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recenser : la présentation de l’établissement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3928" y="1183282"/>
            <a:ext cx="5112568" cy="5126038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196752"/>
            <a:ext cx="289066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8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buChar char="}"/>
              <a:defRPr sz="1400" kern="120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2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Wingdings 3" pitchFamily="18" charset="2"/>
              <a:buChar char="}"/>
              <a:defRPr sz="1100" kern="120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&gt;"/>
            </a:pPr>
            <a:r>
              <a:rPr lang="fr-FR" b="1" dirty="0" smtClean="0"/>
              <a:t>Présentation de l’établissement</a:t>
            </a:r>
          </a:p>
          <a:p>
            <a:pPr marL="0" indent="0">
              <a:buFont typeface="Wingdings" pitchFamily="2" charset="2"/>
              <a:buNone/>
            </a:pPr>
            <a:endParaRPr lang="fr-FR" sz="1600" b="1" dirty="0" smtClean="0"/>
          </a:p>
          <a:p>
            <a:pPr marL="0" indent="0">
              <a:buFont typeface="Wingdings" pitchFamily="2" charset="2"/>
              <a:buNone/>
            </a:pPr>
            <a:r>
              <a:rPr lang="fr-FR" sz="1600" dirty="0" smtClean="0">
                <a:latin typeface="+mj-lt"/>
                <a:cs typeface="Arial" panose="020B0604020202020204" pitchFamily="34" charset="0"/>
              </a:rPr>
              <a:t>Le renseignement de ces données est réalisé </a:t>
            </a:r>
            <a:r>
              <a:rPr lang="fr-FR" sz="1600" b="1" dirty="0" smtClean="0">
                <a:latin typeface="+mj-lt"/>
                <a:cs typeface="Arial" panose="020B0604020202020204" pitchFamily="34" charset="0"/>
              </a:rPr>
              <a:t>par le référent</a:t>
            </a:r>
          </a:p>
          <a:p>
            <a:pPr marL="0" indent="0">
              <a:buFont typeface="Wingdings" pitchFamily="2" charset="2"/>
              <a:buNone/>
            </a:pPr>
            <a:endParaRPr lang="fr-FR" sz="16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fr-FR" sz="1600" dirty="0">
              <a:latin typeface="+mj-lt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fr-FR" sz="1600" dirty="0" smtClean="0">
                <a:latin typeface="+mj-lt"/>
                <a:cs typeface="Arial" panose="020B0604020202020204" pitchFamily="34" charset="0"/>
              </a:rPr>
              <a:t>La 5</a:t>
            </a:r>
            <a:r>
              <a:rPr lang="fr-FR" sz="1600" baseline="30000" dirty="0" smtClean="0">
                <a:latin typeface="+mj-lt"/>
                <a:cs typeface="Arial" panose="020B0604020202020204" pitchFamily="34" charset="0"/>
              </a:rPr>
              <a:t>ème</a:t>
            </a:r>
            <a:r>
              <a:rPr lang="fr-FR" sz="1600" dirty="0" smtClean="0">
                <a:latin typeface="+mj-lt"/>
                <a:cs typeface="Arial" panose="020B0604020202020204" pitchFamily="34" charset="0"/>
              </a:rPr>
              <a:t> question demande au référent une </a:t>
            </a:r>
            <a:r>
              <a:rPr lang="fr-FR" sz="1600" b="1" dirty="0" smtClean="0">
                <a:latin typeface="+mj-lt"/>
                <a:cs typeface="Arial" panose="020B0604020202020204" pitchFamily="34" charset="0"/>
              </a:rPr>
              <a:t>compilation des retours </a:t>
            </a:r>
            <a:r>
              <a:rPr lang="fr-FR" sz="1600" dirty="0" smtClean="0">
                <a:latin typeface="+mj-lt"/>
                <a:cs typeface="Arial" panose="020B0604020202020204" pitchFamily="34" charset="0"/>
              </a:rPr>
              <a:t>des encadrants (onglet 3)</a:t>
            </a:r>
          </a:p>
          <a:p>
            <a:pPr marL="0" indent="0">
              <a:buFont typeface="Wingdings" pitchFamily="2" charset="2"/>
              <a:buNone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 marL="0" indent="0">
              <a:buFont typeface="Wingdings" pitchFamily="2" charset="2"/>
              <a:buNone/>
            </a:pPr>
            <a:endParaRPr lang="fr-FR" sz="1600" dirty="0" smtClean="0"/>
          </a:p>
          <a:p>
            <a:pPr marL="0" indent="0">
              <a:buFont typeface="Wingdings" pitchFamily="2" charset="2"/>
              <a:buNone/>
            </a:pPr>
            <a:endParaRPr lang="fr-FR" sz="1600" dirty="0" smtClean="0"/>
          </a:p>
          <a:p>
            <a:pPr marL="0" indent="0">
              <a:buFont typeface="Wingdings" pitchFamily="2" charset="2"/>
              <a:buNone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699792" y="4797152"/>
            <a:ext cx="1008112" cy="72008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0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&gt;"/>
            </a:pPr>
            <a:r>
              <a:rPr lang="fr-FR" sz="1600" b="1" dirty="0" smtClean="0"/>
              <a:t>Identité de l’agent et métier occupé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400" dirty="0" smtClean="0"/>
              <a:t>Le référent ou l’encadrant renseigne les données relatives à l’</a:t>
            </a:r>
            <a:r>
              <a:rPr lang="fr-FR" sz="1400" u="sng" dirty="0" smtClean="0"/>
              <a:t>identité</a:t>
            </a:r>
            <a:r>
              <a:rPr lang="fr-FR" sz="1400" dirty="0" smtClean="0"/>
              <a:t> des agents de 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niveau de qualification, et </a:t>
            </a:r>
            <a:r>
              <a:rPr lang="fr-FR" sz="1400" u="sng" dirty="0" smtClean="0"/>
              <a:t>au métier </a:t>
            </a:r>
            <a:r>
              <a:rPr lang="fr-FR" sz="1400" dirty="0" smtClean="0"/>
              <a:t>qu’ils occupent. 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842" y="0"/>
            <a:ext cx="9144000" cy="90880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000" kern="1200" dirty="0">
                <a:solidFill>
                  <a:srgbClr val="333399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La préparation du repérage et du recensement dans les établissements</a:t>
            </a:r>
            <a:br>
              <a:rPr lang="fr-FR" dirty="0" smtClean="0"/>
            </a:b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Les outils pour repérer et </a:t>
            </a: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recenser : les données agents (1)</a:t>
            </a:r>
            <a:endParaRPr lang="fr-FR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14360"/>
              </p:ext>
            </p:extLst>
          </p:nvPr>
        </p:nvGraphicFramePr>
        <p:xfrm>
          <a:off x="755576" y="2924944"/>
          <a:ext cx="7543799" cy="1152128"/>
        </p:xfrm>
        <a:graphic>
          <a:graphicData uri="http://schemas.openxmlformats.org/drawingml/2006/table">
            <a:tbl>
              <a:tblPr/>
              <a:tblGrid>
                <a:gridCol w="1548748"/>
                <a:gridCol w="723595"/>
                <a:gridCol w="723595"/>
                <a:gridCol w="939405"/>
                <a:gridCol w="2275517"/>
                <a:gridCol w="1332939"/>
              </a:tblGrid>
              <a:tr h="46672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IDENTITE DE l'AGENT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METIER DE 1er NIVEAU DE QUALIFICATION OCCUPE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5403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 et prénom 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(ou initiales ou code)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Sexe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(en année)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Ancienneté dans l'établissement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(en année)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Famille de métiers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(Faire choix selon menu déroulant)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Métier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(Faire choix selon menu déroulant)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888432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&gt;"/>
            </a:pPr>
            <a:r>
              <a:rPr lang="fr-FR" sz="1600" b="1" dirty="0" smtClean="0">
                <a:latin typeface="+mj-lt"/>
              </a:rPr>
              <a:t>Recensement des problématiques « qualification »</a:t>
            </a:r>
          </a:p>
          <a:p>
            <a:pPr marL="0" indent="0">
              <a:buNone/>
            </a:pPr>
            <a:endParaRPr lang="fr-FR" sz="1600" b="1" dirty="0" smtClean="0">
              <a:latin typeface="+mj-lt"/>
            </a:endParaRPr>
          </a:p>
          <a:p>
            <a:pPr marL="0" indent="0">
              <a:buNone/>
            </a:pPr>
            <a:r>
              <a:rPr lang="fr-FR" sz="1600" dirty="0" smtClean="0">
                <a:latin typeface="+mj-lt"/>
                <a:cs typeface="Arial" panose="020B0604020202020204" pitchFamily="34" charset="0"/>
              </a:rPr>
              <a:t>Le 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recensement </a:t>
            </a:r>
            <a:r>
              <a:rPr lang="fr-FR" sz="1600" dirty="0" smtClean="0">
                <a:latin typeface="+mj-lt"/>
                <a:cs typeface="Arial" panose="020B0604020202020204" pitchFamily="34" charset="0"/>
              </a:rPr>
              <a:t>s’effectue 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sur la base </a:t>
            </a:r>
            <a:r>
              <a:rPr lang="fr-FR" sz="1600" dirty="0" smtClean="0">
                <a:latin typeface="+mj-lt"/>
                <a:cs typeface="Arial" panose="020B0604020202020204" pitchFamily="34" charset="0"/>
              </a:rPr>
              <a:t>d’un </a:t>
            </a:r>
            <a:r>
              <a:rPr lang="fr-FR" sz="1600" u="sng" dirty="0" smtClean="0">
                <a:latin typeface="+mj-lt"/>
                <a:cs typeface="Arial" panose="020B0604020202020204" pitchFamily="34" charset="0"/>
              </a:rPr>
              <a:t>rapprochement</a:t>
            </a:r>
            <a:r>
              <a:rPr lang="fr-FR" sz="1600" dirty="0" smtClean="0">
                <a:latin typeface="+mj-lt"/>
                <a:cs typeface="Arial" panose="020B0604020202020204" pitchFamily="34" charset="0"/>
              </a:rPr>
              <a:t> entre le </a:t>
            </a:r>
            <a:r>
              <a:rPr lang="fr-FR" sz="1600" u="sng" dirty="0">
                <a:latin typeface="+mj-lt"/>
                <a:cs typeface="Arial" panose="020B0604020202020204" pitchFamily="34" charset="0"/>
              </a:rPr>
              <a:t>niveau de certification professionnelle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 (titre ou diplôme) détenu par un </a:t>
            </a:r>
            <a:r>
              <a:rPr lang="fr-FR" sz="1600" u="sng" dirty="0" smtClean="0">
                <a:latin typeface="+mj-lt"/>
                <a:cs typeface="Arial" panose="020B0604020202020204" pitchFamily="34" charset="0"/>
              </a:rPr>
              <a:t>agent</a:t>
            </a:r>
            <a:r>
              <a:rPr lang="fr-FR" sz="16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1600" u="sng" dirty="0" smtClean="0">
                <a:latin typeface="+mj-lt"/>
                <a:cs typeface="Arial" panose="020B0604020202020204" pitchFamily="34" charset="0"/>
              </a:rPr>
              <a:t>et</a:t>
            </a:r>
            <a:r>
              <a:rPr lang="fr-FR" sz="16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le niveau </a:t>
            </a:r>
            <a:r>
              <a:rPr lang="fr-FR" sz="1600" dirty="0" smtClean="0">
                <a:latin typeface="+mj-lt"/>
                <a:cs typeface="Arial" panose="020B0604020202020204" pitchFamily="34" charset="0"/>
              </a:rPr>
              <a:t>de 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certification </a:t>
            </a:r>
            <a:r>
              <a:rPr lang="fr-FR" sz="1600" u="sng" dirty="0" smtClean="0">
                <a:latin typeface="+mj-lt"/>
                <a:cs typeface="Arial" panose="020B0604020202020204" pitchFamily="34" charset="0"/>
              </a:rPr>
              <a:t>requis</a:t>
            </a:r>
            <a:r>
              <a:rPr lang="fr-FR" sz="16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pour occuper son </a:t>
            </a:r>
            <a:r>
              <a:rPr lang="fr-FR" sz="1600" dirty="0" smtClean="0">
                <a:latin typeface="+mj-lt"/>
                <a:cs typeface="Arial" panose="020B0604020202020204" pitchFamily="34" charset="0"/>
              </a:rPr>
              <a:t>métier </a:t>
            </a:r>
            <a:r>
              <a:rPr lang="fr-FR" sz="1600" i="1" dirty="0" smtClean="0">
                <a:latin typeface="+mj-lt"/>
                <a:cs typeface="Arial" panose="020B0604020202020204" pitchFamily="34" charset="0"/>
              </a:rPr>
              <a:t>(textes réglementaires consultables sur le site de l’ANFH – Guide des métiers)</a:t>
            </a:r>
            <a:endParaRPr lang="fr-FR" sz="1600" i="1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dirty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 marL="0" indent="0">
              <a:buNone/>
            </a:pPr>
            <a:endParaRPr lang="fr-FR" sz="1600" dirty="0" smtClean="0">
              <a:latin typeface="+mj-lt"/>
            </a:endParaRPr>
          </a:p>
          <a:p>
            <a:pPr marL="0" indent="0">
              <a:buNone/>
            </a:pPr>
            <a:endParaRPr lang="fr-FR" sz="1600" dirty="0">
              <a:latin typeface="+mj-lt"/>
            </a:endParaRPr>
          </a:p>
          <a:p>
            <a:pPr marL="0" indent="0">
              <a:buNone/>
            </a:pPr>
            <a:endParaRPr lang="fr-FR" sz="1600" dirty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842" y="0"/>
            <a:ext cx="9144000" cy="90880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000" kern="1200" dirty="0">
                <a:solidFill>
                  <a:srgbClr val="333399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La préparation du repérage et du recensement dans les établissements</a:t>
            </a:r>
            <a:br>
              <a:rPr lang="fr-FR" dirty="0" smtClean="0"/>
            </a:b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Les outils pour repérer et </a:t>
            </a: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recenser : les données agents (2)</a:t>
            </a:r>
            <a:endParaRPr lang="fr-FR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7812360" y="3959143"/>
            <a:ext cx="993596" cy="902357"/>
          </a:xfrm>
          <a:prstGeom prst="snipRound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Fiche Repères 1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19517"/>
              </p:ext>
            </p:extLst>
          </p:nvPr>
        </p:nvGraphicFramePr>
        <p:xfrm>
          <a:off x="490736" y="3212976"/>
          <a:ext cx="6457528" cy="1957783"/>
        </p:xfrm>
        <a:graphic>
          <a:graphicData uri="http://schemas.openxmlformats.org/drawingml/2006/table">
            <a:tbl>
              <a:tblPr/>
              <a:tblGrid>
                <a:gridCol w="1120550"/>
                <a:gridCol w="1325266"/>
                <a:gridCol w="1120550"/>
                <a:gridCol w="1411462"/>
                <a:gridCol w="1479700"/>
              </a:tblGrid>
              <a:tr h="668098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NIVEAU DE CERTIFICATION PROFESSIONNELLE 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(Diplôme, titres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7611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d'information disponible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Certification adaptée au métier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Sans certification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nférieure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à celle souhaitée pour le métier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Supérieure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celle souhaitée mais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inadaptée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Liée au métier mais inadaptation potentielle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 vu des évolutions de l’environnement et du métier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 flipH="1">
            <a:off x="7164288" y="4410322"/>
            <a:ext cx="50405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Déroulé de l’intervention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C0EB0-620A-4461-978C-61DFF9F5C6D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308518"/>
              </p:ext>
            </p:extLst>
          </p:nvPr>
        </p:nvGraphicFramePr>
        <p:xfrm>
          <a:off x="683568" y="1196752"/>
          <a:ext cx="7920880" cy="417646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286013"/>
                <a:gridCol w="6634867"/>
              </a:tblGrid>
              <a:tr h="48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Horaire</a:t>
                      </a:r>
                      <a:endParaRPr lang="fr-FR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Contenu</a:t>
                      </a:r>
                      <a:endParaRPr lang="fr-FR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j-lt"/>
                        </a:rPr>
                        <a:t>11h00</a:t>
                      </a:r>
                      <a:endParaRPr lang="fr-FR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>
                          <a:effectLst/>
                          <a:latin typeface="+mj-lt"/>
                        </a:rPr>
                        <a:t>Présentation de </a:t>
                      </a:r>
                      <a:r>
                        <a:rPr lang="fr-FR" sz="1400" dirty="0" smtClean="0">
                          <a:effectLst/>
                          <a:latin typeface="+mj-lt"/>
                        </a:rPr>
                        <a:t>l’étude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r-FR" sz="1400" dirty="0" smtClean="0">
                        <a:effectLst/>
                        <a:latin typeface="+mj-lt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 smtClean="0">
                          <a:effectLst/>
                          <a:latin typeface="+mj-lt"/>
                        </a:rPr>
                        <a:t>Présentation</a:t>
                      </a:r>
                      <a:r>
                        <a:rPr lang="fr-FR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+mj-lt"/>
                        </a:rPr>
                        <a:t>de </a:t>
                      </a:r>
                      <a:r>
                        <a:rPr lang="fr-FR" sz="1400" dirty="0">
                          <a:effectLst/>
                          <a:latin typeface="+mj-lt"/>
                        </a:rPr>
                        <a:t>la </a:t>
                      </a:r>
                      <a:r>
                        <a:rPr lang="fr-FR" sz="1400" dirty="0" smtClean="0">
                          <a:effectLst/>
                          <a:latin typeface="+mj-lt"/>
                        </a:rPr>
                        <a:t>mallette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r-FR" sz="1400" dirty="0" smtClean="0">
                        <a:effectLst/>
                        <a:latin typeface="+mj-lt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 smtClean="0">
                          <a:effectLst/>
                          <a:latin typeface="+mj-lt"/>
                        </a:rPr>
                        <a:t>Présentation</a:t>
                      </a:r>
                      <a:r>
                        <a:rPr lang="fr-FR" sz="1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+mj-lt"/>
                        </a:rPr>
                        <a:t>des </a:t>
                      </a:r>
                      <a:r>
                        <a:rPr lang="fr-FR" sz="1400" dirty="0">
                          <a:effectLst/>
                          <a:latin typeface="+mj-lt"/>
                        </a:rPr>
                        <a:t>étapes de mise en œuvre du recensement au sein des établissements</a:t>
                      </a:r>
                      <a:endParaRPr lang="fr-FR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j-lt"/>
                        </a:rPr>
                        <a:t>12h15</a:t>
                      </a:r>
                      <a:endParaRPr lang="fr-FR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</a:rPr>
                        <a:t>Pause repas</a:t>
                      </a:r>
                      <a:endParaRPr lang="fr-FR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j-lt"/>
                        </a:rPr>
                        <a:t>14h00</a:t>
                      </a:r>
                      <a:endParaRPr lang="fr-FR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>
                          <a:effectLst/>
                          <a:latin typeface="+mj-lt"/>
                        </a:rPr>
                        <a:t>Appropriation des </a:t>
                      </a:r>
                      <a:r>
                        <a:rPr lang="fr-FR" sz="1400" dirty="0" smtClean="0">
                          <a:effectLst/>
                          <a:latin typeface="+mj-lt"/>
                        </a:rPr>
                        <a:t>outils</a:t>
                      </a:r>
                      <a:r>
                        <a:rPr lang="fr-FR" sz="1400" baseline="0" dirty="0" smtClean="0">
                          <a:effectLst/>
                          <a:latin typeface="+mj-lt"/>
                        </a:rPr>
                        <a:t> du recensement</a:t>
                      </a:r>
                      <a:endParaRPr lang="fr-FR" sz="1400" dirty="0" smtClean="0">
                        <a:effectLst/>
                        <a:latin typeface="+mj-lt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r-FR" sz="1400" dirty="0" smtClean="0">
                        <a:effectLst/>
                        <a:latin typeface="+mj-lt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r-FR" sz="1400" dirty="0" smtClean="0">
                        <a:effectLst/>
                        <a:latin typeface="+mj-lt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400" dirty="0" smtClean="0">
                          <a:effectLst/>
                          <a:latin typeface="+mj-lt"/>
                        </a:rPr>
                        <a:t>Préparation </a:t>
                      </a:r>
                      <a:r>
                        <a:rPr lang="fr-FR" sz="1400" dirty="0">
                          <a:effectLst/>
                          <a:latin typeface="+mj-lt"/>
                        </a:rPr>
                        <a:t>du recensement dans les </a:t>
                      </a:r>
                      <a:r>
                        <a:rPr lang="fr-FR" sz="1400" dirty="0" smtClean="0">
                          <a:effectLst/>
                          <a:latin typeface="+mj-lt"/>
                        </a:rPr>
                        <a:t>établissements</a:t>
                      </a:r>
                      <a:endParaRPr lang="fr-FR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+mj-lt"/>
                        </a:rPr>
                        <a:t>16h00</a:t>
                      </a:r>
                      <a:endParaRPr lang="fr-FR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</a:rPr>
                        <a:t>Fin de réunion</a:t>
                      </a:r>
                      <a:endParaRPr lang="fr-FR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6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2860940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&gt;"/>
            </a:pPr>
            <a:r>
              <a:rPr lang="fr-FR" sz="1600" b="1" dirty="0"/>
              <a:t>Recensement des </a:t>
            </a:r>
            <a:r>
              <a:rPr lang="fr-FR" sz="1600" b="1" dirty="0" smtClean="0"/>
              <a:t>problématiques « savoirs de base »</a:t>
            </a: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Le </a:t>
            </a:r>
            <a:r>
              <a:rPr lang="fr-FR" sz="1600" dirty="0"/>
              <a:t>recensement se fait sur la base de </a:t>
            </a:r>
            <a:r>
              <a:rPr lang="fr-FR" sz="1600" b="1" u="sng" dirty="0" smtClean="0"/>
              <a:t>4</a:t>
            </a:r>
            <a:r>
              <a:rPr lang="fr-FR" sz="1600" u="sng" dirty="0" smtClean="0"/>
              <a:t> </a:t>
            </a:r>
            <a:r>
              <a:rPr lang="fr-FR" sz="1600" b="1" u="sng" dirty="0" smtClean="0"/>
              <a:t>situations</a:t>
            </a:r>
            <a:r>
              <a:rPr lang="fr-FR" sz="1600" u="sng" dirty="0" smtClean="0"/>
              <a:t> </a:t>
            </a:r>
            <a:r>
              <a:rPr lang="fr-FR" sz="1600" dirty="0" smtClean="0"/>
              <a:t>: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842" y="0"/>
            <a:ext cx="9144000" cy="90880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000" kern="1200" dirty="0">
                <a:solidFill>
                  <a:srgbClr val="333399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La préparation du repérage et du recensement dans les établissements</a:t>
            </a:r>
            <a:br>
              <a:rPr lang="fr-FR" dirty="0" smtClean="0"/>
            </a:b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Les outils pour repérer et </a:t>
            </a: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recenser : les données agents (3)</a:t>
            </a:r>
            <a:endParaRPr lang="fr-FR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7487568" y="2237245"/>
            <a:ext cx="1130424" cy="1152128"/>
          </a:xfrm>
          <a:prstGeom prst="snipRound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Fiches Repères 2 et 3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773235" y="2813309"/>
            <a:ext cx="50405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Rogner et arrondir un rectangle à un seul coin 11"/>
          <p:cNvSpPr/>
          <p:nvPr/>
        </p:nvSpPr>
        <p:spPr>
          <a:xfrm>
            <a:off x="7906072" y="4757525"/>
            <a:ext cx="1130424" cy="1152128"/>
          </a:xfrm>
          <a:prstGeom prst="snipRound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Fiches Repères 2 et 3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7452320" y="5445224"/>
            <a:ext cx="36155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2706"/>
              </p:ext>
            </p:extLst>
          </p:nvPr>
        </p:nvGraphicFramePr>
        <p:xfrm>
          <a:off x="827584" y="2192553"/>
          <a:ext cx="5760639" cy="1236447"/>
        </p:xfrm>
        <a:graphic>
          <a:graphicData uri="http://schemas.openxmlformats.org/drawingml/2006/table">
            <a:tbl>
              <a:tblPr/>
              <a:tblGrid>
                <a:gridCol w="1429749"/>
                <a:gridCol w="1443630"/>
                <a:gridCol w="1443630"/>
                <a:gridCol w="1443630"/>
              </a:tblGrid>
              <a:tr h="44200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DE CONSOLIDATION DES SAVOIRS DE BASE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9443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DE BESOIN 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exprimé ou identifié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EXPRIME 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 L'AGENT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CONSTATE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 l'encadrement</a:t>
                      </a:r>
                      <a:b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SUPPOSE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 l'encadrement</a:t>
                      </a:r>
                      <a:b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1135"/>
              </p:ext>
            </p:extLst>
          </p:nvPr>
        </p:nvGraphicFramePr>
        <p:xfrm>
          <a:off x="107504" y="4705540"/>
          <a:ext cx="3672408" cy="1390650"/>
        </p:xfrm>
        <a:graphic>
          <a:graphicData uri="http://schemas.openxmlformats.org/drawingml/2006/table">
            <a:tbl>
              <a:tblPr/>
              <a:tblGrid>
                <a:gridCol w="918102"/>
                <a:gridCol w="918102"/>
                <a:gridCol w="918102"/>
                <a:gridCol w="918102"/>
              </a:tblGrid>
              <a:tr h="4667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TYPES DE SAVOIRS DE BASE </a:t>
                      </a:r>
                      <a:b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CONCERNANT LES DEMANDES EXPRIMES PAR LES AGENTS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8937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sur l'ECRIT</a:t>
                      </a:r>
                      <a:b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(lecture / écriture)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sur l'ORAL</a:t>
                      </a:r>
                      <a:b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(expression / compréhension)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sur le CALCUL</a:t>
                      </a:r>
                      <a:b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sur le RAISONNEMENT / ORGANISATION</a:t>
                      </a:r>
                      <a:b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15" name="Espace réservé du contenu 2"/>
          <p:cNvSpPr txBox="1">
            <a:spLocks/>
          </p:cNvSpPr>
          <p:nvPr/>
        </p:nvSpPr>
        <p:spPr>
          <a:xfrm>
            <a:off x="467544" y="3933056"/>
            <a:ext cx="8362583" cy="1017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8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buChar char="}"/>
              <a:defRPr sz="1400" kern="120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2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Wingdings 3" pitchFamily="18" charset="2"/>
              <a:buChar char="}"/>
              <a:defRPr sz="1100" kern="120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600" dirty="0" smtClean="0"/>
              <a:t>Il est également demandé d’indiquer les </a:t>
            </a:r>
            <a:r>
              <a:rPr lang="fr-FR" sz="1600" b="1" u="sng" dirty="0" smtClean="0"/>
              <a:t>types de savoirs de base concernés </a:t>
            </a:r>
            <a:r>
              <a:rPr lang="fr-FR" sz="1600" dirty="0" smtClean="0"/>
              <a:t>par les demandes des agents ou observés par l’encadrement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63487"/>
              </p:ext>
            </p:extLst>
          </p:nvPr>
        </p:nvGraphicFramePr>
        <p:xfrm>
          <a:off x="3815160" y="4705540"/>
          <a:ext cx="3672408" cy="1390650"/>
        </p:xfrm>
        <a:graphic>
          <a:graphicData uri="http://schemas.openxmlformats.org/drawingml/2006/table">
            <a:tbl>
              <a:tblPr/>
              <a:tblGrid>
                <a:gridCol w="918102"/>
                <a:gridCol w="918102"/>
                <a:gridCol w="918102"/>
                <a:gridCol w="918102"/>
              </a:tblGrid>
              <a:tr h="4667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TYPES DE SAVOIRS DE BASE </a:t>
                      </a:r>
                      <a:b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CONCERNANT LES DEMANDES EXPRIMES PAR LES AGENTS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8937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sur l'ECRIT</a:t>
                      </a:r>
                      <a:b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(lecture / écriture)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sur l'ORAL</a:t>
                      </a:r>
                      <a:b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(expression / compréhension)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sur le CALCUL</a:t>
                      </a:r>
                      <a:b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Besoin sur le RAISONNEMENT / ORGANISATION</a:t>
                      </a:r>
                      <a:b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6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25236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&gt;"/>
            </a:pPr>
            <a:r>
              <a:rPr lang="fr-FR" sz="1600" b="1" dirty="0" smtClean="0"/>
              <a:t>Evaluation de la pertinence des dispositifs de professionnalisation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400" dirty="0" smtClean="0"/>
              <a:t>Il s’agit de recueillir l’avis des acteurs du recensements sur la </a:t>
            </a:r>
            <a:r>
              <a:rPr lang="fr-FR" sz="1400" u="sng" dirty="0" smtClean="0"/>
              <a:t>pertinence de 3 hypothèses </a:t>
            </a:r>
            <a:r>
              <a:rPr lang="fr-FR" sz="1400" dirty="0" smtClean="0"/>
              <a:t>de dispositifs de professionnalisation</a:t>
            </a:r>
          </a:p>
          <a:p>
            <a:pPr>
              <a:buFont typeface="Symbol" panose="05050102010706020507" pitchFamily="18" charset="2"/>
              <a:buChar char="&gt;"/>
            </a:pPr>
            <a:endParaRPr lang="fr-FR" sz="1600" dirty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/>
          </a:p>
          <a:p>
            <a:pPr>
              <a:buFont typeface="Symbol" panose="05050102010706020507" pitchFamily="18" charset="2"/>
              <a:buChar char="&gt;"/>
            </a:pPr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842" y="0"/>
            <a:ext cx="9144000" cy="90880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000" kern="1200" dirty="0">
                <a:solidFill>
                  <a:srgbClr val="333399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La préparation du repérage et du recensement dans les établissements</a:t>
            </a:r>
            <a:br>
              <a:rPr lang="fr-FR" dirty="0" smtClean="0"/>
            </a:b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Les outils pour repérer et </a:t>
            </a: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recenser : les données agents (4)</a:t>
            </a:r>
            <a:endParaRPr lang="fr-FR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7509701" y="5207178"/>
            <a:ext cx="1056728" cy="965858"/>
          </a:xfrm>
          <a:prstGeom prst="snipRound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Fiche Repères 4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789188" y="1916832"/>
            <a:ext cx="6708278" cy="2977781"/>
            <a:chOff x="42163" y="125052"/>
            <a:chExt cx="8540379" cy="4126571"/>
          </a:xfrm>
        </p:grpSpPr>
        <p:sp>
          <p:nvSpPr>
            <p:cNvPr id="12" name="Rectangle 11"/>
            <p:cNvSpPr/>
            <p:nvPr/>
          </p:nvSpPr>
          <p:spPr>
            <a:xfrm>
              <a:off x="1318640" y="541802"/>
              <a:ext cx="4927987" cy="3708945"/>
            </a:xfrm>
            <a:prstGeom prst="rect">
              <a:avLst/>
            </a:prstGeom>
            <a:solidFill>
              <a:srgbClr val="D5FF5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b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ZoneTexte 8"/>
            <p:cNvSpPr txBox="1"/>
            <p:nvPr/>
          </p:nvSpPr>
          <p:spPr>
            <a:xfrm>
              <a:off x="1318757" y="541962"/>
              <a:ext cx="2359881" cy="1007730"/>
            </a:xfrm>
            <a:prstGeom prst="homePlate">
              <a:avLst/>
            </a:prstGeom>
            <a:solidFill>
              <a:srgbClr val="F2F2F2">
                <a:lumMod val="95000"/>
              </a:srgbClr>
            </a:solidFill>
            <a:ln w="25400" cap="flat" cmpd="sng" algn="ctr">
              <a:solidFill>
                <a:srgbClr val="D5FF5D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Parcours de </a:t>
              </a: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«  professionnalisation</a:t>
              </a:r>
              <a:r>
                <a:rPr lang="fr-FR" sz="11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métier »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ZoneTexte 9"/>
            <p:cNvSpPr txBox="1"/>
            <p:nvPr/>
          </p:nvSpPr>
          <p:spPr>
            <a:xfrm>
              <a:off x="3704928" y="542003"/>
              <a:ext cx="2568106" cy="904799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25400" cap="flat" cmpd="sng" algn="ctr">
              <a:solidFill>
                <a:srgbClr val="D5FF5D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Montée en qualification </a:t>
              </a: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dans le métier / accès à une validation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ZoneTexte 10"/>
            <p:cNvSpPr txBox="1"/>
            <p:nvPr/>
          </p:nvSpPr>
          <p:spPr>
            <a:xfrm>
              <a:off x="1360920" y="1947604"/>
              <a:ext cx="2359881" cy="1012698"/>
            </a:xfrm>
            <a:prstGeom prst="homePlate">
              <a:avLst/>
            </a:prstGeom>
            <a:solidFill>
              <a:srgbClr val="F2F2F2">
                <a:lumMod val="95000"/>
              </a:srgbClr>
            </a:solidFill>
            <a:ln w="25400" cap="flat" cmpd="sng" algn="ctr">
              <a:solidFill>
                <a:srgbClr val="D5FF5D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Parcours de  professionnalisation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« mobilité métier »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ZoneTexte 11"/>
            <p:cNvSpPr txBox="1"/>
            <p:nvPr/>
          </p:nvSpPr>
          <p:spPr>
            <a:xfrm>
              <a:off x="3704928" y="1736164"/>
              <a:ext cx="2568106" cy="1378500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25400" cap="flat" cmpd="sng" algn="ctr">
              <a:solidFill>
                <a:srgbClr val="D5FF5D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Développement</a:t>
              </a: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 la </a:t>
              </a: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transversalité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et de poly-compétences,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anticipation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d’une mobilité métier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ZoneTexte 12"/>
            <p:cNvSpPr txBox="1"/>
            <p:nvPr/>
          </p:nvSpPr>
          <p:spPr>
            <a:xfrm>
              <a:off x="1318760" y="3315517"/>
              <a:ext cx="2359881" cy="936106"/>
            </a:xfrm>
            <a:prstGeom prst="homePlate">
              <a:avLst/>
            </a:prstGeom>
            <a:solidFill>
              <a:srgbClr val="F2F2F2">
                <a:lumMod val="95000"/>
              </a:srgbClr>
            </a:solidFill>
            <a:ln w="25400" cap="flat" cmpd="sng" algn="ctr">
              <a:solidFill>
                <a:srgbClr val="D5FF5D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Parcours de  professionnalisation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« nouveaux entrants »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ZoneTexte 13"/>
            <p:cNvSpPr txBox="1"/>
            <p:nvPr/>
          </p:nvSpPr>
          <p:spPr>
            <a:xfrm>
              <a:off x="3678641" y="3315517"/>
              <a:ext cx="2568106" cy="874100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25400" cap="flat" cmpd="sng" algn="ctr">
              <a:solidFill>
                <a:srgbClr val="D5FF5D">
                  <a:shade val="50000"/>
                </a:srgbClr>
              </a:solidFill>
              <a:prstDash val="solid"/>
            </a:ln>
            <a:effectLst/>
          </p:spPr>
          <p:txBody>
            <a:bodyPr lIns="36000" rIns="36000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Acquisition</a:t>
              </a: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1200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 </a:t>
              </a: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compétences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 base pour intervenir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fr-FR" sz="1200" b="1" kern="12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 milieu hospitalier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22272" y="520865"/>
              <a:ext cx="2245756" cy="925655"/>
            </a:xfrm>
            <a:prstGeom prst="rect">
              <a:avLst/>
            </a:prstGeom>
            <a:ln>
              <a:solidFill>
                <a:srgbClr val="333399">
                  <a:lumMod val="65000"/>
                  <a:lumOff val="35000"/>
                </a:srgbClr>
              </a:solidFill>
            </a:ln>
          </p:spPr>
          <p:txBody>
            <a:bodyPr wrap="square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1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Agent de bio-nettoyage validant un TP ou un CQP de la branche propreté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79073" y="2034165"/>
              <a:ext cx="2203469" cy="784994"/>
            </a:xfrm>
            <a:prstGeom prst="rect">
              <a:avLst/>
            </a:prstGeom>
            <a:ln>
              <a:solidFill>
                <a:srgbClr val="333399">
                  <a:lumMod val="65000"/>
                  <a:lumOff val="35000"/>
                </a:srgbClr>
              </a:solidFill>
            </a:ln>
          </p:spPr>
          <p:txBody>
            <a:bodyPr wrap="square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fr-FR" sz="11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Agent de production culinaire vers agent d’accueil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42685" y="3309424"/>
              <a:ext cx="2203467" cy="851839"/>
            </a:xfrm>
            <a:prstGeom prst="rect">
              <a:avLst/>
            </a:prstGeom>
            <a:ln>
              <a:solidFill>
                <a:srgbClr val="333399">
                  <a:lumMod val="65000"/>
                  <a:lumOff val="35000"/>
                </a:srgbClr>
              </a:solidFill>
            </a:ln>
          </p:spPr>
          <p:txBody>
            <a:bodyPr wrap="square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fr-FR" sz="11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QHSE, compréhension des protocoles, etc…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ZoneTexte 19"/>
            <p:cNvSpPr txBox="1"/>
            <p:nvPr/>
          </p:nvSpPr>
          <p:spPr>
            <a:xfrm>
              <a:off x="42163" y="541894"/>
              <a:ext cx="1318757" cy="3708855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solidFill>
                <a:srgbClr val="93895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Métiers de niveau V et infra</a:t>
              </a:r>
              <a:endPara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73038" y="125052"/>
              <a:ext cx="1044574" cy="33972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10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Exemples </a:t>
              </a:r>
              <a:r>
                <a:rPr lang="fr-FR" sz="1050" i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6681"/>
              </p:ext>
            </p:extLst>
          </p:nvPr>
        </p:nvGraphicFramePr>
        <p:xfrm>
          <a:off x="1459275" y="5203651"/>
          <a:ext cx="5056941" cy="1207770"/>
        </p:xfrm>
        <a:graphic>
          <a:graphicData uri="http://schemas.openxmlformats.org/drawingml/2006/table">
            <a:tbl>
              <a:tblPr/>
              <a:tblGrid>
                <a:gridCol w="1685647"/>
                <a:gridCol w="1685647"/>
                <a:gridCol w="1685647"/>
              </a:tblGrid>
              <a:tr h="4667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 DISPOSITIFS DE PROFESSIONNALISATION À CRÉER PAR MÉTIER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10952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Parcours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« nouveaux entrants »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Parcours de professionnalisation métier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Parcours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Mobilité « métier »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(mettre une croix)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cxnSp>
        <p:nvCxnSpPr>
          <p:cNvPr id="25" name="Connecteur droit avec flèche 24"/>
          <p:cNvCxnSpPr/>
          <p:nvPr/>
        </p:nvCxnSpPr>
        <p:spPr>
          <a:xfrm flipH="1">
            <a:off x="6876256" y="5877272"/>
            <a:ext cx="50405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7668344" y="4522059"/>
            <a:ext cx="369722" cy="5631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656184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&gt;"/>
            </a:pPr>
            <a:r>
              <a:rPr lang="fr-FR" sz="1600" b="1" dirty="0" smtClean="0">
                <a:latin typeface="+mj-lt"/>
              </a:rPr>
              <a:t>Recensement des besoins d’accompagnement des encadrants</a:t>
            </a:r>
          </a:p>
          <a:p>
            <a:pPr>
              <a:buFont typeface="Symbol" panose="05050102010706020507" pitchFamily="18" charset="2"/>
              <a:buChar char="&gt;"/>
            </a:pPr>
            <a:endParaRPr lang="fr-FR" sz="1600" b="1" dirty="0">
              <a:latin typeface="+mj-lt"/>
            </a:endParaRPr>
          </a:p>
          <a:p>
            <a:pPr marL="0" indent="0">
              <a:buNone/>
            </a:pPr>
            <a:r>
              <a:rPr lang="fr-FR" sz="1600" b="1" dirty="0" smtClean="0">
                <a:latin typeface="+mj-lt"/>
              </a:rPr>
              <a:t> </a:t>
            </a:r>
            <a:r>
              <a:rPr lang="fr-FR" sz="1400" dirty="0" smtClean="0">
                <a:latin typeface="+mj-lt"/>
              </a:rPr>
              <a:t>Chaque encadrant s’exprime sur ses éventuels besoins d’</a:t>
            </a:r>
            <a:r>
              <a:rPr lang="fr-FR" sz="1400" u="sng" dirty="0" smtClean="0">
                <a:latin typeface="+mj-lt"/>
              </a:rPr>
              <a:t>être accompagné</a:t>
            </a:r>
            <a:r>
              <a:rPr lang="fr-FR" sz="1400" dirty="0" smtClean="0">
                <a:latin typeface="+mj-lt"/>
              </a:rPr>
              <a:t> dans le cadre de ses missions de management</a:t>
            </a:r>
          </a:p>
          <a:p>
            <a:pPr marL="0" indent="0">
              <a:buNone/>
            </a:pPr>
            <a:endParaRPr lang="fr-FR" sz="1400" dirty="0">
              <a:latin typeface="+mj-lt"/>
            </a:endParaRPr>
          </a:p>
          <a:p>
            <a:pPr marL="0" indent="0">
              <a:buNone/>
            </a:pPr>
            <a:endParaRPr lang="fr-FR" sz="14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842" y="0"/>
            <a:ext cx="9144000" cy="90880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000" kern="1200" dirty="0">
                <a:solidFill>
                  <a:srgbClr val="333399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La préparation du repérage et du recensement dans les établissements</a:t>
            </a:r>
            <a:br>
              <a:rPr lang="fr-FR" dirty="0" smtClean="0"/>
            </a:b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Les outils pour repérer et </a:t>
            </a: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recenser : les données encadrants</a:t>
            </a:r>
            <a:endParaRPr lang="fr-FR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5222"/>
              </p:ext>
            </p:extLst>
          </p:nvPr>
        </p:nvGraphicFramePr>
        <p:xfrm>
          <a:off x="460042" y="2780928"/>
          <a:ext cx="8144405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Feuille de calcul prenant en charge les macros" r:id="rId5" imgW="7629441" imgH="1000057" progId="Excel.SheetMacroEnabled.12">
                  <p:embed/>
                </p:oleObj>
              </mc:Choice>
              <mc:Fallback>
                <p:oleObj name="Feuille de calcul prenant en charge les macros" r:id="rId5" imgW="7629441" imgH="1000057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042" y="2780928"/>
                        <a:ext cx="8144405" cy="12961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gner et arrondir un rectangle à un seul coin 7"/>
          <p:cNvSpPr/>
          <p:nvPr/>
        </p:nvSpPr>
        <p:spPr>
          <a:xfrm>
            <a:off x="7828947" y="4221088"/>
            <a:ext cx="1056728" cy="965858"/>
          </a:xfrm>
          <a:prstGeom prst="snipRound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Fiche Repères 4</a:t>
            </a:r>
            <a:endParaRPr lang="fr-FR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60042" y="4509120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8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buChar char="}"/>
              <a:defRPr sz="1400" kern="120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2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Wingdings 3" pitchFamily="18" charset="2"/>
              <a:buChar char="}"/>
              <a:defRPr sz="1100" kern="120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</a:pPr>
            <a:r>
              <a:rPr lang="fr-FR" sz="1400" u="sng" dirty="0" smtClean="0">
                <a:latin typeface="+mj-lt"/>
              </a:rPr>
              <a:t>Le référent compile l’ensemble </a:t>
            </a:r>
            <a:r>
              <a:rPr lang="fr-FR" sz="1400" dirty="0" smtClean="0">
                <a:latin typeface="+mj-lt"/>
              </a:rPr>
              <a:t>des besoins recensés par les encadrants et reporte une donnée globalisée dans l’onglet 1</a:t>
            </a:r>
          </a:p>
          <a:p>
            <a:pPr marL="0" indent="0">
              <a:buFont typeface="Wingdings" pitchFamily="2" charset="2"/>
              <a:buNone/>
            </a:pPr>
            <a:endParaRPr lang="fr-FR" sz="1600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</a:pPr>
            <a:endParaRPr lang="fr-FR" sz="1600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pPr>
              <a:buFont typeface="Symbol" panose="05050102010706020507" pitchFamily="18" charset="2"/>
              <a:buChar char="&gt;"/>
            </a:pPr>
            <a:endParaRPr lang="fr-FR" sz="1600" dirty="0" smtClean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7092280" y="4221088"/>
            <a:ext cx="576064" cy="43204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4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8"/>
            <a:ext cx="9144000" cy="908808"/>
          </a:xfrm>
        </p:spPr>
        <p:txBody>
          <a:bodyPr/>
          <a:lstStyle/>
          <a:p>
            <a:r>
              <a:rPr lang="fr-FR" dirty="0">
                <a:latin typeface="+mj-lt"/>
              </a:rPr>
              <a:t>La </a:t>
            </a:r>
            <a:r>
              <a:rPr lang="fr-FR" dirty="0" smtClean="0">
                <a:latin typeface="+mj-lt"/>
              </a:rPr>
              <a:t>préparation </a:t>
            </a:r>
            <a:r>
              <a:rPr lang="fr-FR" dirty="0">
                <a:latin typeface="+mj-lt"/>
              </a:rPr>
              <a:t>du repérage et du recensement dans les établissements</a:t>
            </a:r>
            <a:br>
              <a:rPr lang="fr-FR" dirty="0">
                <a:latin typeface="+mj-lt"/>
              </a:rPr>
            </a:b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Les outils pour repérer et </a:t>
            </a: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recenser : principes de fonctionnement préconisés</a:t>
            </a:r>
            <a:endParaRPr lang="fr-FR" sz="16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z="1100" smtClean="0">
                <a:latin typeface="+mj-lt"/>
              </a:rPr>
              <a:pPr/>
              <a:t>23</a:t>
            </a:fld>
            <a:endParaRPr lang="fr-FR" sz="1100" dirty="0">
              <a:latin typeface="+mj-lt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411760" y="1033230"/>
            <a:ext cx="4892511" cy="713787"/>
            <a:chOff x="2798286" y="980727"/>
            <a:chExt cx="4892511" cy="713787"/>
          </a:xfrm>
        </p:grpSpPr>
        <p:sp>
          <p:nvSpPr>
            <p:cNvPr id="20" name="Rectangle 19"/>
            <p:cNvSpPr/>
            <p:nvPr/>
          </p:nvSpPr>
          <p:spPr>
            <a:xfrm>
              <a:off x="2798286" y="980727"/>
              <a:ext cx="4366002" cy="71378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Imag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1591" y="1052736"/>
              <a:ext cx="529213" cy="569771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273" y="1102320"/>
              <a:ext cx="454472" cy="454472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987824" y="1167167"/>
              <a:ext cx="1393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1">
                      <a:lumMod val="10000"/>
                    </a:schemeClr>
                  </a:solidFill>
                  <a:latin typeface="+mj-lt"/>
                </a:rPr>
                <a:t>Le référent</a:t>
              </a:r>
              <a:endParaRPr lang="fr-FR" sz="1600" dirty="0">
                <a:solidFill>
                  <a:schemeClr val="bg1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250637" y="1193615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>
                      <a:lumMod val="10000"/>
                    </a:schemeClr>
                  </a:solidFill>
                  <a:latin typeface="+mj-lt"/>
                </a:rPr>
                <a:t>Mallette</a:t>
              </a:r>
              <a:endParaRPr lang="fr-FR" sz="1200" dirty="0">
                <a:solidFill>
                  <a:schemeClr val="bg1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788551" y="1092705"/>
              <a:ext cx="107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>
                      <a:lumMod val="10000"/>
                    </a:schemeClr>
                  </a:solidFill>
                  <a:latin typeface="+mj-lt"/>
                </a:rPr>
                <a:t>Matrice à renseigner</a:t>
              </a:r>
              <a:endParaRPr lang="fr-FR" sz="1200" dirty="0">
                <a:solidFill>
                  <a:schemeClr val="bg1">
                    <a:lumMod val="10000"/>
                  </a:schemeClr>
                </a:solidFill>
                <a:latin typeface="+mj-lt"/>
              </a:endParaRP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591402" y="3142864"/>
            <a:ext cx="816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Le référent répartit les agents en plusieurs listes en fonction des acteurs du recensement mobilisés : chef de service, cadre, responsable, etc.</a:t>
            </a:r>
            <a:endParaRPr lang="fr-FR" sz="1400" dirty="0">
              <a:latin typeface="+mj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53916" y="3847688"/>
            <a:ext cx="80557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Le référent remet à chaque intéressé la partie de la matrice à renseigner le concernant et l’informe des principes de recensement : exploitation anonyme des données et pas de stigmatisation individuelle</a:t>
            </a:r>
          </a:p>
          <a:p>
            <a:endParaRPr lang="fr-FR" sz="1400" dirty="0">
              <a:latin typeface="+mj-lt"/>
            </a:endParaRPr>
          </a:p>
          <a:p>
            <a:r>
              <a:rPr lang="fr-FR" sz="1400" dirty="0">
                <a:latin typeface="+mj-lt"/>
              </a:rPr>
              <a:t>Si besoin, et selon l’organisation et les habitudes de l’établissement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Il </a:t>
            </a:r>
            <a:r>
              <a:rPr lang="fr-FR" sz="1200" dirty="0">
                <a:latin typeface="+mj-lt"/>
              </a:rPr>
              <a:t>outille ses relais avec les fiches « Repères pour recenser », voire d’autres fiches qu’il pense utiles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Il présente à ses relais </a:t>
            </a:r>
            <a:r>
              <a:rPr lang="fr-FR" sz="1200" dirty="0" smtClean="0">
                <a:latin typeface="+mj-lt"/>
              </a:rPr>
              <a:t>de manière individuelle ou collective les </a:t>
            </a:r>
            <a:r>
              <a:rPr lang="fr-FR" sz="1200" dirty="0">
                <a:latin typeface="+mj-lt"/>
              </a:rPr>
              <a:t>éléments-clés du recensement</a:t>
            </a:r>
            <a:r>
              <a:rPr lang="fr-FR" sz="1200" dirty="0" smtClean="0">
                <a:latin typeface="+mj-lt"/>
              </a:rPr>
              <a:t>, </a:t>
            </a:r>
            <a:r>
              <a:rPr lang="fr-FR" sz="1200" dirty="0">
                <a:latin typeface="+mj-lt"/>
              </a:rPr>
              <a:t>les questions à se </a:t>
            </a:r>
            <a:r>
              <a:rPr lang="fr-FR" sz="1200" dirty="0" smtClean="0">
                <a:latin typeface="+mj-lt"/>
              </a:rPr>
              <a:t>poser, etc.</a:t>
            </a:r>
            <a:endParaRPr lang="fr-FR" sz="1200" dirty="0">
              <a:latin typeface="+mj-lt"/>
            </a:endParaRPr>
          </a:p>
          <a:p>
            <a:endParaRPr lang="fr-FR" sz="1400" dirty="0" smtClean="0">
              <a:latin typeface="+mj-lt"/>
            </a:endParaRPr>
          </a:p>
          <a:p>
            <a:endParaRPr lang="fr-FR" sz="1400" dirty="0">
              <a:latin typeface="+mj-lt"/>
            </a:endParaRPr>
          </a:p>
          <a:p>
            <a:endParaRPr lang="fr-FR" sz="1400" dirty="0">
              <a:latin typeface="+mj-lt"/>
            </a:endParaRPr>
          </a:p>
        </p:txBody>
      </p:sp>
      <p:sp>
        <p:nvSpPr>
          <p:cNvPr id="32" name="Organigramme : Connecteur 31"/>
          <p:cNvSpPr/>
          <p:nvPr/>
        </p:nvSpPr>
        <p:spPr>
          <a:xfrm>
            <a:off x="261103" y="2580533"/>
            <a:ext cx="278560" cy="285501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fr-FR" sz="1050" b="1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Organigramme : Connecteur 32"/>
          <p:cNvSpPr/>
          <p:nvPr/>
        </p:nvSpPr>
        <p:spPr>
          <a:xfrm>
            <a:off x="261103" y="3158978"/>
            <a:ext cx="278560" cy="285501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fr-FR" sz="1050" b="1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Organigramme : Connecteur 33"/>
          <p:cNvSpPr/>
          <p:nvPr/>
        </p:nvSpPr>
        <p:spPr>
          <a:xfrm>
            <a:off x="261103" y="3872322"/>
            <a:ext cx="278560" cy="218481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fr-FR" sz="1050" b="1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42136" y="5736979"/>
            <a:ext cx="8221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Le référent récolte et compile les données dans une seule matrice qu’il </a:t>
            </a: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transmet à l’ANFH</a:t>
            </a:r>
            <a:endParaRPr lang="fr-FR" sz="1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" name="Organigramme : Connecteur 40"/>
          <p:cNvSpPr/>
          <p:nvPr/>
        </p:nvSpPr>
        <p:spPr>
          <a:xfrm>
            <a:off x="261103" y="5733256"/>
            <a:ext cx="278560" cy="285501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smtClean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fr-FR" sz="1050" b="1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2135" y="2473732"/>
            <a:ext cx="822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Le service RH transmet au référent la matrice préparée pour le recensement : elle comporte la liste des agents de 1</a:t>
            </a:r>
            <a:r>
              <a:rPr lang="fr-FR" sz="1400" baseline="30000" dirty="0" smtClean="0">
                <a:latin typeface="+mj-lt"/>
              </a:rPr>
              <a:t>er</a:t>
            </a:r>
            <a:r>
              <a:rPr lang="fr-FR" sz="1400" dirty="0" smtClean="0">
                <a:latin typeface="+mj-lt"/>
              </a:rPr>
              <a:t> niveau de qualification occupant l’un des métiers cibles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1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  <p:bldP spid="33" grpId="0" animBg="1"/>
      <p:bldP spid="34" grpId="0" animBg="1"/>
      <p:bldP spid="40" grpId="0"/>
      <p:bldP spid="41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20888"/>
            <a:ext cx="1981880" cy="17885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smtClean="0"/>
              <a:t>préparation </a:t>
            </a:r>
            <a:r>
              <a:rPr lang="fr-FR" dirty="0"/>
              <a:t>du repérage et du recensement dans les établissements</a:t>
            </a:r>
            <a:br>
              <a:rPr lang="fr-FR" dirty="0"/>
            </a:b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Les outils pour repérer et recenser : principes de fonctionnement préconisés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72144" y="4079974"/>
            <a:ext cx="495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2"/>
              </a:buClr>
              <a:buFont typeface="Symbol" panose="05050102010706020507" pitchFamily="18" charset="2"/>
              <a:buChar char="&gt;"/>
            </a:pPr>
            <a:r>
              <a:rPr lang="fr-FR" sz="1600" b="1" dirty="0" smtClean="0">
                <a:latin typeface="+mj-lt"/>
              </a:rPr>
              <a:t>Le schéma de déroulement proposé vous semble-t-il opérationnel au sein de votre établissement ?</a:t>
            </a:r>
          </a:p>
          <a:p>
            <a:pPr marL="285750" indent="-285750" algn="just">
              <a:buClr>
                <a:schemeClr val="accent2"/>
              </a:buClr>
              <a:buFont typeface="Symbol" panose="05050102010706020507" pitchFamily="18" charset="2"/>
              <a:buChar char="&gt;"/>
            </a:pPr>
            <a:endParaRPr lang="fr-FR" sz="1600" b="1" dirty="0" smtClean="0">
              <a:latin typeface="+mj-lt"/>
            </a:endParaRPr>
          </a:p>
          <a:p>
            <a:pPr marL="285750" indent="-285750" algn="just">
              <a:buClr>
                <a:schemeClr val="accent2"/>
              </a:buClr>
              <a:buFont typeface="Symbol" panose="05050102010706020507" pitchFamily="18" charset="2"/>
              <a:buChar char="&gt;"/>
            </a:pPr>
            <a:r>
              <a:rPr lang="fr-FR" sz="1600" b="1" dirty="0" smtClean="0">
                <a:latin typeface="+mj-lt"/>
              </a:rPr>
              <a:t>Quels sont les aménagements et adaptations que vous envisagez ?</a:t>
            </a:r>
            <a:endParaRPr lang="fr-FR" sz="1600" b="1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2144" y="1484784"/>
            <a:ext cx="5066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2"/>
              </a:buClr>
              <a:buFont typeface="Symbol" panose="05050102010706020507" pitchFamily="18" charset="2"/>
              <a:buChar char="&gt;"/>
            </a:pPr>
            <a:r>
              <a:rPr lang="fr-FR" sz="1600" b="1" dirty="0" smtClean="0">
                <a:latin typeface="+mj-lt"/>
              </a:rPr>
              <a:t>Y a t-il des freins que vous pouvez d’ores et déjà appréhender pour la mise en œuvre du recensement au sein de votre établissement ? </a:t>
            </a:r>
          </a:p>
          <a:p>
            <a:pPr marL="285750" indent="-285750" algn="just">
              <a:buClr>
                <a:schemeClr val="accent2"/>
              </a:buClr>
              <a:buFont typeface="Symbol" panose="05050102010706020507" pitchFamily="18" charset="2"/>
              <a:buChar char="&gt;"/>
            </a:pPr>
            <a:endParaRPr lang="fr-FR" sz="1600" b="1" dirty="0" smtClean="0">
              <a:latin typeface="+mj-lt"/>
            </a:endParaRPr>
          </a:p>
          <a:p>
            <a:pPr marL="285750" indent="-285750" algn="just">
              <a:buClr>
                <a:schemeClr val="accent2"/>
              </a:buClr>
              <a:buFont typeface="Symbol" panose="05050102010706020507" pitchFamily="18" charset="2"/>
              <a:buChar char="&gt;"/>
            </a:pPr>
            <a:r>
              <a:rPr lang="fr-FR" sz="1600" b="1" dirty="0" smtClean="0">
                <a:latin typeface="+mj-lt"/>
              </a:rPr>
              <a:t>Si oui, quels sont-ils ?</a:t>
            </a:r>
            <a:endParaRPr lang="fr-FR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8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préparation du repérage et du recensement dans les établissements</a:t>
            </a:r>
            <a:br>
              <a:rPr lang="fr-FR" dirty="0"/>
            </a:b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Cas pratique de repérage et de recensement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2880320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Consigne</a:t>
            </a:r>
          </a:p>
          <a:p>
            <a:pPr marL="0" indent="0" algn="just">
              <a:buNone/>
            </a:pPr>
            <a:r>
              <a:rPr lang="fr-FR" sz="1500" i="1" dirty="0" smtClean="0"/>
              <a:t>Renseignez la matrice individuellement pour deux exemples concrets (un exemple par ligne)</a:t>
            </a:r>
          </a:p>
          <a:p>
            <a:pPr marL="0" indent="0" algn="just">
              <a:buNone/>
            </a:pPr>
            <a:r>
              <a:rPr lang="fr-FR" sz="1500" i="1" dirty="0" smtClean="0"/>
              <a:t>Notez les questions, hésitations, et remarques que vous avez pu soulever au cours de l’exercice</a:t>
            </a:r>
          </a:p>
          <a:p>
            <a:pPr marL="0" indent="0" algn="just">
              <a:buNone/>
            </a:pPr>
            <a:endParaRPr lang="fr-FR" i="1" dirty="0" smtClean="0"/>
          </a:p>
          <a:p>
            <a:pPr marL="0" indent="0" algn="just">
              <a:buNone/>
            </a:pPr>
            <a:endParaRPr lang="fr-FR" i="1" dirty="0" smtClean="0"/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Conseil</a:t>
            </a:r>
            <a:endParaRPr lang="fr-FR" dirty="0"/>
          </a:p>
          <a:p>
            <a:pPr marL="0" indent="0" algn="just">
              <a:buNone/>
            </a:pPr>
            <a:r>
              <a:rPr lang="fr-FR" sz="1500" i="1" dirty="0" smtClean="0"/>
              <a:t>Appuyez-vous de préférence sur des personnes réelles, même si vous inventez certaines données</a:t>
            </a:r>
          </a:p>
          <a:p>
            <a:pPr marL="0" indent="0" algn="just">
              <a:buNone/>
            </a:pPr>
            <a:r>
              <a:rPr lang="fr-FR" sz="1500" i="1" dirty="0" smtClean="0"/>
              <a:t>Vous pouvez rendre anonyme vos exemples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58733"/>
            <a:ext cx="1936212" cy="17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00034" y="2783778"/>
            <a:ext cx="8286808" cy="1365302"/>
          </a:xfrm>
        </p:spPr>
        <p:txBody>
          <a:bodyPr/>
          <a:lstStyle/>
          <a:p>
            <a:r>
              <a:rPr lang="fr-FR" sz="2200" dirty="0" smtClean="0">
                <a:solidFill>
                  <a:schemeClr val="bg1">
                    <a:lumMod val="10000"/>
                  </a:schemeClr>
                </a:solidFill>
              </a:rPr>
              <a:t>L’ANFH met à votre disposition l’ensemble des outils indispensables dans le cadre de l’étude sur son site internet</a:t>
            </a:r>
            <a:r>
              <a:rPr lang="fr-FR" dirty="0" smtClean="0">
                <a:hlinkClick r:id="rId3"/>
              </a:rPr>
              <a:t/>
            </a:r>
            <a:br>
              <a:rPr lang="fr-FR" dirty="0" smtClean="0">
                <a:hlinkClick r:id="rId3"/>
              </a:rPr>
            </a:b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dirty="0" smtClean="0">
                <a:hlinkClick r:id="rId3"/>
              </a:rPr>
              <a:t>www.anfh.fr/paca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358188" y="6357938"/>
            <a:ext cx="785812" cy="428625"/>
          </a:xfrm>
        </p:spPr>
        <p:txBody>
          <a:bodyPr/>
          <a:lstStyle/>
          <a:p>
            <a:fld id="{413CCD9D-477C-432E-A2E6-12D83C213016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7" name="Image 6" descr="Logo UE_avec mention_F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6933"/>
            <a:ext cx="71437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PACAFS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47" y="392647"/>
            <a:ext cx="107632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guiderfc.anfh.fr/squelettes/images/logo_anf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86" y="980728"/>
            <a:ext cx="2206029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ntipodes-ingenierie.fr/images/logo-trans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07" y="5229200"/>
            <a:ext cx="1724225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Sophie\Documents\CO ET SENS\CO&amp;SENS\Proposition Co &amp; Sens\Logo 2009 cop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25" y="5229200"/>
            <a:ext cx="14966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l’étude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899592" y="2924944"/>
            <a:ext cx="6929486" cy="201622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 Les objectifs et les résultats attendus</a:t>
            </a:r>
          </a:p>
          <a:p>
            <a:endParaRPr lang="fr-FR" sz="1800" dirty="0" smtClean="0"/>
          </a:p>
          <a:p>
            <a:r>
              <a:rPr lang="fr-FR" sz="1800" dirty="0"/>
              <a:t> </a:t>
            </a:r>
            <a:r>
              <a:rPr lang="fr-FR" sz="1800" dirty="0" smtClean="0"/>
              <a:t>Les métiers cibles</a:t>
            </a:r>
          </a:p>
          <a:p>
            <a:endParaRPr lang="fr-FR" sz="1800" dirty="0"/>
          </a:p>
          <a:p>
            <a:r>
              <a:rPr lang="fr-FR" sz="1800" dirty="0" smtClean="0"/>
              <a:t> Les freins et résistances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C0EB0-620A-4461-978C-61DFF9F5C6D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Présentation de l’étude</a:t>
            </a:r>
            <a:br>
              <a:rPr lang="fr-FR" sz="2400" dirty="0" smtClean="0"/>
            </a:br>
            <a:r>
              <a:rPr lang="fr-FR" sz="1600" dirty="0">
                <a:solidFill>
                  <a:schemeClr val="bg1">
                    <a:lumMod val="10000"/>
                  </a:schemeClr>
                </a:solidFill>
              </a:rPr>
              <a:t>L</a:t>
            </a: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es objectifs et les résultats attendus</a:t>
            </a:r>
            <a:endParaRPr lang="fr-FR" sz="1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 smtClean="0"/>
              <a:t>Les objectifs de l’étude</a:t>
            </a:r>
          </a:p>
          <a:p>
            <a:pPr marL="0" indent="0">
              <a:buNone/>
            </a:pPr>
            <a:endParaRPr lang="fr-FR" sz="1100" b="1" dirty="0" smtClean="0"/>
          </a:p>
          <a:p>
            <a:r>
              <a:rPr lang="fr-FR" sz="1400" dirty="0" smtClean="0"/>
              <a:t>Accompagner la </a:t>
            </a:r>
            <a:r>
              <a:rPr lang="fr-FR" sz="1400" dirty="0"/>
              <a:t>montée en </a:t>
            </a:r>
            <a:r>
              <a:rPr lang="fr-FR" sz="1400" dirty="0" smtClean="0"/>
              <a:t>compétences et renforcer </a:t>
            </a:r>
            <a:r>
              <a:rPr lang="fr-FR" sz="1400" dirty="0"/>
              <a:t>les savoirs de </a:t>
            </a:r>
            <a:r>
              <a:rPr lang="fr-FR" sz="1400" dirty="0" smtClean="0"/>
              <a:t>base des agents</a:t>
            </a:r>
          </a:p>
          <a:p>
            <a:r>
              <a:rPr lang="fr-FR" sz="1400" dirty="0" smtClean="0"/>
              <a:t>Faciliter l’acquisition par les agents d’une certification professionnelle</a:t>
            </a:r>
          </a:p>
          <a:p>
            <a:r>
              <a:rPr lang="fr-FR" sz="1400" dirty="0" smtClean="0"/>
              <a:t>Initier un parcours de professionnalisation et de qualification des agents</a:t>
            </a:r>
          </a:p>
          <a:p>
            <a:pPr marL="457200" lvl="1" indent="0">
              <a:buNone/>
            </a:pPr>
            <a:endParaRPr lang="fr-FR" sz="1100" dirty="0" smtClean="0"/>
          </a:p>
          <a:p>
            <a:pPr marL="0" indent="0">
              <a:buNone/>
            </a:pPr>
            <a:r>
              <a:rPr lang="fr-FR" sz="1600" b="1" dirty="0" smtClean="0"/>
              <a:t>Les résultats attendus</a:t>
            </a:r>
          </a:p>
          <a:p>
            <a:pPr marL="0" indent="0">
              <a:buNone/>
            </a:pPr>
            <a:endParaRPr lang="fr-FR" sz="1100" b="1" dirty="0" smtClean="0"/>
          </a:p>
          <a:p>
            <a:pPr lvl="0"/>
            <a:r>
              <a:rPr lang="fr-FR" sz="1400" dirty="0"/>
              <a:t>Accompagner les établissements dans la prise en compte des besoins de compétences des agents de 1</a:t>
            </a:r>
            <a:r>
              <a:rPr lang="fr-FR" sz="1400" baseline="30000" dirty="0"/>
              <a:t>er</a:t>
            </a:r>
            <a:r>
              <a:rPr lang="fr-FR" sz="1400" dirty="0"/>
              <a:t> niveau de </a:t>
            </a:r>
            <a:r>
              <a:rPr lang="fr-FR" sz="1400" dirty="0" smtClean="0"/>
              <a:t>qualification</a:t>
            </a:r>
          </a:p>
          <a:p>
            <a:pPr lvl="0"/>
            <a:endParaRPr lang="fr-FR" sz="1400" dirty="0"/>
          </a:p>
          <a:p>
            <a:pPr lvl="0"/>
            <a:r>
              <a:rPr lang="fr-FR" sz="1400" dirty="0" smtClean="0"/>
              <a:t>Identifier </a:t>
            </a:r>
            <a:r>
              <a:rPr lang="fr-FR" sz="1400" dirty="0"/>
              <a:t>et qualifier les besoins de développement des compétences à travers une </a:t>
            </a:r>
            <a:r>
              <a:rPr lang="fr-FR" sz="1400" dirty="0" smtClean="0"/>
              <a:t>cartographie</a:t>
            </a:r>
            <a:endParaRPr lang="fr-FR" sz="1400" dirty="0"/>
          </a:p>
          <a:p>
            <a:pPr lvl="1"/>
            <a:r>
              <a:rPr lang="fr-FR" dirty="0"/>
              <a:t>Mettant en apparences les besoins liées à l’inadaptation des qualifications </a:t>
            </a:r>
            <a:r>
              <a:rPr lang="fr-FR" dirty="0" smtClean="0"/>
              <a:t>et les besoins </a:t>
            </a:r>
            <a:r>
              <a:rPr lang="fr-FR" dirty="0"/>
              <a:t>de consolidation des savoirs de base des agents de 1</a:t>
            </a:r>
            <a:r>
              <a:rPr lang="fr-FR" baseline="30000" dirty="0"/>
              <a:t>er</a:t>
            </a:r>
            <a:r>
              <a:rPr lang="fr-FR" dirty="0"/>
              <a:t> niveau de qualification</a:t>
            </a:r>
          </a:p>
          <a:p>
            <a:pPr lvl="1"/>
            <a:r>
              <a:rPr lang="fr-FR" dirty="0"/>
              <a:t>Etablie  par métier, par établissement, par département et au niveau de la région</a:t>
            </a:r>
          </a:p>
          <a:p>
            <a:endParaRPr lang="fr-FR" sz="1400" dirty="0"/>
          </a:p>
          <a:p>
            <a:pPr lvl="0"/>
            <a:r>
              <a:rPr lang="fr-FR" sz="1400" dirty="0" smtClean="0"/>
              <a:t>Proposer aux établissements </a:t>
            </a:r>
            <a:r>
              <a:rPr lang="fr-FR" sz="1400" dirty="0"/>
              <a:t>une offre de service et d’accompagnement à travers </a:t>
            </a:r>
            <a:r>
              <a:rPr lang="fr-FR" sz="1400" dirty="0" smtClean="0"/>
              <a:t>notamment</a:t>
            </a:r>
            <a:endParaRPr lang="fr-FR" sz="1400" dirty="0"/>
          </a:p>
          <a:p>
            <a:pPr lvl="1"/>
            <a:r>
              <a:rPr lang="fr-FR" dirty="0"/>
              <a:t>Des parcours de formation en lien avec les situations professionnelles</a:t>
            </a:r>
          </a:p>
          <a:p>
            <a:pPr lvl="1"/>
            <a:r>
              <a:rPr lang="fr-FR" dirty="0"/>
              <a:t>Des actions d’accompagnement de l’encadrement dans leur mission RH</a:t>
            </a:r>
          </a:p>
          <a:p>
            <a:pPr lvl="1"/>
            <a:endParaRPr lang="fr-FR" sz="1200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sz="900" dirty="0" smtClean="0"/>
          </a:p>
          <a:p>
            <a:pPr lvl="2"/>
            <a:endParaRPr lang="fr-FR" sz="900" dirty="0" smtClean="0"/>
          </a:p>
          <a:p>
            <a:pPr lvl="1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6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Présentation de l’étude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Les métiers cibles</a:t>
            </a:r>
            <a:endParaRPr lang="fr-FR" sz="1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143900" y="6384772"/>
            <a:ext cx="785786" cy="428604"/>
          </a:xfrm>
        </p:spPr>
        <p:txBody>
          <a:bodyPr/>
          <a:lstStyle/>
          <a:p>
            <a:fld id="{413CCD9D-477C-432E-A2E6-12D83C213016}" type="slidenum">
              <a:rPr lang="fr-FR" sz="1100" smtClean="0"/>
              <a:pPr/>
              <a:t>5</a:t>
            </a:fld>
            <a:endParaRPr lang="fr-FR" sz="1100" dirty="0"/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596525" y="2817583"/>
            <a:ext cx="3612539" cy="767481"/>
          </a:xfrm>
          <a:prstGeom prst="rect">
            <a:avLst/>
          </a:prstGeom>
          <a:ln w="9525">
            <a:solidFill>
              <a:srgbClr val="FC625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Gestion de l'information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 smtClean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</a:t>
            </a: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d’accueil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Archiviste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Imprimeur / Reprographe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</p:txBody>
      </p:sp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596524" y="6148351"/>
            <a:ext cx="3612539" cy="416917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Management et gestion d’aide à la décision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 smtClean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d’administration - Gestionnaire administratif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</p:txBody>
      </p:sp>
      <p:sp>
        <p:nvSpPr>
          <p:cNvPr id="6" name="Zone de texte 3"/>
          <p:cNvSpPr txBox="1">
            <a:spLocks noChangeArrowheads="1"/>
          </p:cNvSpPr>
          <p:nvPr/>
        </p:nvSpPr>
        <p:spPr bwMode="auto">
          <a:xfrm>
            <a:off x="593148" y="5509435"/>
            <a:ext cx="3600000" cy="583407"/>
          </a:xfrm>
          <a:prstGeom prst="rect">
            <a:avLst/>
          </a:prstGeom>
          <a:ln w="6350">
            <a:solidFill>
              <a:srgbClr val="00B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Soin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 smtClean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</a:t>
            </a: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de service mortuaire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Brancardier - Brancardière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</p:txBody>
      </p:sp>
      <p:sp>
        <p:nvSpPr>
          <p:cNvPr id="7" name="Zone de texte 4"/>
          <p:cNvSpPr txBox="1">
            <a:spLocks noChangeArrowheads="1"/>
          </p:cNvSpPr>
          <p:nvPr/>
        </p:nvSpPr>
        <p:spPr bwMode="auto">
          <a:xfrm>
            <a:off x="4864935" y="2829903"/>
            <a:ext cx="3600000" cy="982718"/>
          </a:xfrm>
          <a:prstGeom prst="rect">
            <a:avLst/>
          </a:prstGeom>
          <a:ln w="9525">
            <a:solidFill>
              <a:schemeClr val="bg1">
                <a:lumMod val="1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Social, éducatif et culturel, sports et loisirs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 smtClean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Aide </a:t>
            </a: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médico-éducatif - auxiliaire éducatif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Assistant(e) familial(e)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Auxiliaire de vie sociale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Surveillant(e) de nuit - "veilleur de nuit"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</p:txBody>
      </p:sp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4864935" y="5539905"/>
            <a:ext cx="3600000" cy="929111"/>
          </a:xfrm>
          <a:prstGeom prst="rect">
            <a:avLst/>
          </a:prstGeom>
          <a:ln w="9525">
            <a:solidFill>
              <a:srgbClr val="FFC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Ingénierie et maintenance technique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 smtClean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</a:t>
            </a: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de maintenance générale des bâtiments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Jardinier (ère)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Maçon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Mécanicien(ne) auto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</p:txBody>
      </p: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596524" y="3610129"/>
            <a:ext cx="3612539" cy="1855509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Services logistiques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 smtClean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</a:t>
            </a: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de blanchisserie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de production culinaire / alimentaire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de restauration et d'hôtellerie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opérateur de logistique générale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Conducteur de transport de personnes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Conseiller(ère) hôtelier(e)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Gestionnaire de stocks / approvisionneur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Lingère – couturière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Maitresse de maison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 de texte 2"/>
          <p:cNvSpPr txBox="1">
            <a:spLocks noChangeArrowheads="1"/>
          </p:cNvSpPr>
          <p:nvPr/>
        </p:nvSpPr>
        <p:spPr bwMode="auto">
          <a:xfrm>
            <a:off x="4864935" y="3884267"/>
            <a:ext cx="3600000" cy="1609084"/>
          </a:xfrm>
          <a:prstGeom prst="rect">
            <a:avLst/>
          </a:prstGeom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Qualité, Hygiène, Sécurité, Environnement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QHSE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 smtClean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</a:t>
            </a: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de bio-nettoyage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de prévention et de sécurité des biens et des personnes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de stérilisation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Agent des services hospitaliers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Gardien d'immeuble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entury Gothic"/>
                <a:cs typeface="Times New Roman"/>
              </a:rPr>
              <a:t>Gestionnaire de déchets</a:t>
            </a:r>
            <a:endParaRPr lang="fr-FR" sz="1400" dirty="0">
              <a:solidFill>
                <a:schemeClr val="bg1">
                  <a:lumMod val="10000"/>
                </a:schemeClr>
              </a:solidFill>
              <a:effectLst/>
              <a:latin typeface="+mj-lt"/>
              <a:ea typeface="Century Gothic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5577" y="908720"/>
            <a:ext cx="798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28 métiers </a:t>
            </a:r>
            <a:r>
              <a:rPr lang="fr-FR" sz="1400" dirty="0" smtClean="0">
                <a:latin typeface="+mj-lt"/>
              </a:rPr>
              <a:t>de premier niveau de qualification, au sein de 7 familles métier</a:t>
            </a:r>
            <a:endParaRPr lang="fr-FR" sz="1400" dirty="0">
              <a:latin typeface="+mj-lt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251520" y="1256976"/>
            <a:ext cx="8892480" cy="12066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28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3" pitchFamily="18" charset="2"/>
              <a:buChar char="}"/>
              <a:defRPr sz="2000" kern="1200">
                <a:solidFill>
                  <a:schemeClr val="bg1">
                    <a:lumMod val="1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 sz="1800" kern="1200">
                <a:solidFill>
                  <a:srgbClr val="333399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Wingdings 3" pitchFamily="18" charset="2"/>
              <a:buChar char="}"/>
              <a:defRPr sz="1600" kern="120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&gt;"/>
            </a:pPr>
            <a:r>
              <a:rPr lang="fr-FR" sz="1300" dirty="0" smtClean="0"/>
              <a:t>Sont recensés </a:t>
            </a:r>
            <a:r>
              <a:rPr lang="fr-FR" sz="1300" b="1" dirty="0" smtClean="0"/>
              <a:t>l’ensemble des agents </a:t>
            </a:r>
            <a:r>
              <a:rPr lang="fr-FR" sz="1300" dirty="0" smtClean="0"/>
              <a:t>(titulaires, contractuels, contrats aidés) qui occupent un métier de 1</a:t>
            </a:r>
            <a:r>
              <a:rPr lang="fr-FR" sz="1300" baseline="30000" dirty="0" smtClean="0"/>
              <a:t>er</a:t>
            </a:r>
            <a:r>
              <a:rPr lang="fr-FR" sz="1300" dirty="0" smtClean="0"/>
              <a:t> niveau de qualification</a:t>
            </a:r>
          </a:p>
          <a:p>
            <a:pPr>
              <a:buFont typeface="Symbol" panose="05050102010706020507" pitchFamily="18" charset="2"/>
              <a:buChar char="&gt;"/>
            </a:pPr>
            <a:r>
              <a:rPr lang="fr-FR" sz="1300" dirty="0" smtClean="0"/>
              <a:t>Il s’agit de </a:t>
            </a:r>
            <a:r>
              <a:rPr lang="fr-FR" sz="1300" b="1" dirty="0" smtClean="0"/>
              <a:t>quantifier, dénombrer </a:t>
            </a:r>
            <a:r>
              <a:rPr lang="fr-FR" sz="1300" dirty="0" smtClean="0"/>
              <a:t>les agents pour lesquels il y a une problématique liée </a:t>
            </a:r>
            <a:r>
              <a:rPr lang="fr-FR" sz="1300" dirty="0"/>
              <a:t>à la qualification et/ou aux savoirs de </a:t>
            </a:r>
            <a:r>
              <a:rPr lang="fr-FR" sz="1300" dirty="0" smtClean="0"/>
              <a:t>base</a:t>
            </a:r>
          </a:p>
          <a:p>
            <a:pPr>
              <a:buFont typeface="Symbol" panose="05050102010706020507" pitchFamily="18" charset="2"/>
              <a:buChar char="&gt;"/>
            </a:pPr>
            <a:r>
              <a:rPr lang="fr-FR" sz="1300" dirty="0" smtClean="0"/>
              <a:t>Il s’agit également de soumettre aux établissements des hypothèses de parcours de professionnalisation, pour qu’ils puissent en </a:t>
            </a:r>
            <a:r>
              <a:rPr lang="fr-FR" sz="1300" b="1" dirty="0" smtClean="0"/>
              <a:t>estimer la pertinence</a:t>
            </a:r>
          </a:p>
          <a:p>
            <a:pPr marL="457200" lvl="1" indent="0">
              <a:buNone/>
            </a:pP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1305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Présentation de l’étude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Les freins et résistances… et des arguments à apporter </a:t>
            </a:r>
            <a:endParaRPr lang="fr-FR" sz="1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11560" y="3165299"/>
            <a:ext cx="2448272" cy="936104"/>
          </a:xfrm>
          <a:prstGeom prst="wedgeRoundRectCallout">
            <a:avLst>
              <a:gd name="adj1" fmla="val -42083"/>
              <a:gd name="adj2" fmla="val 7389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400" b="1" i="1" dirty="0">
                <a:solidFill>
                  <a:srgbClr val="17171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Ça risque de stigmatiser les agents en </a:t>
            </a:r>
            <a:r>
              <a:rPr lang="fr-FR" sz="1400" b="1" i="1" dirty="0" smtClean="0">
                <a:solidFill>
                  <a:srgbClr val="17171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difficulté</a:t>
            </a:r>
            <a:endParaRPr lang="fr-FR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885480" y="1140539"/>
            <a:ext cx="4258420" cy="2572704"/>
          </a:xfrm>
          <a:prstGeom prst="wedgeRoundRectCallout">
            <a:avLst>
              <a:gd name="adj1" fmla="val 41274"/>
              <a:gd name="adj2" fmla="val 651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 recensement sera </a:t>
            </a:r>
            <a:r>
              <a:rPr lang="fr-FR" sz="1200" b="1" dirty="0" smtClean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rendu anonyme.</a:t>
            </a:r>
            <a:endParaRPr lang="fr-FR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 s’agit d’abord </a:t>
            </a:r>
            <a:r>
              <a:rPr lang="fr-FR" sz="1200" b="1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d’identifier les situations</a:t>
            </a: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difficulté</a:t>
            </a:r>
            <a:endParaRPr lang="fr-FR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avec les indicateurs</a:t>
            </a: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qui nous sont proposés.</a:t>
            </a:r>
            <a:endParaRPr lang="fr-FR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 ne faut pas aborder la question de façon trop directe ou brutale.</a:t>
            </a:r>
            <a:endParaRPr lang="fr-FR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 formations qui pourront être proposées suite à l’étude </a:t>
            </a:r>
            <a:r>
              <a:rPr lang="fr-FR" sz="1200" dirty="0" smtClean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permettront </a:t>
            </a: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aux agents concernés de gagner en autonomie</a:t>
            </a:r>
            <a:r>
              <a:rPr lang="fr-FR" sz="1200" dirty="0" smtClean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en </a:t>
            </a: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confiance… et de </a:t>
            </a:r>
            <a:r>
              <a:rPr lang="fr-FR" sz="1200" b="1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sécuriser leur parcours professionnel</a:t>
            </a: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885480" y="4221088"/>
            <a:ext cx="4258420" cy="1872208"/>
          </a:xfrm>
          <a:prstGeom prst="wedgeRoundRectCallout">
            <a:avLst>
              <a:gd name="adj1" fmla="val 38834"/>
              <a:gd name="adj2" fmla="val 690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Il ne s’agit pas aujourd’hui de débusquer des </a:t>
            </a:r>
            <a:r>
              <a:rPr lang="fr-FR" sz="1200" dirty="0" smtClean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personnes et </a:t>
            </a: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de les montrer du doigt.</a:t>
            </a:r>
            <a:br>
              <a:rPr lang="fr-FR" sz="1200" dirty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</a:b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Il s’agit </a:t>
            </a:r>
            <a:r>
              <a:rPr lang="fr-FR" sz="1200" b="1" dirty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d’identifier les situations</a:t>
            </a: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 quotidiennes</a:t>
            </a:r>
            <a:endParaRPr lang="fr-FR" sz="1200" dirty="0">
              <a:effectLst/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dans lesquelles </a:t>
            </a:r>
            <a:r>
              <a:rPr lang="fr-FR" sz="1200" b="1" dirty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des personnes</a:t>
            </a: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fr-FR" sz="1200" b="1" dirty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peuvent être mises en </a:t>
            </a:r>
            <a:r>
              <a:rPr lang="fr-FR" sz="1200" b="1" dirty="0" smtClean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difficulté </a:t>
            </a:r>
            <a:r>
              <a:rPr lang="fr-FR" sz="1200" dirty="0" smtClean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avec </a:t>
            </a:r>
            <a:r>
              <a:rPr lang="fr-FR" sz="1200" dirty="0">
                <a:solidFill>
                  <a:srgbClr val="44546A"/>
                </a:solidFill>
                <a:effectLst/>
                <a:latin typeface="+mj-lt"/>
                <a:ea typeface="Calibri"/>
                <a:cs typeface="Times New Roman"/>
              </a:rPr>
              <a:t>des conséquences qui peuvent être lourdes pour elles et pour le service.</a:t>
            </a:r>
            <a:endParaRPr lang="fr-FR" sz="12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9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Présentation de l’étude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Quiz – un outil pour aborder la question et sensibiliser </a:t>
            </a:r>
            <a:endParaRPr lang="fr-FR" sz="1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908720"/>
            <a:ext cx="4968552" cy="595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8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mise en œuvre du repérage et du recensement dans les établissements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857224" y="2857496"/>
            <a:ext cx="7603208" cy="2659736"/>
          </a:xfrm>
        </p:spPr>
        <p:txBody>
          <a:bodyPr>
            <a:normAutofit/>
          </a:bodyPr>
          <a:lstStyle/>
          <a:p>
            <a:r>
              <a:rPr lang="fr-FR" sz="1600" dirty="0" smtClean="0"/>
              <a:t> </a:t>
            </a:r>
            <a:r>
              <a:rPr lang="fr-FR" sz="1600" dirty="0"/>
              <a:t>Une mallette pour préparer et aider au repérage et au </a:t>
            </a:r>
            <a:r>
              <a:rPr lang="fr-FR" sz="1600" dirty="0" smtClean="0"/>
              <a:t>recensement</a:t>
            </a:r>
          </a:p>
          <a:p>
            <a:endParaRPr lang="fr-FR" sz="1600" dirty="0"/>
          </a:p>
          <a:p>
            <a:r>
              <a:rPr lang="fr-FR" sz="1600" dirty="0"/>
              <a:t> Les modalités de repérage et de recensement au sein des </a:t>
            </a:r>
            <a:r>
              <a:rPr lang="fr-FR" sz="1600" dirty="0" smtClean="0"/>
              <a:t>établissements</a:t>
            </a:r>
          </a:p>
          <a:p>
            <a:pPr>
              <a:buNone/>
            </a:pPr>
            <a:endParaRPr lang="fr-FR" sz="1600" dirty="0"/>
          </a:p>
          <a:p>
            <a:r>
              <a:rPr lang="fr-FR" sz="1600" dirty="0" smtClean="0"/>
              <a:t> Les étapes et le rétro planning</a:t>
            </a:r>
          </a:p>
          <a:p>
            <a:endParaRPr lang="fr-FR" sz="1600" dirty="0"/>
          </a:p>
          <a:p>
            <a:r>
              <a:rPr lang="fr-FR" sz="1600" dirty="0"/>
              <a:t>  Questions / Réponses</a:t>
            </a:r>
          </a:p>
          <a:p>
            <a:endParaRPr lang="fr-FR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9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mise en œuvre du repérage et du recensement dans les établissements</a:t>
            </a:r>
            <a:br>
              <a:rPr lang="fr-FR" dirty="0" smtClean="0"/>
            </a:br>
            <a:r>
              <a:rPr lang="fr-FR" sz="1600" dirty="0" smtClean="0">
                <a:solidFill>
                  <a:schemeClr val="bg1">
                    <a:lumMod val="10000"/>
                  </a:schemeClr>
                </a:solidFill>
              </a:rPr>
              <a:t>Une mallette pour préparer et aider au repérage et au recensement</a:t>
            </a:r>
            <a:endParaRPr lang="fr-FR" sz="1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CD9D-477C-432E-A2E6-12D83C213016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78" y="1459393"/>
            <a:ext cx="1181491" cy="16731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88" y="1557860"/>
            <a:ext cx="1181491" cy="16731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96" y="1660188"/>
            <a:ext cx="1181491" cy="1673152"/>
          </a:xfrm>
          <a:prstGeom prst="rect">
            <a:avLst/>
          </a:prstGeom>
        </p:spPr>
      </p:pic>
      <p:sp>
        <p:nvSpPr>
          <p:cNvPr id="11" name="ZoneTexte 11"/>
          <p:cNvSpPr txBox="1"/>
          <p:nvPr/>
        </p:nvSpPr>
        <p:spPr>
          <a:xfrm>
            <a:off x="183154" y="374122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latin typeface="+mj-lt"/>
              </a:rPr>
              <a:t>Des références pour mieux appréhender les problématiques</a:t>
            </a:r>
            <a:endParaRPr lang="fr-FR" sz="1400" dirty="0">
              <a:latin typeface="+mj-lt"/>
            </a:endParaRPr>
          </a:p>
        </p:txBody>
      </p:sp>
      <p:sp>
        <p:nvSpPr>
          <p:cNvPr id="15" name="ZoneTexte 19"/>
          <p:cNvSpPr txBox="1"/>
          <p:nvPr/>
        </p:nvSpPr>
        <p:spPr>
          <a:xfrm>
            <a:off x="2205685" y="1937721"/>
            <a:ext cx="148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latin typeface="+mj-lt"/>
              </a:rPr>
              <a:t>4 fiches « Participer à l’étude » </a:t>
            </a:r>
            <a:endParaRPr lang="fr-FR" sz="1600" b="1" dirty="0">
              <a:latin typeface="+mj-lt"/>
            </a:endParaRPr>
          </a:p>
        </p:txBody>
      </p:sp>
      <p:sp>
        <p:nvSpPr>
          <p:cNvPr id="16" name="ZoneTexte 20"/>
          <p:cNvSpPr txBox="1"/>
          <p:nvPr/>
        </p:nvSpPr>
        <p:spPr>
          <a:xfrm>
            <a:off x="6706369" y="206105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7030A0"/>
                </a:solidFill>
                <a:latin typeface="+mj-lt"/>
              </a:rPr>
              <a:t>4 fiches « Repères pour recenser » </a:t>
            </a:r>
            <a:endParaRPr lang="fr-FR" sz="1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7" name="ZoneTexte 21"/>
          <p:cNvSpPr txBox="1"/>
          <p:nvPr/>
        </p:nvSpPr>
        <p:spPr>
          <a:xfrm>
            <a:off x="2218759" y="506171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C00000"/>
                </a:solidFill>
                <a:latin typeface="+mj-lt"/>
              </a:rPr>
              <a:t>3</a:t>
            </a:r>
            <a:r>
              <a:rPr lang="fr-FR" sz="1600" b="1" dirty="0" smtClean="0">
                <a:solidFill>
                  <a:srgbClr val="C00000"/>
                </a:solidFill>
                <a:latin typeface="+mj-lt"/>
              </a:rPr>
              <a:t> fiches « Ressources » </a:t>
            </a:r>
            <a:endParaRPr lang="fr-FR" sz="1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86" y="1773857"/>
            <a:ext cx="1181491" cy="167315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5" y="1481594"/>
            <a:ext cx="1168150" cy="165425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33" y="1586276"/>
            <a:ext cx="1170533" cy="165215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38" y="1760038"/>
            <a:ext cx="1170533" cy="165215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6" y="1920857"/>
            <a:ext cx="1170533" cy="165215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7" y="4359776"/>
            <a:ext cx="1209318" cy="171255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83" y="4415327"/>
            <a:ext cx="1207113" cy="171312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20" y="4524188"/>
            <a:ext cx="1207113" cy="1713124"/>
          </a:xfrm>
          <a:prstGeom prst="rect">
            <a:avLst/>
          </a:prstGeom>
        </p:spPr>
      </p:pic>
      <p:sp>
        <p:nvSpPr>
          <p:cNvPr id="29" name="ZoneTexte 9"/>
          <p:cNvSpPr txBox="1"/>
          <p:nvPr/>
        </p:nvSpPr>
        <p:spPr>
          <a:xfrm>
            <a:off x="83242" y="1103750"/>
            <a:ext cx="3927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latin typeface="+mj-lt"/>
              </a:rPr>
              <a:t>Des documents présentant l’étude</a:t>
            </a:r>
            <a:endParaRPr lang="fr-FR" sz="1400" dirty="0">
              <a:latin typeface="+mj-lt"/>
            </a:endParaRPr>
          </a:p>
        </p:txBody>
      </p:sp>
      <p:sp>
        <p:nvSpPr>
          <p:cNvPr id="30" name="ZoneTexte 10"/>
          <p:cNvSpPr txBox="1"/>
          <p:nvPr/>
        </p:nvSpPr>
        <p:spPr>
          <a:xfrm>
            <a:off x="4364358" y="1091868"/>
            <a:ext cx="456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latin typeface="+mj-lt"/>
              </a:rPr>
              <a:t>Des documents pour aider au recensement</a:t>
            </a:r>
            <a:endParaRPr lang="fr-FR" sz="1400" dirty="0">
              <a:latin typeface="+mj-lt"/>
            </a:endParaRPr>
          </a:p>
        </p:txBody>
      </p:sp>
      <p:sp>
        <p:nvSpPr>
          <p:cNvPr id="33" name="ZoneTexte 11"/>
          <p:cNvSpPr txBox="1"/>
          <p:nvPr/>
        </p:nvSpPr>
        <p:spPr>
          <a:xfrm>
            <a:off x="4826466" y="3958224"/>
            <a:ext cx="3564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latin typeface="+mj-lt"/>
              </a:rPr>
              <a:t>Des compléments d’information</a:t>
            </a:r>
            <a:endParaRPr lang="fr-FR" sz="1400" dirty="0">
              <a:latin typeface="+mj-lt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42" y="4433504"/>
            <a:ext cx="1186884" cy="168078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580" y="4522677"/>
            <a:ext cx="1188823" cy="1682642"/>
          </a:xfrm>
          <a:prstGeom prst="rect">
            <a:avLst/>
          </a:prstGeom>
        </p:spPr>
      </p:pic>
      <p:sp>
        <p:nvSpPr>
          <p:cNvPr id="37" name="ZoneTexte 21"/>
          <p:cNvSpPr txBox="1"/>
          <p:nvPr/>
        </p:nvSpPr>
        <p:spPr>
          <a:xfrm>
            <a:off x="6590458" y="504405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chemeClr val="accent6"/>
                </a:solidFill>
                <a:latin typeface="+mj-lt"/>
              </a:rPr>
              <a:t>2</a:t>
            </a:r>
            <a:r>
              <a:rPr lang="fr-FR" sz="1600" b="1" dirty="0" smtClean="0">
                <a:solidFill>
                  <a:schemeClr val="accent6"/>
                </a:solidFill>
                <a:latin typeface="+mj-lt"/>
              </a:rPr>
              <a:t> fiches « En savoir plus » </a:t>
            </a:r>
            <a:endParaRPr lang="fr-FR" sz="16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07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29" grpId="0"/>
      <p:bldP spid="30" grpId="0"/>
      <p:bldP spid="33" grpId="0"/>
      <p:bldP spid="37" grpId="0"/>
    </p:bldLst>
  </p:timing>
</p:sld>
</file>

<file path=ppt/theme/theme1.xml><?xml version="1.0" encoding="utf-8"?>
<a:theme xmlns:a="http://schemas.openxmlformats.org/drawingml/2006/main" name="1_coetsens2009v2">
  <a:themeElements>
    <a:clrScheme name="Personnalisé 4">
      <a:dk1>
        <a:srgbClr val="333399"/>
      </a:dk1>
      <a:lt1>
        <a:srgbClr val="F2F2F2"/>
      </a:lt1>
      <a:dk2>
        <a:srgbClr val="333399"/>
      </a:dk2>
      <a:lt2>
        <a:srgbClr val="EEECE1"/>
      </a:lt2>
      <a:accent1>
        <a:srgbClr val="7B7BD3"/>
      </a:accent1>
      <a:accent2>
        <a:srgbClr val="99CC00"/>
      </a:accent2>
      <a:accent3>
        <a:srgbClr val="D5FF5D"/>
      </a:accent3>
      <a:accent4>
        <a:srgbClr val="938953"/>
      </a:accent4>
      <a:accent5>
        <a:srgbClr val="DFDBC7"/>
      </a:accent5>
      <a:accent6>
        <a:srgbClr val="FFC000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sz="1100" dirty="0">
            <a:solidFill>
              <a:schemeClr val="bg1">
                <a:lumMod val="10000"/>
              </a:schemeClr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>
          <a:headEnd type="none" w="med" len="med"/>
          <a:tailEnd type="triangle" w="med" len="med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etsens2009v2">
  <a:themeElements>
    <a:clrScheme name="Personnalisé 4">
      <a:dk1>
        <a:srgbClr val="333399"/>
      </a:dk1>
      <a:lt1>
        <a:srgbClr val="F2F2F2"/>
      </a:lt1>
      <a:dk2>
        <a:srgbClr val="333399"/>
      </a:dk2>
      <a:lt2>
        <a:srgbClr val="EEECE1"/>
      </a:lt2>
      <a:accent1>
        <a:srgbClr val="7B7BD3"/>
      </a:accent1>
      <a:accent2>
        <a:srgbClr val="99CC00"/>
      </a:accent2>
      <a:accent3>
        <a:srgbClr val="D5FF5D"/>
      </a:accent3>
      <a:accent4>
        <a:srgbClr val="938953"/>
      </a:accent4>
      <a:accent5>
        <a:srgbClr val="DFDBC7"/>
      </a:accent5>
      <a:accent6>
        <a:srgbClr val="FFC000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 sz="1100" dirty="0">
            <a:solidFill>
              <a:schemeClr val="bg1">
                <a:lumMod val="10000"/>
              </a:schemeClr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>
          <a:headEnd type="none" w="med" len="med"/>
          <a:tailEnd type="triangle" w="med" len="med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1740</Words>
  <Application>Microsoft Office PowerPoint</Application>
  <PresentationFormat>Affichage à l'écran (4:3)</PresentationFormat>
  <Paragraphs>429</Paragraphs>
  <Slides>26</Slides>
  <Notes>26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1_coetsens2009v2</vt:lpstr>
      <vt:lpstr>coetsens2009v2</vt:lpstr>
      <vt:lpstr>Feuille de calcul prenant en charge les macros</vt:lpstr>
      <vt:lpstr>Promouvoir la qualification dans le secteur hospitalier  Journées départementales  </vt:lpstr>
      <vt:lpstr>Déroulé de l’intervention</vt:lpstr>
      <vt:lpstr>Présentation de l’étude</vt:lpstr>
      <vt:lpstr>Présentation de l’étude Les objectifs et les résultats attendus</vt:lpstr>
      <vt:lpstr>Présentation de l’étude Les métiers cibles</vt:lpstr>
      <vt:lpstr>Présentation de l’étude Les freins et résistances… et des arguments à apporter </vt:lpstr>
      <vt:lpstr>Présentation de l’étude Quiz – un outil pour aborder la question et sensibiliser </vt:lpstr>
      <vt:lpstr>La mise en œuvre du repérage et du recensement dans les établissements</vt:lpstr>
      <vt:lpstr>La mise en œuvre du repérage et du recensement dans les établissements Une mallette pour préparer et aider au repérage et au recensement</vt:lpstr>
      <vt:lpstr>La mise en œuvre du repérage et du recensement dans les établissements Une mallette pour préparer et aider au repérage et au recensement</vt:lpstr>
      <vt:lpstr>La mise en œuvre du repérage et du recensement dans les établissements Les modalités de repérage et de recensement au sein des établissements</vt:lpstr>
      <vt:lpstr>La mise en œuvre du repérage et du recensement dans les établissements Les modalités de repérage et de recensement au sein des établissements</vt:lpstr>
      <vt:lpstr>La mise en œuvre du repérage et du recensement dans les établissements Les étapes et le rétro planning</vt:lpstr>
      <vt:lpstr>La mise en œuvre du repérage et du recensement dans les établissements Questions / Réponses</vt:lpstr>
      <vt:lpstr>La Préparation du repérage et du recensement dans les établissements</vt:lpstr>
      <vt:lpstr>La préparation du repérage et du recensement dans les établissements Les outils pour repérer et recenser</vt:lpstr>
      <vt:lpstr>La préparation du repérage et du recensement dans les établissements Les outils pour repérer et recenser : la présentation de l’établissement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préparation du repérage et du recensement dans les établissements Les outils pour repérer et recenser : principes de fonctionnement préconisés</vt:lpstr>
      <vt:lpstr>La préparation du repérage et du recensement dans les établissements Les outils pour repérer et recenser : principes de fonctionnement préconisés</vt:lpstr>
      <vt:lpstr>La préparation du repérage et du recensement dans les établissements Cas pratique de repérage et de recensement</vt:lpstr>
      <vt:lpstr>L’ANFH met à votre disposition l’ensemble des outils indispensables dans le cadre de l’étude sur son site internet  www.anfh.fr/paca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KEUSSEIAN Sylvie</cp:lastModifiedBy>
  <cp:revision>277</cp:revision>
  <cp:lastPrinted>2014-01-30T08:15:27Z</cp:lastPrinted>
  <dcterms:created xsi:type="dcterms:W3CDTF">2013-07-01T20:34:13Z</dcterms:created>
  <dcterms:modified xsi:type="dcterms:W3CDTF">2014-02-03T16:10:42Z</dcterms:modified>
</cp:coreProperties>
</file>