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8FC3"/>
    <a:srgbClr val="F49B73"/>
    <a:srgbClr val="2060AA"/>
    <a:srgbClr val="57C3E7"/>
    <a:srgbClr val="81C1E3"/>
    <a:srgbClr val="008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64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35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45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49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5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78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39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59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99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7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15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B46D4-EBF0-481E-A230-609B98CAD082}" type="datetimeFigureOut">
              <a:rPr lang="fr-FR" smtClean="0"/>
              <a:t>18/09/2018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F1E06-3C82-401C-907D-7D0AE275B5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03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4F99009B-A532-4045-823F-231B315EC2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0" b="13098"/>
          <a:stretch/>
        </p:blipFill>
        <p:spPr>
          <a:xfrm>
            <a:off x="0" y="2670003"/>
            <a:ext cx="6858000" cy="723599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CED4234F-354F-4727-B97E-2886018D0D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186" y="1776263"/>
            <a:ext cx="1554814" cy="5338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9723E6E-3F6E-4296-9715-F39FCC5846E9}"/>
              </a:ext>
            </a:extLst>
          </p:cNvPr>
          <p:cNvSpPr/>
          <p:nvPr/>
        </p:nvSpPr>
        <p:spPr>
          <a:xfrm>
            <a:off x="132746" y="2977781"/>
            <a:ext cx="3240087" cy="1325503"/>
          </a:xfrm>
          <a:prstGeom prst="rect">
            <a:avLst/>
          </a:prstGeom>
          <a:noFill/>
          <a:ln>
            <a:noFill/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0"/>
          <a:lstStyle/>
          <a:p>
            <a:r>
              <a:rPr lang="fr-FR" sz="3200" b="1" baseline="30000" dirty="0">
                <a:latin typeface="Century Gothic" panose="020B0502020202020204" pitchFamily="34" charset="0"/>
              </a:rPr>
              <a:t>CONSTRUIRE </a:t>
            </a:r>
            <a:br>
              <a:rPr lang="fr-FR" sz="3200" b="1" baseline="30000" dirty="0">
                <a:latin typeface="Century Gothic" panose="020B0502020202020204" pitchFamily="34" charset="0"/>
              </a:rPr>
            </a:br>
            <a:r>
              <a:rPr lang="fr-FR" sz="3200" b="1" baseline="30000" dirty="0">
                <a:latin typeface="Century Gothic" panose="020B0502020202020204" pitchFamily="34" charset="0"/>
              </a:rPr>
              <a:t>ET RÉUSSIR </a:t>
            </a:r>
            <a:br>
              <a:rPr lang="fr-FR" sz="3200" b="1" baseline="30000" dirty="0">
                <a:latin typeface="Century Gothic" panose="020B0502020202020204" pitchFamily="34" charset="0"/>
              </a:rPr>
            </a:br>
            <a:r>
              <a:rPr lang="fr-FR" sz="3200" b="1" baseline="30000" dirty="0">
                <a:latin typeface="Century Gothic" panose="020B0502020202020204" pitchFamily="34" charset="0"/>
              </a:rPr>
              <a:t>SON ÉVOLUTION PROFESSIONNELLE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BB8C05B-D5F7-4997-A0F2-8ADA8338F293}"/>
              </a:ext>
            </a:extLst>
          </p:cNvPr>
          <p:cNvSpPr/>
          <p:nvPr/>
        </p:nvSpPr>
        <p:spPr>
          <a:xfrm>
            <a:off x="0" y="2310063"/>
            <a:ext cx="6858000" cy="35994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5E32340-9418-4B95-B08F-D787B14E18D6}"/>
              </a:ext>
            </a:extLst>
          </p:cNvPr>
          <p:cNvSpPr txBox="1"/>
          <p:nvPr/>
        </p:nvSpPr>
        <p:spPr>
          <a:xfrm>
            <a:off x="132746" y="2342349"/>
            <a:ext cx="3437913" cy="307777"/>
          </a:xfrm>
          <a:prstGeom prst="rect">
            <a:avLst/>
          </a:prstGeom>
          <a:noFill/>
        </p:spPr>
        <p:txBody>
          <a:bodyPr wrap="square" lIns="180000" rIns="0">
            <a:spAutoFit/>
          </a:bodyPr>
          <a:lstStyle/>
          <a:p>
            <a:pPr defTabSz="957838">
              <a:defRPr/>
            </a:pPr>
            <a:r>
              <a:rPr lang="fr-FR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WWW.ANFH.FR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F318AFCA-486B-4D23-83AC-4F512626CD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91549"/>
            <a:ext cx="5149137" cy="314451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3975652" y="8388626"/>
            <a:ext cx="2882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LISTE DES MODULES D’ACCOMPAGNEMENT ET DE FORMATION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24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0429770F-F111-434D-9307-E87FC1CB901C}"/>
              </a:ext>
            </a:extLst>
          </p:cNvPr>
          <p:cNvSpPr txBox="1"/>
          <p:nvPr/>
        </p:nvSpPr>
        <p:spPr>
          <a:xfrm>
            <a:off x="1630017" y="144370"/>
            <a:ext cx="50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CONSTRUIRE ET REUSSIR SON EVOLUTION PROFESSIONNELLE</a:t>
            </a:r>
            <a:endParaRPr lang="fr-FR" sz="2400" b="1" baseline="30000" dirty="0">
              <a:solidFill>
                <a:srgbClr val="628FC3"/>
              </a:solidFill>
              <a:latin typeface="century gothic (Corps)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579EE168-673E-463E-B6DD-988B34CE01CA}"/>
              </a:ext>
            </a:extLst>
          </p:cNvPr>
          <p:cNvSpPr txBox="1"/>
          <p:nvPr/>
        </p:nvSpPr>
        <p:spPr>
          <a:xfrm>
            <a:off x="0" y="1025921"/>
            <a:ext cx="6853053" cy="514738"/>
          </a:xfrm>
          <a:prstGeom prst="rect">
            <a:avLst/>
          </a:prstGeom>
          <a:solidFill>
            <a:srgbClr val="2060AA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pPr algn="ctr"/>
            <a:r>
              <a:rPr lang="pt-BR" b="1" baseline="30000" dirty="0" smtClean="0">
                <a:solidFill>
                  <a:schemeClr val="bg1"/>
                </a:solidFill>
                <a:latin typeface="century gothic (Corps)"/>
              </a:rPr>
              <a:t>LISTE DES MODULES D’ACCOMPAGNEMENT OU DE FORMATION PROPOSES SUITE AU PRE-DIAGNOSTIC</a:t>
            </a:r>
            <a:endParaRPr lang="fr-FR" b="1" baseline="30000" dirty="0">
              <a:solidFill>
                <a:schemeClr val="bg1"/>
              </a:solidFill>
              <a:latin typeface="century gothic (Corps)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="" xmlns:a16="http://schemas.microsoft.com/office/drawing/2014/main" id="{C7128BF6-00D8-4873-9877-FA531D33F7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7" t="16473" r="4602" b="21870"/>
          <a:stretch/>
        </p:blipFill>
        <p:spPr>
          <a:xfrm>
            <a:off x="1" y="1"/>
            <a:ext cx="1160784" cy="1011158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41547"/>
              </p:ext>
            </p:extLst>
          </p:nvPr>
        </p:nvGraphicFramePr>
        <p:xfrm>
          <a:off x="132522" y="2054088"/>
          <a:ext cx="6546574" cy="763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219"/>
                <a:gridCol w="1654844"/>
                <a:gridCol w="1084969"/>
                <a:gridCol w="961568"/>
                <a:gridCol w="1527974"/>
              </a:tblGrid>
              <a:tr h="808677">
                <a:tc>
                  <a:txBody>
                    <a:bodyPr/>
                    <a:lstStyle/>
                    <a:p>
                      <a:r>
                        <a:rPr lang="fr-FR" dirty="0" smtClean="0"/>
                        <a:t>MODULES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OBJECTIFS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ORGANISME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DUREE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ACCOMPAGNEMENT OU FORMATION ET COUT</a:t>
                      </a:r>
                    </a:p>
                    <a:p>
                      <a:pPr algn="ctr"/>
                      <a:r>
                        <a:rPr lang="fr-FR" sz="900" dirty="0" smtClean="0"/>
                        <a:t> (Hors déplacements formateurs)</a:t>
                      </a:r>
                      <a:endParaRPr lang="fr-FR" sz="900" dirty="0"/>
                    </a:p>
                  </a:txBody>
                  <a:tcPr/>
                </a:tc>
              </a:tr>
              <a:tr h="1716771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1</a:t>
                      </a:r>
                    </a:p>
                    <a:p>
                      <a:r>
                        <a:rPr lang="fr-FR" sz="1100" dirty="0" smtClean="0"/>
                        <a:t>Pré diagnostic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-Etablir un état des lieux de la situation actuelle de l’agent</a:t>
                      </a:r>
                    </a:p>
                    <a:p>
                      <a:r>
                        <a:rPr lang="fr-FR" sz="900" dirty="0" smtClean="0"/>
                        <a:t>-Diagnostiquer les points forts et points d’amélioration de l’agent</a:t>
                      </a:r>
                    </a:p>
                    <a:p>
                      <a:r>
                        <a:rPr lang="fr-FR" sz="900" dirty="0" smtClean="0"/>
                        <a:t>-Informer l’agent sur le cadre statutaire dans lequel il se trouve : droit, obligations, enjeux</a:t>
                      </a:r>
                    </a:p>
                    <a:p>
                      <a:r>
                        <a:rPr lang="fr-FR" sz="900" dirty="0" smtClean="0"/>
                        <a:t>-Orienter les agents vers les dispositifs existants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NEERIA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½ journée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500 €/agent</a:t>
                      </a:r>
                      <a:endParaRPr lang="fr-FR" sz="900" dirty="0"/>
                    </a:p>
                  </a:txBody>
                  <a:tcPr/>
                </a:tc>
              </a:tr>
              <a:tr h="1230676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2</a:t>
                      </a:r>
                    </a:p>
                    <a:p>
                      <a:r>
                        <a:rPr lang="fr-FR" sz="1100" dirty="0" smtClean="0"/>
                        <a:t>Diagnostic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 Identifier les orientations possibles de parcours dans le dispositif proposé au regard de mes aptitudes, appétences, compétences, motivation et éventuellement santé physique et psychologique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NEERIA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10h</a:t>
                      </a:r>
                    </a:p>
                    <a:p>
                      <a:r>
                        <a:rPr lang="fr-FR" sz="1100" dirty="0" smtClean="0"/>
                        <a:t>3h individuel </a:t>
                      </a:r>
                    </a:p>
                    <a:p>
                      <a:r>
                        <a:rPr lang="fr-FR" sz="1100" dirty="0" smtClean="0"/>
                        <a:t>7h collectif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600€/agent et</a:t>
                      </a:r>
                    </a:p>
                    <a:p>
                      <a:r>
                        <a:rPr lang="fr-FR" sz="900" dirty="0" smtClean="0"/>
                        <a:t>1 000€/collectif</a:t>
                      </a:r>
                      <a:endParaRPr lang="fr-FR" sz="900" dirty="0"/>
                    </a:p>
                  </a:txBody>
                  <a:tcPr/>
                </a:tc>
              </a:tr>
              <a:tr h="1999848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3 </a:t>
                      </a:r>
                    </a:p>
                    <a:p>
                      <a:r>
                        <a:rPr lang="fr-FR" sz="1100" dirty="0" smtClean="0"/>
                        <a:t>Repositionnement professionnel : accepter le changement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 Exprimer les éléments de situation qui me sont difficiles à vivre notamment mon ressenti par rapport à ma situation professionnelle actuelle.</a:t>
                      </a:r>
                    </a:p>
                    <a:p>
                      <a:r>
                        <a:rPr lang="fr-FR" sz="900" dirty="0" smtClean="0"/>
                        <a:t>-Identifier mes propres potentiels d’adaptation et mes ressources pour dépasser les blocages.</a:t>
                      </a:r>
                    </a:p>
                    <a:p>
                      <a:r>
                        <a:rPr lang="fr-FR" sz="900" dirty="0" smtClean="0"/>
                        <a:t>-Entamer des réflexions sur des nouvelles perspectives possibles notamment en termes de reconversion.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NEERIA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 jours en présentiel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Formation</a:t>
                      </a:r>
                    </a:p>
                    <a:p>
                      <a:r>
                        <a:rPr lang="fr-FR" sz="900" dirty="0" smtClean="0"/>
                        <a:t>2 000 €/groupe</a:t>
                      </a:r>
                      <a:endParaRPr lang="fr-FR" sz="900" dirty="0"/>
                    </a:p>
                  </a:txBody>
                  <a:tcPr/>
                </a:tc>
              </a:tr>
              <a:tr h="619184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4</a:t>
                      </a:r>
                    </a:p>
                    <a:p>
                      <a:r>
                        <a:rPr lang="fr-FR" sz="1100" dirty="0" smtClean="0"/>
                        <a:t>Elaborer son projet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 Acquérir les outils et méthodes nécessaires à la construction d’un projet viable.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NEERIA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 à 4 ½ journées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500€/par ½ journée</a:t>
                      </a:r>
                      <a:endParaRPr lang="fr-FR" sz="900" dirty="0"/>
                    </a:p>
                  </a:txBody>
                  <a:tcPr/>
                </a:tc>
              </a:tr>
              <a:tr h="1205087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5</a:t>
                      </a:r>
                    </a:p>
                    <a:p>
                      <a:r>
                        <a:rPr lang="fr-FR" sz="1100" dirty="0" smtClean="0"/>
                        <a:t>Accompagnement à la mise en œuvre du projet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 Réunir les éléments et conditions permettant de s’inscrire de façon optimale dans un parcours d’évolution professionnelle (CV, LM, entretien…)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NEERIA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 ½ journées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500€ par ½ journée</a:t>
                      </a:r>
                      <a:endParaRPr lang="fr-FR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44557" y="1524588"/>
            <a:ext cx="63345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</a:rPr>
              <a:t>PRE-DIAGNOSTIC OBLIGATOIRE – ½ journée – NEERIA</a:t>
            </a:r>
          </a:p>
          <a:p>
            <a:pPr algn="ctr"/>
            <a:r>
              <a:rPr lang="fr-FR" sz="1600" b="1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fr-FR" sz="12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83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0429770F-F111-434D-9307-E87FC1CB901C}"/>
              </a:ext>
            </a:extLst>
          </p:cNvPr>
          <p:cNvSpPr txBox="1"/>
          <p:nvPr/>
        </p:nvSpPr>
        <p:spPr>
          <a:xfrm>
            <a:off x="1630017" y="144370"/>
            <a:ext cx="5035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 (Corps)"/>
              </a:rPr>
              <a:t>CONSTRUIRE ET REUSSIR SON EVOLUTION PROFESSIONNELLE</a:t>
            </a:r>
            <a:endParaRPr lang="fr-FR" sz="2400" b="1" baseline="30000" dirty="0">
              <a:solidFill>
                <a:srgbClr val="628FC3"/>
              </a:solidFill>
              <a:latin typeface="century gothic (Corps)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579EE168-673E-463E-B6DD-988B34CE01CA}"/>
              </a:ext>
            </a:extLst>
          </p:cNvPr>
          <p:cNvSpPr txBox="1"/>
          <p:nvPr/>
        </p:nvSpPr>
        <p:spPr>
          <a:xfrm>
            <a:off x="0" y="1163857"/>
            <a:ext cx="6858001" cy="514738"/>
          </a:xfrm>
          <a:prstGeom prst="rect">
            <a:avLst/>
          </a:prstGeom>
          <a:solidFill>
            <a:srgbClr val="2060AA"/>
          </a:solidFill>
        </p:spPr>
        <p:txBody>
          <a:bodyPr wrap="square" lIns="108000" tIns="144000" rIns="0" bIns="0" rtlCol="0" anchor="ctr" anchorCtr="0">
            <a:spAutoFit/>
          </a:bodyPr>
          <a:lstStyle/>
          <a:p>
            <a:pPr algn="ctr"/>
            <a:r>
              <a:rPr lang="pt-BR" b="1" baseline="30000" dirty="0" smtClean="0">
                <a:solidFill>
                  <a:schemeClr val="bg1"/>
                </a:solidFill>
                <a:latin typeface="century gothic (Corps)"/>
              </a:rPr>
              <a:t>LISTE DES MODULES D’ACCOMPAGNEMENT OU DE FORMATION PROPOSES SUITE AU PRE-DIAGNOSTIC</a:t>
            </a:r>
            <a:endParaRPr lang="fr-FR" b="1" baseline="30000" dirty="0">
              <a:solidFill>
                <a:schemeClr val="bg1"/>
              </a:solidFill>
              <a:latin typeface="century gothic (Corps)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="" xmlns:a16="http://schemas.microsoft.com/office/drawing/2014/main" id="{C7128BF6-00D8-4873-9877-FA531D33F7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7" t="16473" r="4602" b="21870"/>
          <a:stretch/>
        </p:blipFill>
        <p:spPr>
          <a:xfrm>
            <a:off x="1" y="0"/>
            <a:ext cx="1160784" cy="1113183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17904"/>
              </p:ext>
            </p:extLst>
          </p:nvPr>
        </p:nvGraphicFramePr>
        <p:xfrm>
          <a:off x="92765" y="1842050"/>
          <a:ext cx="6573078" cy="7884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704"/>
                <a:gridCol w="1842053"/>
                <a:gridCol w="1232452"/>
                <a:gridCol w="859769"/>
                <a:gridCol w="1393100"/>
              </a:tblGrid>
              <a:tr h="384315">
                <a:tc>
                  <a:txBody>
                    <a:bodyPr/>
                    <a:lstStyle/>
                    <a:p>
                      <a:r>
                        <a:rPr lang="fr-FR" dirty="0" smtClean="0"/>
                        <a:t>MODULES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OBJECTIFS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ORGANISME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DUREE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/>
                        <a:t>ACCOMPAGNEMENT OU FORMATION ET COUT </a:t>
                      </a:r>
                    </a:p>
                    <a:p>
                      <a:r>
                        <a:rPr lang="fr-FR" sz="900" dirty="0" smtClean="0"/>
                        <a:t>(Hors déplacement formateurs)</a:t>
                      </a:r>
                      <a:endParaRPr lang="fr-FR" sz="900" dirty="0"/>
                    </a:p>
                  </a:txBody>
                  <a:tcPr/>
                </a:tc>
              </a:tr>
              <a:tr h="834887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6 </a:t>
                      </a:r>
                    </a:p>
                    <a:p>
                      <a:r>
                        <a:rPr lang="fr-FR" sz="1100" dirty="0" smtClean="0"/>
                        <a:t>Préparation à l’entrée en formation et de l’admission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/>
                        <a:t>Bénéficier d’un diagnostic préalable à l’entrée en formation au regard du niveau et des aptitudes attendues.</a:t>
                      </a:r>
                    </a:p>
                    <a:p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AFPA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7h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700€/agent</a:t>
                      </a:r>
                      <a:endParaRPr lang="fr-FR" sz="900" dirty="0"/>
                    </a:p>
                  </a:txBody>
                  <a:tcPr/>
                </a:tc>
              </a:tr>
              <a:tr h="1195348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7</a:t>
                      </a:r>
                    </a:p>
                    <a:p>
                      <a:r>
                        <a:rPr lang="fr-FR" sz="1100" dirty="0" smtClean="0"/>
                        <a:t>Développement des compétences de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 Réactiver et consolider ses connaissances en savoirs de base  (lire, écrire, comprendre, s’exprimer, calculer),</a:t>
                      </a:r>
                    </a:p>
                    <a:p>
                      <a:r>
                        <a:rPr lang="fr-FR" sz="900" dirty="0" smtClean="0"/>
                        <a:t>-Savoir utiliser les fonctions d’un ordinateur et connaître l’environnement numérique.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AMS GRAND SUD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 jour + 10 jours maximum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Formation</a:t>
                      </a:r>
                    </a:p>
                    <a:p>
                      <a:r>
                        <a:rPr lang="fr-FR" sz="900" dirty="0" smtClean="0"/>
                        <a:t>9 570 €/groupe</a:t>
                      </a:r>
                      <a:endParaRPr lang="fr-FR" sz="900" dirty="0"/>
                    </a:p>
                  </a:txBody>
                  <a:tcPr/>
                </a:tc>
              </a:tr>
              <a:tr h="145293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8</a:t>
                      </a:r>
                    </a:p>
                    <a:p>
                      <a:r>
                        <a:rPr lang="fr-FR" sz="1100" dirty="0" smtClean="0"/>
                        <a:t>Développement de ses capacités d’apprentissage et sa confiance en soi ou « Apprendre à apprendre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-Apprendre à développer les performances de sa mémoire et de ses ressources mentales, sa capacité à se concentrer dans son travail, sa capacité à gérer des situations stressantes.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CORAPLIS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 jours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Formation</a:t>
                      </a:r>
                    </a:p>
                    <a:p>
                      <a:r>
                        <a:rPr lang="fr-FR" sz="900" dirty="0" smtClean="0"/>
                        <a:t>3 000 €/groupe</a:t>
                      </a:r>
                      <a:endParaRPr lang="fr-FR" sz="900" dirty="0"/>
                    </a:p>
                  </a:txBody>
                  <a:tcPr/>
                </a:tc>
              </a:tr>
              <a:tr h="1025227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9</a:t>
                      </a:r>
                    </a:p>
                    <a:p>
                      <a:r>
                        <a:rPr lang="fr-FR" sz="1100" dirty="0" smtClean="0"/>
                        <a:t>Aide à la reprise des études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-Savoir s’organiser et planifier son travail.</a:t>
                      </a:r>
                    </a:p>
                    <a:p>
                      <a:r>
                        <a:rPr lang="fr-FR" sz="900" dirty="0" smtClean="0"/>
                        <a:t>-Savoir prendre des notes et rédiger des écrits.</a:t>
                      </a:r>
                    </a:p>
                    <a:p>
                      <a:r>
                        <a:rPr lang="fr-FR" sz="900" dirty="0" smtClean="0"/>
                        <a:t>-Savoir faire des recherches.</a:t>
                      </a:r>
                    </a:p>
                    <a:p>
                      <a:r>
                        <a:rPr lang="fr-FR" sz="900" dirty="0" smtClean="0"/>
                        <a:t>-Apprendre l’autonomie.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50" dirty="0" smtClean="0"/>
                        <a:t>RETRAVAILLER</a:t>
                      </a:r>
                      <a:endParaRPr lang="fr-F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21h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Formation</a:t>
                      </a:r>
                    </a:p>
                    <a:p>
                      <a:r>
                        <a:rPr lang="fr-FR" sz="900" dirty="0" smtClean="0"/>
                        <a:t>2 700 €/groupe</a:t>
                      </a:r>
                      <a:endParaRPr lang="fr-FR" sz="900" dirty="0"/>
                    </a:p>
                  </a:txBody>
                  <a:tcPr/>
                </a:tc>
              </a:tr>
              <a:tr h="1329277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10</a:t>
                      </a:r>
                    </a:p>
                    <a:p>
                      <a:r>
                        <a:rPr lang="fr-FR" sz="1100" dirty="0" smtClean="0"/>
                        <a:t>Suivi du parcours de formation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-En cas de parcours de formation et en lien avec l’école, bénéficier d’un suivi permettant de vérifier, à plusieurs étapes du parcours, que tous les indicateurs de réussite sont réunis.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AFPA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4h/an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380€/agent</a:t>
                      </a:r>
                      <a:endParaRPr lang="fr-FR" sz="900" dirty="0"/>
                    </a:p>
                  </a:txBody>
                  <a:tcPr/>
                </a:tc>
              </a:tr>
              <a:tr h="1174710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Module 11</a:t>
                      </a:r>
                    </a:p>
                    <a:p>
                      <a:r>
                        <a:rPr lang="fr-FR" sz="1100" dirty="0" smtClean="0"/>
                        <a:t>Accompagnement sur le poste de travail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-Dans le cadre d’une situation de maintien dans l’emploi et/ou de reprise d’activité, permettre à l’agent d’être acteur de l’aménagement de son poste de travail.</a:t>
                      </a:r>
                      <a:endParaRPr lang="fr-FR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NEERIA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Durée adaptée en fonction de l’agent 2 à 10 ½ journées</a:t>
                      </a:r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900" dirty="0" smtClean="0"/>
                        <a:t>Accompagnement</a:t>
                      </a:r>
                    </a:p>
                    <a:p>
                      <a:r>
                        <a:rPr lang="fr-FR" sz="900" dirty="0" smtClean="0"/>
                        <a:t>500€ par /12 journée</a:t>
                      </a:r>
                      <a:endParaRPr lang="fr-FR" sz="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4681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NFH Maintien Emploi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2155</TotalTime>
  <Words>627</Words>
  <Application>Microsoft Office PowerPoint</Application>
  <PresentationFormat>Format A4 (210 x 297 mm)</PresentationFormat>
  <Paragraphs>110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century gothic (Corps)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Fortier</dc:creator>
  <cp:lastModifiedBy>BRUN Michèle</cp:lastModifiedBy>
  <cp:revision>38</cp:revision>
  <cp:lastPrinted>2018-08-30T09:44:43Z</cp:lastPrinted>
  <dcterms:created xsi:type="dcterms:W3CDTF">2018-06-14T15:26:44Z</dcterms:created>
  <dcterms:modified xsi:type="dcterms:W3CDTF">2018-09-18T11:33:30Z</dcterms:modified>
</cp:coreProperties>
</file>